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9" r:id="rId3"/>
    <p:sldId id="257" r:id="rId4"/>
    <p:sldId id="260" r:id="rId5"/>
    <p:sldId id="277" r:id="rId6"/>
    <p:sldId id="261" r:id="rId7"/>
    <p:sldId id="293" r:id="rId8"/>
    <p:sldId id="278" r:id="rId9"/>
    <p:sldId id="279" r:id="rId10"/>
    <p:sldId id="280" r:id="rId11"/>
    <p:sldId id="281" r:id="rId12"/>
    <p:sldId id="282" r:id="rId13"/>
    <p:sldId id="283" r:id="rId14"/>
    <p:sldId id="284" r:id="rId15"/>
    <p:sldId id="294" r:id="rId16"/>
    <p:sldId id="285" r:id="rId17"/>
    <p:sldId id="286" r:id="rId18"/>
    <p:sldId id="287" r:id="rId19"/>
    <p:sldId id="288" r:id="rId20"/>
    <p:sldId id="289" r:id="rId21"/>
    <p:sldId id="290" r:id="rId22"/>
    <p:sldId id="291" r:id="rId23"/>
    <p:sldId id="292" r:id="rId24"/>
  </p:sldIdLst>
  <p:sldSz cx="9144000" cy="5143500" type="screen16x9"/>
  <p:notesSz cx="6858000" cy="9144000"/>
  <p:embeddedFontLst>
    <p:embeddedFont>
      <p:font typeface="Open Sans" panose="020B0606030504020204" pitchFamily="34" charset="0"/>
      <p:regular r:id="rId26"/>
      <p:bold r:id="rId27"/>
      <p:italic r:id="rId28"/>
      <p:boldItalic r:id="rId29"/>
    </p:embeddedFont>
    <p:embeddedFont>
      <p:font typeface="PT Sans Narrow" panose="020B0506020203020204"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14" autoAdjust="0"/>
  </p:normalViewPr>
  <p:slideViewPr>
    <p:cSldViewPr snapToGrid="0">
      <p:cViewPr varScale="1">
        <p:scale>
          <a:sx n="76" d="100"/>
          <a:sy n="76" d="100"/>
        </p:scale>
        <p:origin x="1413"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27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226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Ví</a:t>
            </a:r>
            <a:r>
              <a:rPr lang="en-US" dirty="0"/>
              <a:t> </a:t>
            </a:r>
            <a:r>
              <a:rPr lang="en-US" dirty="0" err="1"/>
              <a:t>dụ</a:t>
            </a:r>
            <a:r>
              <a:rPr lang="en-US" dirty="0"/>
              <a:t>: về </a:t>
            </a:r>
            <a:r>
              <a:rPr lang="en-US" dirty="0" err="1"/>
              <a:t>trang</a:t>
            </a:r>
            <a:r>
              <a:rPr lang="en-US" dirty="0"/>
              <a:t> </a:t>
            </a:r>
            <a:r>
              <a:rPr lang="en-US" dirty="0" err="1"/>
              <a:t>thương</a:t>
            </a:r>
            <a:r>
              <a:rPr lang="en-US" dirty="0"/>
              <a:t> </a:t>
            </a:r>
            <a:r>
              <a:rPr lang="en-US" dirty="0" err="1"/>
              <a:t>mại</a:t>
            </a:r>
            <a:r>
              <a:rPr lang="en-US" dirty="0"/>
              <a:t> </a:t>
            </a:r>
            <a:r>
              <a:rPr lang="en-US" dirty="0" err="1"/>
              <a:t>điện</a:t>
            </a:r>
            <a:r>
              <a:rPr lang="en-US" dirty="0"/>
              <a:t> </a:t>
            </a:r>
            <a:r>
              <a:rPr lang="en-US" dirty="0" err="1"/>
              <a:t>tử</a:t>
            </a:r>
            <a:r>
              <a:rPr lang="en-US" dirty="0"/>
              <a:t>, </a:t>
            </a:r>
            <a:r>
              <a:rPr lang="en-US" dirty="0" err="1"/>
              <a:t>chúng</a:t>
            </a:r>
            <a:r>
              <a:rPr lang="en-US" dirty="0"/>
              <a:t> ta muốn </a:t>
            </a:r>
            <a:r>
              <a:rPr lang="en-US" dirty="0" err="1"/>
              <a:t>lấy</a:t>
            </a:r>
            <a:r>
              <a:rPr lang="en-US" dirty="0"/>
              <a:t> </a:t>
            </a:r>
            <a:r>
              <a:rPr lang="en-US" dirty="0" err="1"/>
              <a:t>thông</a:t>
            </a:r>
            <a:r>
              <a:rPr lang="en-US" dirty="0"/>
              <a:t> tin về </a:t>
            </a:r>
            <a:r>
              <a:rPr lang="en-US" dirty="0" err="1"/>
              <a:t>khác</a:t>
            </a:r>
            <a:r>
              <a:rPr lang="en-US" dirty="0"/>
              <a:t> hàng và </a:t>
            </a:r>
            <a:r>
              <a:rPr lang="en-US" dirty="0" err="1"/>
              <a:t>đơn</a:t>
            </a:r>
            <a:r>
              <a:rPr lang="en-US" dirty="0"/>
              <a:t> </a:t>
            </a:r>
            <a:r>
              <a:rPr lang="en-US" dirty="0" err="1"/>
              <a:t>đặt</a:t>
            </a:r>
            <a:r>
              <a:rPr lang="en-US" dirty="0"/>
              <a:t> hàng. </a:t>
            </a:r>
            <a:r>
              <a:rPr lang="en-US" dirty="0" err="1"/>
              <a:t>Chúng</a:t>
            </a:r>
            <a:r>
              <a:rPr lang="en-US" dirty="0"/>
              <a:t> ta </a:t>
            </a:r>
            <a:r>
              <a:rPr lang="en-US" dirty="0" err="1"/>
              <a:t>đặt</a:t>
            </a:r>
            <a:r>
              <a:rPr lang="en-US" dirty="0"/>
              <a:t> </a:t>
            </a:r>
            <a:r>
              <a:rPr lang="en-US" dirty="0" err="1"/>
              <a:t>thông</a:t>
            </a:r>
            <a:r>
              <a:rPr lang="en-US" dirty="0"/>
              <a:t> tin về khách hàng và </a:t>
            </a:r>
            <a:r>
              <a:rPr lang="en-US" dirty="0" err="1"/>
              <a:t>đơn</a:t>
            </a:r>
            <a:r>
              <a:rPr lang="en-US" dirty="0"/>
              <a:t> hàng ở </a:t>
            </a:r>
            <a:r>
              <a:rPr lang="en-US" dirty="0" err="1"/>
              <a:t>các</a:t>
            </a:r>
            <a:r>
              <a:rPr lang="en-US" dirty="0"/>
              <a:t> table </a:t>
            </a:r>
            <a:r>
              <a:rPr lang="en-US" dirty="0" err="1"/>
              <a:t>khác</a:t>
            </a:r>
            <a:r>
              <a:rPr lang="en-US" dirty="0"/>
              <a:t> </a:t>
            </a:r>
            <a:r>
              <a:rPr lang="en-US" dirty="0" err="1"/>
              <a:t>nhau</a:t>
            </a:r>
            <a:r>
              <a:rPr lang="en-US" dirty="0"/>
              <a:t>. </a:t>
            </a:r>
            <a:r>
              <a:rPr lang="en-US" dirty="0" err="1"/>
              <a:t>Vì</a:t>
            </a:r>
            <a:r>
              <a:rPr lang="en-US" dirty="0"/>
              <a:t> DynamoDB </a:t>
            </a:r>
            <a:r>
              <a:rPr lang="en-US" dirty="0" err="1"/>
              <a:t>không</a:t>
            </a:r>
            <a:r>
              <a:rPr lang="en-US" dirty="0"/>
              <a:t> có join, </a:t>
            </a:r>
            <a:r>
              <a:rPr lang="en-US" dirty="0" err="1"/>
              <a:t>nên</a:t>
            </a:r>
            <a:r>
              <a:rPr lang="en-US" dirty="0"/>
              <a:t> ta </a:t>
            </a:r>
            <a:r>
              <a:rPr lang="en-US" dirty="0" err="1"/>
              <a:t>cần</a:t>
            </a:r>
            <a:r>
              <a:rPr lang="en-US" dirty="0"/>
              <a:t> </a:t>
            </a:r>
            <a:r>
              <a:rPr lang="en-US" dirty="0" err="1"/>
              <a:t>tối</a:t>
            </a:r>
            <a:r>
              <a:rPr lang="en-US" dirty="0"/>
              <a:t> </a:t>
            </a:r>
            <a:r>
              <a:rPr lang="en-US" dirty="0" err="1"/>
              <a:t>thiểu</a:t>
            </a:r>
            <a:r>
              <a:rPr lang="en-US" dirty="0"/>
              <a:t> 2 request </a:t>
            </a:r>
            <a:r>
              <a:rPr lang="en-US" dirty="0" err="1"/>
              <a:t>để</a:t>
            </a:r>
            <a:r>
              <a:rPr lang="en-US" dirty="0"/>
              <a:t> </a:t>
            </a:r>
            <a:r>
              <a:rPr lang="en-US" dirty="0" err="1"/>
              <a:t>lấy</a:t>
            </a:r>
            <a:r>
              <a:rPr lang="en-US" dirty="0"/>
              <a:t> </a:t>
            </a:r>
            <a:r>
              <a:rPr lang="en-US" dirty="0" err="1"/>
              <a:t>thông</a:t>
            </a:r>
            <a:r>
              <a:rPr lang="en-US" dirty="0"/>
              <a:t> tin khách hàng và </a:t>
            </a:r>
            <a:r>
              <a:rPr lang="en-US" dirty="0" err="1"/>
              <a:t>đơn</a:t>
            </a:r>
            <a:r>
              <a:rPr lang="en-US" dirty="0"/>
              <a:t> hàng.</a:t>
            </a:r>
          </a:p>
          <a:p>
            <a:pPr marL="158750" indent="0">
              <a:buNone/>
            </a:pPr>
            <a:endParaRPr lang="en-US" dirty="0"/>
          </a:p>
          <a:p>
            <a:pPr marL="158750" indent="0">
              <a:buNone/>
            </a:pPr>
            <a:r>
              <a:rPr lang="en-US" dirty="0" err="1"/>
              <a:t>Giải</a:t>
            </a:r>
            <a:r>
              <a:rPr lang="en-US" dirty="0"/>
              <a:t> </a:t>
            </a:r>
            <a:r>
              <a:rPr lang="en-US" dirty="0" err="1"/>
              <a:t>pháp</a:t>
            </a:r>
            <a:r>
              <a:rPr lang="en-US" dirty="0"/>
              <a:t>: ta có </a:t>
            </a:r>
            <a:r>
              <a:rPr lang="en-US" dirty="0" err="1"/>
              <a:t>thể</a:t>
            </a:r>
            <a:r>
              <a:rPr lang="en-US" dirty="0"/>
              <a:t> pre-join </a:t>
            </a:r>
            <a:r>
              <a:rPr lang="en-US" dirty="0" err="1"/>
              <a:t>thành</a:t>
            </a:r>
            <a:r>
              <a:rPr lang="en-US" dirty="0"/>
              <a:t> item </a:t>
            </a:r>
            <a:r>
              <a:rPr lang="en-US" dirty="0" err="1"/>
              <a:t>trong</a:t>
            </a:r>
            <a:r>
              <a:rPr lang="en-US" dirty="0"/>
              <a:t> </a:t>
            </a:r>
            <a:r>
              <a:rPr lang="en-US" dirty="0" err="1"/>
              <a:t>bảng</a:t>
            </a:r>
            <a:endParaRPr lang="en-US" dirty="0"/>
          </a:p>
          <a:p>
            <a:pPr marL="158750" indent="0">
              <a:buNone/>
            </a:pPr>
            <a:endParaRPr lang="en-US" dirty="0"/>
          </a:p>
          <a:p>
            <a:pPr marL="158750" indent="0">
              <a:buNone/>
            </a:pPr>
            <a:endParaRPr lang="en-US" dirty="0"/>
          </a:p>
          <a:p>
            <a:pPr marL="158750" indent="0">
              <a:buNone/>
            </a:pPr>
            <a:endParaRPr lang="en-US" dirty="0"/>
          </a:p>
          <a:p>
            <a:pPr marL="158750" indent="0">
              <a:buNone/>
            </a:pPr>
            <a:r>
              <a:rPr lang="en-US" dirty="0"/>
              <a:t>Reference: https://www.alexdebrie.com/posts/dynamodb-single-table</a:t>
            </a:r>
          </a:p>
          <a:p>
            <a:pPr marL="158750" indent="0">
              <a:buNone/>
            </a:pPr>
            <a:endParaRPr lang="en-US" dirty="0"/>
          </a:p>
        </p:txBody>
      </p:sp>
    </p:spTree>
    <p:extLst>
      <p:ext uri="{BB962C8B-B14F-4D97-AF65-F5344CB8AC3E}">
        <p14:creationId xmlns:p14="http://schemas.microsoft.com/office/powerpoint/2010/main" val="40369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Sử</a:t>
            </a:r>
            <a:r>
              <a:rPr lang="en-US" dirty="0"/>
              <a:t> </a:t>
            </a:r>
            <a:r>
              <a:rPr lang="en-US" dirty="0" err="1"/>
              <a:t>dụng</a:t>
            </a:r>
            <a:r>
              <a:rPr lang="en-US" dirty="0"/>
              <a:t> cách </a:t>
            </a:r>
            <a:r>
              <a:rPr lang="en-US" dirty="0" err="1"/>
              <a:t>thiết</a:t>
            </a:r>
            <a:r>
              <a:rPr lang="en-US" dirty="0"/>
              <a:t> </a:t>
            </a:r>
            <a:r>
              <a:rPr lang="en-US" dirty="0" err="1"/>
              <a:t>kế</a:t>
            </a:r>
            <a:r>
              <a:rPr lang="en-US" dirty="0"/>
              <a:t> </a:t>
            </a:r>
            <a:r>
              <a:rPr lang="en-US" dirty="0" err="1"/>
              <a:t>này</a:t>
            </a:r>
            <a:r>
              <a:rPr lang="en-US" dirty="0"/>
              <a:t> </a:t>
            </a:r>
            <a:r>
              <a:rPr lang="en-US" dirty="0" err="1"/>
              <a:t>với</a:t>
            </a:r>
            <a:r>
              <a:rPr lang="en-US" dirty="0"/>
              <a:t> query API, ta có </a:t>
            </a:r>
            <a:r>
              <a:rPr lang="en-US" dirty="0" err="1"/>
              <a:t>thể</a:t>
            </a:r>
            <a:r>
              <a:rPr lang="en-US" dirty="0"/>
              <a:t> </a:t>
            </a:r>
            <a:r>
              <a:rPr lang="en-US" dirty="0" err="1"/>
              <a:t>lấy</a:t>
            </a:r>
            <a:r>
              <a:rPr lang="en-US" dirty="0"/>
              <a:t> </a:t>
            </a:r>
            <a:r>
              <a:rPr lang="en-US" dirty="0" err="1"/>
              <a:t>thông</a:t>
            </a:r>
            <a:r>
              <a:rPr lang="en-US" dirty="0"/>
              <a:t> tin user và order </a:t>
            </a:r>
            <a:r>
              <a:rPr lang="en-US" dirty="0" err="1"/>
              <a:t>trong</a:t>
            </a:r>
            <a:r>
              <a:rPr lang="en-US" dirty="0"/>
              <a:t> 1 request, có </a:t>
            </a:r>
            <a:r>
              <a:rPr lang="en-US" dirty="0" err="1"/>
              <a:t>thể</a:t>
            </a:r>
            <a:r>
              <a:rPr lang="en-US" dirty="0"/>
              <a:t> </a:t>
            </a:r>
            <a:r>
              <a:rPr lang="en-US" dirty="0" err="1"/>
              <a:t>thấy</a:t>
            </a:r>
            <a:r>
              <a:rPr lang="en-US" dirty="0"/>
              <a:t> </a:t>
            </a:r>
            <a:r>
              <a:rPr lang="en-US" dirty="0" err="1"/>
              <a:t>những</a:t>
            </a:r>
            <a:r>
              <a:rPr lang="en-US" dirty="0"/>
              <a:t> item </a:t>
            </a:r>
            <a:r>
              <a:rPr lang="en-US" dirty="0" err="1"/>
              <a:t>liên</a:t>
            </a:r>
            <a:r>
              <a:rPr lang="en-US" dirty="0"/>
              <a:t> </a:t>
            </a:r>
            <a:r>
              <a:rPr lang="en-US" dirty="0" err="1"/>
              <a:t>quan</a:t>
            </a:r>
            <a:r>
              <a:rPr lang="en-US" dirty="0"/>
              <a:t> </a:t>
            </a:r>
            <a:r>
              <a:rPr lang="en-US" dirty="0" err="1"/>
              <a:t>đến</a:t>
            </a:r>
            <a:r>
              <a:rPr lang="en-US" dirty="0"/>
              <a:t> user sẽ </a:t>
            </a:r>
            <a:r>
              <a:rPr lang="en-US" dirty="0" err="1"/>
              <a:t>cùng</a:t>
            </a:r>
            <a:r>
              <a:rPr lang="en-US" dirty="0"/>
              <a:t> </a:t>
            </a:r>
            <a:r>
              <a:rPr lang="en-US" dirty="0" err="1"/>
              <a:t>trong</a:t>
            </a:r>
            <a:r>
              <a:rPr lang="en-US" dirty="0"/>
              <a:t> 1 item collection.</a:t>
            </a:r>
          </a:p>
          <a:p>
            <a:pPr marL="158750" indent="0">
              <a:buNone/>
            </a:pPr>
            <a:endParaRPr lang="en-US" dirty="0"/>
          </a:p>
        </p:txBody>
      </p:sp>
    </p:spTree>
    <p:extLst>
      <p:ext uri="{BB962C8B-B14F-4D97-AF65-F5344CB8AC3E}">
        <p14:creationId xmlns:p14="http://schemas.microsoft.com/office/powerpoint/2010/main" val="3693361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2 cách </a:t>
            </a:r>
            <a:r>
              <a:rPr lang="en-US" dirty="0" err="1"/>
              <a:t>thiết</a:t>
            </a:r>
            <a:r>
              <a:rPr lang="en-US" dirty="0"/>
              <a:t> </a:t>
            </a:r>
            <a:r>
              <a:rPr lang="en-US" dirty="0" err="1"/>
              <a:t>kế</a:t>
            </a:r>
            <a:r>
              <a:rPr lang="en-US" dirty="0"/>
              <a:t>:</a:t>
            </a:r>
          </a:p>
          <a:p>
            <a:endParaRPr lang="en-US" dirty="0"/>
          </a:p>
        </p:txBody>
      </p:sp>
    </p:spTree>
    <p:extLst>
      <p:ext uri="{BB962C8B-B14F-4D97-AF65-F5344CB8AC3E}">
        <p14:creationId xmlns:p14="http://schemas.microsoft.com/office/powerpoint/2010/main" val="158633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DynamoDB</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3DAAE34C-0A4A-01A3-D1AF-D338421BA2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6635-B077-A9B5-F394-B44FCB10AF31}"/>
              </a:ext>
            </a:extLst>
          </p:cNvPr>
          <p:cNvSpPr>
            <a:spLocks noGrp="1"/>
          </p:cNvSpPr>
          <p:nvPr>
            <p:ph type="title"/>
          </p:nvPr>
        </p:nvSpPr>
        <p:spPr/>
        <p:txBody>
          <a:bodyPr>
            <a:normAutofit fontScale="90000"/>
          </a:bodyPr>
          <a:lstStyle/>
          <a:p>
            <a:r>
              <a:rPr lang="en-US" dirty="0"/>
              <a:t>DynamoDB Streams</a:t>
            </a:r>
          </a:p>
        </p:txBody>
      </p:sp>
      <p:sp>
        <p:nvSpPr>
          <p:cNvPr id="3" name="Text Placeholder 2">
            <a:extLst>
              <a:ext uri="{FF2B5EF4-FFF2-40B4-BE49-F238E27FC236}">
                <a16:creationId xmlns:a16="http://schemas.microsoft.com/office/drawing/2014/main" id="{A82CEE7F-1BCC-D3D0-8D10-DBFC1019CCB8}"/>
              </a:ext>
            </a:extLst>
          </p:cNvPr>
          <p:cNvSpPr>
            <a:spLocks noGrp="1"/>
          </p:cNvSpPr>
          <p:nvPr>
            <p:ph type="body" idx="1"/>
          </p:nvPr>
        </p:nvSpPr>
        <p:spPr/>
        <p:txBody>
          <a:bodyPr/>
          <a:lstStyle/>
          <a:p>
            <a:pPr marL="114300" indent="0">
              <a:buNone/>
            </a:pPr>
            <a:r>
              <a:rPr lang="en-US" dirty="0" err="1"/>
              <a:t>Tính</a:t>
            </a:r>
            <a:r>
              <a:rPr lang="en-US" dirty="0"/>
              <a:t> </a:t>
            </a:r>
            <a:r>
              <a:rPr lang="en-US" dirty="0" err="1"/>
              <a:t>năng</a:t>
            </a:r>
            <a:r>
              <a:rPr lang="en-US" dirty="0"/>
              <a:t> </a:t>
            </a:r>
            <a:r>
              <a:rPr lang="en-US" dirty="0" err="1"/>
              <a:t>cho</a:t>
            </a:r>
            <a:r>
              <a:rPr lang="en-US" dirty="0"/>
              <a:t> </a:t>
            </a:r>
            <a:r>
              <a:rPr lang="en-US" dirty="0" err="1"/>
              <a:t>phép</a:t>
            </a:r>
            <a:r>
              <a:rPr lang="en-US" dirty="0"/>
              <a:t> </a:t>
            </a:r>
            <a:r>
              <a:rPr lang="en-US" dirty="0" err="1"/>
              <a:t>theo</a:t>
            </a:r>
            <a:r>
              <a:rPr lang="en-US" dirty="0"/>
              <a:t> </a:t>
            </a:r>
            <a:r>
              <a:rPr lang="en-US" dirty="0" err="1"/>
              <a:t>dõi</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thêm</a:t>
            </a:r>
            <a:r>
              <a:rPr lang="en-US" dirty="0"/>
              <a:t>/</a:t>
            </a:r>
            <a:r>
              <a:rPr lang="en-US" dirty="0" err="1"/>
              <a:t>sửa</a:t>
            </a:r>
            <a:r>
              <a:rPr lang="en-US" dirty="0"/>
              <a:t>/</a:t>
            </a:r>
            <a:r>
              <a:rPr lang="en-US" dirty="0" err="1"/>
              <a:t>xóa</a:t>
            </a:r>
            <a:r>
              <a:rPr lang="en-US" dirty="0"/>
              <a:t>) </a:t>
            </a:r>
            <a:r>
              <a:rPr lang="en-US" dirty="0" err="1"/>
              <a:t>trong</a:t>
            </a:r>
            <a:r>
              <a:rPr lang="en-US" dirty="0"/>
              <a:t> </a:t>
            </a:r>
            <a:r>
              <a:rPr lang="en-US" dirty="0" err="1"/>
              <a:t>bảng</a:t>
            </a:r>
            <a:r>
              <a:rPr lang="en-US" dirty="0"/>
              <a:t> </a:t>
            </a:r>
            <a:r>
              <a:rPr lang="en-US" dirty="0" err="1"/>
              <a:t>cung</a:t>
            </a:r>
            <a:r>
              <a:rPr lang="en-US" dirty="0"/>
              <a:t> </a:t>
            </a:r>
            <a:r>
              <a:rPr lang="en-US" dirty="0" err="1"/>
              <a:t>cấp</a:t>
            </a:r>
            <a:r>
              <a:rPr lang="en-US" dirty="0"/>
              <a:t> </a:t>
            </a:r>
            <a:r>
              <a:rPr lang="en-US" dirty="0" err="1"/>
              <a:t>luồng</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thông</a:t>
            </a:r>
            <a:r>
              <a:rPr lang="en-US" dirty="0"/>
              <a:t> tin chi </a:t>
            </a:r>
            <a:r>
              <a:rPr lang="en-US" dirty="0" err="1"/>
              <a:t>tiết</a:t>
            </a:r>
            <a:r>
              <a:rPr lang="en-US" dirty="0"/>
              <a:t> về </a:t>
            </a:r>
            <a:r>
              <a:rPr lang="en-US" dirty="0" err="1"/>
              <a:t>các</a:t>
            </a:r>
            <a:r>
              <a:rPr lang="en-US" dirty="0"/>
              <a:t> </a:t>
            </a:r>
            <a:r>
              <a:rPr lang="en-US" dirty="0" err="1"/>
              <a:t>hoạt</a:t>
            </a:r>
            <a:r>
              <a:rPr lang="en-US" dirty="0"/>
              <a:t> </a:t>
            </a:r>
            <a:r>
              <a:rPr lang="en-US" dirty="0" err="1"/>
              <a:t>động</a:t>
            </a:r>
            <a:r>
              <a:rPr lang="en-US" dirty="0"/>
              <a:t>. </a:t>
            </a:r>
            <a:r>
              <a:rPr lang="en-US" dirty="0" err="1"/>
              <a:t>Mỗi</a:t>
            </a:r>
            <a:r>
              <a:rPr lang="en-US" dirty="0"/>
              <a:t> </a:t>
            </a:r>
            <a:r>
              <a:rPr lang="en-US" dirty="0" err="1"/>
              <a:t>thay</a:t>
            </a:r>
            <a:r>
              <a:rPr lang="en-US" dirty="0"/>
              <a:t> </a:t>
            </a:r>
            <a:r>
              <a:rPr lang="en-US" dirty="0" err="1"/>
              <a:t>đổi</a:t>
            </a:r>
            <a:r>
              <a:rPr lang="en-US" dirty="0"/>
              <a:t> được </a:t>
            </a:r>
            <a:r>
              <a:rPr lang="en-US" dirty="0" err="1"/>
              <a:t>ghi</a:t>
            </a:r>
            <a:r>
              <a:rPr lang="en-US" dirty="0"/>
              <a:t> </a:t>
            </a:r>
            <a:r>
              <a:rPr lang="en-US" dirty="0" err="1"/>
              <a:t>dưới</a:t>
            </a:r>
            <a:r>
              <a:rPr lang="en-US" dirty="0"/>
              <a:t> </a:t>
            </a:r>
            <a:r>
              <a:rPr lang="en-US" dirty="0" err="1"/>
              <a:t>dạng</a:t>
            </a:r>
            <a:r>
              <a:rPr lang="en-US" dirty="0"/>
              <a:t> một </a:t>
            </a:r>
            <a:r>
              <a:rPr lang="en-US" dirty="0" err="1"/>
              <a:t>bản</a:t>
            </a:r>
            <a:r>
              <a:rPr lang="en-US" dirty="0"/>
              <a:t> </a:t>
            </a:r>
            <a:r>
              <a:rPr lang="en-US" dirty="0" err="1"/>
              <a:t>ghi</a:t>
            </a:r>
            <a:r>
              <a:rPr lang="en-US" dirty="0"/>
              <a:t> (record)</a:t>
            </a:r>
          </a:p>
          <a:p>
            <a:pPr marL="114300" indent="0">
              <a:buNone/>
            </a:pPr>
            <a:endParaRPr lang="en-US" dirty="0"/>
          </a:p>
          <a:p>
            <a:pPr marL="114300" indent="0">
              <a:buNone/>
            </a:pPr>
            <a:r>
              <a:rPr lang="en-US" dirty="0" err="1"/>
              <a:t>Mỗi</a:t>
            </a:r>
            <a:r>
              <a:rPr lang="en-US" dirty="0"/>
              <a:t> </a:t>
            </a:r>
            <a:r>
              <a:rPr lang="en-US" dirty="0" err="1"/>
              <a:t>bản</a:t>
            </a:r>
            <a:r>
              <a:rPr lang="en-US" dirty="0"/>
              <a:t> </a:t>
            </a:r>
            <a:r>
              <a:rPr lang="en-US" dirty="0" err="1"/>
              <a:t>ghi</a:t>
            </a:r>
            <a:r>
              <a:rPr lang="en-US" dirty="0"/>
              <a:t> có </a:t>
            </a:r>
            <a:r>
              <a:rPr lang="en-US" dirty="0" err="1"/>
              <a:t>thời</a:t>
            </a:r>
            <a:r>
              <a:rPr lang="en-US" dirty="0"/>
              <a:t> </a:t>
            </a:r>
            <a:r>
              <a:rPr lang="en-US" dirty="0" err="1"/>
              <a:t>gian</a:t>
            </a:r>
            <a:r>
              <a:rPr lang="en-US" dirty="0"/>
              <a:t> </a:t>
            </a:r>
            <a:r>
              <a:rPr lang="en-US" dirty="0" err="1"/>
              <a:t>tồn</a:t>
            </a:r>
            <a:r>
              <a:rPr lang="en-US" dirty="0"/>
              <a:t> </a:t>
            </a:r>
            <a:r>
              <a:rPr lang="en-US" dirty="0" err="1"/>
              <a:t>tại</a:t>
            </a:r>
            <a:r>
              <a:rPr lang="en-US" dirty="0"/>
              <a:t> là 24 </a:t>
            </a:r>
            <a:r>
              <a:rPr lang="en-US" dirty="0" err="1"/>
              <a:t>giờ</a:t>
            </a:r>
            <a:r>
              <a:rPr lang="en-US" dirty="0"/>
              <a:t>, </a:t>
            </a:r>
            <a:r>
              <a:rPr lang="en-US" dirty="0" err="1"/>
              <a:t>sau</a:t>
            </a:r>
            <a:r>
              <a:rPr lang="en-US" dirty="0"/>
              <a:t> </a:t>
            </a:r>
            <a:r>
              <a:rPr lang="en-US" dirty="0" err="1"/>
              <a:t>đó</a:t>
            </a:r>
            <a:r>
              <a:rPr lang="en-US" dirty="0"/>
              <a:t> </a:t>
            </a:r>
            <a:r>
              <a:rPr lang="en-US" dirty="0" err="1"/>
              <a:t>chúng</a:t>
            </a:r>
            <a:r>
              <a:rPr lang="en-US" dirty="0"/>
              <a:t> sẽ </a:t>
            </a:r>
            <a:r>
              <a:rPr lang="en-US" dirty="0" err="1"/>
              <a:t>tự</a:t>
            </a:r>
            <a:r>
              <a:rPr lang="en-US" dirty="0"/>
              <a:t> </a:t>
            </a:r>
            <a:r>
              <a:rPr lang="en-US" dirty="0" err="1"/>
              <a:t>động</a:t>
            </a:r>
            <a:r>
              <a:rPr lang="en-US" dirty="0"/>
              <a:t> </a:t>
            </a:r>
            <a:r>
              <a:rPr lang="en-US" dirty="0" err="1"/>
              <a:t>bị</a:t>
            </a:r>
            <a:r>
              <a:rPr lang="en-US" dirty="0"/>
              <a:t> </a:t>
            </a:r>
            <a:r>
              <a:rPr lang="en-US" dirty="0" err="1"/>
              <a:t>xóa</a:t>
            </a:r>
            <a:r>
              <a:rPr lang="en-US" dirty="0"/>
              <a:t> khỏi </a:t>
            </a:r>
            <a:r>
              <a:rPr lang="en-US" dirty="0" err="1"/>
              <a:t>luồng</a:t>
            </a:r>
            <a:r>
              <a:rPr lang="en-US" dirty="0"/>
              <a:t>.</a:t>
            </a:r>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8FC9AE0F-624F-8C0B-1739-6766EB84D9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9262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23CF-7007-7231-FD1F-13FD6CE9C66D}"/>
              </a:ext>
            </a:extLst>
          </p:cNvPr>
          <p:cNvSpPr>
            <a:spLocks noGrp="1"/>
          </p:cNvSpPr>
          <p:nvPr>
            <p:ph type="title"/>
          </p:nvPr>
        </p:nvSpPr>
        <p:spPr/>
        <p:txBody>
          <a:bodyPr>
            <a:normAutofit fontScale="90000"/>
          </a:bodyPr>
          <a:lstStyle/>
          <a:p>
            <a:r>
              <a:rPr lang="en-US" dirty="0"/>
              <a:t>Dynamo API</a:t>
            </a:r>
          </a:p>
        </p:txBody>
      </p:sp>
      <p:sp>
        <p:nvSpPr>
          <p:cNvPr id="3" name="Text Placeholder 2">
            <a:extLst>
              <a:ext uri="{FF2B5EF4-FFF2-40B4-BE49-F238E27FC236}">
                <a16:creationId xmlns:a16="http://schemas.microsoft.com/office/drawing/2014/main" id="{1EA00625-0979-4C65-4503-8A56582E0F90}"/>
              </a:ext>
            </a:extLst>
          </p:cNvPr>
          <p:cNvSpPr>
            <a:spLocks noGrp="1"/>
          </p:cNvSpPr>
          <p:nvPr>
            <p:ph type="body" idx="1"/>
          </p:nvPr>
        </p:nvSpPr>
        <p:spPr/>
        <p:txBody>
          <a:bodyPr/>
          <a:lstStyle/>
          <a:p>
            <a:r>
              <a:rPr lang="en-US" dirty="0"/>
              <a:t>Control plane</a:t>
            </a:r>
          </a:p>
          <a:p>
            <a:r>
              <a:rPr lang="en-US" dirty="0"/>
              <a:t>Data plane</a:t>
            </a:r>
          </a:p>
          <a:p>
            <a:r>
              <a:rPr lang="en-US" dirty="0"/>
              <a:t>DynamoDB Streams</a:t>
            </a:r>
          </a:p>
          <a:p>
            <a:r>
              <a:rPr lang="en-US" dirty="0"/>
              <a:t>Transactions</a:t>
            </a:r>
          </a:p>
        </p:txBody>
      </p:sp>
      <p:sp>
        <p:nvSpPr>
          <p:cNvPr id="4" name="Slide Number Placeholder 3">
            <a:extLst>
              <a:ext uri="{FF2B5EF4-FFF2-40B4-BE49-F238E27FC236}">
                <a16:creationId xmlns:a16="http://schemas.microsoft.com/office/drawing/2014/main" id="{B99F0B85-A944-3B32-0150-0AFACD4A5C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03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A354-B959-E5EB-215B-56A599241463}"/>
              </a:ext>
            </a:extLst>
          </p:cNvPr>
          <p:cNvSpPr>
            <a:spLocks noGrp="1"/>
          </p:cNvSpPr>
          <p:nvPr>
            <p:ph type="title"/>
          </p:nvPr>
        </p:nvSpPr>
        <p:spPr/>
        <p:txBody>
          <a:bodyPr>
            <a:normAutofit fontScale="90000"/>
          </a:bodyPr>
          <a:lstStyle/>
          <a:p>
            <a:r>
              <a:rPr lang="en-US" dirty="0"/>
              <a:t>Control plane</a:t>
            </a:r>
          </a:p>
        </p:txBody>
      </p:sp>
      <p:sp>
        <p:nvSpPr>
          <p:cNvPr id="3" name="Text Placeholder 2">
            <a:extLst>
              <a:ext uri="{FF2B5EF4-FFF2-40B4-BE49-F238E27FC236}">
                <a16:creationId xmlns:a16="http://schemas.microsoft.com/office/drawing/2014/main" id="{72A48AE7-707C-5BA0-B2CC-343BCFC4AE10}"/>
              </a:ext>
            </a:extLst>
          </p:cNvPr>
          <p:cNvSpPr>
            <a:spLocks noGrp="1"/>
          </p:cNvSpPr>
          <p:nvPr>
            <p:ph type="body" idx="1"/>
          </p:nvPr>
        </p:nvSpPr>
        <p:spPr/>
        <p:txBody>
          <a:bodyPr/>
          <a:lstStyle/>
          <a:p>
            <a:pPr marL="114300" indent="0">
              <a:buNone/>
            </a:pPr>
            <a:r>
              <a:rPr lang="en-US" dirty="0"/>
              <a:t>Cho </a:t>
            </a:r>
            <a:r>
              <a:rPr lang="en-US" dirty="0" err="1"/>
              <a:t>phép</a:t>
            </a:r>
            <a:r>
              <a:rPr lang="en-US" dirty="0"/>
              <a:t> </a:t>
            </a:r>
            <a:r>
              <a:rPr lang="en-US" dirty="0" err="1"/>
              <a:t>tạo</a:t>
            </a:r>
            <a:r>
              <a:rPr lang="en-US" dirty="0"/>
              <a:t>, </a:t>
            </a:r>
            <a:r>
              <a:rPr lang="en-US" dirty="0" err="1"/>
              <a:t>quản</a:t>
            </a:r>
            <a:r>
              <a:rPr lang="en-US" dirty="0"/>
              <a:t> </a:t>
            </a:r>
            <a:r>
              <a:rPr lang="en-US" dirty="0" err="1"/>
              <a:t>lý</a:t>
            </a:r>
            <a:r>
              <a:rPr lang="en-US" dirty="0"/>
              <a:t> </a:t>
            </a:r>
            <a:r>
              <a:rPr lang="en-US" dirty="0" err="1"/>
              <a:t>bảng</a:t>
            </a:r>
            <a:r>
              <a:rPr lang="en-US" dirty="0"/>
              <a:t> và </a:t>
            </a:r>
            <a:r>
              <a:rPr lang="en-US" dirty="0" err="1"/>
              <a:t>các</a:t>
            </a:r>
            <a:r>
              <a:rPr lang="en-US" dirty="0"/>
              <a:t> </a:t>
            </a:r>
            <a:r>
              <a:rPr lang="en-US" dirty="0" err="1"/>
              <a:t>thành</a:t>
            </a:r>
            <a:r>
              <a:rPr lang="en-US" dirty="0"/>
              <a:t> </a:t>
            </a:r>
            <a:r>
              <a:rPr lang="en-US" dirty="0" err="1"/>
              <a:t>phần</a:t>
            </a:r>
            <a:r>
              <a:rPr lang="en-US" dirty="0"/>
              <a:t> </a:t>
            </a:r>
            <a:r>
              <a:rPr lang="en-US" dirty="0" err="1"/>
              <a:t>như</a:t>
            </a:r>
            <a:r>
              <a:rPr lang="en-US" dirty="0"/>
              <a:t> indexes, streams và </a:t>
            </a:r>
            <a:r>
              <a:rPr lang="en-US" dirty="0" err="1"/>
              <a:t>các</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bảng</a:t>
            </a:r>
            <a:r>
              <a:rPr lang="en-US" dirty="0"/>
              <a:t>. Bao </a:t>
            </a:r>
            <a:r>
              <a:rPr lang="en-US" dirty="0" err="1"/>
              <a:t>gồm</a:t>
            </a:r>
            <a:r>
              <a:rPr lang="en-US" dirty="0"/>
              <a:t>:</a:t>
            </a:r>
          </a:p>
          <a:p>
            <a:r>
              <a:rPr lang="en-US" dirty="0"/>
              <a:t>Create table</a:t>
            </a:r>
          </a:p>
          <a:p>
            <a:r>
              <a:rPr lang="en-US" dirty="0" err="1"/>
              <a:t>DescribeTable</a:t>
            </a:r>
            <a:endParaRPr lang="en-US" dirty="0"/>
          </a:p>
          <a:p>
            <a:r>
              <a:rPr lang="en-US" dirty="0" err="1"/>
              <a:t>ListTables</a:t>
            </a:r>
            <a:endParaRPr lang="en-US" dirty="0"/>
          </a:p>
          <a:p>
            <a:r>
              <a:rPr lang="en-US" dirty="0" err="1"/>
              <a:t>UpdateTable</a:t>
            </a:r>
            <a:endParaRPr lang="en-US" dirty="0"/>
          </a:p>
          <a:p>
            <a:r>
              <a:rPr lang="en-US" dirty="0" err="1"/>
              <a:t>DeleteTable</a:t>
            </a:r>
            <a:endParaRPr lang="en-US" dirty="0"/>
          </a:p>
          <a:p>
            <a:endParaRPr lang="en-US" dirty="0"/>
          </a:p>
        </p:txBody>
      </p:sp>
      <p:sp>
        <p:nvSpPr>
          <p:cNvPr id="4" name="Slide Number Placeholder 3">
            <a:extLst>
              <a:ext uri="{FF2B5EF4-FFF2-40B4-BE49-F238E27FC236}">
                <a16:creationId xmlns:a16="http://schemas.microsoft.com/office/drawing/2014/main" id="{330CBC36-B2C6-A01A-CB24-C80DCC0395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40166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A354-B959-E5EB-215B-56A599241463}"/>
              </a:ext>
            </a:extLst>
          </p:cNvPr>
          <p:cNvSpPr>
            <a:spLocks noGrp="1"/>
          </p:cNvSpPr>
          <p:nvPr>
            <p:ph type="title"/>
          </p:nvPr>
        </p:nvSpPr>
        <p:spPr/>
        <p:txBody>
          <a:bodyPr>
            <a:normAutofit fontScale="90000"/>
          </a:bodyPr>
          <a:lstStyle/>
          <a:p>
            <a:r>
              <a:rPr lang="en-US" dirty="0"/>
              <a:t>Data plane</a:t>
            </a:r>
          </a:p>
        </p:txBody>
      </p:sp>
      <p:sp>
        <p:nvSpPr>
          <p:cNvPr id="3" name="Text Placeholder 2">
            <a:extLst>
              <a:ext uri="{FF2B5EF4-FFF2-40B4-BE49-F238E27FC236}">
                <a16:creationId xmlns:a16="http://schemas.microsoft.com/office/drawing/2014/main" id="{72A48AE7-707C-5BA0-B2CC-343BCFC4AE10}"/>
              </a:ext>
            </a:extLst>
          </p:cNvPr>
          <p:cNvSpPr>
            <a:spLocks noGrp="1"/>
          </p:cNvSpPr>
          <p:nvPr>
            <p:ph type="body" idx="1"/>
          </p:nvPr>
        </p:nvSpPr>
        <p:spPr/>
        <p:txBody>
          <a:bodyPr/>
          <a:lstStyle/>
          <a:p>
            <a:pPr marL="114300" indent="0">
              <a:buNone/>
            </a:pPr>
            <a:r>
              <a:rPr lang="en-US" dirty="0"/>
              <a:t>Cho </a:t>
            </a:r>
            <a:r>
              <a:rPr lang="en-US" dirty="0" err="1"/>
              <a:t>phép</a:t>
            </a:r>
            <a:r>
              <a:rPr lang="en-US" dirty="0"/>
              <a:t> CRUD </a:t>
            </a:r>
            <a:r>
              <a:rPr lang="en-US" dirty="0" err="1"/>
              <a:t>dữ</a:t>
            </a:r>
            <a:r>
              <a:rPr lang="en-US" dirty="0"/>
              <a:t> </a:t>
            </a:r>
            <a:r>
              <a:rPr lang="en-US" dirty="0" err="1"/>
              <a:t>liệu</a:t>
            </a:r>
            <a:r>
              <a:rPr lang="en-US" dirty="0"/>
              <a:t> trên </a:t>
            </a:r>
            <a:r>
              <a:rPr lang="en-US" dirty="0" err="1"/>
              <a:t>bảng</a:t>
            </a:r>
            <a:r>
              <a:rPr lang="en-US" dirty="0"/>
              <a:t>. Một </a:t>
            </a:r>
            <a:r>
              <a:rPr lang="en-US" dirty="0" err="1"/>
              <a:t>vài</a:t>
            </a:r>
            <a:r>
              <a:rPr lang="en-US" dirty="0"/>
              <a:t> API </a:t>
            </a:r>
            <a:r>
              <a:rPr lang="en-US" dirty="0" err="1"/>
              <a:t>cho</a:t>
            </a:r>
            <a:r>
              <a:rPr lang="en-US" dirty="0"/>
              <a:t> </a:t>
            </a:r>
            <a:r>
              <a:rPr lang="en-US" dirty="0" err="1"/>
              <a:t>phép</a:t>
            </a:r>
            <a:r>
              <a:rPr lang="en-US" dirty="0"/>
              <a:t> </a:t>
            </a:r>
            <a:r>
              <a:rPr lang="en-US" dirty="0" err="1"/>
              <a:t>bạn</a:t>
            </a:r>
            <a:r>
              <a:rPr lang="en-US" dirty="0"/>
              <a:t> </a:t>
            </a:r>
            <a:r>
              <a:rPr lang="en-US" dirty="0" err="1"/>
              <a:t>đọc</a:t>
            </a:r>
            <a:r>
              <a:rPr lang="en-US" dirty="0"/>
              <a:t> </a:t>
            </a:r>
            <a:r>
              <a:rPr lang="en-US" dirty="0" err="1"/>
              <a:t>từ</a:t>
            </a:r>
            <a:r>
              <a:rPr lang="en-US" dirty="0"/>
              <a:t> secondary index. Bao </a:t>
            </a:r>
            <a:r>
              <a:rPr lang="en-US" dirty="0" err="1"/>
              <a:t>gồm</a:t>
            </a:r>
            <a:r>
              <a:rPr lang="en-US" dirty="0"/>
              <a:t>:</a:t>
            </a:r>
          </a:p>
          <a:p>
            <a:r>
              <a:rPr lang="en-US" dirty="0"/>
              <a:t>Creating data: </a:t>
            </a:r>
            <a:r>
              <a:rPr lang="en-US" dirty="0" err="1"/>
              <a:t>PutItem</a:t>
            </a:r>
            <a:r>
              <a:rPr lang="en-US" dirty="0"/>
              <a:t>, </a:t>
            </a:r>
            <a:r>
              <a:rPr lang="en-US" dirty="0" err="1"/>
              <a:t>BatchWriteItem</a:t>
            </a:r>
            <a:endParaRPr lang="en-US" dirty="0"/>
          </a:p>
          <a:p>
            <a:r>
              <a:rPr lang="en-US" dirty="0"/>
              <a:t>Read data: </a:t>
            </a:r>
            <a:r>
              <a:rPr lang="en-US" dirty="0" err="1"/>
              <a:t>GetItem</a:t>
            </a:r>
            <a:r>
              <a:rPr lang="en-US" dirty="0"/>
              <a:t> (</a:t>
            </a:r>
            <a:r>
              <a:rPr lang="en-US" dirty="0" err="1"/>
              <a:t>sử</a:t>
            </a:r>
            <a:r>
              <a:rPr lang="en-US" dirty="0"/>
              <a:t> </a:t>
            </a:r>
            <a:r>
              <a:rPr lang="en-US" dirty="0" err="1"/>
              <a:t>dụng</a:t>
            </a:r>
            <a:r>
              <a:rPr lang="en-US" dirty="0"/>
              <a:t> primary key), </a:t>
            </a:r>
            <a:r>
              <a:rPr lang="en-US" dirty="0" err="1"/>
              <a:t>BatchGetItem</a:t>
            </a:r>
            <a:r>
              <a:rPr lang="en-US" dirty="0"/>
              <a:t> , Query (</a:t>
            </a: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một </a:t>
            </a:r>
            <a:r>
              <a:rPr lang="en-US" dirty="0" err="1"/>
              <a:t>partitition</a:t>
            </a:r>
            <a:r>
              <a:rPr lang="en-US" dirty="0"/>
              <a:t> key), Scan (</a:t>
            </a:r>
            <a:r>
              <a:rPr lang="en-US" dirty="0" err="1"/>
              <a:t>đọc</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bảng</a:t>
            </a:r>
            <a:r>
              <a:rPr lang="en-US" dirty="0"/>
              <a:t>)</a:t>
            </a:r>
          </a:p>
          <a:p>
            <a:r>
              <a:rPr lang="en-US" dirty="0"/>
              <a:t>Updating data: </a:t>
            </a:r>
            <a:r>
              <a:rPr lang="en-US" dirty="0" err="1"/>
              <a:t>UpdateItem</a:t>
            </a:r>
            <a:endParaRPr lang="en-US" dirty="0"/>
          </a:p>
          <a:p>
            <a:r>
              <a:rPr lang="en-US" dirty="0"/>
              <a:t>Deleting data: </a:t>
            </a:r>
            <a:r>
              <a:rPr lang="en-US" dirty="0" err="1"/>
              <a:t>DeleteItem</a:t>
            </a:r>
            <a:r>
              <a:rPr lang="en-US" dirty="0"/>
              <a:t>, </a:t>
            </a:r>
            <a:r>
              <a:rPr lang="en-US" dirty="0" err="1"/>
              <a:t>BatchWriteItem</a:t>
            </a:r>
            <a:endParaRPr lang="en-US" dirty="0"/>
          </a:p>
        </p:txBody>
      </p:sp>
      <p:sp>
        <p:nvSpPr>
          <p:cNvPr id="4" name="Slide Number Placeholder 3">
            <a:extLst>
              <a:ext uri="{FF2B5EF4-FFF2-40B4-BE49-F238E27FC236}">
                <a16:creationId xmlns:a16="http://schemas.microsoft.com/office/drawing/2014/main" id="{3D228AEB-60A5-9AE4-EDCA-508AE97650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98964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9FC2-702B-09A7-7DB1-AA44CDAA9A11}"/>
              </a:ext>
            </a:extLst>
          </p:cNvPr>
          <p:cNvSpPr>
            <a:spLocks noGrp="1"/>
          </p:cNvSpPr>
          <p:nvPr>
            <p:ph type="title"/>
          </p:nvPr>
        </p:nvSpPr>
        <p:spPr/>
        <p:txBody>
          <a:bodyPr>
            <a:normAutofit fontScale="90000"/>
          </a:bodyPr>
          <a:lstStyle/>
          <a:p>
            <a:r>
              <a:rPr lang="en-US" dirty="0"/>
              <a:t>DynamoDB Streams</a:t>
            </a:r>
            <a:br>
              <a:rPr lang="en-US" dirty="0"/>
            </a:br>
            <a:endParaRPr lang="en-US" dirty="0"/>
          </a:p>
        </p:txBody>
      </p:sp>
      <p:sp>
        <p:nvSpPr>
          <p:cNvPr id="6" name="Slide Number Placeholder 5">
            <a:extLst>
              <a:ext uri="{FF2B5EF4-FFF2-40B4-BE49-F238E27FC236}">
                <a16:creationId xmlns:a16="http://schemas.microsoft.com/office/drawing/2014/main" id="{D40C917D-D2E6-1850-7E86-B44856E530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a:extLst>
              <a:ext uri="{FF2B5EF4-FFF2-40B4-BE49-F238E27FC236}">
                <a16:creationId xmlns:a16="http://schemas.microsoft.com/office/drawing/2014/main" id="{33F98078-982B-00ED-B6E5-41DBDA43937C}"/>
              </a:ext>
            </a:extLst>
          </p:cNvPr>
          <p:cNvPicPr>
            <a:picLocks noChangeAspect="1"/>
          </p:cNvPicPr>
          <p:nvPr/>
        </p:nvPicPr>
        <p:blipFill>
          <a:blip r:embed="rId2"/>
          <a:stretch>
            <a:fillRect/>
          </a:stretch>
        </p:blipFill>
        <p:spPr>
          <a:xfrm>
            <a:off x="1103586" y="917988"/>
            <a:ext cx="6622413" cy="4225512"/>
          </a:xfrm>
          <a:prstGeom prst="rect">
            <a:avLst/>
          </a:prstGeom>
        </p:spPr>
      </p:pic>
    </p:spTree>
    <p:extLst>
      <p:ext uri="{BB962C8B-B14F-4D97-AF65-F5344CB8AC3E}">
        <p14:creationId xmlns:p14="http://schemas.microsoft.com/office/powerpoint/2010/main" val="379605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9FC2-702B-09A7-7DB1-AA44CDAA9A11}"/>
              </a:ext>
            </a:extLst>
          </p:cNvPr>
          <p:cNvSpPr>
            <a:spLocks noGrp="1"/>
          </p:cNvSpPr>
          <p:nvPr>
            <p:ph type="title"/>
          </p:nvPr>
        </p:nvSpPr>
        <p:spPr/>
        <p:txBody>
          <a:bodyPr>
            <a:normAutofit fontScale="90000"/>
          </a:bodyPr>
          <a:lstStyle/>
          <a:p>
            <a:r>
              <a:rPr lang="en-US" dirty="0"/>
              <a:t>DynamoDB Streams</a:t>
            </a:r>
            <a:br>
              <a:rPr lang="en-US" dirty="0"/>
            </a:br>
            <a:endParaRPr lang="en-US" dirty="0"/>
          </a:p>
        </p:txBody>
      </p:sp>
      <p:sp>
        <p:nvSpPr>
          <p:cNvPr id="3" name="Text Placeholder 2">
            <a:extLst>
              <a:ext uri="{FF2B5EF4-FFF2-40B4-BE49-F238E27FC236}">
                <a16:creationId xmlns:a16="http://schemas.microsoft.com/office/drawing/2014/main" id="{0F06B49D-5F9A-78AF-B798-CEBC7CDF0AD2}"/>
              </a:ext>
            </a:extLst>
          </p:cNvPr>
          <p:cNvSpPr>
            <a:spLocks noGrp="1"/>
          </p:cNvSpPr>
          <p:nvPr>
            <p:ph type="body" idx="1"/>
          </p:nvPr>
        </p:nvSpPr>
        <p:spPr/>
        <p:txBody>
          <a:bodyPr/>
          <a:lstStyle/>
          <a:p>
            <a:pPr marL="114300" indent="0">
              <a:buNone/>
            </a:pPr>
            <a:r>
              <a:rPr lang="en-US" dirty="0"/>
              <a:t>Cho </a:t>
            </a:r>
            <a:r>
              <a:rPr lang="en-US" dirty="0" err="1"/>
              <a:t>phép</a:t>
            </a:r>
            <a:r>
              <a:rPr lang="en-US" dirty="0"/>
              <a:t> enable/disable stream trên table. Bao </a:t>
            </a:r>
            <a:r>
              <a:rPr lang="en-US" dirty="0" err="1"/>
              <a:t>gồm</a:t>
            </a:r>
            <a:r>
              <a:rPr lang="en-US" dirty="0"/>
              <a:t>:</a:t>
            </a:r>
          </a:p>
          <a:p>
            <a:r>
              <a:rPr lang="en-US" dirty="0" err="1"/>
              <a:t>ListStreams</a:t>
            </a:r>
            <a:r>
              <a:rPr lang="en-US" dirty="0"/>
              <a:t>: </a:t>
            </a:r>
            <a:r>
              <a:rPr lang="en-US" dirty="0" err="1"/>
              <a:t>danh</a:t>
            </a:r>
            <a:r>
              <a:rPr lang="en-US" dirty="0"/>
              <a:t> </a:t>
            </a:r>
            <a:r>
              <a:rPr lang="en-US" dirty="0" err="1"/>
              <a:t>sách</a:t>
            </a:r>
            <a:r>
              <a:rPr lang="en-US" dirty="0"/>
              <a:t> </a:t>
            </a:r>
            <a:r>
              <a:rPr lang="en-US" dirty="0" err="1"/>
              <a:t>toàn</a:t>
            </a:r>
            <a:r>
              <a:rPr lang="en-US" dirty="0"/>
              <a:t> </a:t>
            </a:r>
            <a:r>
              <a:rPr lang="en-US" dirty="0" err="1"/>
              <a:t>bộ</a:t>
            </a:r>
            <a:r>
              <a:rPr lang="en-US" dirty="0"/>
              <a:t> stream </a:t>
            </a:r>
            <a:r>
              <a:rPr lang="en-US" dirty="0" err="1"/>
              <a:t>hoặc</a:t>
            </a:r>
            <a:r>
              <a:rPr lang="en-US" dirty="0"/>
              <a:t> </a:t>
            </a:r>
            <a:r>
              <a:rPr lang="en-US" dirty="0" err="1"/>
              <a:t>chỉ</a:t>
            </a:r>
            <a:r>
              <a:rPr lang="en-US" dirty="0"/>
              <a:t> stream </a:t>
            </a:r>
            <a:r>
              <a:rPr lang="en-US" dirty="0" err="1"/>
              <a:t>trong</a:t>
            </a:r>
            <a:r>
              <a:rPr lang="en-US" dirty="0"/>
              <a:t> table </a:t>
            </a:r>
            <a:r>
              <a:rPr lang="en-US" dirty="0" err="1"/>
              <a:t>cụ</a:t>
            </a:r>
            <a:r>
              <a:rPr lang="en-US" dirty="0"/>
              <a:t> </a:t>
            </a:r>
            <a:r>
              <a:rPr lang="en-US" dirty="0" err="1"/>
              <a:t>thể</a:t>
            </a:r>
            <a:endParaRPr lang="en-US" dirty="0"/>
          </a:p>
          <a:p>
            <a:r>
              <a:rPr lang="en-US" dirty="0" err="1"/>
              <a:t>DescribeStream</a:t>
            </a:r>
            <a:r>
              <a:rPr lang="en-US" dirty="0"/>
              <a:t> </a:t>
            </a:r>
          </a:p>
          <a:p>
            <a:r>
              <a:rPr lang="en-US" dirty="0" err="1"/>
              <a:t>GetShardIterator</a:t>
            </a:r>
            <a:r>
              <a:rPr lang="en-US" dirty="0"/>
              <a:t>: </a:t>
            </a:r>
            <a:r>
              <a:rPr lang="en-US" dirty="0" err="1"/>
              <a:t>trả</a:t>
            </a:r>
            <a:r>
              <a:rPr lang="en-US" dirty="0"/>
              <a:t> về </a:t>
            </a:r>
            <a:r>
              <a:rPr lang="en-US" i="1" dirty="0"/>
              <a:t>shard iterator,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lấy</a:t>
            </a:r>
            <a:r>
              <a:rPr lang="en-US" dirty="0"/>
              <a:t> records </a:t>
            </a:r>
            <a:r>
              <a:rPr lang="en-US" dirty="0" err="1"/>
              <a:t>từ</a:t>
            </a:r>
            <a:r>
              <a:rPr lang="en-US" dirty="0"/>
              <a:t> stream</a:t>
            </a:r>
          </a:p>
          <a:p>
            <a:r>
              <a:rPr lang="en-US" dirty="0" err="1"/>
              <a:t>GetRecords</a:t>
            </a:r>
            <a:r>
              <a:rPr lang="en-US" dirty="0"/>
              <a:t>: </a:t>
            </a:r>
            <a:r>
              <a:rPr lang="en-US" dirty="0" err="1"/>
              <a:t>sử</a:t>
            </a:r>
            <a:r>
              <a:rPr lang="en-US" dirty="0"/>
              <a:t> </a:t>
            </a:r>
            <a:r>
              <a:rPr lang="en-US" dirty="0" err="1"/>
              <a:t>dụng</a:t>
            </a:r>
            <a:r>
              <a:rPr lang="en-US" dirty="0"/>
              <a:t> shard iterator </a:t>
            </a:r>
            <a:r>
              <a:rPr lang="en-US" dirty="0" err="1"/>
              <a:t>để</a:t>
            </a:r>
            <a:r>
              <a:rPr lang="en-US" dirty="0"/>
              <a:t> </a:t>
            </a:r>
            <a:r>
              <a:rPr lang="en-US" dirty="0" err="1"/>
              <a:t>lấy</a:t>
            </a:r>
            <a:r>
              <a:rPr lang="en-US" dirty="0"/>
              <a:t> records</a:t>
            </a:r>
          </a:p>
          <a:p>
            <a:endParaRPr lang="en-US" dirty="0"/>
          </a:p>
          <a:p>
            <a:endParaRPr lang="en-US" dirty="0"/>
          </a:p>
        </p:txBody>
      </p:sp>
      <p:sp>
        <p:nvSpPr>
          <p:cNvPr id="6" name="Slide Number Placeholder 5">
            <a:extLst>
              <a:ext uri="{FF2B5EF4-FFF2-40B4-BE49-F238E27FC236}">
                <a16:creationId xmlns:a16="http://schemas.microsoft.com/office/drawing/2014/main" id="{D40C917D-D2E6-1850-7E86-B44856E530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22406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C6C3-4E71-B9CB-9C04-7CC7375531C7}"/>
              </a:ext>
            </a:extLst>
          </p:cNvPr>
          <p:cNvSpPr>
            <a:spLocks noGrp="1"/>
          </p:cNvSpPr>
          <p:nvPr>
            <p:ph type="title"/>
          </p:nvPr>
        </p:nvSpPr>
        <p:spPr/>
        <p:txBody>
          <a:bodyPr>
            <a:normAutofit fontScale="90000"/>
          </a:bodyPr>
          <a:lstStyle/>
          <a:p>
            <a:r>
              <a:rPr lang="en-US" dirty="0"/>
              <a:t>Transactions</a:t>
            </a:r>
          </a:p>
        </p:txBody>
      </p:sp>
      <p:sp>
        <p:nvSpPr>
          <p:cNvPr id="3" name="Text Placeholder 2">
            <a:extLst>
              <a:ext uri="{FF2B5EF4-FFF2-40B4-BE49-F238E27FC236}">
                <a16:creationId xmlns:a16="http://schemas.microsoft.com/office/drawing/2014/main" id="{226C6C22-639A-E214-570E-48B84613D220}"/>
              </a:ext>
            </a:extLst>
          </p:cNvPr>
          <p:cNvSpPr>
            <a:spLocks noGrp="1"/>
          </p:cNvSpPr>
          <p:nvPr>
            <p:ph type="body" idx="1"/>
          </p:nvPr>
        </p:nvSpPr>
        <p:spPr/>
        <p:txBody>
          <a:bodyPr/>
          <a:lstStyle/>
          <a:p>
            <a:pPr marL="114300" indent="0">
              <a:buNone/>
            </a:pPr>
            <a:r>
              <a:rPr lang="en-US" dirty="0"/>
              <a:t>C</a:t>
            </a:r>
            <a:r>
              <a:rPr lang="vi-VN" dirty="0"/>
              <a:t>ho phép nhóm nhiều thao tác ghi hoặc đọc lại với nhau thành một đơn vị logic duy nhất, đảm bảo tất cả các thao tác trong giao dịch đều thành công hoặc tất cả đều thất bại.</a:t>
            </a:r>
            <a:r>
              <a:rPr lang="en-US" dirty="0"/>
              <a:t> Bao </a:t>
            </a:r>
            <a:r>
              <a:rPr lang="en-US" dirty="0" err="1"/>
              <a:t>gồm</a:t>
            </a:r>
            <a:r>
              <a:rPr lang="en-US" dirty="0"/>
              <a:t>:</a:t>
            </a:r>
          </a:p>
          <a:p>
            <a:r>
              <a:rPr lang="en-US" dirty="0" err="1"/>
              <a:t>TransactWriteItems</a:t>
            </a:r>
            <a:r>
              <a:rPr lang="en-US" dirty="0"/>
              <a:t>: </a:t>
            </a:r>
            <a:r>
              <a:rPr lang="vi-VN" dirty="0"/>
              <a:t>Thực hiện nhiều thao tác ghi (PutItem, UpdateItem, DeleteItem) như một giao dịch duy nhất.</a:t>
            </a:r>
            <a:endParaRPr lang="en-US" dirty="0"/>
          </a:p>
          <a:p>
            <a:r>
              <a:rPr lang="en-US" dirty="0" err="1"/>
              <a:t>TransactGetItems</a:t>
            </a:r>
            <a:r>
              <a:rPr lang="en-US" dirty="0"/>
              <a:t>: </a:t>
            </a:r>
            <a:r>
              <a:rPr lang="vi-VN" dirty="0"/>
              <a:t>Lấy nhiều mục từ một hoặc nhiều bảng như một giao dịch duy nhất.</a:t>
            </a:r>
            <a:endParaRPr lang="en-US" dirty="0"/>
          </a:p>
          <a:p>
            <a:endParaRPr lang="en-US" dirty="0"/>
          </a:p>
        </p:txBody>
      </p:sp>
      <p:sp>
        <p:nvSpPr>
          <p:cNvPr id="4" name="Slide Number Placeholder 3">
            <a:extLst>
              <a:ext uri="{FF2B5EF4-FFF2-40B4-BE49-F238E27FC236}">
                <a16:creationId xmlns:a16="http://schemas.microsoft.com/office/drawing/2014/main" id="{710D0EE7-2C0E-54E1-D419-15E531280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99529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01F-4365-105E-CC09-3BAB24870547}"/>
              </a:ext>
            </a:extLst>
          </p:cNvPr>
          <p:cNvSpPr>
            <a:spLocks noGrp="1"/>
          </p:cNvSpPr>
          <p:nvPr>
            <p:ph type="title"/>
          </p:nvPr>
        </p:nvSpPr>
        <p:spPr/>
        <p:txBody>
          <a:bodyPr>
            <a:normAutofit fontScale="90000"/>
          </a:bodyPr>
          <a:lstStyle/>
          <a:p>
            <a:r>
              <a:rPr lang="en-US" dirty="0"/>
              <a:t>Data modeling</a:t>
            </a:r>
          </a:p>
        </p:txBody>
      </p:sp>
      <p:pic>
        <p:nvPicPr>
          <p:cNvPr id="2050" name="Picture 2" descr="DynamoDB - Multiple tables with multiple requests">
            <a:extLst>
              <a:ext uri="{FF2B5EF4-FFF2-40B4-BE49-F238E27FC236}">
                <a16:creationId xmlns:a16="http://schemas.microsoft.com/office/drawing/2014/main" id="{DF30792D-E1CF-6D41-F12D-510F41E3B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499" y="1152425"/>
            <a:ext cx="6879227" cy="38411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62ED00A-C5AF-6B27-8C41-70D741FAFA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64963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5A68-2309-4962-0780-77898DB2B2AF}"/>
              </a:ext>
            </a:extLst>
          </p:cNvPr>
          <p:cNvSpPr>
            <a:spLocks noGrp="1"/>
          </p:cNvSpPr>
          <p:nvPr>
            <p:ph type="title"/>
          </p:nvPr>
        </p:nvSpPr>
        <p:spPr/>
        <p:txBody>
          <a:bodyPr>
            <a:normAutofit fontScale="90000"/>
          </a:bodyPr>
          <a:lstStyle/>
          <a:p>
            <a:r>
              <a:rPr lang="en-US" dirty="0"/>
              <a:t>Data modelling</a:t>
            </a:r>
          </a:p>
        </p:txBody>
      </p:sp>
      <p:pic>
        <p:nvPicPr>
          <p:cNvPr id="3074" name="Picture 2" descr="Dynamodb -- Users &amp; Orders in single table">
            <a:extLst>
              <a:ext uri="{FF2B5EF4-FFF2-40B4-BE49-F238E27FC236}">
                <a16:creationId xmlns:a16="http://schemas.microsoft.com/office/drawing/2014/main" id="{EFA2B0DB-B9E8-6754-A46C-ACD34DD52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2493"/>
            <a:ext cx="9144000" cy="28416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95870D-8D0D-6AA9-F96A-87F08A816F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96894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E89F-2FA9-D927-1815-2F267A951500}"/>
              </a:ext>
            </a:extLst>
          </p:cNvPr>
          <p:cNvSpPr>
            <a:spLocks noGrp="1"/>
          </p:cNvSpPr>
          <p:nvPr>
            <p:ph type="title"/>
          </p:nvPr>
        </p:nvSpPr>
        <p:spPr/>
        <p:txBody>
          <a:bodyPr>
            <a:normAutofit fontScale="90000"/>
          </a:bodyPr>
          <a:lstStyle/>
          <a:p>
            <a:r>
              <a:rPr lang="en-US" dirty="0"/>
              <a:t>Data modelling</a:t>
            </a:r>
          </a:p>
        </p:txBody>
      </p:sp>
      <p:pic>
        <p:nvPicPr>
          <p:cNvPr id="4098" name="Picture 2" descr="DynamoDB -- Users   Orders in single table">
            <a:extLst>
              <a:ext uri="{FF2B5EF4-FFF2-40B4-BE49-F238E27FC236}">
                <a16:creationId xmlns:a16="http://schemas.microsoft.com/office/drawing/2014/main" id="{AEE2A37A-AEF3-FD5F-F0CF-9CCB26AC1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658575"/>
            <a:ext cx="7505700" cy="27146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AD10FAA-9A05-F5DE-6ABB-7059A8B3C1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411432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4D2A5E-3D1E-49DA-0A9F-19D1F7FF3086}"/>
              </a:ext>
            </a:extLst>
          </p:cNvPr>
          <p:cNvSpPr>
            <a:spLocks noGrp="1"/>
          </p:cNvSpPr>
          <p:nvPr>
            <p:ph type="title"/>
          </p:nvPr>
        </p:nvSpPr>
        <p:spPr/>
        <p:txBody>
          <a:bodyPr>
            <a:normAutofit fontScale="90000"/>
          </a:bodyPr>
          <a:lstStyle/>
          <a:p>
            <a:r>
              <a:rPr lang="en-US" dirty="0" err="1"/>
              <a:t>Mục</a:t>
            </a:r>
            <a:r>
              <a:rPr lang="en-US" dirty="0"/>
              <a:t> </a:t>
            </a:r>
            <a:r>
              <a:rPr lang="en-US" dirty="0" err="1"/>
              <a:t>lục</a:t>
            </a:r>
            <a:endParaRPr lang="en-US" dirty="0"/>
          </a:p>
        </p:txBody>
      </p:sp>
      <p:sp>
        <p:nvSpPr>
          <p:cNvPr id="4" name="Text Placeholder 3">
            <a:extLst>
              <a:ext uri="{FF2B5EF4-FFF2-40B4-BE49-F238E27FC236}">
                <a16:creationId xmlns:a16="http://schemas.microsoft.com/office/drawing/2014/main" id="{7F5F653E-F91C-22FC-4FDF-AC9643892C87}"/>
              </a:ext>
            </a:extLst>
          </p:cNvPr>
          <p:cNvSpPr>
            <a:spLocks noGrp="1"/>
          </p:cNvSpPr>
          <p:nvPr>
            <p:ph type="body" idx="1"/>
          </p:nvPr>
        </p:nvSpPr>
        <p:spPr>
          <a:xfrm>
            <a:off x="311700" y="1266325"/>
            <a:ext cx="8662032" cy="3302700"/>
          </a:xfrm>
        </p:spPr>
        <p:txBody>
          <a:bodyPr/>
          <a:lstStyle/>
          <a:p>
            <a:r>
              <a:rPr lang="en-US" dirty="0" err="1"/>
              <a:t>Khái</a:t>
            </a:r>
            <a:r>
              <a:rPr lang="en-US" dirty="0"/>
              <a:t> </a:t>
            </a:r>
            <a:r>
              <a:rPr lang="en-US" dirty="0" err="1"/>
              <a:t>niệm</a:t>
            </a:r>
            <a:endParaRPr lang="en-US" dirty="0"/>
          </a:p>
          <a:p>
            <a:r>
              <a:rPr lang="en-US" dirty="0"/>
              <a:t>Thành </a:t>
            </a:r>
            <a:r>
              <a:rPr lang="en-US" dirty="0" err="1"/>
              <a:t>phần</a:t>
            </a:r>
            <a:r>
              <a:rPr lang="en-US" dirty="0"/>
              <a:t> </a:t>
            </a:r>
            <a:r>
              <a:rPr lang="en-US" dirty="0" err="1"/>
              <a:t>chính</a:t>
            </a:r>
            <a:endParaRPr lang="en-US" dirty="0"/>
          </a:p>
          <a:p>
            <a:r>
              <a:rPr lang="en-US" dirty="0"/>
              <a:t>Dynamo API</a:t>
            </a:r>
          </a:p>
          <a:p>
            <a:r>
              <a:rPr lang="en-US" dirty="0" err="1"/>
              <a:t>Mô</a:t>
            </a:r>
            <a:r>
              <a:rPr lang="en-US" dirty="0"/>
              <a:t> </a:t>
            </a:r>
            <a:r>
              <a:rPr lang="en-US" dirty="0" err="1"/>
              <a:t>hình</a:t>
            </a:r>
            <a:r>
              <a:rPr lang="en-US" dirty="0"/>
              <a:t> </a:t>
            </a:r>
            <a:r>
              <a:rPr lang="en-US" dirty="0" err="1"/>
              <a:t>hóa</a:t>
            </a:r>
            <a:r>
              <a:rPr lang="en-US" dirty="0"/>
              <a:t> </a:t>
            </a:r>
            <a:r>
              <a:rPr lang="en-US" dirty="0" err="1"/>
              <a:t>dữ</a:t>
            </a:r>
            <a:r>
              <a:rPr lang="en-US" dirty="0"/>
              <a:t> </a:t>
            </a:r>
            <a:r>
              <a:rPr lang="en-US" dirty="0" err="1"/>
              <a:t>liệu</a:t>
            </a:r>
            <a:r>
              <a:rPr lang="en-US" dirty="0"/>
              <a:t> (data modeling)</a:t>
            </a:r>
          </a:p>
          <a:p>
            <a:r>
              <a:rPr lang="en-US" dirty="0" err="1"/>
              <a:t>Các</a:t>
            </a:r>
            <a:r>
              <a:rPr lang="en-US" dirty="0"/>
              <a:t> </a:t>
            </a:r>
            <a:r>
              <a:rPr lang="en-US" dirty="0" err="1"/>
              <a:t>bước</a:t>
            </a:r>
            <a:r>
              <a:rPr lang="en-US" dirty="0"/>
              <a:t> </a:t>
            </a:r>
            <a:r>
              <a:rPr lang="en-US" dirty="0" err="1"/>
              <a:t>lập</a:t>
            </a:r>
            <a:r>
              <a:rPr lang="en-US" dirty="0"/>
              <a:t> </a:t>
            </a:r>
            <a:r>
              <a:rPr lang="en-US" dirty="0" err="1"/>
              <a:t>mô</a:t>
            </a:r>
            <a:r>
              <a:rPr lang="en-US" dirty="0"/>
              <a:t> </a:t>
            </a:r>
            <a:r>
              <a:rPr lang="en-US" dirty="0" err="1"/>
              <a:t>hình</a:t>
            </a:r>
            <a:r>
              <a:rPr lang="en-US" dirty="0"/>
              <a:t> </a:t>
            </a:r>
            <a:r>
              <a:rPr lang="en-US" dirty="0" err="1"/>
              <a:t>với</a:t>
            </a:r>
            <a:r>
              <a:rPr lang="en-US" dirty="0"/>
              <a:t> DynamoDB (Steps for Modeling with DynamoDB)</a:t>
            </a:r>
          </a:p>
          <a:p>
            <a:pPr lvl="1"/>
            <a:endParaRPr lang="en-US" dirty="0"/>
          </a:p>
        </p:txBody>
      </p:sp>
      <p:sp>
        <p:nvSpPr>
          <p:cNvPr id="2" name="Slide Number Placeholder 1">
            <a:extLst>
              <a:ext uri="{FF2B5EF4-FFF2-40B4-BE49-F238E27FC236}">
                <a16:creationId xmlns:a16="http://schemas.microsoft.com/office/drawing/2014/main" id="{87357538-E797-1FC3-CBC8-1F0A9BBBFA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249016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5112-C6BC-D83C-FC6A-8FC48887C3EC}"/>
              </a:ext>
            </a:extLst>
          </p:cNvPr>
          <p:cNvSpPr>
            <a:spLocks noGrp="1"/>
          </p:cNvSpPr>
          <p:nvPr>
            <p:ph type="title"/>
          </p:nvPr>
        </p:nvSpPr>
        <p:spPr/>
        <p:txBody>
          <a:bodyPr>
            <a:normAutofit fontScale="90000"/>
          </a:bodyPr>
          <a:lstStyle/>
          <a:p>
            <a:r>
              <a:rPr lang="en-US" dirty="0"/>
              <a:t>Data modelling</a:t>
            </a:r>
          </a:p>
        </p:txBody>
      </p:sp>
      <p:sp>
        <p:nvSpPr>
          <p:cNvPr id="3" name="Text Placeholder 2">
            <a:extLst>
              <a:ext uri="{FF2B5EF4-FFF2-40B4-BE49-F238E27FC236}">
                <a16:creationId xmlns:a16="http://schemas.microsoft.com/office/drawing/2014/main" id="{9176FEE7-C5C5-034C-58B6-021783B53FA2}"/>
              </a:ext>
            </a:extLst>
          </p:cNvPr>
          <p:cNvSpPr>
            <a:spLocks noGrp="1"/>
          </p:cNvSpPr>
          <p:nvPr>
            <p:ph type="body" idx="1"/>
          </p:nvPr>
        </p:nvSpPr>
        <p:spPr/>
        <p:txBody>
          <a:bodyPr/>
          <a:lstStyle/>
          <a:p>
            <a:r>
              <a:rPr lang="vi-VN" dirty="0"/>
              <a:t>Single Table Design là một chiến lược thiết kế cơ sở dữ liệu trong đó tất cả các loại dữ liệu được lưu trữ trong một bảng duy nhất. . Dữ liệu được phân biệt và tổ chức bằng cách sử dụng các khóa chính và các thuộc tính khác.</a:t>
            </a:r>
            <a:endParaRPr lang="en-US" dirty="0"/>
          </a:p>
          <a:p>
            <a:r>
              <a:rPr lang="vi-VN" dirty="0"/>
              <a:t>Multi Table Design là một chiến lược thiết kế trong đó các loại dữ liệu khác nhau được lưu trữ trong các bảng riêng biệt. Mỗi bảng có cấu trúc và mục đích cụ thể của riêng nó.</a:t>
            </a:r>
            <a:endParaRPr lang="en-US" dirty="0"/>
          </a:p>
          <a:p>
            <a:endParaRPr lang="en-US" dirty="0"/>
          </a:p>
        </p:txBody>
      </p:sp>
      <p:sp>
        <p:nvSpPr>
          <p:cNvPr id="4" name="Slide Number Placeholder 3">
            <a:extLst>
              <a:ext uri="{FF2B5EF4-FFF2-40B4-BE49-F238E27FC236}">
                <a16:creationId xmlns:a16="http://schemas.microsoft.com/office/drawing/2014/main" id="{E4B2B70F-5F29-F3A5-40AA-20D78C96F4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234409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FCD2-57C6-D0B4-34AC-2F81957FA48E}"/>
              </a:ext>
            </a:extLst>
          </p:cNvPr>
          <p:cNvSpPr>
            <a:spLocks noGrp="1"/>
          </p:cNvSpPr>
          <p:nvPr>
            <p:ph type="title"/>
          </p:nvPr>
        </p:nvSpPr>
        <p:spPr/>
        <p:txBody>
          <a:bodyPr>
            <a:normAutofit fontScale="90000"/>
          </a:bodyPr>
          <a:lstStyle/>
          <a:p>
            <a:r>
              <a:rPr lang="en-US" dirty="0"/>
              <a:t>Single table</a:t>
            </a:r>
          </a:p>
        </p:txBody>
      </p:sp>
      <p:sp>
        <p:nvSpPr>
          <p:cNvPr id="3" name="Text Placeholder 2">
            <a:extLst>
              <a:ext uri="{FF2B5EF4-FFF2-40B4-BE49-F238E27FC236}">
                <a16:creationId xmlns:a16="http://schemas.microsoft.com/office/drawing/2014/main" id="{3788FB20-C8AC-0115-8294-0C3B1DCABB40}"/>
              </a:ext>
            </a:extLst>
          </p:cNvPr>
          <p:cNvSpPr>
            <a:spLocks noGrp="1"/>
          </p:cNvSpPr>
          <p:nvPr>
            <p:ph type="body" idx="1"/>
          </p:nvPr>
        </p:nvSpPr>
        <p:spPr/>
        <p:txBody>
          <a:bodyPr/>
          <a:lstStyle/>
          <a:p>
            <a:pPr marL="114300" indent="0">
              <a:buNone/>
            </a:pPr>
            <a:r>
              <a:rPr lang="en-US" dirty="0" err="1"/>
              <a:t>Ưu</a:t>
            </a:r>
            <a:r>
              <a:rPr lang="en-US" dirty="0"/>
              <a:t> </a:t>
            </a:r>
            <a:r>
              <a:rPr lang="en-US" dirty="0" err="1"/>
              <a:t>điểm</a:t>
            </a:r>
            <a:r>
              <a:rPr lang="en-US" dirty="0"/>
              <a:t>:</a:t>
            </a:r>
          </a:p>
          <a:p>
            <a:r>
              <a:rPr lang="en-US" dirty="0" err="1"/>
              <a:t>Hỗ</a:t>
            </a:r>
            <a:r>
              <a:rPr lang="en-US" dirty="0"/>
              <a:t> </a:t>
            </a:r>
            <a:r>
              <a:rPr lang="en-US" dirty="0" err="1"/>
              <a:t>trợ</a:t>
            </a:r>
            <a:r>
              <a:rPr lang="en-US" dirty="0"/>
              <a:t> </a:t>
            </a:r>
            <a:r>
              <a:rPr lang="en-US" dirty="0" err="1"/>
              <a:t>truy</a:t>
            </a:r>
            <a:r>
              <a:rPr lang="en-US" dirty="0"/>
              <a:t> </a:t>
            </a:r>
            <a:r>
              <a:rPr lang="en-US" dirty="0" err="1"/>
              <a:t>vấn</a:t>
            </a:r>
            <a:r>
              <a:rPr lang="en-US" dirty="0"/>
              <a:t> nhiều </a:t>
            </a:r>
            <a:r>
              <a:rPr lang="en-US" dirty="0" err="1"/>
              <a:t>loại</a:t>
            </a:r>
            <a:r>
              <a:rPr lang="en-US" dirty="0"/>
              <a:t> </a:t>
            </a:r>
            <a:r>
              <a:rPr lang="en-US" dirty="0" err="1"/>
              <a:t>dữ</a:t>
            </a:r>
            <a:r>
              <a:rPr lang="en-US" dirty="0"/>
              <a:t> </a:t>
            </a:r>
            <a:r>
              <a:rPr lang="en-US" dirty="0" err="1"/>
              <a:t>liệu</a:t>
            </a:r>
            <a:r>
              <a:rPr lang="en-US" dirty="0"/>
              <a:t> </a:t>
            </a:r>
            <a:r>
              <a:rPr lang="en-US" dirty="0" err="1"/>
              <a:t>trong</a:t>
            </a:r>
            <a:r>
              <a:rPr lang="en-US" dirty="0"/>
              <a:t> một request </a:t>
            </a:r>
            <a:r>
              <a:rPr lang="en-US" dirty="0">
                <a:sym typeface="Wingdings" panose="05000000000000000000" pitchFamily="2" charset="2"/>
              </a:rPr>
              <a:t></a:t>
            </a:r>
            <a:r>
              <a:rPr lang="en-US" dirty="0" err="1">
                <a:sym typeface="Wingdings" panose="05000000000000000000" pitchFamily="2" charset="2"/>
              </a:rPr>
              <a:t>giảm</a:t>
            </a:r>
            <a:r>
              <a:rPr lang="en-US" dirty="0">
                <a:sym typeface="Wingdings" panose="05000000000000000000" pitchFamily="2" charset="2"/>
              </a:rPr>
              <a:t> </a:t>
            </a:r>
            <a:r>
              <a:rPr lang="en-US" dirty="0" err="1">
                <a:sym typeface="Wingdings" panose="05000000000000000000" pitchFamily="2" charset="2"/>
              </a:rPr>
              <a:t>độ</a:t>
            </a:r>
            <a:r>
              <a:rPr lang="en-US" dirty="0">
                <a:sym typeface="Wingdings" panose="05000000000000000000" pitchFamily="2" charset="2"/>
              </a:rPr>
              <a:t> </a:t>
            </a:r>
            <a:r>
              <a:rPr lang="en-US" dirty="0" err="1">
                <a:sym typeface="Wingdings" panose="05000000000000000000" pitchFamily="2" charset="2"/>
              </a:rPr>
              <a:t>trễ</a:t>
            </a:r>
            <a:endParaRPr lang="en-US" dirty="0">
              <a:sym typeface="Wingdings" panose="05000000000000000000" pitchFamily="2" charset="2"/>
            </a:endParaRPr>
          </a:p>
          <a:p>
            <a:r>
              <a:rPr lang="en-US" dirty="0" err="1"/>
              <a:t>Giảm</a:t>
            </a:r>
            <a:r>
              <a:rPr lang="en-US" dirty="0"/>
              <a:t> </a:t>
            </a:r>
            <a:r>
              <a:rPr lang="en-US" dirty="0" err="1"/>
              <a:t>số</a:t>
            </a:r>
            <a:r>
              <a:rPr lang="en-US" dirty="0"/>
              <a:t> </a:t>
            </a:r>
            <a:r>
              <a:rPr lang="en-US" dirty="0" err="1"/>
              <a:t>lượng</a:t>
            </a:r>
            <a:r>
              <a:rPr lang="en-US" dirty="0"/>
              <a:t> </a:t>
            </a:r>
            <a:r>
              <a:rPr lang="en-US" dirty="0" err="1"/>
              <a:t>bảng</a:t>
            </a:r>
            <a:r>
              <a:rPr lang="en-US" dirty="0"/>
              <a:t> </a:t>
            </a:r>
            <a:r>
              <a:rPr lang="en-US" dirty="0" err="1"/>
              <a:t>cần</a:t>
            </a:r>
            <a:r>
              <a:rPr lang="en-US" dirty="0"/>
              <a:t> </a:t>
            </a:r>
            <a:r>
              <a:rPr lang="en-US" dirty="0" err="1"/>
              <a:t>quản</a:t>
            </a:r>
            <a:r>
              <a:rPr lang="en-US" dirty="0"/>
              <a:t> </a:t>
            </a:r>
            <a:r>
              <a:rPr lang="en-US" dirty="0" err="1"/>
              <a:t>lý</a:t>
            </a:r>
            <a:r>
              <a:rPr lang="en-US" dirty="0"/>
              <a:t> (permission, monitor, …)</a:t>
            </a:r>
          </a:p>
          <a:p>
            <a:pPr marL="114300" indent="0">
              <a:buNone/>
            </a:pPr>
            <a:r>
              <a:rPr lang="en-US" dirty="0" err="1"/>
              <a:t>Nhược</a:t>
            </a:r>
            <a:r>
              <a:rPr lang="en-US" dirty="0"/>
              <a:t> </a:t>
            </a:r>
            <a:r>
              <a:rPr lang="en-US" dirty="0" err="1"/>
              <a:t>điểm</a:t>
            </a:r>
            <a:r>
              <a:rPr lang="en-US" dirty="0"/>
              <a:t>: </a:t>
            </a:r>
          </a:p>
          <a:p>
            <a:r>
              <a:rPr lang="en-US" dirty="0" err="1"/>
              <a:t>Thời</a:t>
            </a:r>
            <a:r>
              <a:rPr lang="en-US" dirty="0"/>
              <a:t> </a:t>
            </a:r>
            <a:r>
              <a:rPr lang="en-US" dirty="0" err="1"/>
              <a:t>gian</a:t>
            </a:r>
            <a:r>
              <a:rPr lang="en-US" dirty="0"/>
              <a:t> </a:t>
            </a:r>
            <a:r>
              <a:rPr lang="en-US" dirty="0" err="1"/>
              <a:t>tìm</a:t>
            </a:r>
            <a:r>
              <a:rPr lang="en-US" dirty="0"/>
              <a:t> </a:t>
            </a:r>
            <a:r>
              <a:rPr lang="en-US" dirty="0" err="1"/>
              <a:t>hiểu</a:t>
            </a:r>
            <a:r>
              <a:rPr lang="en-US" dirty="0"/>
              <a:t> </a:t>
            </a:r>
            <a:r>
              <a:rPr lang="en-US" dirty="0" err="1"/>
              <a:t>thiết</a:t>
            </a:r>
            <a:r>
              <a:rPr lang="en-US" dirty="0"/>
              <a:t> </a:t>
            </a:r>
            <a:r>
              <a:rPr lang="en-US" dirty="0" err="1"/>
              <a:t>kế</a:t>
            </a:r>
            <a:r>
              <a:rPr lang="en-US" dirty="0"/>
              <a:t> </a:t>
            </a:r>
            <a:r>
              <a:rPr lang="en-US" dirty="0" err="1"/>
              <a:t>bảng</a:t>
            </a:r>
            <a:endParaRPr lang="en-US" dirty="0"/>
          </a:p>
          <a:p>
            <a:r>
              <a:rPr lang="en-US" dirty="0" err="1"/>
              <a:t>Phức</a:t>
            </a:r>
            <a:r>
              <a:rPr lang="en-US" dirty="0"/>
              <a:t> </a:t>
            </a:r>
            <a:r>
              <a:rPr lang="en-US" dirty="0" err="1"/>
              <a:t>tạp</a:t>
            </a:r>
            <a:r>
              <a:rPr lang="en-US" dirty="0"/>
              <a:t> </a:t>
            </a:r>
            <a:r>
              <a:rPr lang="en-US" dirty="0" err="1"/>
              <a:t>trong</a:t>
            </a:r>
            <a:r>
              <a:rPr lang="en-US" dirty="0"/>
              <a:t> </a:t>
            </a:r>
            <a:r>
              <a:rPr lang="en-US" dirty="0" err="1"/>
              <a:t>việc</a:t>
            </a:r>
            <a:r>
              <a:rPr lang="en-US" dirty="0"/>
              <a:t> </a:t>
            </a:r>
            <a:r>
              <a:rPr lang="en-US" dirty="0" err="1"/>
              <a:t>thiết</a:t>
            </a:r>
            <a:r>
              <a:rPr lang="en-US" dirty="0"/>
              <a:t> </a:t>
            </a:r>
            <a:r>
              <a:rPr lang="en-US" dirty="0" err="1"/>
              <a:t>kế</a:t>
            </a:r>
            <a:r>
              <a:rPr lang="en-US" dirty="0"/>
              <a:t> </a:t>
            </a:r>
            <a:r>
              <a:rPr lang="en-US" dirty="0" err="1"/>
              <a:t>khóa</a:t>
            </a:r>
            <a:endParaRPr lang="en-US" dirty="0"/>
          </a:p>
          <a:p>
            <a:r>
              <a:rPr lang="en-US" dirty="0" err="1"/>
              <a:t>Khó</a:t>
            </a:r>
            <a:r>
              <a:rPr lang="en-US" dirty="0"/>
              <a:t> </a:t>
            </a:r>
            <a:r>
              <a:rPr lang="en-US" dirty="0" err="1"/>
              <a:t>sử</a:t>
            </a:r>
            <a:r>
              <a:rPr lang="en-US" dirty="0"/>
              <a:t> </a:t>
            </a:r>
            <a:r>
              <a:rPr lang="en-US" dirty="0" err="1"/>
              <a:t>dụng</a:t>
            </a:r>
            <a:r>
              <a:rPr lang="en-US" dirty="0"/>
              <a:t> khi </a:t>
            </a:r>
            <a:r>
              <a:rPr lang="en-US" dirty="0" err="1"/>
              <a:t>triển</a:t>
            </a:r>
            <a:r>
              <a:rPr lang="en-US" dirty="0"/>
              <a:t> </a:t>
            </a:r>
            <a:r>
              <a:rPr lang="en-US" dirty="0" err="1"/>
              <a:t>khai</a:t>
            </a:r>
            <a:r>
              <a:rPr lang="en-US" dirty="0"/>
              <a:t> </a:t>
            </a:r>
            <a:r>
              <a:rPr lang="en-US" dirty="0" err="1"/>
              <a:t>cùng</a:t>
            </a:r>
            <a:r>
              <a:rPr lang="en-US" dirty="0"/>
              <a:t> GraphQL</a:t>
            </a:r>
          </a:p>
        </p:txBody>
      </p:sp>
      <p:sp>
        <p:nvSpPr>
          <p:cNvPr id="4" name="Slide Number Placeholder 3">
            <a:extLst>
              <a:ext uri="{FF2B5EF4-FFF2-40B4-BE49-F238E27FC236}">
                <a16:creationId xmlns:a16="http://schemas.microsoft.com/office/drawing/2014/main" id="{B797EC21-F086-6810-9776-80BA715F02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302656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EFB6-86F9-BE98-878A-71E35F51D11A}"/>
              </a:ext>
            </a:extLst>
          </p:cNvPr>
          <p:cNvSpPr>
            <a:spLocks noGrp="1"/>
          </p:cNvSpPr>
          <p:nvPr>
            <p:ph type="title"/>
          </p:nvPr>
        </p:nvSpPr>
        <p:spPr/>
        <p:txBody>
          <a:bodyPr>
            <a:normAutofit fontScale="90000"/>
          </a:bodyPr>
          <a:lstStyle/>
          <a:p>
            <a:r>
              <a:rPr lang="en-US" dirty="0"/>
              <a:t>Multiple table</a:t>
            </a:r>
          </a:p>
        </p:txBody>
      </p:sp>
      <p:sp>
        <p:nvSpPr>
          <p:cNvPr id="3" name="Text Placeholder 2">
            <a:extLst>
              <a:ext uri="{FF2B5EF4-FFF2-40B4-BE49-F238E27FC236}">
                <a16:creationId xmlns:a16="http://schemas.microsoft.com/office/drawing/2014/main" id="{B1E001B0-2620-958A-72DB-7F2C1B45CF59}"/>
              </a:ext>
            </a:extLst>
          </p:cNvPr>
          <p:cNvSpPr>
            <a:spLocks noGrp="1"/>
          </p:cNvSpPr>
          <p:nvPr>
            <p:ph type="body" idx="1"/>
          </p:nvPr>
        </p:nvSpPr>
        <p:spPr/>
        <p:txBody>
          <a:bodyPr/>
          <a:lstStyle/>
          <a:p>
            <a:pPr marL="114300" indent="0">
              <a:buNone/>
            </a:pPr>
            <a:r>
              <a:rPr lang="en-US" dirty="0" err="1"/>
              <a:t>Ưu</a:t>
            </a:r>
            <a:r>
              <a:rPr lang="en-US" dirty="0"/>
              <a:t> </a:t>
            </a:r>
            <a:r>
              <a:rPr lang="en-US" dirty="0" err="1"/>
              <a:t>điểm</a:t>
            </a:r>
            <a:r>
              <a:rPr lang="en-US" dirty="0"/>
              <a:t>:</a:t>
            </a:r>
          </a:p>
          <a:p>
            <a:r>
              <a:rPr lang="en-US" dirty="0" err="1"/>
              <a:t>Tách</a:t>
            </a:r>
            <a:r>
              <a:rPr lang="en-US" dirty="0"/>
              <a:t> </a:t>
            </a:r>
            <a:r>
              <a:rPr lang="en-US" dirty="0" err="1"/>
              <a:t>biệt</a:t>
            </a:r>
            <a:r>
              <a:rPr lang="en-US" dirty="0"/>
              <a:t> </a:t>
            </a:r>
            <a:r>
              <a:rPr lang="en-US" dirty="0" err="1"/>
              <a:t>dữ</a:t>
            </a:r>
            <a:r>
              <a:rPr lang="en-US" dirty="0"/>
              <a:t> </a:t>
            </a:r>
            <a:r>
              <a:rPr lang="en-US" dirty="0" err="1"/>
              <a:t>liệu</a:t>
            </a:r>
            <a:r>
              <a:rPr lang="en-US" dirty="0"/>
              <a:t> </a:t>
            </a:r>
            <a:r>
              <a:rPr lang="en-US" dirty="0" err="1"/>
              <a:t>rõ</a:t>
            </a:r>
            <a:r>
              <a:rPr lang="en-US" dirty="0"/>
              <a:t> rang</a:t>
            </a:r>
          </a:p>
          <a:p>
            <a:r>
              <a:rPr lang="en-US" dirty="0" err="1"/>
              <a:t>Thiết</a:t>
            </a:r>
            <a:r>
              <a:rPr lang="en-US" dirty="0"/>
              <a:t> </a:t>
            </a:r>
            <a:r>
              <a:rPr lang="en-US" dirty="0" err="1"/>
              <a:t>kế</a:t>
            </a:r>
            <a:r>
              <a:rPr lang="en-US" dirty="0"/>
              <a:t> </a:t>
            </a:r>
            <a:r>
              <a:rPr lang="en-US" dirty="0" err="1"/>
              <a:t>đơn</a:t>
            </a:r>
            <a:r>
              <a:rPr lang="en-US" dirty="0"/>
              <a:t> </a:t>
            </a:r>
            <a:r>
              <a:rPr lang="en-US" dirty="0" err="1"/>
              <a:t>giản</a:t>
            </a:r>
            <a:r>
              <a:rPr lang="en-US" dirty="0"/>
              <a:t> </a:t>
            </a:r>
            <a:r>
              <a:rPr lang="en-US" dirty="0" err="1"/>
              <a:t>hơn</a:t>
            </a:r>
            <a:endParaRPr lang="en-US" dirty="0"/>
          </a:p>
          <a:p>
            <a:pPr marL="114300" indent="0">
              <a:buNone/>
            </a:pPr>
            <a:r>
              <a:rPr lang="en-US" dirty="0" err="1"/>
              <a:t>Nhược</a:t>
            </a:r>
            <a:r>
              <a:rPr lang="en-US" dirty="0"/>
              <a:t> </a:t>
            </a:r>
            <a:r>
              <a:rPr lang="en-US" dirty="0" err="1"/>
              <a:t>điểm</a:t>
            </a:r>
            <a:r>
              <a:rPr lang="en-US" dirty="0"/>
              <a:t>:</a:t>
            </a:r>
          </a:p>
          <a:p>
            <a:r>
              <a:rPr lang="en-US" dirty="0" err="1"/>
              <a:t>Tăng</a:t>
            </a:r>
            <a:r>
              <a:rPr lang="en-US" dirty="0"/>
              <a:t> chi </a:t>
            </a:r>
            <a:r>
              <a:rPr lang="en-US" dirty="0" err="1"/>
              <a:t>phí</a:t>
            </a:r>
            <a:r>
              <a:rPr lang="en-US" dirty="0"/>
              <a:t>: do </a:t>
            </a:r>
            <a:r>
              <a:rPr lang="en-US" dirty="0" err="1"/>
              <a:t>quản</a:t>
            </a:r>
            <a:r>
              <a:rPr lang="en-US" dirty="0"/>
              <a:t> </a:t>
            </a:r>
            <a:r>
              <a:rPr lang="en-US" dirty="0" err="1"/>
              <a:t>lý</a:t>
            </a:r>
            <a:r>
              <a:rPr lang="en-US" dirty="0"/>
              <a:t> nhiều </a:t>
            </a:r>
            <a:r>
              <a:rPr lang="en-US" dirty="0" err="1"/>
              <a:t>bảng</a:t>
            </a:r>
            <a:endParaRPr lang="en-US" dirty="0"/>
          </a:p>
          <a:p>
            <a:r>
              <a:rPr lang="en-US" dirty="0" err="1"/>
              <a:t>Tăng</a:t>
            </a:r>
            <a:r>
              <a:rPr lang="en-US" dirty="0"/>
              <a:t> </a:t>
            </a:r>
            <a:r>
              <a:rPr lang="en-US" dirty="0" err="1"/>
              <a:t>số</a:t>
            </a:r>
            <a:r>
              <a:rPr lang="en-US" dirty="0"/>
              <a:t> </a:t>
            </a:r>
            <a:r>
              <a:rPr lang="en-US" dirty="0" err="1"/>
              <a:t>lượng</a:t>
            </a:r>
            <a:r>
              <a:rPr lang="en-US" dirty="0"/>
              <a:t> </a:t>
            </a:r>
            <a:r>
              <a:rPr lang="en-US" dirty="0" err="1"/>
              <a:t>yêu</a:t>
            </a:r>
            <a:r>
              <a:rPr lang="en-US" dirty="0"/>
              <a:t> </a:t>
            </a:r>
            <a:r>
              <a:rPr lang="en-US" dirty="0" err="1"/>
              <a:t>cầu</a:t>
            </a:r>
            <a:r>
              <a:rPr lang="en-US" dirty="0"/>
              <a:t> </a:t>
            </a:r>
            <a:r>
              <a:rPr lang="en-US" dirty="0" err="1"/>
              <a:t>truy</a:t>
            </a:r>
            <a:r>
              <a:rPr lang="en-US" dirty="0"/>
              <a:t> </a:t>
            </a:r>
            <a:r>
              <a:rPr lang="en-US" dirty="0" err="1"/>
              <a:t>vấn</a:t>
            </a:r>
            <a:endParaRPr lang="en-US" dirty="0"/>
          </a:p>
          <a:p>
            <a:endParaRPr lang="en-US" dirty="0"/>
          </a:p>
        </p:txBody>
      </p:sp>
      <p:sp>
        <p:nvSpPr>
          <p:cNvPr id="4" name="Slide Number Placeholder 3">
            <a:extLst>
              <a:ext uri="{FF2B5EF4-FFF2-40B4-BE49-F238E27FC236}">
                <a16:creationId xmlns:a16="http://schemas.microsoft.com/office/drawing/2014/main" id="{1FBD1BEF-15DB-8057-E16B-08B14DA57B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68727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A36B-63F3-2CC5-10A3-2322B10A781A}"/>
              </a:ext>
            </a:extLst>
          </p:cNvPr>
          <p:cNvSpPr>
            <a:spLocks noGrp="1"/>
          </p:cNvSpPr>
          <p:nvPr>
            <p:ph type="title"/>
          </p:nvPr>
        </p:nvSpPr>
        <p:spPr/>
        <p:txBody>
          <a:bodyPr>
            <a:normAutofit fontScale="90000"/>
          </a:bodyPr>
          <a:lstStyle/>
          <a:p>
            <a:r>
              <a:rPr lang="en-US" dirty="0"/>
              <a:t>Data modeling schema design</a:t>
            </a:r>
          </a:p>
        </p:txBody>
      </p:sp>
      <p:sp>
        <p:nvSpPr>
          <p:cNvPr id="3" name="Text Placeholder 2">
            <a:extLst>
              <a:ext uri="{FF2B5EF4-FFF2-40B4-BE49-F238E27FC236}">
                <a16:creationId xmlns:a16="http://schemas.microsoft.com/office/drawing/2014/main" id="{C46B20DB-0F32-4A4D-2786-CDE185501F67}"/>
              </a:ext>
            </a:extLst>
          </p:cNvPr>
          <p:cNvSpPr>
            <a:spLocks noGrp="1"/>
          </p:cNvSpPr>
          <p:nvPr>
            <p:ph type="body" idx="1"/>
          </p:nvPr>
        </p:nvSpPr>
        <p:spPr/>
        <p:txBody>
          <a:bodyPr/>
          <a:lstStyle/>
          <a:p>
            <a:pPr>
              <a:buFont typeface="+mj-lt"/>
              <a:buAutoNum type="arabicPeriod"/>
            </a:pPr>
            <a:r>
              <a:rPr lang="en-US" dirty="0" err="1"/>
              <a:t>Xác</a:t>
            </a:r>
            <a:r>
              <a:rPr lang="en-US" dirty="0"/>
              <a:t> </a:t>
            </a:r>
            <a:r>
              <a:rPr lang="en-US" dirty="0" err="1"/>
              <a:t>định</a:t>
            </a:r>
            <a:r>
              <a:rPr lang="en-US" dirty="0"/>
              <a:t> </a:t>
            </a:r>
            <a:r>
              <a:rPr lang="en-US" dirty="0" err="1"/>
              <a:t>yêu</a:t>
            </a:r>
            <a:r>
              <a:rPr lang="en-US" dirty="0"/>
              <a:t> </a:t>
            </a:r>
            <a:r>
              <a:rPr lang="en-US" dirty="0" err="1"/>
              <a:t>cầu</a:t>
            </a:r>
            <a:r>
              <a:rPr lang="en-US" dirty="0"/>
              <a:t> </a:t>
            </a:r>
            <a:r>
              <a:rPr lang="en-US" dirty="0" err="1"/>
              <a:t>ứng</a:t>
            </a:r>
            <a:r>
              <a:rPr lang="en-US" dirty="0"/>
              <a:t> </a:t>
            </a:r>
            <a:r>
              <a:rPr lang="en-US" dirty="0" err="1"/>
              <a:t>dụng</a:t>
            </a:r>
            <a:endParaRPr lang="en-US" dirty="0"/>
          </a:p>
          <a:p>
            <a:pPr>
              <a:buFont typeface="+mj-lt"/>
              <a:buAutoNum type="arabicPeriod"/>
            </a:pPr>
            <a:r>
              <a:rPr lang="en-US" dirty="0"/>
              <a:t>Tạo </a:t>
            </a:r>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liên</a:t>
            </a:r>
            <a:r>
              <a:rPr lang="en-US" dirty="0"/>
              <a:t> </a:t>
            </a:r>
            <a:r>
              <a:rPr lang="en-US" dirty="0" err="1"/>
              <a:t>kế</a:t>
            </a:r>
            <a:r>
              <a:rPr lang="en-US" dirty="0"/>
              <a:t> (entity-relationship diagram - EDR)</a:t>
            </a:r>
          </a:p>
          <a:p>
            <a:pPr>
              <a:buFont typeface="+mj-lt"/>
              <a:buAutoNum type="arabicPeriod"/>
            </a:pPr>
            <a:r>
              <a:rPr lang="en-US" dirty="0" err="1"/>
              <a:t>Liệt</a:t>
            </a:r>
            <a:r>
              <a:rPr lang="en-US" dirty="0"/>
              <a:t> </a:t>
            </a:r>
            <a:r>
              <a:rPr lang="en-US" dirty="0" err="1"/>
              <a:t>kê</a:t>
            </a:r>
            <a:r>
              <a:rPr lang="en-US" dirty="0"/>
              <a:t> </a:t>
            </a:r>
            <a:r>
              <a:rPr lang="en-US" dirty="0" err="1"/>
              <a:t>mẫu</a:t>
            </a:r>
            <a:r>
              <a:rPr lang="en-US" dirty="0"/>
              <a:t> </a:t>
            </a:r>
            <a:r>
              <a:rPr lang="en-US" dirty="0" err="1"/>
              <a:t>truy</a:t>
            </a:r>
            <a:r>
              <a:rPr lang="en-US" dirty="0"/>
              <a:t> </a:t>
            </a:r>
            <a:r>
              <a:rPr lang="en-US" dirty="0" err="1"/>
              <a:t>cập</a:t>
            </a:r>
            <a:r>
              <a:rPr lang="en-US" dirty="0"/>
              <a:t> (access pattern) </a:t>
            </a:r>
            <a:r>
              <a:rPr lang="en-US" dirty="0" err="1"/>
              <a:t>cần</a:t>
            </a:r>
            <a:r>
              <a:rPr lang="en-US" dirty="0"/>
              <a:t> </a:t>
            </a:r>
            <a:r>
              <a:rPr lang="en-US" dirty="0" err="1"/>
              <a:t>hỗ</a:t>
            </a:r>
            <a:r>
              <a:rPr lang="en-US" dirty="0"/>
              <a:t> </a:t>
            </a:r>
            <a:r>
              <a:rPr lang="en-US" dirty="0" err="1"/>
              <a:t>trợ</a:t>
            </a:r>
            <a:r>
              <a:rPr lang="en-US" dirty="0"/>
              <a:t> (queries và writes)</a:t>
            </a:r>
          </a:p>
          <a:p>
            <a:pPr>
              <a:buFont typeface="+mj-lt"/>
              <a:buAutoNum type="arabicPeriod"/>
            </a:pPr>
            <a:r>
              <a:rPr lang="en-US" dirty="0" err="1"/>
              <a:t>Lập</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cấu</a:t>
            </a:r>
            <a:r>
              <a:rPr lang="en-US" dirty="0"/>
              <a:t> </a:t>
            </a:r>
            <a:r>
              <a:rPr lang="en-US" dirty="0" err="1"/>
              <a:t>trúc</a:t>
            </a:r>
            <a:r>
              <a:rPr lang="en-US" dirty="0"/>
              <a:t> </a:t>
            </a:r>
            <a:r>
              <a:rPr lang="en-US" dirty="0" err="1"/>
              <a:t>khóa</a:t>
            </a:r>
            <a:r>
              <a:rPr lang="en-US" dirty="0"/>
              <a:t> </a:t>
            </a:r>
            <a:r>
              <a:rPr lang="en-US" dirty="0" err="1"/>
              <a:t>chính</a:t>
            </a:r>
            <a:endParaRPr lang="en-US" dirty="0"/>
          </a:p>
          <a:p>
            <a:pPr>
              <a:buFont typeface="+mj-lt"/>
              <a:buAutoNum type="arabicPeriod"/>
            </a:pPr>
            <a:r>
              <a:rPr lang="en-US" dirty="0" err="1"/>
              <a:t>Thỏa</a:t>
            </a:r>
            <a:r>
              <a:rPr lang="en-US" dirty="0"/>
              <a:t> </a:t>
            </a:r>
            <a:r>
              <a:rPr lang="en-US" dirty="0" err="1"/>
              <a:t>mãn</a:t>
            </a:r>
            <a:r>
              <a:rPr lang="en-US" dirty="0"/>
              <a:t> </a:t>
            </a:r>
            <a:r>
              <a:rPr lang="en-US" dirty="0" err="1"/>
              <a:t>các</a:t>
            </a:r>
            <a:r>
              <a:rPr lang="en-US" dirty="0"/>
              <a:t> </a:t>
            </a:r>
            <a:r>
              <a:rPr lang="en-US" dirty="0" err="1"/>
              <a:t>mẫu</a:t>
            </a:r>
            <a:r>
              <a:rPr lang="en-US" dirty="0"/>
              <a:t> </a:t>
            </a:r>
            <a:r>
              <a:rPr lang="en-US" dirty="0" err="1"/>
              <a:t>truy</a:t>
            </a:r>
            <a:r>
              <a:rPr lang="en-US" dirty="0"/>
              <a:t> </a:t>
            </a:r>
            <a:r>
              <a:rPr lang="en-US" dirty="0" err="1"/>
              <a:t>cập</a:t>
            </a:r>
            <a:r>
              <a:rPr lang="en-US" dirty="0"/>
              <a:t> </a:t>
            </a:r>
            <a:r>
              <a:rPr lang="en-US" dirty="0" err="1"/>
              <a:t>với</a:t>
            </a:r>
            <a:r>
              <a:rPr lang="en-US" dirty="0"/>
              <a:t> secondary index</a:t>
            </a:r>
          </a:p>
          <a:p>
            <a:pPr>
              <a:buFont typeface="+mj-lt"/>
              <a:buAutoNum type="arabicPeriod"/>
            </a:pPr>
            <a:endParaRPr lang="en-US" dirty="0"/>
          </a:p>
        </p:txBody>
      </p:sp>
      <p:sp>
        <p:nvSpPr>
          <p:cNvPr id="4" name="Slide Number Placeholder 3">
            <a:extLst>
              <a:ext uri="{FF2B5EF4-FFF2-40B4-BE49-F238E27FC236}">
                <a16:creationId xmlns:a16="http://schemas.microsoft.com/office/drawing/2014/main" id="{C259D334-85FC-FB28-8067-7867BDDA95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8268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E76E-36FA-6FE9-2548-3E91DD956D8C}"/>
              </a:ext>
            </a:extLst>
          </p:cNvPr>
          <p:cNvSpPr>
            <a:spLocks noGrp="1"/>
          </p:cNvSpPr>
          <p:nvPr>
            <p:ph type="title"/>
          </p:nvPr>
        </p:nvSpPr>
        <p:spPr/>
        <p:txBody>
          <a:bodyPr>
            <a:normAutofit/>
          </a:bodyPr>
          <a:lstStyle/>
          <a:p>
            <a:r>
              <a:rPr lang="en-US" dirty="0"/>
              <a:t>DynamoDB</a:t>
            </a:r>
          </a:p>
        </p:txBody>
      </p:sp>
      <p:pic>
        <p:nvPicPr>
          <p:cNvPr id="4" name="Picture 3" descr="A blue object with white border&#10;&#10;Description automatically generated">
            <a:extLst>
              <a:ext uri="{FF2B5EF4-FFF2-40B4-BE49-F238E27FC236}">
                <a16:creationId xmlns:a16="http://schemas.microsoft.com/office/drawing/2014/main" id="{A4D5ABAB-CDB1-BCD3-57BD-3025B09EE609}"/>
              </a:ext>
            </a:extLst>
          </p:cNvPr>
          <p:cNvPicPr>
            <a:picLocks noChangeAspect="1"/>
          </p:cNvPicPr>
          <p:nvPr/>
        </p:nvPicPr>
        <p:blipFill>
          <a:blip r:embed="rId2"/>
          <a:stretch>
            <a:fillRect/>
          </a:stretch>
        </p:blipFill>
        <p:spPr>
          <a:xfrm>
            <a:off x="395165" y="255060"/>
            <a:ext cx="2297796" cy="2082085"/>
          </a:xfrm>
          <a:prstGeom prst="rect">
            <a:avLst/>
          </a:prstGeom>
        </p:spPr>
      </p:pic>
      <p:sp>
        <p:nvSpPr>
          <p:cNvPr id="5" name="Slide Number Placeholder 4">
            <a:extLst>
              <a:ext uri="{FF2B5EF4-FFF2-40B4-BE49-F238E27FC236}">
                <a16:creationId xmlns:a16="http://schemas.microsoft.com/office/drawing/2014/main" id="{FB188EDF-B032-CBDF-A6A5-C857915CAF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62683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18F01E-CC9E-4835-D659-466B48C2083E}"/>
              </a:ext>
            </a:extLst>
          </p:cNvPr>
          <p:cNvSpPr>
            <a:spLocks noGrp="1"/>
          </p:cNvSpPr>
          <p:nvPr>
            <p:ph type="title"/>
          </p:nvPr>
        </p:nvSpPr>
        <p:spPr/>
        <p:txBody>
          <a:bodyPr>
            <a:normAutofit fontScale="90000"/>
          </a:bodyPr>
          <a:lstStyle/>
          <a:p>
            <a:r>
              <a:rPr lang="en-US" dirty="0" err="1"/>
              <a:t>Khái</a:t>
            </a:r>
            <a:r>
              <a:rPr lang="en-US" dirty="0"/>
              <a:t> </a:t>
            </a:r>
            <a:r>
              <a:rPr lang="en-US" dirty="0" err="1"/>
              <a:t>niệm</a:t>
            </a:r>
            <a:endParaRPr lang="en-US" dirty="0"/>
          </a:p>
        </p:txBody>
      </p:sp>
      <p:sp>
        <p:nvSpPr>
          <p:cNvPr id="4" name="Text Placeholder 3">
            <a:extLst>
              <a:ext uri="{FF2B5EF4-FFF2-40B4-BE49-F238E27FC236}">
                <a16:creationId xmlns:a16="http://schemas.microsoft.com/office/drawing/2014/main" id="{EE55BDBB-4B5A-5892-9499-34E59D917A90}"/>
              </a:ext>
            </a:extLst>
          </p:cNvPr>
          <p:cNvSpPr>
            <a:spLocks noGrp="1"/>
          </p:cNvSpPr>
          <p:nvPr>
            <p:ph type="body" idx="1"/>
          </p:nvPr>
        </p:nvSpPr>
        <p:spPr>
          <a:xfrm>
            <a:off x="311700" y="1266325"/>
            <a:ext cx="8520600" cy="1074539"/>
          </a:xfrm>
        </p:spPr>
        <p:txBody>
          <a:bodyPr>
            <a:normAutofit lnSpcReduction="10000"/>
          </a:bodyPr>
          <a:lstStyle/>
          <a:p>
            <a:pPr marL="114300" indent="0">
              <a:buNone/>
            </a:pPr>
            <a:r>
              <a:rPr lang="vi-VN" dirty="0"/>
              <a:t>DynamoDB là một dịch vụ cơ sở dữ liệu NoSQL hoàn toàn quản lý do Amazon Web Services (AWS) cung cấp</a:t>
            </a:r>
            <a:r>
              <a:rPr lang="en-US" dirty="0"/>
              <a:t>. </a:t>
            </a:r>
            <a:r>
              <a:rPr lang="vi-VN" dirty="0"/>
              <a:t>Được thiết kế để cung cấp hiệu suất cao, độ trễ thấp và khả năng mở rộng tự động</a:t>
            </a:r>
            <a:endParaRPr lang="en-US" dirty="0"/>
          </a:p>
        </p:txBody>
      </p:sp>
      <p:sp>
        <p:nvSpPr>
          <p:cNvPr id="2" name="Slide Number Placeholder 1">
            <a:extLst>
              <a:ext uri="{FF2B5EF4-FFF2-40B4-BE49-F238E27FC236}">
                <a16:creationId xmlns:a16="http://schemas.microsoft.com/office/drawing/2014/main" id="{76E459B0-ACD6-31A6-8461-4F44D98D78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55937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6635-B077-A9B5-F394-B44FCB10AF31}"/>
              </a:ext>
            </a:extLst>
          </p:cNvPr>
          <p:cNvSpPr>
            <a:spLocks noGrp="1"/>
          </p:cNvSpPr>
          <p:nvPr>
            <p:ph type="title"/>
          </p:nvPr>
        </p:nvSpPr>
        <p:spPr/>
        <p:txBody>
          <a:bodyPr>
            <a:normAutofit fontScale="90000"/>
          </a:bodyPr>
          <a:lstStyle/>
          <a:p>
            <a:r>
              <a:rPr lang="en-US" dirty="0"/>
              <a:t>Thành </a:t>
            </a:r>
            <a:r>
              <a:rPr lang="en-US" dirty="0" err="1"/>
              <a:t>phần</a:t>
            </a:r>
            <a:r>
              <a:rPr lang="en-US" dirty="0"/>
              <a:t> </a:t>
            </a:r>
            <a:r>
              <a:rPr lang="en-US" dirty="0" err="1"/>
              <a:t>chính</a:t>
            </a:r>
            <a:endParaRPr lang="en-US" dirty="0"/>
          </a:p>
        </p:txBody>
      </p:sp>
      <p:sp>
        <p:nvSpPr>
          <p:cNvPr id="3" name="Text Placeholder 2">
            <a:extLst>
              <a:ext uri="{FF2B5EF4-FFF2-40B4-BE49-F238E27FC236}">
                <a16:creationId xmlns:a16="http://schemas.microsoft.com/office/drawing/2014/main" id="{A82CEE7F-1BCC-D3D0-8D10-DBFC1019CCB8}"/>
              </a:ext>
            </a:extLst>
          </p:cNvPr>
          <p:cNvSpPr>
            <a:spLocks noGrp="1"/>
          </p:cNvSpPr>
          <p:nvPr>
            <p:ph type="body" idx="1"/>
          </p:nvPr>
        </p:nvSpPr>
        <p:spPr/>
        <p:txBody>
          <a:bodyPr/>
          <a:lstStyle/>
          <a:p>
            <a:pPr>
              <a:buFont typeface="+mj-lt"/>
              <a:buAutoNum type="arabicPeriod"/>
            </a:pPr>
            <a:r>
              <a:rPr lang="en-US" dirty="0"/>
              <a:t>Tables, items, and attributes </a:t>
            </a:r>
          </a:p>
          <a:p>
            <a:pPr>
              <a:buFont typeface="+mj-lt"/>
              <a:buAutoNum type="arabicPeriod"/>
            </a:pPr>
            <a:r>
              <a:rPr lang="en-US" dirty="0"/>
              <a:t>Primary key</a:t>
            </a:r>
          </a:p>
          <a:p>
            <a:pPr>
              <a:buFont typeface="+mj-lt"/>
              <a:buAutoNum type="arabicPeriod"/>
            </a:pPr>
            <a:r>
              <a:rPr lang="en-US" dirty="0"/>
              <a:t>Secondary index</a:t>
            </a:r>
          </a:p>
        </p:txBody>
      </p:sp>
      <p:sp>
        <p:nvSpPr>
          <p:cNvPr id="4" name="Slide Number Placeholder 3">
            <a:extLst>
              <a:ext uri="{FF2B5EF4-FFF2-40B4-BE49-F238E27FC236}">
                <a16:creationId xmlns:a16="http://schemas.microsoft.com/office/drawing/2014/main" id="{B8B2C9F0-D0E0-E3A9-F2F9-7EE02865BC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90355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6635-B077-A9B5-F394-B44FCB10AF31}"/>
              </a:ext>
            </a:extLst>
          </p:cNvPr>
          <p:cNvSpPr>
            <a:spLocks noGrp="1"/>
          </p:cNvSpPr>
          <p:nvPr>
            <p:ph type="title"/>
          </p:nvPr>
        </p:nvSpPr>
        <p:spPr/>
        <p:txBody>
          <a:bodyPr>
            <a:normAutofit fontScale="90000"/>
          </a:bodyPr>
          <a:lstStyle/>
          <a:p>
            <a:r>
              <a:rPr lang="en-US" dirty="0"/>
              <a:t>Tables, items, and attributes</a:t>
            </a:r>
          </a:p>
        </p:txBody>
      </p:sp>
      <p:sp>
        <p:nvSpPr>
          <p:cNvPr id="3" name="Text Placeholder 2">
            <a:extLst>
              <a:ext uri="{FF2B5EF4-FFF2-40B4-BE49-F238E27FC236}">
                <a16:creationId xmlns:a16="http://schemas.microsoft.com/office/drawing/2014/main" id="{A82CEE7F-1BCC-D3D0-8D10-DBFC1019CCB8}"/>
              </a:ext>
            </a:extLst>
          </p:cNvPr>
          <p:cNvSpPr>
            <a:spLocks noGrp="1"/>
          </p:cNvSpPr>
          <p:nvPr>
            <p:ph type="body" idx="1"/>
          </p:nvPr>
        </p:nvSpPr>
        <p:spPr/>
        <p:txBody>
          <a:bodyPr/>
          <a:lstStyle/>
          <a:p>
            <a:pPr marL="114300" indent="0">
              <a:buNone/>
            </a:pPr>
            <a:endParaRPr lang="en-US" dirty="0"/>
          </a:p>
        </p:txBody>
      </p:sp>
      <p:sp>
        <p:nvSpPr>
          <p:cNvPr id="4" name="Slide Number Placeholder 3">
            <a:extLst>
              <a:ext uri="{FF2B5EF4-FFF2-40B4-BE49-F238E27FC236}">
                <a16:creationId xmlns:a16="http://schemas.microsoft.com/office/drawing/2014/main" id="{A9EBA60F-CD5B-68FA-6610-7D04A1289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F18D53D4-A033-44D7-CE7A-C8BF854A02EF}"/>
              </a:ext>
            </a:extLst>
          </p:cNvPr>
          <p:cNvPicPr>
            <a:picLocks noChangeAspect="1"/>
          </p:cNvPicPr>
          <p:nvPr/>
        </p:nvPicPr>
        <p:blipFill>
          <a:blip r:embed="rId3"/>
          <a:stretch>
            <a:fillRect/>
          </a:stretch>
        </p:blipFill>
        <p:spPr>
          <a:xfrm>
            <a:off x="0" y="1044425"/>
            <a:ext cx="9144000" cy="4012392"/>
          </a:xfrm>
          <a:prstGeom prst="rect">
            <a:avLst/>
          </a:prstGeom>
        </p:spPr>
      </p:pic>
    </p:spTree>
    <p:extLst>
      <p:ext uri="{BB962C8B-B14F-4D97-AF65-F5344CB8AC3E}">
        <p14:creationId xmlns:p14="http://schemas.microsoft.com/office/powerpoint/2010/main" val="381402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6635-B077-A9B5-F394-B44FCB10AF31}"/>
              </a:ext>
            </a:extLst>
          </p:cNvPr>
          <p:cNvSpPr>
            <a:spLocks noGrp="1"/>
          </p:cNvSpPr>
          <p:nvPr>
            <p:ph type="title"/>
          </p:nvPr>
        </p:nvSpPr>
        <p:spPr/>
        <p:txBody>
          <a:bodyPr>
            <a:normAutofit fontScale="90000"/>
          </a:bodyPr>
          <a:lstStyle/>
          <a:p>
            <a:r>
              <a:rPr lang="en-US" dirty="0"/>
              <a:t>Tables, items, and attributes</a:t>
            </a:r>
          </a:p>
        </p:txBody>
      </p:sp>
      <p:sp>
        <p:nvSpPr>
          <p:cNvPr id="3" name="Text Placeholder 2">
            <a:extLst>
              <a:ext uri="{FF2B5EF4-FFF2-40B4-BE49-F238E27FC236}">
                <a16:creationId xmlns:a16="http://schemas.microsoft.com/office/drawing/2014/main" id="{A82CEE7F-1BCC-D3D0-8D10-DBFC1019CCB8}"/>
              </a:ext>
            </a:extLst>
          </p:cNvPr>
          <p:cNvSpPr>
            <a:spLocks noGrp="1"/>
          </p:cNvSpPr>
          <p:nvPr>
            <p:ph type="body" idx="1"/>
          </p:nvPr>
        </p:nvSpPr>
        <p:spPr/>
        <p:txBody>
          <a:bodyPr/>
          <a:lstStyle/>
          <a:p>
            <a:r>
              <a:rPr lang="vi-VN" b="1" dirty="0"/>
              <a:t>Table</a:t>
            </a:r>
            <a:r>
              <a:rPr lang="vi-VN" dirty="0"/>
              <a:t>: Là đơn vị lưu trữ dữ liệu chính, tương tự như bảng trong cơ sở dữ liệu quan hệ. Mỗi bảng chứa items.</a:t>
            </a:r>
            <a:endParaRPr lang="en-US" dirty="0"/>
          </a:p>
          <a:p>
            <a:r>
              <a:rPr lang="vi-VN" b="1" dirty="0"/>
              <a:t>Item</a:t>
            </a:r>
            <a:r>
              <a:rPr lang="vi-VN" dirty="0"/>
              <a:t>: Tương tự như một hàng trong cơ sở dữ liệu quan hệ. Mỗi </a:t>
            </a:r>
            <a:r>
              <a:rPr lang="en-US" dirty="0"/>
              <a:t>item</a:t>
            </a:r>
            <a:r>
              <a:rPr lang="vi-VN" dirty="0"/>
              <a:t> có một khóa chính và có thể chứa nhiều thuộc tính.</a:t>
            </a:r>
            <a:endParaRPr lang="en-US" dirty="0"/>
          </a:p>
          <a:p>
            <a:r>
              <a:rPr lang="vi-VN" b="1" dirty="0"/>
              <a:t>Attribute</a:t>
            </a:r>
            <a:r>
              <a:rPr lang="vi-VN" dirty="0"/>
              <a:t>: Tương tự như các cột trong cơ sở dữ liệu quan hệ. Mỗi thuộc tính có một tên và một giá trị.</a:t>
            </a:r>
            <a:endParaRPr lang="en-US" dirty="0"/>
          </a:p>
        </p:txBody>
      </p:sp>
      <p:sp>
        <p:nvSpPr>
          <p:cNvPr id="4" name="Slide Number Placeholder 3">
            <a:extLst>
              <a:ext uri="{FF2B5EF4-FFF2-40B4-BE49-F238E27FC236}">
                <a16:creationId xmlns:a16="http://schemas.microsoft.com/office/drawing/2014/main" id="{A9EBA60F-CD5B-68FA-6610-7D04A1289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64706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6635-B077-A9B5-F394-B44FCB10AF31}"/>
              </a:ext>
            </a:extLst>
          </p:cNvPr>
          <p:cNvSpPr>
            <a:spLocks noGrp="1"/>
          </p:cNvSpPr>
          <p:nvPr>
            <p:ph type="title"/>
          </p:nvPr>
        </p:nvSpPr>
        <p:spPr/>
        <p:txBody>
          <a:bodyPr>
            <a:normAutofit fontScale="90000"/>
          </a:bodyPr>
          <a:lstStyle/>
          <a:p>
            <a:r>
              <a:rPr lang="en-US" dirty="0"/>
              <a:t>Primary key</a:t>
            </a:r>
          </a:p>
        </p:txBody>
      </p:sp>
      <p:sp>
        <p:nvSpPr>
          <p:cNvPr id="3" name="Text Placeholder 2">
            <a:extLst>
              <a:ext uri="{FF2B5EF4-FFF2-40B4-BE49-F238E27FC236}">
                <a16:creationId xmlns:a16="http://schemas.microsoft.com/office/drawing/2014/main" id="{A82CEE7F-1BCC-D3D0-8D10-DBFC1019CCB8}"/>
              </a:ext>
            </a:extLst>
          </p:cNvPr>
          <p:cNvSpPr>
            <a:spLocks noGrp="1"/>
          </p:cNvSpPr>
          <p:nvPr>
            <p:ph type="body" idx="1"/>
          </p:nvPr>
        </p:nvSpPr>
        <p:spPr/>
        <p:txBody>
          <a:bodyPr/>
          <a:lstStyle/>
          <a:p>
            <a:r>
              <a:rPr lang="vi-VN" b="1" dirty="0"/>
              <a:t>Partition </a:t>
            </a:r>
            <a:r>
              <a:rPr lang="en-US" b="1" dirty="0"/>
              <a:t>k</a:t>
            </a:r>
            <a:r>
              <a:rPr lang="vi-VN" b="1" dirty="0"/>
              <a:t>ey</a:t>
            </a:r>
            <a:r>
              <a:rPr lang="vi-VN" dirty="0"/>
              <a:t>: Là một thuộc tính duy nhất xác định mỗi mục trong bảng. DynamoDB sử dụng giá trị của khóa phân vùng làm đầu vào cho hàm băm để xác định phân vùng nơi mục được lưu trữ.</a:t>
            </a:r>
            <a:endParaRPr lang="en-US" dirty="0"/>
          </a:p>
          <a:p>
            <a:r>
              <a:rPr lang="en-US" b="1" dirty="0"/>
              <a:t>Composite primary key</a:t>
            </a:r>
            <a:r>
              <a:rPr lang="en-US" dirty="0"/>
              <a:t>: Bao </a:t>
            </a:r>
            <a:r>
              <a:rPr lang="en-US" dirty="0" err="1"/>
              <a:t>gồm</a:t>
            </a:r>
            <a:r>
              <a:rPr lang="en-US" dirty="0"/>
              <a:t> </a:t>
            </a:r>
            <a:r>
              <a:rPr lang="en-US" dirty="0" err="1"/>
              <a:t>khóa</a:t>
            </a:r>
            <a:r>
              <a:rPr lang="en-US" dirty="0"/>
              <a:t> </a:t>
            </a:r>
            <a:r>
              <a:rPr lang="en-US" dirty="0" err="1"/>
              <a:t>phân</a:t>
            </a:r>
            <a:r>
              <a:rPr lang="en-US" dirty="0"/>
              <a:t> </a:t>
            </a:r>
            <a:r>
              <a:rPr lang="en-US" dirty="0" err="1"/>
              <a:t>vùng</a:t>
            </a:r>
            <a:r>
              <a:rPr lang="en-US" dirty="0"/>
              <a:t> (partition key) và </a:t>
            </a:r>
            <a:r>
              <a:rPr lang="en-US" dirty="0" err="1"/>
              <a:t>khóa</a:t>
            </a:r>
            <a:r>
              <a:rPr lang="en-US" dirty="0"/>
              <a:t> </a:t>
            </a:r>
            <a:r>
              <a:rPr lang="en-US" dirty="0" err="1"/>
              <a:t>sắp</a:t>
            </a:r>
            <a:r>
              <a:rPr lang="en-US" dirty="0"/>
              <a:t> </a:t>
            </a:r>
            <a:r>
              <a:rPr lang="en-US" dirty="0" err="1"/>
              <a:t>xếp</a:t>
            </a:r>
            <a:r>
              <a:rPr lang="en-US" dirty="0"/>
              <a:t> (sort key). </a:t>
            </a:r>
            <a:r>
              <a:rPr lang="en-US" dirty="0" err="1"/>
              <a:t>Khóa</a:t>
            </a:r>
            <a:r>
              <a:rPr lang="en-US" dirty="0"/>
              <a:t> </a:t>
            </a:r>
            <a:r>
              <a:rPr lang="en-US" dirty="0" err="1"/>
              <a:t>phân</a:t>
            </a:r>
            <a:r>
              <a:rPr lang="en-US" dirty="0"/>
              <a:t> </a:t>
            </a:r>
            <a:r>
              <a:rPr lang="en-US" dirty="0" err="1"/>
              <a:t>vùng</a:t>
            </a:r>
            <a:r>
              <a:rPr lang="en-US" dirty="0"/>
              <a:t> </a:t>
            </a:r>
            <a:r>
              <a:rPr lang="en-US" dirty="0" err="1"/>
              <a:t>xác</a:t>
            </a:r>
            <a:r>
              <a:rPr lang="en-US" dirty="0"/>
              <a:t> </a:t>
            </a:r>
            <a:r>
              <a:rPr lang="en-US" dirty="0" err="1"/>
              <a:t>định</a:t>
            </a:r>
            <a:r>
              <a:rPr lang="en-US" dirty="0"/>
              <a:t> </a:t>
            </a:r>
            <a:r>
              <a:rPr lang="en-US" dirty="0" err="1"/>
              <a:t>phân</a:t>
            </a:r>
            <a:r>
              <a:rPr lang="en-US" dirty="0"/>
              <a:t> </a:t>
            </a:r>
            <a:r>
              <a:rPr lang="en-US" dirty="0" err="1"/>
              <a:t>vùng</a:t>
            </a:r>
            <a:r>
              <a:rPr lang="en-US" dirty="0"/>
              <a:t> và </a:t>
            </a:r>
            <a:r>
              <a:rPr lang="en-US" dirty="0" err="1"/>
              <a:t>khóa</a:t>
            </a:r>
            <a:r>
              <a:rPr lang="en-US" dirty="0"/>
              <a:t> </a:t>
            </a:r>
            <a:r>
              <a:rPr lang="en-US" dirty="0" err="1"/>
              <a:t>sắp</a:t>
            </a:r>
            <a:r>
              <a:rPr lang="en-US" dirty="0"/>
              <a:t> </a:t>
            </a:r>
            <a:r>
              <a:rPr lang="en-US" dirty="0" err="1"/>
              <a:t>xếp</a:t>
            </a:r>
            <a:r>
              <a:rPr lang="en-US" dirty="0"/>
              <a:t> </a:t>
            </a:r>
            <a:r>
              <a:rPr lang="en-US" dirty="0" err="1"/>
              <a:t>định</a:t>
            </a:r>
            <a:r>
              <a:rPr lang="en-US" dirty="0"/>
              <a:t> </a:t>
            </a:r>
            <a:r>
              <a:rPr lang="en-US" dirty="0" err="1"/>
              <a:t>nghĩa</a:t>
            </a:r>
            <a:r>
              <a:rPr lang="en-US" dirty="0"/>
              <a:t> cách </a:t>
            </a:r>
            <a:r>
              <a:rPr lang="en-US" dirty="0" err="1"/>
              <a:t>sắp</a:t>
            </a:r>
            <a:r>
              <a:rPr lang="en-US" dirty="0"/>
              <a:t> </a:t>
            </a:r>
            <a:r>
              <a:rPr lang="en-US" dirty="0" err="1"/>
              <a:t>xếp</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phân</a:t>
            </a:r>
            <a:r>
              <a:rPr lang="en-US" dirty="0"/>
              <a:t> </a:t>
            </a:r>
            <a:r>
              <a:rPr lang="en-US" dirty="0" err="1"/>
              <a:t>vùng</a:t>
            </a:r>
            <a:r>
              <a:rPr lang="en-US" dirty="0"/>
              <a:t>.</a:t>
            </a:r>
          </a:p>
        </p:txBody>
      </p:sp>
      <p:sp>
        <p:nvSpPr>
          <p:cNvPr id="4" name="Slide Number Placeholder 3">
            <a:extLst>
              <a:ext uri="{FF2B5EF4-FFF2-40B4-BE49-F238E27FC236}">
                <a16:creationId xmlns:a16="http://schemas.microsoft.com/office/drawing/2014/main" id="{EEE6688B-9A5D-24BA-2510-50EB2ED06A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26569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6635-B077-A9B5-F394-B44FCB10AF31}"/>
              </a:ext>
            </a:extLst>
          </p:cNvPr>
          <p:cNvSpPr>
            <a:spLocks noGrp="1"/>
          </p:cNvSpPr>
          <p:nvPr>
            <p:ph type="title"/>
          </p:nvPr>
        </p:nvSpPr>
        <p:spPr/>
        <p:txBody>
          <a:bodyPr>
            <a:normAutofit fontScale="90000"/>
          </a:bodyPr>
          <a:lstStyle/>
          <a:p>
            <a:r>
              <a:rPr lang="en-US" dirty="0"/>
              <a:t>Secondary indexes</a:t>
            </a:r>
            <a:br>
              <a:rPr lang="en-US" dirty="0"/>
            </a:br>
            <a:endParaRPr lang="en-US" dirty="0"/>
          </a:p>
        </p:txBody>
      </p:sp>
      <p:sp>
        <p:nvSpPr>
          <p:cNvPr id="3" name="Text Placeholder 2">
            <a:extLst>
              <a:ext uri="{FF2B5EF4-FFF2-40B4-BE49-F238E27FC236}">
                <a16:creationId xmlns:a16="http://schemas.microsoft.com/office/drawing/2014/main" id="{A82CEE7F-1BCC-D3D0-8D10-DBFC1019CCB8}"/>
              </a:ext>
            </a:extLst>
          </p:cNvPr>
          <p:cNvSpPr>
            <a:spLocks noGrp="1"/>
          </p:cNvSpPr>
          <p:nvPr>
            <p:ph type="body" idx="1"/>
          </p:nvPr>
        </p:nvSpPr>
        <p:spPr/>
        <p:txBody>
          <a:bodyPr/>
          <a:lstStyle/>
          <a:p>
            <a:pPr marL="114300" indent="0">
              <a:buNone/>
            </a:pPr>
            <a:r>
              <a:rPr lang="en-US" dirty="0"/>
              <a:t>Có </a:t>
            </a:r>
            <a:r>
              <a:rPr lang="en-US" dirty="0" err="1"/>
              <a:t>thể</a:t>
            </a:r>
            <a:r>
              <a:rPr lang="en-US" dirty="0"/>
              <a:t> có 1 </a:t>
            </a:r>
            <a:r>
              <a:rPr lang="en-US" dirty="0" err="1"/>
              <a:t>hoặc</a:t>
            </a:r>
            <a:r>
              <a:rPr lang="en-US" dirty="0"/>
              <a:t> nhiều secondary </a:t>
            </a:r>
            <a:r>
              <a:rPr lang="en-US" dirty="0" err="1"/>
              <a:t>indexs</a:t>
            </a:r>
            <a:r>
              <a:rPr lang="en-US" dirty="0"/>
              <a:t> </a:t>
            </a:r>
            <a:r>
              <a:rPr lang="en-US" dirty="0" err="1"/>
              <a:t>trong</a:t>
            </a:r>
            <a:r>
              <a:rPr lang="en-US" dirty="0"/>
              <a:t> một table. Cho </a:t>
            </a:r>
            <a:r>
              <a:rPr lang="en-US" dirty="0" err="1"/>
              <a:t>phép</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r>
              <a:rPr lang="en-US" dirty="0"/>
              <a:t> </a:t>
            </a:r>
            <a:r>
              <a:rPr lang="en-US" dirty="0" err="1"/>
              <a:t>theo</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khác</a:t>
            </a:r>
            <a:r>
              <a:rPr lang="en-US" dirty="0"/>
              <a:t> </a:t>
            </a:r>
            <a:r>
              <a:rPr lang="en-US" dirty="0" err="1"/>
              <a:t>ngoài</a:t>
            </a:r>
            <a:r>
              <a:rPr lang="en-US" dirty="0"/>
              <a:t> </a:t>
            </a:r>
            <a:r>
              <a:rPr lang="en-US" dirty="0" err="1"/>
              <a:t>khóa</a:t>
            </a:r>
            <a:r>
              <a:rPr lang="en-US" dirty="0"/>
              <a:t> </a:t>
            </a:r>
            <a:r>
              <a:rPr lang="en-US" dirty="0" err="1"/>
              <a:t>chính</a:t>
            </a:r>
            <a:r>
              <a:rPr lang="en-US" dirty="0"/>
              <a:t>. Có </a:t>
            </a:r>
            <a:r>
              <a:rPr lang="en-US" dirty="0" err="1"/>
              <a:t>hai</a:t>
            </a:r>
            <a:r>
              <a:rPr lang="en-US" dirty="0"/>
              <a:t> </a:t>
            </a:r>
            <a:r>
              <a:rPr lang="en-US" dirty="0" err="1"/>
              <a:t>loại</a:t>
            </a:r>
            <a:r>
              <a:rPr lang="en-US" dirty="0"/>
              <a:t>:</a:t>
            </a:r>
          </a:p>
          <a:p>
            <a:r>
              <a:rPr lang="vi-VN" dirty="0"/>
              <a:t>Global Secondary Index (GSI): Có thể có cả khóa phân vùng và khóa sắp xếp khác với bảng chính.</a:t>
            </a:r>
            <a:endParaRPr lang="en-US" dirty="0"/>
          </a:p>
          <a:p>
            <a:r>
              <a:rPr lang="vi-VN" dirty="0"/>
              <a:t>Local Secondary Index (LSI): Có cùng khóa phân vùng nhưng khóa sắp xếp khác với bảng chính.</a:t>
            </a:r>
            <a:endParaRPr lang="en-US" dirty="0"/>
          </a:p>
          <a:p>
            <a:pPr marL="114300" indent="0">
              <a:buNone/>
            </a:pPr>
            <a:r>
              <a:rPr lang="en-US" dirty="0" err="1"/>
              <a:t>Mặc</a:t>
            </a:r>
            <a:r>
              <a:rPr lang="en-US" dirty="0"/>
              <a:t> </a:t>
            </a:r>
            <a:r>
              <a:rPr lang="en-US" dirty="0" err="1"/>
              <a:t>định</a:t>
            </a:r>
            <a:r>
              <a:rPr lang="en-US" dirty="0"/>
              <a:t>, </a:t>
            </a:r>
            <a:r>
              <a:rPr lang="en-US" dirty="0" err="1"/>
              <a:t>mỗi</a:t>
            </a:r>
            <a:r>
              <a:rPr lang="en-US" dirty="0"/>
              <a:t> </a:t>
            </a:r>
            <a:r>
              <a:rPr lang="en-US" dirty="0" err="1"/>
              <a:t>bảng</a:t>
            </a:r>
            <a:r>
              <a:rPr lang="en-US" dirty="0"/>
              <a:t> có </a:t>
            </a:r>
            <a:r>
              <a:rPr lang="en-US" dirty="0" err="1"/>
              <a:t>tối</a:t>
            </a:r>
            <a:r>
              <a:rPr lang="en-US" dirty="0"/>
              <a:t> </a:t>
            </a:r>
            <a:r>
              <a:rPr lang="en-US" dirty="0" err="1"/>
              <a:t>đa</a:t>
            </a:r>
            <a:r>
              <a:rPr lang="en-US" dirty="0"/>
              <a:t> 20 GSI và 5 LSI</a:t>
            </a:r>
          </a:p>
          <a:p>
            <a:pPr marL="114300" indent="0">
              <a:buNone/>
            </a:pPr>
            <a:endParaRPr lang="en-US" dirty="0"/>
          </a:p>
        </p:txBody>
      </p:sp>
      <p:sp>
        <p:nvSpPr>
          <p:cNvPr id="4" name="Slide Number Placeholder 3">
            <a:extLst>
              <a:ext uri="{FF2B5EF4-FFF2-40B4-BE49-F238E27FC236}">
                <a16:creationId xmlns:a16="http://schemas.microsoft.com/office/drawing/2014/main" id="{245B2CEB-DD22-353B-527B-28E2DDF2C7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82514630"/>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1105</Words>
  <Application>Microsoft Office PowerPoint</Application>
  <PresentationFormat>On-screen Show (16:9)</PresentationFormat>
  <Paragraphs>119</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Wingdings</vt:lpstr>
      <vt:lpstr>Open Sans</vt:lpstr>
      <vt:lpstr>PT Sans Narrow</vt:lpstr>
      <vt:lpstr>Tropic</vt:lpstr>
      <vt:lpstr>DynamoDB</vt:lpstr>
      <vt:lpstr>Mục lục</vt:lpstr>
      <vt:lpstr>DynamoDB</vt:lpstr>
      <vt:lpstr>Khái niệm</vt:lpstr>
      <vt:lpstr>Thành phần chính</vt:lpstr>
      <vt:lpstr>Tables, items, and attributes</vt:lpstr>
      <vt:lpstr>Tables, items, and attributes</vt:lpstr>
      <vt:lpstr>Primary key</vt:lpstr>
      <vt:lpstr>Secondary indexes </vt:lpstr>
      <vt:lpstr>DynamoDB Streams</vt:lpstr>
      <vt:lpstr>Dynamo API</vt:lpstr>
      <vt:lpstr>Control plane</vt:lpstr>
      <vt:lpstr>Data plane</vt:lpstr>
      <vt:lpstr>DynamoDB Streams </vt:lpstr>
      <vt:lpstr>DynamoDB Streams </vt:lpstr>
      <vt:lpstr>Transactions</vt:lpstr>
      <vt:lpstr>Data modeling</vt:lpstr>
      <vt:lpstr>Data modelling</vt:lpstr>
      <vt:lpstr>Data modelling</vt:lpstr>
      <vt:lpstr>Data modelling</vt:lpstr>
      <vt:lpstr>Single table</vt:lpstr>
      <vt:lpstr>Multiple table</vt:lpstr>
      <vt:lpstr>Data modeling schema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Nguyễn Bá Quân</cp:lastModifiedBy>
  <cp:revision>4</cp:revision>
  <dcterms:modified xsi:type="dcterms:W3CDTF">2024-06-19T16:02:03Z</dcterms:modified>
</cp:coreProperties>
</file>