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F050202020403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14" autoAdjust="0"/>
  </p:normalViewPr>
  <p:slideViewPr>
    <p:cSldViewPr snapToGrid="0">
      <p:cViewPr varScale="1">
        <p:scale>
          <a:sx n="78" d="100"/>
          <a:sy n="78" d="100"/>
        </p:scale>
        <p:origin x="114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7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B6znaUvPgTrZgG35x2vIpqWOL6vkwEv/view?usp=shar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IIB0IFoeMBUle78BP2ZLpGfElMElOUi/view?usp=sharin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nvSZufZO-6yTjgFaGfpXi3b6MOnWEV1/view?usp=shar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NNlR8O32-PhnYLZL09M3e82EaVkTlGq/view?usp=shar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Elastic Load Balancing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290C-AF57-D119-21DA-ED202473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D66A-9521-88CC-6E58-4D5EC939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Group: </a:t>
            </a:r>
            <a:r>
              <a:rPr lang="vi-VN" dirty="0"/>
              <a:t>Một nhóm các node mà ELB có thể định tuyến lưu lượng đến.</a:t>
            </a:r>
            <a:endParaRPr lang="en-US" dirty="0"/>
          </a:p>
          <a:p>
            <a:r>
              <a:rPr lang="en-US" dirty="0"/>
              <a:t>Health Check: </a:t>
            </a:r>
            <a:r>
              <a:rPr lang="vi-VN" dirty="0"/>
              <a:t>quy trình ELB xác định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vi-VN" dirty="0"/>
              <a:t>các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vi-VN" dirty="0"/>
              <a:t>trong </a:t>
            </a:r>
            <a:r>
              <a:rPr lang="en-US" dirty="0"/>
              <a:t>target group</a:t>
            </a:r>
          </a:p>
          <a:p>
            <a:r>
              <a:rPr lang="en-US" dirty="0"/>
              <a:t>Load Balancer Algorithm</a:t>
            </a:r>
          </a:p>
          <a:p>
            <a:r>
              <a:rPr lang="en-US" dirty="0"/>
              <a:t>Connection Draining: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ELB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trước khi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target group</a:t>
            </a:r>
          </a:p>
        </p:txBody>
      </p:sp>
    </p:spTree>
    <p:extLst>
      <p:ext uri="{BB962C8B-B14F-4D97-AF65-F5344CB8AC3E}">
        <p14:creationId xmlns:p14="http://schemas.microsoft.com/office/powerpoint/2010/main" val="8729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290C-AF57-D119-21DA-ED202473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D66A-9521-88CC-6E58-4D5EC939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Cross-Zone Load Balancing: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ELB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trên nhiều AZ</a:t>
            </a:r>
          </a:p>
          <a:p>
            <a:r>
              <a:rPr lang="en-US" dirty="0"/>
              <a:t>Listeners: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ELB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trên một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/>
              <a:t>Rules: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cách ELB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target group trên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(URL, host-based , header, query string, …)</a:t>
            </a:r>
          </a:p>
        </p:txBody>
      </p:sp>
    </p:spTree>
    <p:extLst>
      <p:ext uri="{BB962C8B-B14F-4D97-AF65-F5344CB8AC3E}">
        <p14:creationId xmlns:p14="http://schemas.microsoft.com/office/powerpoint/2010/main" val="33313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C25-83E9-2FF4-4CE5-A1340D01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71631D-DC9B-0688-0391-58F1F182CF5E}"/>
              </a:ext>
            </a:extLst>
          </p:cNvPr>
          <p:cNvGrpSpPr/>
          <p:nvPr/>
        </p:nvGrpSpPr>
        <p:grpSpPr>
          <a:xfrm>
            <a:off x="41431" y="1305677"/>
            <a:ext cx="9061138" cy="3263348"/>
            <a:chOff x="153204" y="1266325"/>
            <a:chExt cx="10275121" cy="3600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61642-D640-F5E9-7442-37D5FA134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04" y="1266325"/>
              <a:ext cx="7611537" cy="36009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2BA119-DA8F-080D-2829-2B217741B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6126"/>
            <a:stretch/>
          </p:blipFill>
          <p:spPr>
            <a:xfrm>
              <a:off x="7859675" y="1385006"/>
              <a:ext cx="2568650" cy="2896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80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78B-48E6-6F97-AF33-91B6325C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640B-047C-717A-8731-49A0C9463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(Layer 7)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HTTP/HTTPS/WebSocket/HTTP/2</a:t>
            </a:r>
          </a:p>
          <a:p>
            <a:r>
              <a:rPr lang="en-US" dirty="0"/>
              <a:t>Rule: host-header, http-header, http-request-method, path-pattern, query-string, source-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Action: forward, redirect, fixed-response, authenticate</a:t>
            </a:r>
          </a:p>
          <a:p>
            <a:r>
              <a:rPr lang="en-US" dirty="0"/>
              <a:t>Target group: EC2 instance, ECS task, lambda function, IP address (private)</a:t>
            </a:r>
          </a:p>
          <a:p>
            <a:r>
              <a:rPr lang="en-US" dirty="0"/>
              <a:t>Use case: microservice, container-base application, SPA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EC19-BF3A-6A55-F5F1-0F4BFDF2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ALB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DC0EB-2556-CD21-EF77-BCE52BFBC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https://drive.google.com/file/d/1DB6znaUvPgTrZgG35x2vIpqWOL6vkwEv/view?usp=sharing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8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589A-090F-32C9-C1C3-B167505B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5519E-1EE8-C12A-00E0-86679D2F2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transport (Layer 4)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 TCP, TLS, UDP, TCP_UDP</a:t>
            </a:r>
          </a:p>
          <a:p>
            <a:r>
              <a:rPr lang="en-US" dirty="0"/>
              <a:t>Target group: EC2 instance, IP address (private), ALB</a:t>
            </a:r>
          </a:p>
          <a:p>
            <a:r>
              <a:rPr lang="en-US" dirty="0"/>
              <a:t>Use case: </a:t>
            </a:r>
            <a:r>
              <a:rPr lang="vi-VN" dirty="0"/>
              <a:t>ứng dụng có lưu lượng truy cập lớ</a:t>
            </a:r>
            <a:r>
              <a:rPr lang="en-US" dirty="0"/>
              <a:t>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video, VoIP, </a:t>
            </a:r>
          </a:p>
        </p:txBody>
      </p:sp>
    </p:spTree>
    <p:extLst>
      <p:ext uri="{BB962C8B-B14F-4D97-AF65-F5344CB8AC3E}">
        <p14:creationId xmlns:p14="http://schemas.microsoft.com/office/powerpoint/2010/main" val="141034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589A-090F-32C9-C1C3-B167505B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NLB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5519E-1EE8-C12A-00E0-86679D2F2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https://drive.google.com/file/d/1qIIB0IFoeMBUle78BP2ZLpGfElMElOUi/view?usp=sharing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589A-090F-32C9-C1C3-B167505B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GWLB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5519E-1EE8-C12A-00E0-86679D2F2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network (Layer 3) </a:t>
            </a:r>
            <a:r>
              <a:rPr lang="vi-VN" dirty="0"/>
              <a:t>và được thiết kế để triển khai, mở rộng và quản lý các thiết bị ảo của bên thứ ba (như </a:t>
            </a:r>
            <a:r>
              <a:rPr lang="en-US" dirty="0"/>
              <a:t>firewalls</a:t>
            </a:r>
            <a:r>
              <a:rPr lang="vi-VN" dirty="0"/>
              <a:t>, </a:t>
            </a:r>
            <a:r>
              <a:rPr lang="en-US" dirty="0"/>
              <a:t>intrusion detection and prevention system</a:t>
            </a:r>
            <a:r>
              <a:rPr lang="vi-VN" dirty="0"/>
              <a:t>,</a:t>
            </a:r>
            <a:r>
              <a:rPr lang="en-US" dirty="0"/>
              <a:t> …</a:t>
            </a:r>
            <a:r>
              <a:rPr lang="vi-VN" dirty="0"/>
              <a:t>) </a:t>
            </a:r>
            <a:endParaRPr lang="en-US" dirty="0"/>
          </a:p>
          <a:p>
            <a:r>
              <a:rPr lang="en-US" dirty="0"/>
              <a:t>Target group: EC2 instance, IP address (private)</a:t>
            </a:r>
          </a:p>
          <a:p>
            <a:r>
              <a:rPr lang="en-US" dirty="0"/>
              <a:t>Use case: Virtual Appliances, Transparent Traffic Inspection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8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B9F-77A3-CD77-EB1B-A5F417CD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5577-DA7A-7BF9-0C2D-C1EA8517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session (layer 4) và </a:t>
            </a:r>
            <a:r>
              <a:rPr lang="en-US" dirty="0" err="1"/>
              <a:t>tầng</a:t>
            </a:r>
            <a:r>
              <a:rPr lang="en-US" dirty="0"/>
              <a:t> application (layer 7)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HTTP/HTTPS, TCO, SSL</a:t>
            </a:r>
          </a:p>
          <a:p>
            <a:r>
              <a:rPr lang="en-US" dirty="0"/>
              <a:t>Use case: </a:t>
            </a:r>
            <a:r>
              <a:rPr lang="en-US" dirty="0" err="1"/>
              <a:t>ựng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ALB, </a:t>
            </a:r>
          </a:p>
        </p:txBody>
      </p:sp>
    </p:spTree>
    <p:extLst>
      <p:ext uri="{BB962C8B-B14F-4D97-AF65-F5344CB8AC3E}">
        <p14:creationId xmlns:p14="http://schemas.microsoft.com/office/powerpoint/2010/main" val="379250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3E70-A4AC-5BF8-C1B1-BC98E0F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28E2-0D25-E632-947A-3042C26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https://drive.google.com/file/d/1EnvSZufZO-6yTjgFaGfpXi3b6MOnWEV1/view?usp=sharing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D2A5E-3D1E-49DA-0A9F-19D1F7FF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653E-F91C-22FC-4FDF-AC9643892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r>
              <a:rPr lang="en-US" dirty="0"/>
              <a:t>Elastic Load Balancing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E30D-20E9-EAE4-7A0A-B518FD93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CBB5-3485-9B64-95A6-7E8BDFA1B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https://drive.google.com/file/d/1hNNlR8O32-PhnYLZL09M3e82EaVkTlGq/view?usp=sharing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76E-36FA-6FE9-2548-3E91DD9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101</a:t>
            </a:r>
          </a:p>
        </p:txBody>
      </p:sp>
      <p:pic>
        <p:nvPicPr>
          <p:cNvPr id="5122" name="Picture 2" descr="Load Balancer Icons - Free SVG &amp; PNG Load Balancer Images - Noun Project">
            <a:extLst>
              <a:ext uri="{FF2B5EF4-FFF2-40B4-BE49-F238E27FC236}">
                <a16:creationId xmlns:a16="http://schemas.microsoft.com/office/drawing/2014/main" id="{2BB3589A-1828-A0A5-3613-48A49438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333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18F01E-CC9E-4835-D659-466B48C2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5BDBB-4B5A-5892-9499-34E59D91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07453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là một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vi-VN" dirty="0"/>
              <a:t>nhằm </a:t>
            </a:r>
            <a:r>
              <a:rPr lang="vi-VN" b="1" dirty="0"/>
              <a:t>phân phối lưu lượng </a:t>
            </a:r>
            <a:r>
              <a:rPr lang="vi-VN" dirty="0"/>
              <a:t>truy cập mạng hoặc khối lượng công việc trên nhiều máy chủ, mạng hoặc các tài nguyên khác.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EE5B-BA8F-81EC-F2F9-813EAAAC4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4" b="10418"/>
          <a:stretch/>
        </p:blipFill>
        <p:spPr>
          <a:xfrm>
            <a:off x="0" y="2340864"/>
            <a:ext cx="9144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635-B077-A9B5-F394-B44FCB1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EE7F-1BCC-D3D0-8D10-DBFC1019C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vi-VN" b="1" dirty="0"/>
              <a:t>ối ưu</a:t>
            </a:r>
            <a:r>
              <a:rPr lang="vi-VN" dirty="0"/>
              <a:t> hóa việc </a:t>
            </a:r>
            <a:r>
              <a:rPr lang="vi-VN" b="1" dirty="0"/>
              <a:t>sử dụng tài nguyên</a:t>
            </a:r>
            <a:r>
              <a:rPr lang="vi-VN" dirty="0"/>
              <a:t>, 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ối đa hóa </a:t>
            </a:r>
            <a:r>
              <a:rPr lang="vi-VN" b="1" dirty="0"/>
              <a:t>thông lượng</a:t>
            </a:r>
            <a:r>
              <a:rPr lang="en-US" b="1" dirty="0"/>
              <a:t> </a:t>
            </a:r>
            <a:r>
              <a:rPr lang="en-US" dirty="0"/>
              <a:t>(throughput)</a:t>
            </a:r>
            <a:r>
              <a:rPr lang="vi-VN" dirty="0"/>
              <a:t>, </a:t>
            </a:r>
            <a:r>
              <a:rPr lang="vi-VN" b="1" dirty="0"/>
              <a:t>giảm </a:t>
            </a:r>
            <a:r>
              <a:rPr lang="vi-VN" dirty="0"/>
              <a:t>thiểu </a:t>
            </a:r>
            <a:r>
              <a:rPr lang="vi-VN" b="1" dirty="0"/>
              <a:t>thời gian phản hồi</a:t>
            </a:r>
            <a:endParaRPr lang="en-US" b="1" dirty="0"/>
          </a:p>
          <a:p>
            <a:r>
              <a:rPr lang="en-US" b="1" dirty="0"/>
              <a:t>T</a:t>
            </a:r>
            <a:r>
              <a:rPr lang="vi-VN" b="1" dirty="0"/>
              <a:t>ránh</a:t>
            </a:r>
            <a:r>
              <a:rPr lang="vi-VN" dirty="0"/>
              <a:t> tình trạng </a:t>
            </a:r>
            <a:r>
              <a:rPr lang="vi-VN" b="1" dirty="0"/>
              <a:t>quá tải </a:t>
            </a:r>
            <a:r>
              <a:rPr lang="vi-VN" dirty="0"/>
              <a:t>trên bất kỳ tài nguyên đơn lẻ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2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F20C-CD28-CFE9-B065-AF4238E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0176-1CCA-FBDD-DC0A-B58E66710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Tĩnh</a:t>
            </a:r>
            <a:r>
              <a:rPr lang="en-US" dirty="0"/>
              <a:t> (static):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trên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/>
              <a:t>Round-robin</a:t>
            </a:r>
          </a:p>
          <a:p>
            <a:pPr lvl="1"/>
            <a:r>
              <a:rPr lang="en-US" dirty="0"/>
              <a:t>Weighted round-robin</a:t>
            </a:r>
          </a:p>
          <a:p>
            <a:pPr lvl="1"/>
            <a:r>
              <a:rPr lang="en-US" dirty="0"/>
              <a:t>Sticky round robin</a:t>
            </a:r>
          </a:p>
          <a:p>
            <a:pPr lvl="1"/>
            <a:r>
              <a:rPr lang="en-US" dirty="0"/>
              <a:t>IP hash</a:t>
            </a:r>
          </a:p>
          <a:p>
            <a:r>
              <a:rPr lang="en-US" dirty="0" err="1"/>
              <a:t>Động</a:t>
            </a:r>
            <a:r>
              <a:rPr lang="en-US" dirty="0"/>
              <a:t> (dynamic):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trên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thống</a:t>
            </a:r>
          </a:p>
          <a:p>
            <a:pPr lvl="1"/>
            <a:r>
              <a:rPr lang="en-US" dirty="0"/>
              <a:t>Least Connections</a:t>
            </a:r>
          </a:p>
          <a:p>
            <a:pPr lvl="1"/>
            <a:r>
              <a:rPr lang="en-US" dirty="0"/>
              <a:t>Least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4443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F7D5-8384-9219-A26B-9FDF0FBC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pic>
        <p:nvPicPr>
          <p:cNvPr id="1028" name="Picture 4" descr="Top 6 Load Balancing Algorithms Every Developer Should Know - YouTube">
            <a:extLst>
              <a:ext uri="{FF2B5EF4-FFF2-40B4-BE49-F238E27FC236}">
                <a16:creationId xmlns:a16="http://schemas.microsoft.com/office/drawing/2014/main" id="{4DC01835-E81A-BB1C-475A-2C00468B2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9" b="-1"/>
          <a:stretch/>
        </p:blipFill>
        <p:spPr bwMode="auto">
          <a:xfrm>
            <a:off x="0" y="1036320"/>
            <a:ext cx="916096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3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E90-55D3-7B8F-A793-31A8FC5D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Balancer</a:t>
            </a:r>
          </a:p>
        </p:txBody>
      </p:sp>
      <p:pic>
        <p:nvPicPr>
          <p:cNvPr id="4098" name="Picture 2" descr="AWS Load Balancer">
            <a:extLst>
              <a:ext uri="{FF2B5EF4-FFF2-40B4-BE49-F238E27FC236}">
                <a16:creationId xmlns:a16="http://schemas.microsoft.com/office/drawing/2014/main" id="{11C6F568-C85C-AC49-9C93-3EABD3789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142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5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48A50-6952-9EAA-234A-FA400637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22C3-77E4-20CA-50A7-E9C29A34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được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AWS giúp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nhiều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một </a:t>
            </a:r>
            <a:r>
              <a:rPr lang="en-US" dirty="0" err="1"/>
              <a:t>hoặc</a:t>
            </a:r>
            <a:r>
              <a:rPr lang="en-US" dirty="0"/>
              <a:t> nhiều AZ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2A5FB-04A1-1CC3-0925-C8D571056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6" b="10045"/>
          <a:stretch/>
        </p:blipFill>
        <p:spPr>
          <a:xfrm>
            <a:off x="0" y="2231136"/>
            <a:ext cx="9144000" cy="2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2084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642</Words>
  <Application>Microsoft Office PowerPoint</Application>
  <PresentationFormat>On-screen Show (16:9)</PresentationFormat>
  <Paragraphs>59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Open Sans</vt:lpstr>
      <vt:lpstr>Arial</vt:lpstr>
      <vt:lpstr>PT Sans Narrow</vt:lpstr>
      <vt:lpstr>Tropic</vt:lpstr>
      <vt:lpstr>Elastic Load Balancing</vt:lpstr>
      <vt:lpstr>Agenda</vt:lpstr>
      <vt:lpstr>Load Balancing 101</vt:lpstr>
      <vt:lpstr>Khái niệm</vt:lpstr>
      <vt:lpstr>Mục tiêu</vt:lpstr>
      <vt:lpstr>Thuật toán</vt:lpstr>
      <vt:lpstr>Thuật toán</vt:lpstr>
      <vt:lpstr>Elastic Load Balancer</vt:lpstr>
      <vt:lpstr>Định nghĩa</vt:lpstr>
      <vt:lpstr>Thuật ngữ thường gặp</vt:lpstr>
      <vt:lpstr>Thuật ngữ thường gặp</vt:lpstr>
      <vt:lpstr>Phân loại</vt:lpstr>
      <vt:lpstr>ALB</vt:lpstr>
      <vt:lpstr>ALB Demo</vt:lpstr>
      <vt:lpstr>NLB</vt:lpstr>
      <vt:lpstr>NLB Demo</vt:lpstr>
      <vt:lpstr>GWLB</vt:lpstr>
      <vt:lpstr>CLB</vt:lpstr>
      <vt:lpstr>Demo</vt:lpstr>
      <vt:lpstr>Cleanup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Nguyễn Bá Quân</cp:lastModifiedBy>
  <cp:revision>2</cp:revision>
  <dcterms:modified xsi:type="dcterms:W3CDTF">2024-05-25T15:43:31Z</dcterms:modified>
</cp:coreProperties>
</file>