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304" r:id="rId5"/>
    <p:sldId id="302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01" r:id="rId1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50602020302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jiOlOioVZ5UM4yjHDWkYZbPlwu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34" autoAdjust="0"/>
  </p:normalViewPr>
  <p:slideViewPr>
    <p:cSldViewPr snapToGrid="0">
      <p:cViewPr varScale="1">
        <p:scale>
          <a:sx n="103" d="100"/>
          <a:sy n="103" d="100"/>
        </p:scale>
        <p:origin x="18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split orient="vert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3650" y="694552"/>
            <a:ext cx="7136700" cy="2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dirty="0"/>
              <a:t>Virtual Private Cloud</a:t>
            </a:r>
            <a:endParaRPr dirty="0"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B5F9-6F09-68BA-0114-B1BA4925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Security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CB2A-E613-2F63-7EC0-0F9F800EB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và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instance,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cấp</a:t>
            </a:r>
            <a:r>
              <a:rPr lang="en-US" dirty="0"/>
              <a:t> instance</a:t>
            </a:r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statefull</a:t>
            </a:r>
            <a:r>
              <a:rPr lang="en-US" dirty="0"/>
              <a:t>;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cấp</a:t>
            </a:r>
            <a:r>
              <a:rPr lang="en-US" dirty="0"/>
              <a:t> instance; ALLOW/DENIED </a:t>
            </a:r>
            <a:r>
              <a:rPr lang="en-US" dirty="0" err="1"/>
              <a:t>dựa</a:t>
            </a:r>
            <a:r>
              <a:rPr lang="en-US" dirty="0"/>
              <a:t> trên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protocol, port, source;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inbound và outbound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F7204-4D11-D543-E8C8-F66FAF562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79327"/>
      </p:ext>
    </p:extLst>
  </p:cSld>
  <p:clrMapOvr>
    <a:masterClrMapping/>
  </p:clrMapOvr>
  <p:transition spd="med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DB84-6537-B008-7491-2617D45A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Network Access Control List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A2BCF-60D2-FB2F-4020-14397D3E2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</a:t>
            </a:r>
            <a:r>
              <a:rPr lang="vi-VN" dirty="0"/>
              <a:t> hoạt động như một bộ lọc, kiểm soát lưu lượng truy cập (traffic) vào và ra khỏi subnet.</a:t>
            </a:r>
            <a:endParaRPr lang="en-US" dirty="0"/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stateless;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subnet; ALLOW/DENIED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trên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protocol, port, source và destination;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inbound và outbound rule;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rule;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deny all inbound, allow all outbound traffic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51E02-92D3-D927-6A9B-B76E2F352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0885"/>
      </p:ext>
    </p:extLst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48DB-4E21-73B7-B729-3CE86EAA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Internet Gateway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BA14D-C885-48D9-A199-AA65AC41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4036365" cy="3302700"/>
          </a:xfrm>
        </p:spPr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là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VPC và Internet;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IPv4 và IPv6;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nhiều IGW </a:t>
            </a:r>
            <a:r>
              <a:rPr lang="en-US" dirty="0" err="1"/>
              <a:t>cho</a:t>
            </a:r>
            <a:r>
              <a:rPr lang="en-US" dirty="0"/>
              <a:t> một VPC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03FA-974A-5ABD-F05D-8CBFAC3A30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 descr="A VPC with an internet gateway">
            <a:extLst>
              <a:ext uri="{FF2B5EF4-FFF2-40B4-BE49-F238E27FC236}">
                <a16:creationId xmlns:a16="http://schemas.microsoft.com/office/drawing/2014/main" id="{6D6B0F73-1768-0C6F-9FFB-6FA798FD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89542"/>
            <a:ext cx="462915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73984"/>
      </p:ext>
    </p:extLst>
  </p:cSld>
  <p:clrMapOvr>
    <a:masterClrMapping/>
  </p:clrMapOvr>
  <p:transition spd="med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4EEA-F9A6-E851-2C8D-BC9572C0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NAT Gateway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40058-C22C-2FDA-35DB-DAF2A219C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vi-VN" dirty="0"/>
              <a:t>cho phép các instance trong private subnet kết nối với Internet mà không cần lộ địa chỉ </a:t>
            </a:r>
            <a:r>
              <a:rPr lang="en-US" dirty="0"/>
              <a:t>private </a:t>
            </a:r>
            <a:r>
              <a:rPr lang="vi-VN" dirty="0"/>
              <a:t>IP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EBEFB-9E33-B50D-0C93-2297489DB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8853"/>
      </p:ext>
    </p:extLst>
  </p:cSld>
  <p:clrMapOvr>
    <a:masterClrMapping/>
  </p:clrMapOvr>
  <p:transition spd="med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B50F-600C-169E-86AC-B16EE64D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IPv4 address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EAAAC-A590-325F-9624-0025761E3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Private IP (RFC 1918)</a:t>
            </a:r>
          </a:p>
          <a:p>
            <a:pPr lvl="1"/>
            <a:r>
              <a:rPr lang="nb-NO" dirty="0"/>
              <a:t>10.0.0.0-10.255.255.255 (10.0.0.0/8)</a:t>
            </a:r>
          </a:p>
          <a:p>
            <a:pPr lvl="1"/>
            <a:r>
              <a:rPr lang="nb-NO" dirty="0"/>
              <a:t>172.16.0.0-172.31.255.255 (172.16.0.0/12)</a:t>
            </a:r>
          </a:p>
          <a:p>
            <a:pPr lvl="1"/>
            <a:r>
              <a:rPr lang="nb-NO" dirty="0"/>
              <a:t>192.168.0.0-192.168.255.255 (192.168.0.0/16)</a:t>
            </a:r>
          </a:p>
          <a:p>
            <a:r>
              <a:rPr lang="nb-NO" dirty="0"/>
              <a:t>Reserved IP: 4 địa chỉ IP đầu và địa chỉ IP cuối của dải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1C7F0-16B6-43FF-9B76-6C2D7F378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0869"/>
      </p:ext>
    </p:extLst>
  </p:cSld>
  <p:clrMapOvr>
    <a:masterClrMapping/>
  </p:clrMapOvr>
  <p:transition spd="med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DA4C-E476-AA80-8FC2-0BE281D5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Quy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2D724-4C37-EF8F-50CD-03112450B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VPC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đã được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VPC, Cloud, On-premises, …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biến</a:t>
            </a:r>
          </a:p>
          <a:p>
            <a:r>
              <a:rPr lang="en-US" dirty="0"/>
              <a:t>Số </a:t>
            </a:r>
            <a:r>
              <a:rPr lang="en-US" dirty="0" err="1"/>
              <a:t>lượng</a:t>
            </a:r>
            <a:r>
              <a:rPr lang="en-US" dirty="0"/>
              <a:t> subnet</a:t>
            </a:r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IP và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subnet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19C2-79F1-45EE-B9DC-DD269998D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0902"/>
      </p:ext>
    </p:extLst>
  </p:cSld>
  <p:clrMapOvr>
    <a:masterClrMapping/>
  </p:clrMapOvr>
  <p:transition spd="med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C797-F449-F62A-FB87-EC52ABB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4ADCA-CBBE-0094-0BAD-6F8F0BA5C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EA136-FE4F-3EB9-F017-F579B7736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206C50-1341-6CA4-44CB-EE2D7403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5" y="1299102"/>
            <a:ext cx="86772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97211"/>
      </p:ext>
    </p:extLst>
  </p:cSld>
  <p:clrMapOvr>
    <a:masterClrMapping/>
  </p:clrMapOvr>
  <p:transition spd="med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59E41-1BA9-B3B9-3CDB-ABCC5873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1240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6000" dirty="0" err="1">
                <a:ln>
                  <a:solidFill>
                    <a:schemeClr val="accent1"/>
                  </a:solidFill>
                </a:ln>
              </a:rPr>
              <a:t>Cảm</a:t>
            </a:r>
            <a:r>
              <a:rPr lang="en-US" sz="6000" dirty="0">
                <a:ln>
                  <a:solidFill>
                    <a:schemeClr val="accent1"/>
                  </a:solidFill>
                </a:ln>
              </a:rPr>
              <a:t> </a:t>
            </a:r>
            <a:r>
              <a:rPr lang="en-US" sz="6000" dirty="0" err="1">
                <a:ln>
                  <a:solidFill>
                    <a:schemeClr val="accent1"/>
                  </a:solidFill>
                </a:ln>
              </a:rPr>
              <a:t>ơn</a:t>
            </a:r>
            <a:r>
              <a:rPr lang="en-US" sz="6000" dirty="0">
                <a:ln>
                  <a:solidFill>
                    <a:schemeClr val="accent1"/>
                  </a:solidFill>
                </a:ln>
              </a:rPr>
              <a:t> mọi </a:t>
            </a:r>
            <a:r>
              <a:rPr lang="en-US" sz="6000" dirty="0" err="1">
                <a:ln>
                  <a:solidFill>
                    <a:schemeClr val="accent1"/>
                  </a:solidFill>
                </a:ln>
              </a:rPr>
              <a:t>người</a:t>
            </a:r>
            <a:r>
              <a:rPr lang="en-US" sz="6000" dirty="0">
                <a:ln>
                  <a:solidFill>
                    <a:schemeClr val="accent1"/>
                  </a:solidFill>
                </a:ln>
              </a:rPr>
              <a:t> đã </a:t>
            </a:r>
            <a:r>
              <a:rPr lang="en-US" sz="6000" dirty="0" err="1">
                <a:ln>
                  <a:solidFill>
                    <a:schemeClr val="accent1"/>
                  </a:solidFill>
                </a:ln>
              </a:rPr>
              <a:t>chú</a:t>
            </a:r>
            <a:r>
              <a:rPr lang="en-US" sz="6000" dirty="0">
                <a:ln>
                  <a:solidFill>
                    <a:schemeClr val="accent1"/>
                  </a:solidFill>
                </a:ln>
              </a:rPr>
              <a:t> ý </a:t>
            </a:r>
            <a:r>
              <a:rPr lang="en-US" sz="6000" dirty="0" err="1">
                <a:ln>
                  <a:solidFill>
                    <a:schemeClr val="accent1"/>
                  </a:solidFill>
                </a:ln>
              </a:rPr>
              <a:t>lắng</a:t>
            </a:r>
            <a:r>
              <a:rPr lang="en-US" sz="6000" dirty="0">
                <a:ln>
                  <a:solidFill>
                    <a:schemeClr val="accent1"/>
                  </a:solidFill>
                </a:ln>
              </a:rPr>
              <a:t> </a:t>
            </a:r>
            <a:r>
              <a:rPr lang="en-US" sz="6000" dirty="0" err="1">
                <a:ln>
                  <a:solidFill>
                    <a:schemeClr val="accent1"/>
                  </a:solidFill>
                </a:ln>
              </a:rPr>
              <a:t>nghe</a:t>
            </a:r>
            <a:r>
              <a:rPr lang="en-US" sz="6000" dirty="0">
                <a:ln>
                  <a:solidFill>
                    <a:schemeClr val="accent1"/>
                  </a:solidFill>
                </a:ln>
              </a:rPr>
              <a:t>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D4241-5519-5147-4315-FA2EE8910C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 Virtual Private Cloud</a:t>
            </a:r>
            <a:endParaRPr dirty="0"/>
          </a:p>
        </p:txBody>
      </p:sp>
      <p:pic>
        <p:nvPicPr>
          <p:cNvPr id="1026" name="Picture 2" descr="AWS VPC icon PNG and SVG Vector Free Download">
            <a:extLst>
              <a:ext uri="{FF2B5EF4-FFF2-40B4-BE49-F238E27FC236}">
                <a16:creationId xmlns:a16="http://schemas.microsoft.com/office/drawing/2014/main" id="{C48987E7-2504-C60D-56EF-458CB7E6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0" y="576427"/>
            <a:ext cx="2276406" cy="141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5686C-CAED-090E-C19D-9BD82E2A07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/>
              <a:t>Nội</a:t>
            </a:r>
            <a:r>
              <a:rPr lang="en-US" dirty="0"/>
              <a:t> dung</a:t>
            </a: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8D0EE-B6A5-E65D-6466-FC8617296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0D6E1F85-2C6A-7A0A-2C35-648A9FC3D6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A37E20CC-E184-2634-A74E-E31918FB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49" y="92373"/>
            <a:ext cx="7346301" cy="495875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DDBED1-A745-3922-A49D-ADD99A22C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4869"/>
      </p:ext>
    </p:extLst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F281-8657-3F5F-9307-8458F8D7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69D85-31C4-37CE-E68D-49C6E599C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 là một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logic trên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AWS,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AWS </a:t>
            </a:r>
            <a:r>
              <a:rPr lang="vi-VN" dirty="0"/>
              <a:t>(như máy chủ EC2, cơ sở dữ liệu RDS) trong một mạng ảo do bạn định nghĩa.</a:t>
            </a:r>
            <a:endParaRPr lang="en-US" dirty="0"/>
          </a:p>
          <a:p>
            <a:r>
              <a:rPr lang="en-US" dirty="0"/>
              <a:t>AWS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5 VPC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region.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EB9EB-50C7-1A55-544D-F4EE049D4B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1889"/>
      </p:ext>
    </p:extLst>
  </p:cSld>
  <p:clrMapOvr>
    <a:masterClrMapping/>
  </p:clrMapOvr>
  <p:transition spd="med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3637-6AFF-3EC7-2942-531BC4A7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35E3A-5F36-3B84-D73D-31F851D34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Tăng cường bảo mật:</a:t>
            </a:r>
            <a:r>
              <a:rPr lang="vi-VN" dirty="0"/>
              <a:t> Kiểm soát truy cập vào tài nguyên, phân đoạn mạng, và thiết lập tường lửa để bảo vệ ứng dụng và dữ liệu.</a:t>
            </a:r>
          </a:p>
          <a:p>
            <a:r>
              <a:rPr lang="vi-VN" b="1" dirty="0"/>
              <a:t>Linh hoạt và tùy chỉnh:</a:t>
            </a:r>
            <a:r>
              <a:rPr lang="vi-VN" dirty="0"/>
              <a:t> Tự do lựa chọn dải IP, tạo subnet, định tuyến và cấu hình mạng theo nhu cầu riêng.</a:t>
            </a:r>
          </a:p>
          <a:p>
            <a:r>
              <a:rPr lang="vi-VN" b="1" dirty="0"/>
              <a:t>Tiết kiệm chi phí:</a:t>
            </a:r>
            <a:r>
              <a:rPr lang="vi-VN" dirty="0"/>
              <a:t> Tối ưu hóa việc sử dụng tài nguyên và giảm chi phí vận hành so với việc duy trì mạng vật lý.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CF84F-9304-9527-1DF5-249041252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38138"/>
      </p:ext>
    </p:extLst>
  </p:cSld>
  <p:clrMapOvr>
    <a:masterClrMapping/>
  </p:clrMapOvr>
  <p:transition spd="med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2C53-F763-93B7-DC90-6895F06C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483EB-7FEF-D857-9E3D-734EBA9D5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Subnet</a:t>
            </a:r>
          </a:p>
          <a:p>
            <a:r>
              <a:rPr lang="en-US" dirty="0"/>
              <a:t>Route table</a:t>
            </a:r>
          </a:p>
          <a:p>
            <a:r>
              <a:rPr lang="en-US" dirty="0"/>
              <a:t>Security Group</a:t>
            </a:r>
          </a:p>
          <a:p>
            <a:r>
              <a:rPr lang="en-US" dirty="0"/>
              <a:t>Network Access Control List</a:t>
            </a:r>
          </a:p>
          <a:p>
            <a:r>
              <a:rPr lang="en-US" dirty="0"/>
              <a:t>Internet Gateway</a:t>
            </a:r>
          </a:p>
          <a:p>
            <a:r>
              <a:rPr lang="en-US" dirty="0"/>
              <a:t>NAT gateway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E116B-6DD2-CA57-7BA4-3A7EAC751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50656"/>
      </p:ext>
    </p:extLst>
  </p:cSld>
  <p:clrMapOvr>
    <a:masterClrMapping/>
  </p:clrMapOvr>
  <p:transition spd="med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2E73-4E6D-748F-80A8-AE4B20F6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Subnet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F8D7D-61B6-EEF7-8621-A6B2DE5A9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một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VPC và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AZ, giúp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và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Public subnet: có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internet gateway.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public subnet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internet.</a:t>
            </a:r>
          </a:p>
          <a:p>
            <a:pPr lvl="1"/>
            <a:r>
              <a:rPr lang="en-US" dirty="0"/>
              <a:t>Private subnet: </a:t>
            </a:r>
            <a:r>
              <a:rPr lang="en-US" dirty="0" err="1"/>
              <a:t>không</a:t>
            </a:r>
            <a:r>
              <a:rPr lang="en-US" dirty="0"/>
              <a:t> có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internet gateway.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NAT device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internet.</a:t>
            </a:r>
          </a:p>
          <a:p>
            <a:pPr lvl="1"/>
            <a:r>
              <a:rPr lang="en-US" dirty="0"/>
              <a:t>VPN-only subnet: có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Site-to-Site connection </a:t>
            </a:r>
            <a:r>
              <a:rPr lang="en-US" dirty="0" err="1"/>
              <a:t>thông</a:t>
            </a:r>
            <a:r>
              <a:rPr lang="en-US" dirty="0"/>
              <a:t> qua một Virtual private gateway</a:t>
            </a:r>
          </a:p>
          <a:p>
            <a:pPr lvl="1"/>
            <a:r>
              <a:rPr lang="en-US" dirty="0"/>
              <a:t>Isolated subnet: </a:t>
            </a:r>
            <a:r>
              <a:rPr lang="en-US" dirty="0" err="1"/>
              <a:t>không</a:t>
            </a:r>
            <a:r>
              <a:rPr lang="en-US" dirty="0"/>
              <a:t> có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VPC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B9753-9B3D-F735-6F68-1FCED96657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3859"/>
      </p:ext>
    </p:extLst>
  </p:cSld>
  <p:clrMapOvr>
    <a:masterClrMapping/>
  </p:clrMapOvr>
  <p:transition spd="med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3AFA-5EA0-19EC-D44C-94D26A07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Route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0B7F8-6C72-E47C-DAA1-8085D492F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một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(route), </a:t>
            </a:r>
            <a:r>
              <a:rPr lang="vi-VN" dirty="0"/>
              <a:t>xác định cách thức lưu lượng mạng (traffic) được định tuyến đến và đi từ các subnet trong VPC</a:t>
            </a:r>
            <a:r>
              <a:rPr lang="en-US" dirty="0"/>
              <a:t>, </a:t>
            </a:r>
            <a:r>
              <a:rPr lang="vi-VN" dirty="0"/>
              <a:t>giúp kiểm soát cách thức lưu lượng mạng được định tuyến trong VPC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Destination: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IP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sẽ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/>
              <a:t>Target: </a:t>
            </a:r>
            <a:r>
              <a:rPr lang="vi-VN" dirty="0"/>
              <a:t>Xác định nơi mà lưu lượng mạng sẽ được gửi đến tiếp theo nếu địa chỉ IP đích khớp với Destination.</a:t>
            </a:r>
            <a:endParaRPr lang="en-US" dirty="0"/>
          </a:p>
          <a:p>
            <a:pPr lvl="1"/>
            <a:r>
              <a:rPr lang="en-US" dirty="0"/>
              <a:t>Status: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route entry</a:t>
            </a:r>
          </a:p>
          <a:p>
            <a:pPr lvl="1"/>
            <a:r>
              <a:rPr lang="en-US" dirty="0"/>
              <a:t>Propagated: </a:t>
            </a:r>
            <a:r>
              <a:rPr lang="vi-VN" dirty="0"/>
              <a:t>cho phép các tuyến đường từ một bảng định tuyến khác được tự động thêm vào bảng định tuyến hiện tại.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route: local, internet, NAT, VPC peering, gateway load balancer,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22263-6F78-CC97-E8CF-326B3EF25E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45"/>
      </p:ext>
    </p:extLst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745</Words>
  <Application>Microsoft Office PowerPoint</Application>
  <PresentationFormat>On-screen Show (16:9)</PresentationFormat>
  <Paragraphs>73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Open Sans</vt:lpstr>
      <vt:lpstr>PT Sans Narrow</vt:lpstr>
      <vt:lpstr>Tropic</vt:lpstr>
      <vt:lpstr>Virtual Private Cloud</vt:lpstr>
      <vt:lpstr> Virtual Private Cloud</vt:lpstr>
      <vt:lpstr>Nội dung</vt:lpstr>
      <vt:lpstr>PowerPoint Presentation</vt:lpstr>
      <vt:lpstr>Khái niệm</vt:lpstr>
      <vt:lpstr>Lợi ích</vt:lpstr>
      <vt:lpstr>Thành phần</vt:lpstr>
      <vt:lpstr>1. Subnet</vt:lpstr>
      <vt:lpstr>2. Route tables</vt:lpstr>
      <vt:lpstr>3. Security Groups</vt:lpstr>
      <vt:lpstr>4. Network Access Control List </vt:lpstr>
      <vt:lpstr>5. Internet Gateway</vt:lpstr>
      <vt:lpstr>6. NAT Gateway</vt:lpstr>
      <vt:lpstr>IPv4 address </vt:lpstr>
      <vt:lpstr>Quy hoạch địa chỉ IP</vt:lpstr>
      <vt:lpstr>Demo</vt:lpstr>
      <vt:lpstr>Cảm ơn mọi người đã chú ý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Load Balancing &amp; Auto Scaling</dc:title>
  <cp:lastModifiedBy>Nguyễn Bá Quân</cp:lastModifiedBy>
  <cp:revision>7</cp:revision>
  <dcterms:modified xsi:type="dcterms:W3CDTF">2024-06-02T16:04:03Z</dcterms:modified>
</cp:coreProperties>
</file>