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9" r:id="rId18"/>
    <p:sldId id="280" r:id="rId19"/>
    <p:sldId id="281" r:id="rId20"/>
    <p:sldId id="282" r:id="rId21"/>
    <p:sldId id="272" r:id="rId22"/>
    <p:sldId id="273" r:id="rId23"/>
    <p:sldId id="274" r:id="rId24"/>
    <p:sldId id="276" r:id="rId25"/>
    <p:sldId id="277" r:id="rId26"/>
    <p:sldId id="278" r:id="rId27"/>
    <p:sldId id="283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0FA9D-9C7B-4639-9656-00D29936C1B3}" v="324" dt="2021-07-18T10:50:59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57" autoAdjust="0"/>
  </p:normalViewPr>
  <p:slideViewPr>
    <p:cSldViewPr snapToGrid="0">
      <p:cViewPr varScale="1">
        <p:scale>
          <a:sx n="76" d="100"/>
          <a:sy n="76" d="100"/>
        </p:scale>
        <p:origin x="1374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B960D-D484-4A6A-BB45-69B97AF5118A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4" csCatId="colorful" phldr="1"/>
      <dgm:spPr/>
    </dgm:pt>
    <dgm:pt modelId="{32DEAE08-0657-4791-B1A7-80747F7C2C12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Dataset</a:t>
          </a:r>
          <a:endParaRPr lang="vi-V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F035B7-8953-4A0E-9E06-37715F92AE45}" type="parTrans" cxnId="{B06F887E-183C-4F64-83DD-F0AF35EAF53D}">
      <dgm:prSet/>
      <dgm:spPr/>
      <dgm:t>
        <a:bodyPr/>
        <a:lstStyle/>
        <a:p>
          <a:endParaRPr lang="vi-VN"/>
        </a:p>
      </dgm:t>
    </dgm:pt>
    <dgm:pt modelId="{F4D39449-95AD-4147-8353-9B57CD5B6BEF}" type="sibTrans" cxnId="{B06F887E-183C-4F64-83DD-F0AF35EAF53D}">
      <dgm:prSet/>
      <dgm:spPr/>
      <dgm:t>
        <a:bodyPr/>
        <a:lstStyle/>
        <a:p>
          <a:endParaRPr lang="vi-VN"/>
        </a:p>
      </dgm:t>
    </dgm:pt>
    <dgm:pt modelId="{26F47CA8-012D-4E94-953D-B6550B78A5D3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diễn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trưng</a:t>
          </a:r>
          <a:endParaRPr lang="vi-V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AAC85B-9F19-482D-9DD6-A53B062B0759}" type="parTrans" cxnId="{424273E9-0EE8-4095-8EAC-011266A37CAF}">
      <dgm:prSet/>
      <dgm:spPr/>
      <dgm:t>
        <a:bodyPr/>
        <a:lstStyle/>
        <a:p>
          <a:endParaRPr lang="vi-VN"/>
        </a:p>
      </dgm:t>
    </dgm:pt>
    <dgm:pt modelId="{ACE28E17-5F8B-421F-BA01-11F7FF88CFFD}" type="sibTrans" cxnId="{424273E9-0EE8-4095-8EAC-011266A37CAF}">
      <dgm:prSet/>
      <dgm:spPr/>
      <dgm:t>
        <a:bodyPr/>
        <a:lstStyle/>
        <a:p>
          <a:endParaRPr lang="vi-VN"/>
        </a:p>
      </dgm:t>
    </dgm:pt>
    <dgm:pt modelId="{243CD749-53D8-4AA1-9E59-D5AE6AFAFA05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Học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endParaRPr lang="vi-V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545A66-D2CE-4CFD-BE26-FC5586B4E274}" type="parTrans" cxnId="{03C5D1F8-247C-46C4-A09C-4F616960702C}">
      <dgm:prSet/>
      <dgm:spPr/>
      <dgm:t>
        <a:bodyPr/>
        <a:lstStyle/>
        <a:p>
          <a:endParaRPr lang="vi-VN"/>
        </a:p>
      </dgm:t>
    </dgm:pt>
    <dgm:pt modelId="{9F4F4603-2545-4E4B-BAF0-FD18D404B535}" type="sibTrans" cxnId="{03C5D1F8-247C-46C4-A09C-4F616960702C}">
      <dgm:prSet/>
      <dgm:spPr/>
      <dgm:t>
        <a:bodyPr/>
        <a:lstStyle/>
        <a:p>
          <a:endParaRPr lang="vi-VN"/>
        </a:p>
      </dgm:t>
    </dgm:pt>
    <dgm:pt modelId="{F98A5F05-1D50-43E5-9990-E22FA9911BAE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Đánh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giá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endParaRPr lang="vi-V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1C01B0-0ACA-4C72-A94D-30E49593F867}" type="parTrans" cxnId="{AC97D94E-AA95-453E-8DAC-2A819B35D209}">
      <dgm:prSet/>
      <dgm:spPr/>
      <dgm:t>
        <a:bodyPr/>
        <a:lstStyle/>
        <a:p>
          <a:endParaRPr lang="vi-VN"/>
        </a:p>
      </dgm:t>
    </dgm:pt>
    <dgm:pt modelId="{18B541A7-F56B-44A7-8293-E0B2D6CE0C25}" type="sibTrans" cxnId="{AC97D94E-AA95-453E-8DAC-2A819B35D209}">
      <dgm:prSet/>
      <dgm:spPr/>
      <dgm:t>
        <a:bodyPr/>
        <a:lstStyle/>
        <a:p>
          <a:endParaRPr lang="vi-VN"/>
        </a:p>
      </dgm:t>
    </dgm:pt>
    <dgm:pt modelId="{ACB45E94-6018-44E1-B43F-625E690921FD}" type="pres">
      <dgm:prSet presAssocID="{BA7B960D-D484-4A6A-BB45-69B97AF5118A}" presName="rootnode" presStyleCnt="0">
        <dgm:presLayoutVars>
          <dgm:chMax/>
          <dgm:chPref/>
          <dgm:dir/>
          <dgm:animLvl val="lvl"/>
        </dgm:presLayoutVars>
      </dgm:prSet>
      <dgm:spPr/>
    </dgm:pt>
    <dgm:pt modelId="{0FC7ECFA-867A-4905-9593-E11FDAFF6CDE}" type="pres">
      <dgm:prSet presAssocID="{32DEAE08-0657-4791-B1A7-80747F7C2C12}" presName="composite" presStyleCnt="0"/>
      <dgm:spPr/>
    </dgm:pt>
    <dgm:pt modelId="{219CFE9F-0F2C-4E77-AFC1-0F70F8D6FF72}" type="pres">
      <dgm:prSet presAssocID="{32DEAE08-0657-4791-B1A7-80747F7C2C12}" presName="bentUpArrow1" presStyleLbl="alignImgPlace1" presStyleIdx="0" presStyleCnt="3"/>
      <dgm:spPr/>
    </dgm:pt>
    <dgm:pt modelId="{95D48F6E-84D7-4013-986C-B697DF50E90C}" type="pres">
      <dgm:prSet presAssocID="{32DEAE08-0657-4791-B1A7-80747F7C2C12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777D390-549B-4342-B6CB-15A39A3C7D59}" type="pres">
      <dgm:prSet presAssocID="{32DEAE08-0657-4791-B1A7-80747F7C2C1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3B2767E-41BA-4F00-89E6-E55560CA2B51}" type="pres">
      <dgm:prSet presAssocID="{F4D39449-95AD-4147-8353-9B57CD5B6BEF}" presName="sibTrans" presStyleCnt="0"/>
      <dgm:spPr/>
    </dgm:pt>
    <dgm:pt modelId="{80A02A4D-ACDF-4614-B154-05D406EB5204}" type="pres">
      <dgm:prSet presAssocID="{26F47CA8-012D-4E94-953D-B6550B78A5D3}" presName="composite" presStyleCnt="0"/>
      <dgm:spPr/>
    </dgm:pt>
    <dgm:pt modelId="{C4B56D3F-63D6-457E-957B-046F37B92FB4}" type="pres">
      <dgm:prSet presAssocID="{26F47CA8-012D-4E94-953D-B6550B78A5D3}" presName="bentUpArrow1" presStyleLbl="alignImgPlace1" presStyleIdx="1" presStyleCnt="3"/>
      <dgm:spPr/>
    </dgm:pt>
    <dgm:pt modelId="{BB55B27D-6537-4A6F-A6B3-D46E7C5A5783}" type="pres">
      <dgm:prSet presAssocID="{26F47CA8-012D-4E94-953D-B6550B78A5D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34642AB1-64DB-4143-A1E9-04C184B54B3E}" type="pres">
      <dgm:prSet presAssocID="{26F47CA8-012D-4E94-953D-B6550B78A5D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B28C24D-ED97-49BB-A718-9E459702A188}" type="pres">
      <dgm:prSet presAssocID="{ACE28E17-5F8B-421F-BA01-11F7FF88CFFD}" presName="sibTrans" presStyleCnt="0"/>
      <dgm:spPr/>
    </dgm:pt>
    <dgm:pt modelId="{C7AFE215-1AAE-4511-99CB-01D68019F56C}" type="pres">
      <dgm:prSet presAssocID="{243CD749-53D8-4AA1-9E59-D5AE6AFAFA05}" presName="composite" presStyleCnt="0"/>
      <dgm:spPr/>
    </dgm:pt>
    <dgm:pt modelId="{4884FE7B-8D85-413B-904E-B4265247BA2E}" type="pres">
      <dgm:prSet presAssocID="{243CD749-53D8-4AA1-9E59-D5AE6AFAFA05}" presName="bentUpArrow1" presStyleLbl="alignImgPlace1" presStyleIdx="2" presStyleCnt="3"/>
      <dgm:spPr/>
    </dgm:pt>
    <dgm:pt modelId="{1EC8AA5A-C634-4939-8974-A4196F1905DB}" type="pres">
      <dgm:prSet presAssocID="{243CD749-53D8-4AA1-9E59-D5AE6AFAFA0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704AF3D-DAEA-42EB-A873-9B2F4F339D6B}" type="pres">
      <dgm:prSet presAssocID="{243CD749-53D8-4AA1-9E59-D5AE6AFAFA0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3590ECE-C204-4D10-A93A-51B06EE2B865}" type="pres">
      <dgm:prSet presAssocID="{9F4F4603-2545-4E4B-BAF0-FD18D404B535}" presName="sibTrans" presStyleCnt="0"/>
      <dgm:spPr/>
    </dgm:pt>
    <dgm:pt modelId="{17829F16-F6D8-475C-979B-3EE9D18D04EB}" type="pres">
      <dgm:prSet presAssocID="{F98A5F05-1D50-43E5-9990-E22FA9911BAE}" presName="composite" presStyleCnt="0"/>
      <dgm:spPr/>
    </dgm:pt>
    <dgm:pt modelId="{8B7B22E2-EFF7-47E8-BEF1-E2E163DE62FA}" type="pres">
      <dgm:prSet presAssocID="{F98A5F05-1D50-43E5-9990-E22FA9911BA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8B989B28-F557-4636-B277-FB27516A3F8F}" type="presOf" srcId="{BA7B960D-D484-4A6A-BB45-69B97AF5118A}" destId="{ACB45E94-6018-44E1-B43F-625E690921FD}" srcOrd="0" destOrd="0" presId="urn:microsoft.com/office/officeart/2005/8/layout/StepDownProcess"/>
    <dgm:cxn modelId="{F6B87F69-DA75-49C2-BEBB-77E7764D86FA}" type="presOf" srcId="{F98A5F05-1D50-43E5-9990-E22FA9911BAE}" destId="{8B7B22E2-EFF7-47E8-BEF1-E2E163DE62FA}" srcOrd="0" destOrd="0" presId="urn:microsoft.com/office/officeart/2005/8/layout/StepDownProcess"/>
    <dgm:cxn modelId="{AC97D94E-AA95-453E-8DAC-2A819B35D209}" srcId="{BA7B960D-D484-4A6A-BB45-69B97AF5118A}" destId="{F98A5F05-1D50-43E5-9990-E22FA9911BAE}" srcOrd="3" destOrd="0" parTransId="{7D1C01B0-0ACA-4C72-A94D-30E49593F867}" sibTransId="{18B541A7-F56B-44A7-8293-E0B2D6CE0C25}"/>
    <dgm:cxn modelId="{7B948552-FEBF-4A0A-A477-617B0BC205F5}" type="presOf" srcId="{26F47CA8-012D-4E94-953D-B6550B78A5D3}" destId="{BB55B27D-6537-4A6F-A6B3-D46E7C5A5783}" srcOrd="0" destOrd="0" presId="urn:microsoft.com/office/officeart/2005/8/layout/StepDownProcess"/>
    <dgm:cxn modelId="{1A1EB675-ACCE-494E-99CB-40B13E387DE6}" type="presOf" srcId="{32DEAE08-0657-4791-B1A7-80747F7C2C12}" destId="{95D48F6E-84D7-4013-986C-B697DF50E90C}" srcOrd="0" destOrd="0" presId="urn:microsoft.com/office/officeart/2005/8/layout/StepDownProcess"/>
    <dgm:cxn modelId="{B06F887E-183C-4F64-83DD-F0AF35EAF53D}" srcId="{BA7B960D-D484-4A6A-BB45-69B97AF5118A}" destId="{32DEAE08-0657-4791-B1A7-80747F7C2C12}" srcOrd="0" destOrd="0" parTransId="{7AF035B7-8953-4A0E-9E06-37715F92AE45}" sibTransId="{F4D39449-95AD-4147-8353-9B57CD5B6BEF}"/>
    <dgm:cxn modelId="{424273E9-0EE8-4095-8EAC-011266A37CAF}" srcId="{BA7B960D-D484-4A6A-BB45-69B97AF5118A}" destId="{26F47CA8-012D-4E94-953D-B6550B78A5D3}" srcOrd="1" destOrd="0" parTransId="{45AAC85B-9F19-482D-9DD6-A53B062B0759}" sibTransId="{ACE28E17-5F8B-421F-BA01-11F7FF88CFFD}"/>
    <dgm:cxn modelId="{D0DB8EF5-D913-4058-9844-2BFF0DB0B671}" type="presOf" srcId="{243CD749-53D8-4AA1-9E59-D5AE6AFAFA05}" destId="{1EC8AA5A-C634-4939-8974-A4196F1905DB}" srcOrd="0" destOrd="0" presId="urn:microsoft.com/office/officeart/2005/8/layout/StepDownProcess"/>
    <dgm:cxn modelId="{03C5D1F8-247C-46C4-A09C-4F616960702C}" srcId="{BA7B960D-D484-4A6A-BB45-69B97AF5118A}" destId="{243CD749-53D8-4AA1-9E59-D5AE6AFAFA05}" srcOrd="2" destOrd="0" parTransId="{F5545A66-D2CE-4CFD-BE26-FC5586B4E274}" sibTransId="{9F4F4603-2545-4E4B-BAF0-FD18D404B535}"/>
    <dgm:cxn modelId="{09CAC816-7D4B-4498-882C-1FF015A718C1}" type="presParOf" srcId="{ACB45E94-6018-44E1-B43F-625E690921FD}" destId="{0FC7ECFA-867A-4905-9593-E11FDAFF6CDE}" srcOrd="0" destOrd="0" presId="urn:microsoft.com/office/officeart/2005/8/layout/StepDownProcess"/>
    <dgm:cxn modelId="{E1E705ED-856F-4F93-9670-509AD29BDCF5}" type="presParOf" srcId="{0FC7ECFA-867A-4905-9593-E11FDAFF6CDE}" destId="{219CFE9F-0F2C-4E77-AFC1-0F70F8D6FF72}" srcOrd="0" destOrd="0" presId="urn:microsoft.com/office/officeart/2005/8/layout/StepDownProcess"/>
    <dgm:cxn modelId="{E999AC81-8B66-43BC-ACED-584076BB1498}" type="presParOf" srcId="{0FC7ECFA-867A-4905-9593-E11FDAFF6CDE}" destId="{95D48F6E-84D7-4013-986C-B697DF50E90C}" srcOrd="1" destOrd="0" presId="urn:microsoft.com/office/officeart/2005/8/layout/StepDownProcess"/>
    <dgm:cxn modelId="{543EE8DE-849D-4278-923B-5DC3C39A41AD}" type="presParOf" srcId="{0FC7ECFA-867A-4905-9593-E11FDAFF6CDE}" destId="{4777D390-549B-4342-B6CB-15A39A3C7D59}" srcOrd="2" destOrd="0" presId="urn:microsoft.com/office/officeart/2005/8/layout/StepDownProcess"/>
    <dgm:cxn modelId="{7FCEC81E-4035-4C50-B128-9C51328EA147}" type="presParOf" srcId="{ACB45E94-6018-44E1-B43F-625E690921FD}" destId="{63B2767E-41BA-4F00-89E6-E55560CA2B51}" srcOrd="1" destOrd="0" presId="urn:microsoft.com/office/officeart/2005/8/layout/StepDownProcess"/>
    <dgm:cxn modelId="{BC256363-4B6D-4DE6-934F-79BE40AE0E82}" type="presParOf" srcId="{ACB45E94-6018-44E1-B43F-625E690921FD}" destId="{80A02A4D-ACDF-4614-B154-05D406EB5204}" srcOrd="2" destOrd="0" presId="urn:microsoft.com/office/officeart/2005/8/layout/StepDownProcess"/>
    <dgm:cxn modelId="{9D1DF336-D236-41FB-913C-C5129B339AAA}" type="presParOf" srcId="{80A02A4D-ACDF-4614-B154-05D406EB5204}" destId="{C4B56D3F-63D6-457E-957B-046F37B92FB4}" srcOrd="0" destOrd="0" presId="urn:microsoft.com/office/officeart/2005/8/layout/StepDownProcess"/>
    <dgm:cxn modelId="{1D2A6D92-B19E-4147-ADAA-D39A24531946}" type="presParOf" srcId="{80A02A4D-ACDF-4614-B154-05D406EB5204}" destId="{BB55B27D-6537-4A6F-A6B3-D46E7C5A5783}" srcOrd="1" destOrd="0" presId="urn:microsoft.com/office/officeart/2005/8/layout/StepDownProcess"/>
    <dgm:cxn modelId="{05031FA5-AF8B-4D4D-A7F5-DF549A811331}" type="presParOf" srcId="{80A02A4D-ACDF-4614-B154-05D406EB5204}" destId="{34642AB1-64DB-4143-A1E9-04C184B54B3E}" srcOrd="2" destOrd="0" presId="urn:microsoft.com/office/officeart/2005/8/layout/StepDownProcess"/>
    <dgm:cxn modelId="{CCAFAF2F-FDEA-4860-AEE6-C644871A298F}" type="presParOf" srcId="{ACB45E94-6018-44E1-B43F-625E690921FD}" destId="{5B28C24D-ED97-49BB-A718-9E459702A188}" srcOrd="3" destOrd="0" presId="urn:microsoft.com/office/officeart/2005/8/layout/StepDownProcess"/>
    <dgm:cxn modelId="{E4F89994-B37D-4361-8D55-E33C3D2D9447}" type="presParOf" srcId="{ACB45E94-6018-44E1-B43F-625E690921FD}" destId="{C7AFE215-1AAE-4511-99CB-01D68019F56C}" srcOrd="4" destOrd="0" presId="urn:microsoft.com/office/officeart/2005/8/layout/StepDownProcess"/>
    <dgm:cxn modelId="{A1D89A49-E0AA-487D-BC4A-48A7421B1714}" type="presParOf" srcId="{C7AFE215-1AAE-4511-99CB-01D68019F56C}" destId="{4884FE7B-8D85-413B-904E-B4265247BA2E}" srcOrd="0" destOrd="0" presId="urn:microsoft.com/office/officeart/2005/8/layout/StepDownProcess"/>
    <dgm:cxn modelId="{4710D062-65C3-48B3-9DC4-40D3B372F560}" type="presParOf" srcId="{C7AFE215-1AAE-4511-99CB-01D68019F56C}" destId="{1EC8AA5A-C634-4939-8974-A4196F1905DB}" srcOrd="1" destOrd="0" presId="urn:microsoft.com/office/officeart/2005/8/layout/StepDownProcess"/>
    <dgm:cxn modelId="{92330FF5-06A1-4A29-BAD8-D941A0F66E37}" type="presParOf" srcId="{C7AFE215-1AAE-4511-99CB-01D68019F56C}" destId="{6704AF3D-DAEA-42EB-A873-9B2F4F339D6B}" srcOrd="2" destOrd="0" presId="urn:microsoft.com/office/officeart/2005/8/layout/StepDownProcess"/>
    <dgm:cxn modelId="{05CBDEF8-FDDC-4A0D-978A-13889DEEB2AA}" type="presParOf" srcId="{ACB45E94-6018-44E1-B43F-625E690921FD}" destId="{73590ECE-C204-4D10-A93A-51B06EE2B865}" srcOrd="5" destOrd="0" presId="urn:microsoft.com/office/officeart/2005/8/layout/StepDownProcess"/>
    <dgm:cxn modelId="{4BD4D7F8-E52F-400F-A909-46CC07865BCD}" type="presParOf" srcId="{ACB45E94-6018-44E1-B43F-625E690921FD}" destId="{17829F16-F6D8-475C-979B-3EE9D18D04EB}" srcOrd="6" destOrd="0" presId="urn:microsoft.com/office/officeart/2005/8/layout/StepDownProcess"/>
    <dgm:cxn modelId="{452D64A6-EF0B-4C50-AB38-7DD4D73CC329}" type="presParOf" srcId="{17829F16-F6D8-475C-979B-3EE9D18D04EB}" destId="{8B7B22E2-EFF7-47E8-BEF1-E2E163DE62F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678DC1-25F0-4D80-8F40-F77FC0BFE4BB}" type="doc">
      <dgm:prSet loTypeId="urn:microsoft.com/office/officeart/2011/layout/Tab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05166961-FB06-498D-962E-4D9511AA3B3F}">
      <dgm:prSet phldrT="[Text]"/>
      <dgm:spPr/>
      <dgm:t>
        <a:bodyPr/>
        <a:lstStyle/>
        <a:p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tả</a:t>
          </a:r>
          <a:r>
            <a:rPr lang="en-US" dirty="0"/>
            <a:t> </a:t>
          </a:r>
          <a:r>
            <a:rPr lang="en-US" dirty="0" err="1"/>
            <a:t>tần</a:t>
          </a:r>
          <a:r>
            <a:rPr lang="en-US" dirty="0"/>
            <a:t> </a:t>
          </a:r>
          <a:r>
            <a:rPr lang="en-US" dirty="0" err="1"/>
            <a:t>suất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từng</a:t>
          </a:r>
          <a:r>
            <a:rPr lang="en-US" dirty="0"/>
            <a:t> </a:t>
          </a:r>
          <a:r>
            <a:rPr lang="en-US" dirty="0" err="1"/>
            <a:t>loại</a:t>
          </a:r>
          <a:r>
            <a:rPr lang="en-US" dirty="0"/>
            <a:t> </a:t>
          </a:r>
          <a:r>
            <a:rPr lang="en-US" dirty="0" err="1"/>
            <a:t>axit</a:t>
          </a:r>
          <a:r>
            <a:rPr lang="en-US" dirty="0"/>
            <a:t> amin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chuỗi</a:t>
          </a:r>
          <a:r>
            <a:rPr lang="en-US" dirty="0"/>
            <a:t> protein.</a:t>
          </a:r>
          <a:endParaRPr lang="vi-VN" dirty="0">
            <a:latin typeface="+mn-lt"/>
          </a:endParaRPr>
        </a:p>
      </dgm:t>
    </dgm:pt>
    <dgm:pt modelId="{51ABA885-B23A-40A9-A60A-FD0D2B95DE95}" type="parTrans" cxnId="{E96F27E9-6963-4F1C-9336-1422AC1B33D1}">
      <dgm:prSet/>
      <dgm:spPr/>
      <dgm:t>
        <a:bodyPr/>
        <a:lstStyle/>
        <a:p>
          <a:endParaRPr lang="vi-VN"/>
        </a:p>
      </dgm:t>
    </dgm:pt>
    <dgm:pt modelId="{E03D60DF-944C-4BF5-89A7-7A564ED8EC6B}" type="sibTrans" cxnId="{E96F27E9-6963-4F1C-9336-1422AC1B33D1}">
      <dgm:prSet/>
      <dgm:spPr/>
      <dgm:t>
        <a:bodyPr/>
        <a:lstStyle/>
        <a:p>
          <a:endParaRPr lang="vi-VN"/>
        </a:p>
      </dgm:t>
    </dgm:pt>
    <dgm:pt modelId="{8BEA84DF-1E28-4EA6-A137-7BF02624ABE9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Parallel correlation-based pseudo-amino-acid composition –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PseACC</a:t>
          </a:r>
          <a:endParaRPr lang="vi-V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49DF2D-2CB2-4B91-A5B5-9A5F677E4E8D}" type="parTrans" cxnId="{882CB75F-28C6-42E6-8B70-1EE265D4E80D}">
      <dgm:prSet/>
      <dgm:spPr/>
      <dgm:t>
        <a:bodyPr/>
        <a:lstStyle/>
        <a:p>
          <a:endParaRPr lang="vi-VN"/>
        </a:p>
      </dgm:t>
    </dgm:pt>
    <dgm:pt modelId="{538A8BEE-4AE3-4159-A679-66C7FFE1801D}" type="sibTrans" cxnId="{882CB75F-28C6-42E6-8B70-1EE265D4E80D}">
      <dgm:prSet/>
      <dgm:spPr/>
      <dgm:t>
        <a:bodyPr/>
        <a:lstStyle/>
        <a:p>
          <a:endParaRPr lang="vi-VN"/>
        </a:p>
      </dgm:t>
    </dgm:pt>
    <dgm:pt modelId="{37BE9C9C-6CB1-4B55-945B-3A47D8F909B1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thêm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kê</a:t>
          </a:r>
          <a:r>
            <a:rPr lang="en-US" dirty="0"/>
            <a:t>,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vị</a:t>
          </a:r>
          <a:r>
            <a:rPr lang="en-US" dirty="0"/>
            <a:t> </a:t>
          </a:r>
          <a:r>
            <a:rPr lang="en-US" dirty="0" err="1"/>
            <a:t>trí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hóa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amino </a:t>
          </a:r>
          <a:r>
            <a:rPr lang="en-US" dirty="0" err="1"/>
            <a:t>axit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chuỗi</a:t>
          </a:r>
          <a:endParaRPr lang="vi-VN" dirty="0">
            <a:latin typeface="+mn-lt"/>
          </a:endParaRPr>
        </a:p>
      </dgm:t>
    </dgm:pt>
    <dgm:pt modelId="{954B74BD-FEAC-48C3-A558-C707672CC1B5}" type="parTrans" cxnId="{2E028AD7-40D0-4EBA-8CB3-BE2C00BF6BC5}">
      <dgm:prSet/>
      <dgm:spPr/>
      <dgm:t>
        <a:bodyPr/>
        <a:lstStyle/>
        <a:p>
          <a:endParaRPr lang="vi-VN"/>
        </a:p>
      </dgm:t>
    </dgm:pt>
    <dgm:pt modelId="{4C11B959-6109-4ED3-9296-38728BBE54B7}" type="sibTrans" cxnId="{2E028AD7-40D0-4EBA-8CB3-BE2C00BF6BC5}">
      <dgm:prSet/>
      <dgm:spPr/>
      <dgm:t>
        <a:bodyPr/>
        <a:lstStyle/>
        <a:p>
          <a:endParaRPr lang="vi-VN"/>
        </a:p>
      </dgm:t>
    </dgm:pt>
    <dgm:pt modelId="{6875FEF0-448C-467D-A0EA-2452B8AB43D6}">
      <dgm:prSet phldrT="[Text]" custT="1"/>
      <dgm:spPr/>
      <dgm:t>
        <a:bodyPr/>
        <a:lstStyle/>
        <a:p>
          <a:pPr>
            <a:buFont typeface="+mj-lt"/>
            <a:buAutoNum type="alphaLcParenR"/>
          </a:pPr>
          <a:r>
            <a:rPr lang="vi-VN" sz="1600" kern="1200">
              <a:latin typeface="+mn-lt"/>
              <a:ea typeface="+mn-ea"/>
              <a:cs typeface="+mn-cs"/>
            </a:rPr>
            <a:t>G-gap dipeptide composition – GGAP</a:t>
          </a:r>
          <a:endParaRPr lang="vi-VN" sz="1600" kern="1200" dirty="0">
            <a:latin typeface="+mn-lt"/>
            <a:ea typeface="+mn-ea"/>
            <a:cs typeface="+mn-cs"/>
          </a:endParaRPr>
        </a:p>
      </dgm:t>
    </dgm:pt>
    <dgm:pt modelId="{772183E0-D41B-429E-81EA-3936DB80E85E}" type="parTrans" cxnId="{663178C5-3778-45AE-97A8-F10493ADA2A5}">
      <dgm:prSet/>
      <dgm:spPr/>
      <dgm:t>
        <a:bodyPr/>
        <a:lstStyle/>
        <a:p>
          <a:endParaRPr lang="vi-VN"/>
        </a:p>
      </dgm:t>
    </dgm:pt>
    <dgm:pt modelId="{4C56A8B7-44D5-49A4-ACE2-48C4DF4EC539}" type="sibTrans" cxnId="{663178C5-3778-45AE-97A8-F10493ADA2A5}">
      <dgm:prSet/>
      <dgm:spPr/>
      <dgm:t>
        <a:bodyPr/>
        <a:lstStyle/>
        <a:p>
          <a:endParaRPr lang="vi-VN"/>
        </a:p>
      </dgm:t>
    </dgm:pt>
    <dgm:pt modelId="{148AC8DD-E1F8-4840-841A-BA3908C77C44}">
      <dgm:prSet phldrT="[Text]" custT="1"/>
      <dgm:spPr/>
      <dgm:t>
        <a:bodyPr/>
        <a:lstStyle/>
        <a:p>
          <a:pPr>
            <a:buFont typeface="+mj-lt"/>
            <a:buAutoNum type="alphaLcParenR"/>
          </a:pPr>
          <a:r>
            <a:rPr lang="vi-VN" sz="1600" b="0" dirty="0" err="1">
              <a:latin typeface="+mn-lt"/>
            </a:rPr>
            <a:t>Composition</a:t>
          </a:r>
          <a:r>
            <a:rPr lang="vi-VN" sz="1600" b="0" dirty="0">
              <a:latin typeface="+mn-lt"/>
            </a:rPr>
            <a:t> </a:t>
          </a:r>
          <a:r>
            <a:rPr lang="vi-VN" sz="1600" b="0" dirty="0" err="1">
              <a:latin typeface="+mn-lt"/>
            </a:rPr>
            <a:t>axit</a:t>
          </a:r>
          <a:r>
            <a:rPr lang="vi-VN" sz="1600" b="0" dirty="0">
              <a:latin typeface="+mn-lt"/>
            </a:rPr>
            <a:t> </a:t>
          </a:r>
          <a:r>
            <a:rPr lang="vi-VN" sz="1600" b="0" dirty="0" err="1">
              <a:latin typeface="+mn-lt"/>
            </a:rPr>
            <a:t>amin</a:t>
          </a:r>
          <a:r>
            <a:rPr lang="vi-VN" sz="1600" b="0" dirty="0">
              <a:latin typeface="+mn-lt"/>
            </a:rPr>
            <a:t> – </a:t>
          </a:r>
          <a:r>
            <a:rPr lang="vi-VN" sz="1600" b="0" dirty="0" err="1">
              <a:latin typeface="+mn-lt"/>
            </a:rPr>
            <a:t>Thành</a:t>
          </a:r>
          <a:r>
            <a:rPr lang="vi-VN" sz="1600" b="0" dirty="0">
              <a:latin typeface="+mn-lt"/>
            </a:rPr>
            <a:t> </a:t>
          </a:r>
          <a:r>
            <a:rPr lang="vi-VN" sz="1600" b="0" dirty="0" err="1">
              <a:latin typeface="+mn-lt"/>
            </a:rPr>
            <a:t>phần</a:t>
          </a:r>
          <a:r>
            <a:rPr lang="vi-VN" sz="1600" b="0" dirty="0">
              <a:latin typeface="+mn-lt"/>
            </a:rPr>
            <a:t> </a:t>
          </a:r>
          <a:r>
            <a:rPr lang="vi-VN" sz="1600" b="0" dirty="0" err="1">
              <a:latin typeface="+mn-lt"/>
            </a:rPr>
            <a:t>axit</a:t>
          </a:r>
          <a:r>
            <a:rPr lang="vi-VN" sz="1600" b="0" dirty="0">
              <a:latin typeface="+mn-lt"/>
            </a:rPr>
            <a:t> </a:t>
          </a:r>
          <a:r>
            <a:rPr lang="vi-VN" sz="1600" b="0" dirty="0" err="1">
              <a:latin typeface="+mn-lt"/>
            </a:rPr>
            <a:t>amin</a:t>
          </a:r>
          <a:r>
            <a:rPr lang="vi-VN" sz="1600" b="0" dirty="0">
              <a:latin typeface="+mn-lt"/>
            </a:rPr>
            <a:t> - ACC</a:t>
          </a:r>
        </a:p>
      </dgm:t>
    </dgm:pt>
    <dgm:pt modelId="{50D07005-C32B-4620-AC02-DB923979EDAA}" type="sibTrans" cxnId="{D0C7C4CC-FD49-4CD5-84E9-E1DD551F06C8}">
      <dgm:prSet/>
      <dgm:spPr/>
      <dgm:t>
        <a:bodyPr/>
        <a:lstStyle/>
        <a:p>
          <a:endParaRPr lang="vi-VN"/>
        </a:p>
      </dgm:t>
    </dgm:pt>
    <dgm:pt modelId="{5CF3207C-E16C-4FD6-A050-D229B4C8DD15}" type="parTrans" cxnId="{D0C7C4CC-FD49-4CD5-84E9-E1DD551F06C8}">
      <dgm:prSet/>
      <dgm:spPr/>
      <dgm:t>
        <a:bodyPr/>
        <a:lstStyle/>
        <a:p>
          <a:endParaRPr lang="vi-VN"/>
        </a:p>
      </dgm:t>
    </dgm:pt>
    <dgm:pt modelId="{ED9BE21D-3995-4F12-880E-849D4EB5ED4B}">
      <dgm:prSet phldrT="[Text]"/>
      <dgm:spPr/>
      <dgm:t>
        <a:bodyPr/>
        <a:lstStyle/>
        <a:p>
          <a:pPr>
            <a:buFont typeface="+mj-lt"/>
            <a:buAutoNum type="alphaLcParenR"/>
          </a:pPr>
          <a:r>
            <a:rPr lang="vi-VN" dirty="0" err="1">
              <a:latin typeface="+mn-lt"/>
            </a:rPr>
            <a:t>ProtBert</a:t>
          </a:r>
          <a:endParaRPr lang="vi-VN" dirty="0">
            <a:latin typeface="+mn-lt"/>
          </a:endParaRPr>
        </a:p>
      </dgm:t>
    </dgm:pt>
    <dgm:pt modelId="{5F2F0FA6-602C-4045-B9AE-9198D3CA33A2}" type="parTrans" cxnId="{5416DB93-0619-4ADF-BFE7-4EE08C35412A}">
      <dgm:prSet/>
      <dgm:spPr/>
      <dgm:t>
        <a:bodyPr/>
        <a:lstStyle/>
        <a:p>
          <a:endParaRPr lang="vi-VN"/>
        </a:p>
      </dgm:t>
    </dgm:pt>
    <dgm:pt modelId="{4DCB7DB9-C0CA-4B3F-82E5-D9AB6B86D463}" type="sibTrans" cxnId="{5416DB93-0619-4ADF-BFE7-4EE08C35412A}">
      <dgm:prSet/>
      <dgm:spPr/>
      <dgm:t>
        <a:bodyPr/>
        <a:lstStyle/>
        <a:p>
          <a:endParaRPr lang="vi-VN"/>
        </a:p>
      </dgm:t>
    </dgm:pt>
    <dgm:pt modelId="{2CB6A47E-7ED8-4270-8DAB-A0D05C26B06E}">
      <dgm:prSet phldrT="[Text]"/>
      <dgm:spPr/>
      <dgm:t>
        <a:bodyPr/>
        <a:lstStyle/>
        <a:p>
          <a:r>
            <a:rPr lang="en-US" dirty="0" err="1"/>
            <a:t>Thuật</a:t>
          </a:r>
          <a:r>
            <a:rPr lang="en-US" dirty="0"/>
            <a:t> </a:t>
          </a:r>
          <a:r>
            <a:rPr lang="en-US" dirty="0" err="1"/>
            <a:t>toán</a:t>
          </a:r>
          <a:r>
            <a:rPr lang="en-US" dirty="0"/>
            <a:t> GGAP </a:t>
          </a:r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tả</a:t>
          </a:r>
          <a:r>
            <a:rPr lang="en-US" dirty="0"/>
            <a:t> </a:t>
          </a:r>
          <a:r>
            <a:rPr lang="en-US" dirty="0" err="1"/>
            <a:t>mối</a:t>
          </a:r>
          <a:r>
            <a:rPr lang="en-US" dirty="0"/>
            <a:t>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giữa</a:t>
          </a:r>
          <a:r>
            <a:rPr lang="en-US" dirty="0"/>
            <a:t> 2 </a:t>
          </a:r>
          <a:r>
            <a:rPr lang="en-US" dirty="0" err="1"/>
            <a:t>axit</a:t>
          </a:r>
          <a:r>
            <a:rPr lang="en-US" dirty="0"/>
            <a:t> amin </a:t>
          </a:r>
          <a:r>
            <a:rPr lang="en-US" dirty="0" err="1"/>
            <a:t>xuất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chuỗi</a:t>
          </a:r>
          <a:r>
            <a:rPr lang="en-US" dirty="0"/>
            <a:t> protein.</a:t>
          </a:r>
          <a:endParaRPr lang="vi-VN" dirty="0">
            <a:latin typeface="+mn-lt"/>
          </a:endParaRPr>
        </a:p>
      </dgm:t>
    </dgm:pt>
    <dgm:pt modelId="{E46B2C44-A5FF-421E-AA60-E69FFB0A9405}" type="parTrans" cxnId="{5FB9E898-9FFA-45E0-9380-7F0D785B3A52}">
      <dgm:prSet/>
      <dgm:spPr/>
      <dgm:t>
        <a:bodyPr/>
        <a:lstStyle/>
        <a:p>
          <a:endParaRPr lang="vi-VN"/>
        </a:p>
      </dgm:t>
    </dgm:pt>
    <dgm:pt modelId="{22E7D30E-1DCB-4B3C-AD34-CE8EC5DB1395}" type="sibTrans" cxnId="{5FB9E898-9FFA-45E0-9380-7F0D785B3A52}">
      <dgm:prSet/>
      <dgm:spPr/>
      <dgm:t>
        <a:bodyPr/>
        <a:lstStyle/>
        <a:p>
          <a:endParaRPr lang="vi-VN"/>
        </a:p>
      </dgm:t>
    </dgm:pt>
    <dgm:pt modelId="{DF76219B-A109-4EE6-88E6-F2B00FF11F14}">
      <dgm:prSet phldrT="[Text]"/>
      <dgm:spPr/>
      <dgm:t>
        <a:bodyPr/>
        <a:lstStyle/>
        <a:p>
          <a:r>
            <a:rPr lang="vi-VN" b="0" i="0" dirty="0"/>
            <a:t>Mô </a:t>
          </a:r>
          <a:r>
            <a:rPr lang="vi-VN" b="0" i="0" dirty="0" err="1"/>
            <a:t>hình</a:t>
          </a:r>
          <a:r>
            <a:rPr lang="vi-VN" b="0" i="0" dirty="0"/>
            <a:t> </a:t>
          </a:r>
          <a:r>
            <a:rPr lang="vi-VN" b="0" i="0" dirty="0" err="1"/>
            <a:t>học</a:t>
          </a:r>
          <a:r>
            <a:rPr lang="vi-VN" b="0" i="0" dirty="0"/>
            <a:t> </a:t>
          </a:r>
          <a:r>
            <a:rPr lang="vi-VN" b="0" i="0" dirty="0" err="1"/>
            <a:t>sẵn</a:t>
          </a:r>
          <a:r>
            <a:rPr lang="vi-VN" b="0" i="0" dirty="0"/>
            <a:t> hay </a:t>
          </a:r>
          <a:r>
            <a:rPr lang="vi-VN" b="0" i="0" dirty="0" err="1"/>
            <a:t>còn</a:t>
          </a:r>
          <a:r>
            <a:rPr lang="vi-VN" b="0" i="0" dirty="0"/>
            <a:t> </a:t>
          </a:r>
          <a:r>
            <a:rPr lang="vi-VN" b="0" i="0" dirty="0" err="1"/>
            <a:t>gọi</a:t>
          </a:r>
          <a:r>
            <a:rPr lang="vi-VN" b="0" i="0" dirty="0"/>
            <a:t> </a:t>
          </a:r>
          <a:r>
            <a:rPr lang="vi-VN" b="0" i="0" dirty="0" err="1"/>
            <a:t>là</a:t>
          </a:r>
          <a:r>
            <a:rPr lang="vi-VN" b="0" i="0" dirty="0"/>
            <a:t> </a:t>
          </a:r>
          <a:r>
            <a:rPr lang="vi-VN" b="0" i="0" dirty="0" err="1"/>
            <a:t>pre-train</a:t>
          </a:r>
          <a:r>
            <a:rPr lang="vi-VN" b="0" i="0" dirty="0"/>
            <a:t> </a:t>
          </a:r>
          <a:r>
            <a:rPr lang="vi-VN" b="0" i="0" dirty="0" err="1"/>
            <a:t>model</a:t>
          </a:r>
          <a:r>
            <a:rPr lang="vi-VN" b="0" i="0" dirty="0"/>
            <a:t>, </a:t>
          </a:r>
          <a:r>
            <a:rPr lang="vi-VN" b="0" i="0" dirty="0" err="1"/>
            <a:t>học</a:t>
          </a:r>
          <a:r>
            <a:rPr lang="vi-VN" b="0" i="0" dirty="0"/>
            <a:t> ra </a:t>
          </a:r>
          <a:r>
            <a:rPr lang="vi-VN" b="0" i="0" dirty="0" err="1"/>
            <a:t>các</a:t>
          </a:r>
          <a:r>
            <a:rPr lang="vi-VN" b="0" i="0" dirty="0"/>
            <a:t> </a:t>
          </a:r>
          <a:r>
            <a:rPr lang="vi-VN" b="0" i="0" dirty="0" err="1"/>
            <a:t>vector</a:t>
          </a:r>
          <a:r>
            <a:rPr lang="vi-VN" b="0" i="0" dirty="0"/>
            <a:t> </a:t>
          </a:r>
          <a:r>
            <a:rPr lang="vi-VN" b="0" i="0" dirty="0" err="1"/>
            <a:t>đại</a:t>
          </a:r>
          <a:r>
            <a:rPr lang="vi-VN" b="0" i="0" dirty="0"/>
            <a:t> </a:t>
          </a:r>
          <a:r>
            <a:rPr lang="vi-VN" b="0" i="0" dirty="0" err="1"/>
            <a:t>diện</a:t>
          </a:r>
          <a:r>
            <a:rPr lang="vi-VN" b="0" i="0" dirty="0"/>
            <a:t> theo </a:t>
          </a:r>
          <a:r>
            <a:rPr lang="vi-VN" b="0" i="0" dirty="0" err="1"/>
            <a:t>ngữ</a:t>
          </a:r>
          <a:r>
            <a:rPr lang="vi-VN" b="0" i="0" dirty="0"/>
            <a:t> </a:t>
          </a:r>
          <a:r>
            <a:rPr lang="vi-VN" b="0" i="0" dirty="0" err="1"/>
            <a:t>cảnh</a:t>
          </a:r>
          <a:r>
            <a:rPr lang="vi-VN" b="0" i="0" dirty="0"/>
            <a:t> 2 </a:t>
          </a:r>
          <a:r>
            <a:rPr lang="vi-VN" b="0" i="0" dirty="0" err="1"/>
            <a:t>chiều</a:t>
          </a:r>
          <a:r>
            <a:rPr lang="vi-VN" b="0" i="0" dirty="0"/>
            <a:t> </a:t>
          </a:r>
          <a:r>
            <a:rPr lang="vi-VN" b="0" i="0" dirty="0" err="1"/>
            <a:t>của</a:t>
          </a:r>
          <a:r>
            <a:rPr lang="vi-VN" b="0" i="0" dirty="0"/>
            <a:t> </a:t>
          </a:r>
          <a:r>
            <a:rPr lang="vi-VN" b="0" i="0" dirty="0" err="1"/>
            <a:t>từ</a:t>
          </a:r>
          <a:r>
            <a:rPr lang="vi-VN" b="0" i="0" dirty="0"/>
            <a:t>, </a:t>
          </a:r>
          <a:r>
            <a:rPr lang="vi-VN" b="0" i="0" dirty="0" err="1"/>
            <a:t>được</a:t>
          </a:r>
          <a:r>
            <a:rPr lang="vi-VN" b="0" i="0" dirty="0"/>
            <a:t> </a:t>
          </a:r>
          <a:r>
            <a:rPr lang="vi-VN" b="0" i="0" dirty="0" err="1"/>
            <a:t>sử</a:t>
          </a:r>
          <a:r>
            <a:rPr lang="vi-VN" b="0" i="0" dirty="0"/>
            <a:t> </a:t>
          </a:r>
          <a:r>
            <a:rPr lang="vi-VN" b="0" i="0" dirty="0" err="1"/>
            <a:t>dụng</a:t>
          </a:r>
          <a:r>
            <a:rPr lang="vi-VN" b="0" i="0" dirty="0"/>
            <a:t> </a:t>
          </a:r>
          <a:r>
            <a:rPr lang="vi-VN" b="0" i="0" dirty="0" err="1"/>
            <a:t>để</a:t>
          </a:r>
          <a:r>
            <a:rPr lang="vi-VN" b="0" i="0" dirty="0"/>
            <a:t> </a:t>
          </a:r>
          <a:r>
            <a:rPr lang="vi-VN" b="0" i="0" dirty="0" err="1"/>
            <a:t>transfer</a:t>
          </a:r>
          <a:r>
            <a:rPr lang="vi-VN" b="0" i="0" dirty="0"/>
            <a:t> sang </a:t>
          </a:r>
          <a:r>
            <a:rPr lang="vi-VN" b="0" i="0" dirty="0" err="1"/>
            <a:t>các</a:t>
          </a:r>
          <a:r>
            <a:rPr lang="vi-VN" b="0" i="0" dirty="0"/>
            <a:t> </a:t>
          </a:r>
          <a:r>
            <a:rPr lang="vi-VN" b="0" i="0" dirty="0" err="1"/>
            <a:t>bài</a:t>
          </a:r>
          <a:r>
            <a:rPr lang="vi-VN" b="0" i="0" dirty="0"/>
            <a:t> </a:t>
          </a:r>
          <a:r>
            <a:rPr lang="vi-VN" b="0" i="0" dirty="0" err="1"/>
            <a:t>toán</a:t>
          </a:r>
          <a:r>
            <a:rPr lang="vi-VN" b="0" i="0" dirty="0"/>
            <a:t> </a:t>
          </a:r>
          <a:r>
            <a:rPr lang="vi-VN" b="0" i="0" dirty="0" err="1"/>
            <a:t>khác</a:t>
          </a:r>
          <a:r>
            <a:rPr lang="vi-VN" b="0" i="0" dirty="0"/>
            <a:t> trong </a:t>
          </a:r>
          <a:r>
            <a:rPr lang="vi-VN" b="0" i="0" dirty="0" err="1"/>
            <a:t>lĩnh</a:t>
          </a:r>
          <a:r>
            <a:rPr lang="vi-VN" b="0" i="0" dirty="0"/>
            <a:t> </a:t>
          </a:r>
          <a:r>
            <a:rPr lang="vi-VN" b="0" i="0" dirty="0" err="1"/>
            <a:t>vực</a:t>
          </a:r>
          <a:r>
            <a:rPr lang="vi-VN" b="0" i="0" dirty="0"/>
            <a:t> </a:t>
          </a:r>
          <a:r>
            <a:rPr lang="vi-VN" b="0" i="0" dirty="0" err="1"/>
            <a:t>xử</a:t>
          </a:r>
          <a:r>
            <a:rPr lang="vi-VN" b="0" i="0" dirty="0"/>
            <a:t> </a:t>
          </a:r>
          <a:r>
            <a:rPr lang="vi-VN" b="0" i="0" dirty="0" err="1"/>
            <a:t>lý</a:t>
          </a:r>
          <a:r>
            <a:rPr lang="vi-VN" b="0" i="0" dirty="0"/>
            <a:t> </a:t>
          </a:r>
          <a:r>
            <a:rPr lang="vi-VN" b="0" i="0" dirty="0" err="1"/>
            <a:t>chuỗi</a:t>
          </a:r>
          <a:r>
            <a:rPr lang="vi-VN" b="0" i="0" dirty="0"/>
            <a:t> </a:t>
          </a:r>
          <a:r>
            <a:rPr lang="vi-VN" b="0" i="0" dirty="0" err="1"/>
            <a:t>protin</a:t>
          </a:r>
          <a:endParaRPr lang="vi-VN" dirty="0">
            <a:latin typeface="+mn-lt"/>
          </a:endParaRPr>
        </a:p>
      </dgm:t>
    </dgm:pt>
    <dgm:pt modelId="{5EA34A1E-5AE5-4372-9D50-963554B879BE}" type="parTrans" cxnId="{ECB56EE9-8EBE-40B1-AB58-E1631EAE46E6}">
      <dgm:prSet/>
      <dgm:spPr/>
      <dgm:t>
        <a:bodyPr/>
        <a:lstStyle/>
        <a:p>
          <a:endParaRPr lang="vi-VN"/>
        </a:p>
      </dgm:t>
    </dgm:pt>
    <dgm:pt modelId="{D566CC53-A8D7-49C0-B462-D6A77D413511}" type="sibTrans" cxnId="{ECB56EE9-8EBE-40B1-AB58-E1631EAE46E6}">
      <dgm:prSet/>
      <dgm:spPr/>
      <dgm:t>
        <a:bodyPr/>
        <a:lstStyle/>
        <a:p>
          <a:endParaRPr lang="vi-VN"/>
        </a:p>
      </dgm:t>
    </dgm:pt>
    <dgm:pt modelId="{F05C6433-85CA-4665-AEEB-4A92083ACEA7}" type="pres">
      <dgm:prSet presAssocID="{5F678DC1-25F0-4D80-8F40-F77FC0BFE4B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E16ED26-4480-461F-AA09-07B0D423D8BA}" type="pres">
      <dgm:prSet presAssocID="{148AC8DD-E1F8-4840-841A-BA3908C77C44}" presName="composite" presStyleCnt="0"/>
      <dgm:spPr/>
    </dgm:pt>
    <dgm:pt modelId="{D5FD2FC7-7118-45F0-9C76-20140EC6F7B3}" type="pres">
      <dgm:prSet presAssocID="{148AC8DD-E1F8-4840-841A-BA3908C77C44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B63F801-A406-4894-8353-1D42C4184CE9}" type="pres">
      <dgm:prSet presAssocID="{148AC8DD-E1F8-4840-841A-BA3908C77C44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A1EA95F0-E6FA-498D-8D0E-BBD4ADE6BB45}" type="pres">
      <dgm:prSet presAssocID="{148AC8DD-E1F8-4840-841A-BA3908C77C44}" presName="Accent" presStyleLbl="parChTrans1D1" presStyleIdx="0" presStyleCnt="4"/>
      <dgm:spPr/>
    </dgm:pt>
    <dgm:pt modelId="{26592D09-2CE3-45C5-8131-7A6FF7996FD5}" type="pres">
      <dgm:prSet presAssocID="{50D07005-C32B-4620-AC02-DB923979EDAA}" presName="sibTrans" presStyleCnt="0"/>
      <dgm:spPr/>
    </dgm:pt>
    <dgm:pt modelId="{EBAD574E-D305-4159-8C17-318607A6BF5E}" type="pres">
      <dgm:prSet presAssocID="{8BEA84DF-1E28-4EA6-A137-7BF02624ABE9}" presName="composite" presStyleCnt="0"/>
      <dgm:spPr/>
    </dgm:pt>
    <dgm:pt modelId="{C80E157F-00AA-44A8-AE22-F5E9891AAE50}" type="pres">
      <dgm:prSet presAssocID="{8BEA84DF-1E28-4EA6-A137-7BF02624ABE9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210D9F2-2286-493A-96F2-69DBF4378ECE}" type="pres">
      <dgm:prSet presAssocID="{8BEA84DF-1E28-4EA6-A137-7BF02624ABE9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BB388020-AF87-4E4D-A1A2-66FA1AC2F006}" type="pres">
      <dgm:prSet presAssocID="{8BEA84DF-1E28-4EA6-A137-7BF02624ABE9}" presName="Accent" presStyleLbl="parChTrans1D1" presStyleIdx="1" presStyleCnt="4"/>
      <dgm:spPr/>
    </dgm:pt>
    <dgm:pt modelId="{3949B64A-3211-42F6-B997-28A6125EDF02}" type="pres">
      <dgm:prSet presAssocID="{538A8BEE-4AE3-4159-A679-66C7FFE1801D}" presName="sibTrans" presStyleCnt="0"/>
      <dgm:spPr/>
    </dgm:pt>
    <dgm:pt modelId="{FC45AE2E-3908-4A0B-8741-8B424DDF3E4C}" type="pres">
      <dgm:prSet presAssocID="{6875FEF0-448C-467D-A0EA-2452B8AB43D6}" presName="composite" presStyleCnt="0"/>
      <dgm:spPr/>
    </dgm:pt>
    <dgm:pt modelId="{923538D7-C673-442A-AB49-45D6CA34E9C1}" type="pres">
      <dgm:prSet presAssocID="{6875FEF0-448C-467D-A0EA-2452B8AB43D6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01B50B9-F4EF-422D-9D1D-D5BCA7570FA5}" type="pres">
      <dgm:prSet presAssocID="{6875FEF0-448C-467D-A0EA-2452B8AB43D6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AA2C6BE2-29DA-473C-BC6B-1B88CC6F1AF7}" type="pres">
      <dgm:prSet presAssocID="{6875FEF0-448C-467D-A0EA-2452B8AB43D6}" presName="Accent" presStyleLbl="parChTrans1D1" presStyleIdx="2" presStyleCnt="4"/>
      <dgm:spPr/>
    </dgm:pt>
    <dgm:pt modelId="{2C5F24A3-FC7D-49F8-B49F-6525E99E1CE6}" type="pres">
      <dgm:prSet presAssocID="{4C56A8B7-44D5-49A4-ACE2-48C4DF4EC539}" presName="sibTrans" presStyleCnt="0"/>
      <dgm:spPr/>
    </dgm:pt>
    <dgm:pt modelId="{650FBB2A-7108-4188-A043-0474E18A9528}" type="pres">
      <dgm:prSet presAssocID="{ED9BE21D-3995-4F12-880E-849D4EB5ED4B}" presName="composite" presStyleCnt="0"/>
      <dgm:spPr/>
    </dgm:pt>
    <dgm:pt modelId="{699DA7E3-78EF-42D0-A23A-09F38A6FCF9F}" type="pres">
      <dgm:prSet presAssocID="{ED9BE21D-3995-4F12-880E-849D4EB5ED4B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44754E2-2EFC-47C1-9E39-1D520ABDC189}" type="pres">
      <dgm:prSet presAssocID="{ED9BE21D-3995-4F12-880E-849D4EB5ED4B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5AD8B0C1-AD33-42C5-A545-DF2CF62D844D}" type="pres">
      <dgm:prSet presAssocID="{ED9BE21D-3995-4F12-880E-849D4EB5ED4B}" presName="Accent" presStyleLbl="parChTrans1D1" presStyleIdx="3" presStyleCnt="4"/>
      <dgm:spPr/>
    </dgm:pt>
  </dgm:ptLst>
  <dgm:cxnLst>
    <dgm:cxn modelId="{F70A3E03-B103-4D6A-B0DA-8D281176CD3C}" type="presOf" srcId="{148AC8DD-E1F8-4840-841A-BA3908C77C44}" destId="{0B63F801-A406-4894-8353-1D42C4184CE9}" srcOrd="0" destOrd="0" presId="urn:microsoft.com/office/officeart/2011/layout/TabList"/>
    <dgm:cxn modelId="{0CA1FA07-6B94-4D59-B77C-5FCEC536ECD5}" type="presOf" srcId="{6875FEF0-448C-467D-A0EA-2452B8AB43D6}" destId="{D01B50B9-F4EF-422D-9D1D-D5BCA7570FA5}" srcOrd="0" destOrd="0" presId="urn:microsoft.com/office/officeart/2011/layout/TabList"/>
    <dgm:cxn modelId="{A0FE9423-F1A7-4B51-A366-EEC8654D688E}" type="presOf" srcId="{DF76219B-A109-4EE6-88E6-F2B00FF11F14}" destId="{699DA7E3-78EF-42D0-A23A-09F38A6FCF9F}" srcOrd="0" destOrd="0" presId="urn:microsoft.com/office/officeart/2011/layout/TabList"/>
    <dgm:cxn modelId="{574EE02B-2BD1-4D9E-925F-79C2E4D05D25}" type="presOf" srcId="{05166961-FB06-498D-962E-4D9511AA3B3F}" destId="{D5FD2FC7-7118-45F0-9C76-20140EC6F7B3}" srcOrd="0" destOrd="0" presId="urn:microsoft.com/office/officeart/2011/layout/TabList"/>
    <dgm:cxn modelId="{7DF71F3A-0322-40D1-A7C1-76939B4254C8}" type="presOf" srcId="{8BEA84DF-1E28-4EA6-A137-7BF02624ABE9}" destId="{1210D9F2-2286-493A-96F2-69DBF4378ECE}" srcOrd="0" destOrd="0" presId="urn:microsoft.com/office/officeart/2011/layout/TabList"/>
    <dgm:cxn modelId="{882CB75F-28C6-42E6-8B70-1EE265D4E80D}" srcId="{5F678DC1-25F0-4D80-8F40-F77FC0BFE4BB}" destId="{8BEA84DF-1E28-4EA6-A137-7BF02624ABE9}" srcOrd="1" destOrd="0" parTransId="{3649DF2D-2CB2-4B91-A5B5-9A5F677E4E8D}" sibTransId="{538A8BEE-4AE3-4159-A679-66C7FFE1801D}"/>
    <dgm:cxn modelId="{78F00C62-7466-44E0-9D12-B0E616A06ECB}" type="presOf" srcId="{5F678DC1-25F0-4D80-8F40-F77FC0BFE4BB}" destId="{F05C6433-85CA-4665-AEEB-4A92083ACEA7}" srcOrd="0" destOrd="0" presId="urn:microsoft.com/office/officeart/2011/layout/TabList"/>
    <dgm:cxn modelId="{4F003357-0F70-4A73-A666-2B8C8E167D5A}" type="presOf" srcId="{37BE9C9C-6CB1-4B55-945B-3A47D8F909B1}" destId="{C80E157F-00AA-44A8-AE22-F5E9891AAE50}" srcOrd="0" destOrd="0" presId="urn:microsoft.com/office/officeart/2011/layout/TabList"/>
    <dgm:cxn modelId="{5416DB93-0619-4ADF-BFE7-4EE08C35412A}" srcId="{5F678DC1-25F0-4D80-8F40-F77FC0BFE4BB}" destId="{ED9BE21D-3995-4F12-880E-849D4EB5ED4B}" srcOrd="3" destOrd="0" parTransId="{5F2F0FA6-602C-4045-B9AE-9198D3CA33A2}" sibTransId="{4DCB7DB9-C0CA-4B3F-82E5-D9AB6B86D463}"/>
    <dgm:cxn modelId="{5FB9E898-9FFA-45E0-9380-7F0D785B3A52}" srcId="{6875FEF0-448C-467D-A0EA-2452B8AB43D6}" destId="{2CB6A47E-7ED8-4270-8DAB-A0D05C26B06E}" srcOrd="0" destOrd="0" parTransId="{E46B2C44-A5FF-421E-AA60-E69FFB0A9405}" sibTransId="{22E7D30E-1DCB-4B3C-AD34-CE8EC5DB1395}"/>
    <dgm:cxn modelId="{663178C5-3778-45AE-97A8-F10493ADA2A5}" srcId="{5F678DC1-25F0-4D80-8F40-F77FC0BFE4BB}" destId="{6875FEF0-448C-467D-A0EA-2452B8AB43D6}" srcOrd="2" destOrd="0" parTransId="{772183E0-D41B-429E-81EA-3936DB80E85E}" sibTransId="{4C56A8B7-44D5-49A4-ACE2-48C4DF4EC539}"/>
    <dgm:cxn modelId="{D0C7C4CC-FD49-4CD5-84E9-E1DD551F06C8}" srcId="{5F678DC1-25F0-4D80-8F40-F77FC0BFE4BB}" destId="{148AC8DD-E1F8-4840-841A-BA3908C77C44}" srcOrd="0" destOrd="0" parTransId="{5CF3207C-E16C-4FD6-A050-D229B4C8DD15}" sibTransId="{50D07005-C32B-4620-AC02-DB923979EDAA}"/>
    <dgm:cxn modelId="{2E028AD7-40D0-4EBA-8CB3-BE2C00BF6BC5}" srcId="{8BEA84DF-1E28-4EA6-A137-7BF02624ABE9}" destId="{37BE9C9C-6CB1-4B55-945B-3A47D8F909B1}" srcOrd="0" destOrd="0" parTransId="{954B74BD-FEAC-48C3-A558-C707672CC1B5}" sibTransId="{4C11B959-6109-4ED3-9296-38728BBE54B7}"/>
    <dgm:cxn modelId="{47402CE8-BB3C-46F5-8995-1FBD89DE667E}" type="presOf" srcId="{ED9BE21D-3995-4F12-880E-849D4EB5ED4B}" destId="{C44754E2-2EFC-47C1-9E39-1D520ABDC189}" srcOrd="0" destOrd="0" presId="urn:microsoft.com/office/officeart/2011/layout/TabList"/>
    <dgm:cxn modelId="{E96F27E9-6963-4F1C-9336-1422AC1B33D1}" srcId="{148AC8DD-E1F8-4840-841A-BA3908C77C44}" destId="{05166961-FB06-498D-962E-4D9511AA3B3F}" srcOrd="0" destOrd="0" parTransId="{51ABA885-B23A-40A9-A60A-FD0D2B95DE95}" sibTransId="{E03D60DF-944C-4BF5-89A7-7A564ED8EC6B}"/>
    <dgm:cxn modelId="{ECB56EE9-8EBE-40B1-AB58-E1631EAE46E6}" srcId="{ED9BE21D-3995-4F12-880E-849D4EB5ED4B}" destId="{DF76219B-A109-4EE6-88E6-F2B00FF11F14}" srcOrd="0" destOrd="0" parTransId="{5EA34A1E-5AE5-4372-9D50-963554B879BE}" sibTransId="{D566CC53-A8D7-49C0-B462-D6A77D413511}"/>
    <dgm:cxn modelId="{2F5E18FF-E0E5-4822-9147-35CAFBE077B3}" type="presOf" srcId="{2CB6A47E-7ED8-4270-8DAB-A0D05C26B06E}" destId="{923538D7-C673-442A-AB49-45D6CA34E9C1}" srcOrd="0" destOrd="0" presId="urn:microsoft.com/office/officeart/2011/layout/TabList"/>
    <dgm:cxn modelId="{50711010-7CC1-4869-A8F3-286434286F73}" type="presParOf" srcId="{F05C6433-85CA-4665-AEEB-4A92083ACEA7}" destId="{8E16ED26-4480-461F-AA09-07B0D423D8BA}" srcOrd="0" destOrd="0" presId="urn:microsoft.com/office/officeart/2011/layout/TabList"/>
    <dgm:cxn modelId="{89361E3D-B272-4266-A5B7-A3045039905E}" type="presParOf" srcId="{8E16ED26-4480-461F-AA09-07B0D423D8BA}" destId="{D5FD2FC7-7118-45F0-9C76-20140EC6F7B3}" srcOrd="0" destOrd="0" presId="urn:microsoft.com/office/officeart/2011/layout/TabList"/>
    <dgm:cxn modelId="{9F2466F4-0C95-4819-BB7F-6B8D0DE94A80}" type="presParOf" srcId="{8E16ED26-4480-461F-AA09-07B0D423D8BA}" destId="{0B63F801-A406-4894-8353-1D42C4184CE9}" srcOrd="1" destOrd="0" presId="urn:microsoft.com/office/officeart/2011/layout/TabList"/>
    <dgm:cxn modelId="{53657F54-FA6B-42CF-AD2B-99852803E112}" type="presParOf" srcId="{8E16ED26-4480-461F-AA09-07B0D423D8BA}" destId="{A1EA95F0-E6FA-498D-8D0E-BBD4ADE6BB45}" srcOrd="2" destOrd="0" presId="urn:microsoft.com/office/officeart/2011/layout/TabList"/>
    <dgm:cxn modelId="{2831BF54-3561-4B24-BB02-62B6ECE6A2F1}" type="presParOf" srcId="{F05C6433-85CA-4665-AEEB-4A92083ACEA7}" destId="{26592D09-2CE3-45C5-8131-7A6FF7996FD5}" srcOrd="1" destOrd="0" presId="urn:microsoft.com/office/officeart/2011/layout/TabList"/>
    <dgm:cxn modelId="{C8EE3405-C2DA-4227-ACEE-65BBB68E2A27}" type="presParOf" srcId="{F05C6433-85CA-4665-AEEB-4A92083ACEA7}" destId="{EBAD574E-D305-4159-8C17-318607A6BF5E}" srcOrd="2" destOrd="0" presId="urn:microsoft.com/office/officeart/2011/layout/TabList"/>
    <dgm:cxn modelId="{15D0153E-292E-4804-ABA9-5896263E3DA6}" type="presParOf" srcId="{EBAD574E-D305-4159-8C17-318607A6BF5E}" destId="{C80E157F-00AA-44A8-AE22-F5E9891AAE50}" srcOrd="0" destOrd="0" presId="urn:microsoft.com/office/officeart/2011/layout/TabList"/>
    <dgm:cxn modelId="{A458BB93-5D44-4C60-B305-DBDBC756D4D7}" type="presParOf" srcId="{EBAD574E-D305-4159-8C17-318607A6BF5E}" destId="{1210D9F2-2286-493A-96F2-69DBF4378ECE}" srcOrd="1" destOrd="0" presId="urn:microsoft.com/office/officeart/2011/layout/TabList"/>
    <dgm:cxn modelId="{D45D5AB8-179A-472D-97F7-D88E0363048F}" type="presParOf" srcId="{EBAD574E-D305-4159-8C17-318607A6BF5E}" destId="{BB388020-AF87-4E4D-A1A2-66FA1AC2F006}" srcOrd="2" destOrd="0" presId="urn:microsoft.com/office/officeart/2011/layout/TabList"/>
    <dgm:cxn modelId="{D7E871CA-C831-4A03-8C2C-00728971EE1E}" type="presParOf" srcId="{F05C6433-85CA-4665-AEEB-4A92083ACEA7}" destId="{3949B64A-3211-42F6-B997-28A6125EDF02}" srcOrd="3" destOrd="0" presId="urn:microsoft.com/office/officeart/2011/layout/TabList"/>
    <dgm:cxn modelId="{26BC7903-B823-442B-973F-BA00160408F5}" type="presParOf" srcId="{F05C6433-85CA-4665-AEEB-4A92083ACEA7}" destId="{FC45AE2E-3908-4A0B-8741-8B424DDF3E4C}" srcOrd="4" destOrd="0" presId="urn:microsoft.com/office/officeart/2011/layout/TabList"/>
    <dgm:cxn modelId="{133DE35A-B1E4-4E54-95B7-03A62098997F}" type="presParOf" srcId="{FC45AE2E-3908-4A0B-8741-8B424DDF3E4C}" destId="{923538D7-C673-442A-AB49-45D6CA34E9C1}" srcOrd="0" destOrd="0" presId="urn:microsoft.com/office/officeart/2011/layout/TabList"/>
    <dgm:cxn modelId="{5791F585-7245-4D13-A80B-D57238D80790}" type="presParOf" srcId="{FC45AE2E-3908-4A0B-8741-8B424DDF3E4C}" destId="{D01B50B9-F4EF-422D-9D1D-D5BCA7570FA5}" srcOrd="1" destOrd="0" presId="urn:microsoft.com/office/officeart/2011/layout/TabList"/>
    <dgm:cxn modelId="{E311AF59-8FA2-4659-878F-ACCD3491FAB9}" type="presParOf" srcId="{FC45AE2E-3908-4A0B-8741-8B424DDF3E4C}" destId="{AA2C6BE2-29DA-473C-BC6B-1B88CC6F1AF7}" srcOrd="2" destOrd="0" presId="urn:microsoft.com/office/officeart/2011/layout/TabList"/>
    <dgm:cxn modelId="{768A6F97-D225-4247-AE2C-79D5A00CC66C}" type="presParOf" srcId="{F05C6433-85CA-4665-AEEB-4A92083ACEA7}" destId="{2C5F24A3-FC7D-49F8-B49F-6525E99E1CE6}" srcOrd="5" destOrd="0" presId="urn:microsoft.com/office/officeart/2011/layout/TabList"/>
    <dgm:cxn modelId="{C02A3CC7-135C-483B-AC27-7C03E6259495}" type="presParOf" srcId="{F05C6433-85CA-4665-AEEB-4A92083ACEA7}" destId="{650FBB2A-7108-4188-A043-0474E18A9528}" srcOrd="6" destOrd="0" presId="urn:microsoft.com/office/officeart/2011/layout/TabList"/>
    <dgm:cxn modelId="{DD3A1122-B138-4C80-9D00-2B6B05AB0704}" type="presParOf" srcId="{650FBB2A-7108-4188-A043-0474E18A9528}" destId="{699DA7E3-78EF-42D0-A23A-09F38A6FCF9F}" srcOrd="0" destOrd="0" presId="urn:microsoft.com/office/officeart/2011/layout/TabList"/>
    <dgm:cxn modelId="{683709B0-1A01-49E1-9C9E-98E2AEB21DF2}" type="presParOf" srcId="{650FBB2A-7108-4188-A043-0474E18A9528}" destId="{C44754E2-2EFC-47C1-9E39-1D520ABDC189}" srcOrd="1" destOrd="0" presId="urn:microsoft.com/office/officeart/2011/layout/TabList"/>
    <dgm:cxn modelId="{74098756-920D-425D-A14C-A87D13858FBC}" type="presParOf" srcId="{650FBB2A-7108-4188-A043-0474E18A9528}" destId="{5AD8B0C1-AD33-42C5-A545-DF2CF62D844D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CFE9F-0F2C-4E77-AFC1-0F70F8D6FF72}">
      <dsp:nvSpPr>
        <dsp:cNvPr id="0" name=""/>
        <dsp:cNvSpPr/>
      </dsp:nvSpPr>
      <dsp:spPr>
        <a:xfrm rot="5400000">
          <a:off x="1500414" y="1071480"/>
          <a:ext cx="940992" cy="1071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48F6E-84D7-4013-986C-B697DF50E90C}">
      <dsp:nvSpPr>
        <dsp:cNvPr id="0" name=""/>
        <dsp:cNvSpPr/>
      </dsp:nvSpPr>
      <dsp:spPr>
        <a:xfrm>
          <a:off x="1251108" y="28371"/>
          <a:ext cx="1584077" cy="1108802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Dataset</a:t>
          </a:r>
          <a:endParaRPr lang="vi-VN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05245" y="82508"/>
        <a:ext cx="1475803" cy="1000528"/>
      </dsp:txXfrm>
    </dsp:sp>
    <dsp:sp modelId="{4777D390-549B-4342-B6CB-15A39A3C7D59}">
      <dsp:nvSpPr>
        <dsp:cNvPr id="0" name=""/>
        <dsp:cNvSpPr/>
      </dsp:nvSpPr>
      <dsp:spPr>
        <a:xfrm>
          <a:off x="2835185" y="134120"/>
          <a:ext cx="1152107" cy="89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56D3F-63D6-457E-957B-046F37B92FB4}">
      <dsp:nvSpPr>
        <dsp:cNvPr id="0" name=""/>
        <dsp:cNvSpPr/>
      </dsp:nvSpPr>
      <dsp:spPr>
        <a:xfrm rot="5400000">
          <a:off x="2813782" y="2317031"/>
          <a:ext cx="940992" cy="1071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5749951"/>
            <a:satOff val="-31524"/>
            <a:lumOff val="34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5B27D-6537-4A6F-A6B3-D46E7C5A5783}">
      <dsp:nvSpPr>
        <dsp:cNvPr id="0" name=""/>
        <dsp:cNvSpPr/>
      </dsp:nvSpPr>
      <dsp:spPr>
        <a:xfrm>
          <a:off x="2564476" y="1273922"/>
          <a:ext cx="1584077" cy="1108802"/>
        </a:xfrm>
        <a:prstGeom prst="roundRect">
          <a:avLst>
            <a:gd name="adj" fmla="val 1667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300" kern="1200" dirty="0" err="1">
              <a:latin typeface="Arial" panose="020B0604020202020204" pitchFamily="34" charset="0"/>
              <a:cs typeface="Arial" panose="020B0604020202020204" pitchFamily="34" charset="0"/>
            </a:rPr>
            <a:t>diễn</a:t>
          </a: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300" kern="1200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300" kern="1200" dirty="0" err="1">
              <a:latin typeface="Arial" panose="020B0604020202020204" pitchFamily="34" charset="0"/>
              <a:cs typeface="Arial" panose="020B0604020202020204" pitchFamily="34" charset="0"/>
            </a:rPr>
            <a:t>trưng</a:t>
          </a:r>
          <a:endParaRPr lang="vi-VN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18613" y="1328059"/>
        <a:ext cx="1475803" cy="1000528"/>
      </dsp:txXfrm>
    </dsp:sp>
    <dsp:sp modelId="{34642AB1-64DB-4143-A1E9-04C184B54B3E}">
      <dsp:nvSpPr>
        <dsp:cNvPr id="0" name=""/>
        <dsp:cNvSpPr/>
      </dsp:nvSpPr>
      <dsp:spPr>
        <a:xfrm>
          <a:off x="4148554" y="1379672"/>
          <a:ext cx="1152107" cy="89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FE7B-8D85-413B-904E-B4265247BA2E}">
      <dsp:nvSpPr>
        <dsp:cNvPr id="0" name=""/>
        <dsp:cNvSpPr/>
      </dsp:nvSpPr>
      <dsp:spPr>
        <a:xfrm rot="5400000">
          <a:off x="4127151" y="3562583"/>
          <a:ext cx="940992" cy="1071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11499901"/>
            <a:satOff val="-63047"/>
            <a:lumOff val="68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8AA5A-C634-4939-8974-A4196F1905DB}">
      <dsp:nvSpPr>
        <dsp:cNvPr id="0" name=""/>
        <dsp:cNvSpPr/>
      </dsp:nvSpPr>
      <dsp:spPr>
        <a:xfrm>
          <a:off x="3877845" y="2519474"/>
          <a:ext cx="1584077" cy="1108802"/>
        </a:xfrm>
        <a:prstGeom prst="roundRect">
          <a:avLst>
            <a:gd name="adj" fmla="val 1667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Arial" panose="020B0604020202020204" pitchFamily="34" charset="0"/>
              <a:cs typeface="Arial" panose="020B0604020202020204" pitchFamily="34" charset="0"/>
            </a:rPr>
            <a:t>Học</a:t>
          </a: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3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endParaRPr lang="vi-VN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31982" y="2573611"/>
        <a:ext cx="1475803" cy="1000528"/>
      </dsp:txXfrm>
    </dsp:sp>
    <dsp:sp modelId="{6704AF3D-DAEA-42EB-A873-9B2F4F339D6B}">
      <dsp:nvSpPr>
        <dsp:cNvPr id="0" name=""/>
        <dsp:cNvSpPr/>
      </dsp:nvSpPr>
      <dsp:spPr>
        <a:xfrm>
          <a:off x="5461923" y="2625223"/>
          <a:ext cx="1152107" cy="89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B22E2-EFF7-47E8-BEF1-E2E163DE62FA}">
      <dsp:nvSpPr>
        <dsp:cNvPr id="0" name=""/>
        <dsp:cNvSpPr/>
      </dsp:nvSpPr>
      <dsp:spPr>
        <a:xfrm>
          <a:off x="5191214" y="3765025"/>
          <a:ext cx="1584077" cy="1108802"/>
        </a:xfrm>
        <a:prstGeom prst="roundRect">
          <a:avLst>
            <a:gd name="adj" fmla="val 1667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Arial" panose="020B0604020202020204" pitchFamily="34" charset="0"/>
              <a:cs typeface="Arial" panose="020B0604020202020204" pitchFamily="34" charset="0"/>
            </a:rPr>
            <a:t>Đánh</a:t>
          </a: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300" kern="1200" dirty="0" err="1">
              <a:latin typeface="Arial" panose="020B0604020202020204" pitchFamily="34" charset="0"/>
              <a:cs typeface="Arial" panose="020B0604020202020204" pitchFamily="34" charset="0"/>
            </a:rPr>
            <a:t>giá</a:t>
          </a: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3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300" kern="1200" dirty="0" err="1"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endParaRPr lang="vi-VN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45351" y="3819162"/>
        <a:ext cx="1475803" cy="1000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8B0C1-AD33-42C5-A545-DF2CF62D844D}">
      <dsp:nvSpPr>
        <dsp:cNvPr id="0" name=""/>
        <dsp:cNvSpPr/>
      </dsp:nvSpPr>
      <dsp:spPr>
        <a:xfrm>
          <a:off x="0" y="4901157"/>
          <a:ext cx="8026400" cy="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C6BE2-29DA-473C-BC6B-1B88CC6F1AF7}">
      <dsp:nvSpPr>
        <dsp:cNvPr id="0" name=""/>
        <dsp:cNvSpPr/>
      </dsp:nvSpPr>
      <dsp:spPr>
        <a:xfrm>
          <a:off x="0" y="3661369"/>
          <a:ext cx="8026400" cy="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88020-AF87-4E4D-A1A2-66FA1AC2F006}">
      <dsp:nvSpPr>
        <dsp:cNvPr id="0" name=""/>
        <dsp:cNvSpPr/>
      </dsp:nvSpPr>
      <dsp:spPr>
        <a:xfrm>
          <a:off x="0" y="2421581"/>
          <a:ext cx="8026400" cy="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A95F0-E6FA-498D-8D0E-BBD4ADE6BB45}">
      <dsp:nvSpPr>
        <dsp:cNvPr id="0" name=""/>
        <dsp:cNvSpPr/>
      </dsp:nvSpPr>
      <dsp:spPr>
        <a:xfrm>
          <a:off x="0" y="1181793"/>
          <a:ext cx="8026400" cy="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D2FC7-7118-45F0-9C76-20140EC6F7B3}">
      <dsp:nvSpPr>
        <dsp:cNvPr id="0" name=""/>
        <dsp:cNvSpPr/>
      </dsp:nvSpPr>
      <dsp:spPr>
        <a:xfrm>
          <a:off x="2086863" y="1042"/>
          <a:ext cx="5939536" cy="118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Mô</a:t>
          </a:r>
          <a:r>
            <a:rPr lang="en-US" sz="1600" kern="1200" dirty="0"/>
            <a:t> </a:t>
          </a:r>
          <a:r>
            <a:rPr lang="en-US" sz="1600" kern="1200" dirty="0" err="1"/>
            <a:t>tả</a:t>
          </a:r>
          <a:r>
            <a:rPr lang="en-US" sz="1600" kern="1200" dirty="0"/>
            <a:t> </a:t>
          </a:r>
          <a:r>
            <a:rPr lang="en-US" sz="1600" kern="1200" dirty="0" err="1"/>
            <a:t>tần</a:t>
          </a:r>
          <a:r>
            <a:rPr lang="en-US" sz="1600" kern="1200" dirty="0"/>
            <a:t> </a:t>
          </a:r>
          <a:r>
            <a:rPr lang="en-US" sz="1600" kern="1200" dirty="0" err="1"/>
            <a:t>suất</a:t>
          </a:r>
          <a:r>
            <a:rPr lang="en-US" sz="1600" kern="1200" dirty="0"/>
            <a:t> </a:t>
          </a:r>
          <a:r>
            <a:rPr lang="en-US" sz="1600" kern="1200" dirty="0" err="1"/>
            <a:t>của</a:t>
          </a:r>
          <a:r>
            <a:rPr lang="en-US" sz="1600" kern="1200" dirty="0"/>
            <a:t> </a:t>
          </a:r>
          <a:r>
            <a:rPr lang="en-US" sz="1600" kern="1200" dirty="0" err="1"/>
            <a:t>từng</a:t>
          </a:r>
          <a:r>
            <a:rPr lang="en-US" sz="1600" kern="1200" dirty="0"/>
            <a:t> </a:t>
          </a:r>
          <a:r>
            <a:rPr lang="en-US" sz="1600" kern="1200" dirty="0" err="1"/>
            <a:t>loại</a:t>
          </a:r>
          <a:r>
            <a:rPr lang="en-US" sz="1600" kern="1200" dirty="0"/>
            <a:t> </a:t>
          </a:r>
          <a:r>
            <a:rPr lang="en-US" sz="1600" kern="1200" dirty="0" err="1"/>
            <a:t>axit</a:t>
          </a:r>
          <a:r>
            <a:rPr lang="en-US" sz="1600" kern="1200" dirty="0"/>
            <a:t> amin </a:t>
          </a:r>
          <a:r>
            <a:rPr lang="en-US" sz="1600" kern="1200" dirty="0" err="1"/>
            <a:t>trong</a:t>
          </a:r>
          <a:r>
            <a:rPr lang="en-US" sz="1600" kern="1200" dirty="0"/>
            <a:t> </a:t>
          </a:r>
          <a:r>
            <a:rPr lang="en-US" sz="1600" kern="1200" dirty="0" err="1"/>
            <a:t>chuỗi</a:t>
          </a:r>
          <a:r>
            <a:rPr lang="en-US" sz="1600" kern="1200" dirty="0"/>
            <a:t> protein.</a:t>
          </a:r>
          <a:endParaRPr lang="vi-VN" sz="1600" kern="1200" dirty="0">
            <a:latin typeface="+mn-lt"/>
          </a:endParaRPr>
        </a:p>
      </dsp:txBody>
      <dsp:txXfrm>
        <a:off x="2086863" y="1042"/>
        <a:ext cx="5939536" cy="1180750"/>
      </dsp:txXfrm>
    </dsp:sp>
    <dsp:sp modelId="{0B63F801-A406-4894-8353-1D42C4184CE9}">
      <dsp:nvSpPr>
        <dsp:cNvPr id="0" name=""/>
        <dsp:cNvSpPr/>
      </dsp:nvSpPr>
      <dsp:spPr>
        <a:xfrm>
          <a:off x="0" y="1042"/>
          <a:ext cx="2086864" cy="11807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vi-VN" sz="1600" b="0" kern="1200" dirty="0" err="1">
              <a:latin typeface="+mn-lt"/>
            </a:rPr>
            <a:t>Composition</a:t>
          </a:r>
          <a:r>
            <a:rPr lang="vi-VN" sz="1600" b="0" kern="1200" dirty="0">
              <a:latin typeface="+mn-lt"/>
            </a:rPr>
            <a:t> </a:t>
          </a:r>
          <a:r>
            <a:rPr lang="vi-VN" sz="1600" b="0" kern="1200" dirty="0" err="1">
              <a:latin typeface="+mn-lt"/>
            </a:rPr>
            <a:t>axit</a:t>
          </a:r>
          <a:r>
            <a:rPr lang="vi-VN" sz="1600" b="0" kern="1200" dirty="0">
              <a:latin typeface="+mn-lt"/>
            </a:rPr>
            <a:t> </a:t>
          </a:r>
          <a:r>
            <a:rPr lang="vi-VN" sz="1600" b="0" kern="1200" dirty="0" err="1">
              <a:latin typeface="+mn-lt"/>
            </a:rPr>
            <a:t>amin</a:t>
          </a:r>
          <a:r>
            <a:rPr lang="vi-VN" sz="1600" b="0" kern="1200" dirty="0">
              <a:latin typeface="+mn-lt"/>
            </a:rPr>
            <a:t> – </a:t>
          </a:r>
          <a:r>
            <a:rPr lang="vi-VN" sz="1600" b="0" kern="1200" dirty="0" err="1">
              <a:latin typeface="+mn-lt"/>
            </a:rPr>
            <a:t>Thành</a:t>
          </a:r>
          <a:r>
            <a:rPr lang="vi-VN" sz="1600" b="0" kern="1200" dirty="0">
              <a:latin typeface="+mn-lt"/>
            </a:rPr>
            <a:t> </a:t>
          </a:r>
          <a:r>
            <a:rPr lang="vi-VN" sz="1600" b="0" kern="1200" dirty="0" err="1">
              <a:latin typeface="+mn-lt"/>
            </a:rPr>
            <a:t>phần</a:t>
          </a:r>
          <a:r>
            <a:rPr lang="vi-VN" sz="1600" b="0" kern="1200" dirty="0">
              <a:latin typeface="+mn-lt"/>
            </a:rPr>
            <a:t> </a:t>
          </a:r>
          <a:r>
            <a:rPr lang="vi-VN" sz="1600" b="0" kern="1200" dirty="0" err="1">
              <a:latin typeface="+mn-lt"/>
            </a:rPr>
            <a:t>axit</a:t>
          </a:r>
          <a:r>
            <a:rPr lang="vi-VN" sz="1600" b="0" kern="1200" dirty="0">
              <a:latin typeface="+mn-lt"/>
            </a:rPr>
            <a:t> </a:t>
          </a:r>
          <a:r>
            <a:rPr lang="vi-VN" sz="1600" b="0" kern="1200" dirty="0" err="1">
              <a:latin typeface="+mn-lt"/>
            </a:rPr>
            <a:t>amin</a:t>
          </a:r>
          <a:r>
            <a:rPr lang="vi-VN" sz="1600" b="0" kern="1200" dirty="0">
              <a:latin typeface="+mn-lt"/>
            </a:rPr>
            <a:t> - ACC</a:t>
          </a:r>
        </a:p>
      </dsp:txBody>
      <dsp:txXfrm>
        <a:off x="57650" y="58692"/>
        <a:ext cx="1971564" cy="1123100"/>
      </dsp:txXfrm>
    </dsp:sp>
    <dsp:sp modelId="{C80E157F-00AA-44A8-AE22-F5E9891AAE50}">
      <dsp:nvSpPr>
        <dsp:cNvPr id="0" name=""/>
        <dsp:cNvSpPr/>
      </dsp:nvSpPr>
      <dsp:spPr>
        <a:xfrm>
          <a:off x="2086863" y="1240830"/>
          <a:ext cx="5939536" cy="118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Kết</a:t>
          </a:r>
          <a:r>
            <a:rPr lang="en-US" sz="1600" kern="1200" dirty="0"/>
            <a:t> </a:t>
          </a:r>
          <a:r>
            <a:rPr lang="en-US" sz="1600" kern="1200" dirty="0" err="1"/>
            <a:t>hợp</a:t>
          </a:r>
          <a:r>
            <a:rPr lang="en-US" sz="1600" kern="1200" dirty="0"/>
            <a:t> </a:t>
          </a:r>
          <a:r>
            <a:rPr lang="en-US" sz="1600" kern="1200" dirty="0" err="1"/>
            <a:t>thêm</a:t>
          </a:r>
          <a:r>
            <a:rPr lang="en-US" sz="1600" kern="1200" dirty="0"/>
            <a:t> </a:t>
          </a:r>
          <a:r>
            <a:rPr lang="en-US" sz="1600" kern="1200" dirty="0" err="1"/>
            <a:t>thông</a:t>
          </a:r>
          <a:r>
            <a:rPr lang="en-US" sz="1600" kern="1200" dirty="0"/>
            <a:t> tin </a:t>
          </a:r>
          <a:r>
            <a:rPr lang="en-US" sz="1600" kern="1200" dirty="0" err="1"/>
            <a:t>về</a:t>
          </a:r>
          <a:r>
            <a:rPr lang="en-US" sz="1600" kern="1200" dirty="0"/>
            <a:t> </a:t>
          </a:r>
          <a:r>
            <a:rPr lang="en-US" sz="1600" kern="1200" dirty="0" err="1"/>
            <a:t>thống</a:t>
          </a:r>
          <a:r>
            <a:rPr lang="en-US" sz="1600" kern="1200" dirty="0"/>
            <a:t> </a:t>
          </a:r>
          <a:r>
            <a:rPr lang="en-US" sz="1600" kern="1200" dirty="0" err="1"/>
            <a:t>kê</a:t>
          </a:r>
          <a:r>
            <a:rPr lang="en-US" sz="1600" kern="1200" dirty="0"/>
            <a:t>, </a:t>
          </a:r>
          <a:r>
            <a:rPr lang="en-US" sz="1600" kern="1200" dirty="0" err="1"/>
            <a:t>thông</a:t>
          </a:r>
          <a:r>
            <a:rPr lang="en-US" sz="1600" kern="1200" dirty="0"/>
            <a:t> tin </a:t>
          </a:r>
          <a:r>
            <a:rPr lang="en-US" sz="1600" kern="1200" dirty="0" err="1"/>
            <a:t>về</a:t>
          </a:r>
          <a:r>
            <a:rPr lang="en-US" sz="1600" kern="1200" dirty="0"/>
            <a:t> </a:t>
          </a:r>
          <a:r>
            <a:rPr lang="en-US" sz="1600" kern="1200" dirty="0" err="1"/>
            <a:t>vị</a:t>
          </a:r>
          <a:r>
            <a:rPr lang="en-US" sz="1600" kern="1200" dirty="0"/>
            <a:t> </a:t>
          </a:r>
          <a:r>
            <a:rPr lang="en-US" sz="1600" kern="1200" dirty="0" err="1"/>
            <a:t>trí</a:t>
          </a:r>
          <a:r>
            <a:rPr lang="en-US" sz="1600" kern="1200" dirty="0"/>
            <a:t>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đặc</a:t>
          </a:r>
          <a:r>
            <a:rPr lang="en-US" sz="1600" kern="1200" dirty="0"/>
            <a:t> </a:t>
          </a:r>
          <a:r>
            <a:rPr lang="en-US" sz="1600" kern="1200" dirty="0" err="1"/>
            <a:t>điểm</a:t>
          </a:r>
          <a:r>
            <a:rPr lang="en-US" sz="1600" kern="1200" dirty="0"/>
            <a:t> </a:t>
          </a:r>
          <a:r>
            <a:rPr lang="en-US" sz="1600" kern="1200" dirty="0" err="1"/>
            <a:t>lý</a:t>
          </a:r>
          <a:r>
            <a:rPr lang="en-US" sz="1600" kern="1200" dirty="0"/>
            <a:t> </a:t>
          </a:r>
          <a:r>
            <a:rPr lang="en-US" sz="1600" kern="1200" dirty="0" err="1"/>
            <a:t>hóa</a:t>
          </a:r>
          <a:r>
            <a:rPr lang="en-US" sz="1600" kern="1200" dirty="0"/>
            <a:t> </a:t>
          </a:r>
          <a:r>
            <a:rPr lang="en-US" sz="1600" kern="1200" dirty="0" err="1"/>
            <a:t>của</a:t>
          </a:r>
          <a:r>
            <a:rPr lang="en-US" sz="1600" kern="1200" dirty="0"/>
            <a:t> amino </a:t>
          </a:r>
          <a:r>
            <a:rPr lang="en-US" sz="1600" kern="1200" dirty="0" err="1"/>
            <a:t>axit</a:t>
          </a:r>
          <a:r>
            <a:rPr lang="en-US" sz="1600" kern="1200" dirty="0"/>
            <a:t> </a:t>
          </a:r>
          <a:r>
            <a:rPr lang="en-US" sz="1600" kern="1200" dirty="0" err="1"/>
            <a:t>trong</a:t>
          </a:r>
          <a:r>
            <a:rPr lang="en-US" sz="1600" kern="1200" dirty="0"/>
            <a:t> </a:t>
          </a:r>
          <a:r>
            <a:rPr lang="en-US" sz="1600" kern="1200" dirty="0" err="1"/>
            <a:t>chuỗi</a:t>
          </a:r>
          <a:endParaRPr lang="vi-VN" sz="1600" kern="1200" dirty="0">
            <a:latin typeface="+mn-lt"/>
          </a:endParaRPr>
        </a:p>
      </dsp:txBody>
      <dsp:txXfrm>
        <a:off x="2086863" y="1240830"/>
        <a:ext cx="5939536" cy="1180750"/>
      </dsp:txXfrm>
    </dsp:sp>
    <dsp:sp modelId="{1210D9F2-2286-493A-96F2-69DBF4378ECE}">
      <dsp:nvSpPr>
        <dsp:cNvPr id="0" name=""/>
        <dsp:cNvSpPr/>
      </dsp:nvSpPr>
      <dsp:spPr>
        <a:xfrm>
          <a:off x="0" y="1240830"/>
          <a:ext cx="2086864" cy="11807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Parallel correlation-based pseudo-amino-acid composition –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PseACC</a:t>
          </a:r>
          <a:endParaRPr lang="vi-VN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650" y="1298480"/>
        <a:ext cx="1971564" cy="1123100"/>
      </dsp:txXfrm>
    </dsp:sp>
    <dsp:sp modelId="{923538D7-C673-442A-AB49-45D6CA34E9C1}">
      <dsp:nvSpPr>
        <dsp:cNvPr id="0" name=""/>
        <dsp:cNvSpPr/>
      </dsp:nvSpPr>
      <dsp:spPr>
        <a:xfrm>
          <a:off x="2086863" y="2480618"/>
          <a:ext cx="5939536" cy="118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Thuật</a:t>
          </a:r>
          <a:r>
            <a:rPr lang="en-US" sz="1600" kern="1200" dirty="0"/>
            <a:t> </a:t>
          </a:r>
          <a:r>
            <a:rPr lang="en-US" sz="1600" kern="1200" dirty="0" err="1"/>
            <a:t>toán</a:t>
          </a:r>
          <a:r>
            <a:rPr lang="en-US" sz="1600" kern="1200" dirty="0"/>
            <a:t> GGAP </a:t>
          </a:r>
          <a:r>
            <a:rPr lang="en-US" sz="1600" kern="1200" dirty="0" err="1"/>
            <a:t>mô</a:t>
          </a:r>
          <a:r>
            <a:rPr lang="en-US" sz="1600" kern="1200" dirty="0"/>
            <a:t> </a:t>
          </a:r>
          <a:r>
            <a:rPr lang="en-US" sz="1600" kern="1200" dirty="0" err="1"/>
            <a:t>tả</a:t>
          </a:r>
          <a:r>
            <a:rPr lang="en-US" sz="1600" kern="1200" dirty="0"/>
            <a:t> </a:t>
          </a:r>
          <a:r>
            <a:rPr lang="en-US" sz="1600" kern="1200" dirty="0" err="1"/>
            <a:t>mối</a:t>
          </a:r>
          <a:r>
            <a:rPr lang="en-US" sz="1600" kern="1200" dirty="0"/>
            <a:t> </a:t>
          </a:r>
          <a:r>
            <a:rPr lang="en-US" sz="1600" kern="1200" dirty="0" err="1"/>
            <a:t>tương</a:t>
          </a:r>
          <a:r>
            <a:rPr lang="en-US" sz="1600" kern="1200" dirty="0"/>
            <a:t> </a:t>
          </a:r>
          <a:r>
            <a:rPr lang="en-US" sz="1600" kern="1200" dirty="0" err="1"/>
            <a:t>quan</a:t>
          </a:r>
          <a:r>
            <a:rPr lang="en-US" sz="1600" kern="1200" dirty="0"/>
            <a:t> </a:t>
          </a:r>
          <a:r>
            <a:rPr lang="en-US" sz="1600" kern="1200" dirty="0" err="1"/>
            <a:t>giữa</a:t>
          </a:r>
          <a:r>
            <a:rPr lang="en-US" sz="1600" kern="1200" dirty="0"/>
            <a:t> 2 </a:t>
          </a:r>
          <a:r>
            <a:rPr lang="en-US" sz="1600" kern="1200" dirty="0" err="1"/>
            <a:t>axit</a:t>
          </a:r>
          <a:r>
            <a:rPr lang="en-US" sz="1600" kern="1200" dirty="0"/>
            <a:t> amin </a:t>
          </a:r>
          <a:r>
            <a:rPr lang="en-US" sz="1600" kern="1200" dirty="0" err="1"/>
            <a:t>xuất</a:t>
          </a:r>
          <a:r>
            <a:rPr lang="en-US" sz="1600" kern="1200" dirty="0"/>
            <a:t> </a:t>
          </a:r>
          <a:r>
            <a:rPr lang="en-US" sz="1600" kern="1200" dirty="0" err="1"/>
            <a:t>hiện</a:t>
          </a:r>
          <a:r>
            <a:rPr lang="en-US" sz="1600" kern="1200" dirty="0"/>
            <a:t> </a:t>
          </a:r>
          <a:r>
            <a:rPr lang="en-US" sz="1600" kern="1200" dirty="0" err="1"/>
            <a:t>trong</a:t>
          </a:r>
          <a:r>
            <a:rPr lang="en-US" sz="1600" kern="1200" dirty="0"/>
            <a:t> </a:t>
          </a:r>
          <a:r>
            <a:rPr lang="en-US" sz="1600" kern="1200" dirty="0" err="1"/>
            <a:t>chuỗi</a:t>
          </a:r>
          <a:r>
            <a:rPr lang="en-US" sz="1600" kern="1200" dirty="0"/>
            <a:t> protein.</a:t>
          </a:r>
          <a:endParaRPr lang="vi-VN" sz="1600" kern="1200" dirty="0">
            <a:latin typeface="+mn-lt"/>
          </a:endParaRPr>
        </a:p>
      </dsp:txBody>
      <dsp:txXfrm>
        <a:off x="2086863" y="2480618"/>
        <a:ext cx="5939536" cy="1180750"/>
      </dsp:txXfrm>
    </dsp:sp>
    <dsp:sp modelId="{D01B50B9-F4EF-422D-9D1D-D5BCA7570FA5}">
      <dsp:nvSpPr>
        <dsp:cNvPr id="0" name=""/>
        <dsp:cNvSpPr/>
      </dsp:nvSpPr>
      <dsp:spPr>
        <a:xfrm>
          <a:off x="0" y="2480618"/>
          <a:ext cx="2086864" cy="11807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vi-VN" sz="1600" kern="1200">
              <a:latin typeface="+mn-lt"/>
              <a:ea typeface="+mn-ea"/>
              <a:cs typeface="+mn-cs"/>
            </a:rPr>
            <a:t>G-gap dipeptide composition – GGAP</a:t>
          </a:r>
          <a:endParaRPr lang="vi-VN" sz="1600" kern="1200" dirty="0">
            <a:latin typeface="+mn-lt"/>
            <a:ea typeface="+mn-ea"/>
            <a:cs typeface="+mn-cs"/>
          </a:endParaRPr>
        </a:p>
      </dsp:txBody>
      <dsp:txXfrm>
        <a:off x="57650" y="2538268"/>
        <a:ext cx="1971564" cy="1123100"/>
      </dsp:txXfrm>
    </dsp:sp>
    <dsp:sp modelId="{699DA7E3-78EF-42D0-A23A-09F38A6FCF9F}">
      <dsp:nvSpPr>
        <dsp:cNvPr id="0" name=""/>
        <dsp:cNvSpPr/>
      </dsp:nvSpPr>
      <dsp:spPr>
        <a:xfrm>
          <a:off x="2086863" y="3720406"/>
          <a:ext cx="5939536" cy="118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0" i="0" kern="1200" dirty="0"/>
            <a:t>Mô </a:t>
          </a:r>
          <a:r>
            <a:rPr lang="vi-VN" sz="1600" b="0" i="0" kern="1200" dirty="0" err="1"/>
            <a:t>hình</a:t>
          </a:r>
          <a:r>
            <a:rPr lang="vi-VN" sz="1600" b="0" i="0" kern="1200" dirty="0"/>
            <a:t> </a:t>
          </a:r>
          <a:r>
            <a:rPr lang="vi-VN" sz="1600" b="0" i="0" kern="1200" dirty="0" err="1"/>
            <a:t>học</a:t>
          </a:r>
          <a:r>
            <a:rPr lang="vi-VN" sz="1600" b="0" i="0" kern="1200" dirty="0"/>
            <a:t> </a:t>
          </a:r>
          <a:r>
            <a:rPr lang="vi-VN" sz="1600" b="0" i="0" kern="1200" dirty="0" err="1"/>
            <a:t>sẵn</a:t>
          </a:r>
          <a:r>
            <a:rPr lang="vi-VN" sz="1600" b="0" i="0" kern="1200" dirty="0"/>
            <a:t> hay </a:t>
          </a:r>
          <a:r>
            <a:rPr lang="vi-VN" sz="1600" b="0" i="0" kern="1200" dirty="0" err="1"/>
            <a:t>còn</a:t>
          </a:r>
          <a:r>
            <a:rPr lang="vi-VN" sz="1600" b="0" i="0" kern="1200" dirty="0"/>
            <a:t> </a:t>
          </a:r>
          <a:r>
            <a:rPr lang="vi-VN" sz="1600" b="0" i="0" kern="1200" dirty="0" err="1"/>
            <a:t>gọi</a:t>
          </a:r>
          <a:r>
            <a:rPr lang="vi-VN" sz="1600" b="0" i="0" kern="1200" dirty="0"/>
            <a:t> </a:t>
          </a:r>
          <a:r>
            <a:rPr lang="vi-VN" sz="1600" b="0" i="0" kern="1200" dirty="0" err="1"/>
            <a:t>là</a:t>
          </a:r>
          <a:r>
            <a:rPr lang="vi-VN" sz="1600" b="0" i="0" kern="1200" dirty="0"/>
            <a:t> </a:t>
          </a:r>
          <a:r>
            <a:rPr lang="vi-VN" sz="1600" b="0" i="0" kern="1200" dirty="0" err="1"/>
            <a:t>pre-train</a:t>
          </a:r>
          <a:r>
            <a:rPr lang="vi-VN" sz="1600" b="0" i="0" kern="1200" dirty="0"/>
            <a:t> </a:t>
          </a:r>
          <a:r>
            <a:rPr lang="vi-VN" sz="1600" b="0" i="0" kern="1200" dirty="0" err="1"/>
            <a:t>model</a:t>
          </a:r>
          <a:r>
            <a:rPr lang="vi-VN" sz="1600" b="0" i="0" kern="1200" dirty="0"/>
            <a:t>, </a:t>
          </a:r>
          <a:r>
            <a:rPr lang="vi-VN" sz="1600" b="0" i="0" kern="1200" dirty="0" err="1"/>
            <a:t>học</a:t>
          </a:r>
          <a:r>
            <a:rPr lang="vi-VN" sz="1600" b="0" i="0" kern="1200" dirty="0"/>
            <a:t> ra </a:t>
          </a:r>
          <a:r>
            <a:rPr lang="vi-VN" sz="1600" b="0" i="0" kern="1200" dirty="0" err="1"/>
            <a:t>các</a:t>
          </a:r>
          <a:r>
            <a:rPr lang="vi-VN" sz="1600" b="0" i="0" kern="1200" dirty="0"/>
            <a:t> </a:t>
          </a:r>
          <a:r>
            <a:rPr lang="vi-VN" sz="1600" b="0" i="0" kern="1200" dirty="0" err="1"/>
            <a:t>vector</a:t>
          </a:r>
          <a:r>
            <a:rPr lang="vi-VN" sz="1600" b="0" i="0" kern="1200" dirty="0"/>
            <a:t> </a:t>
          </a:r>
          <a:r>
            <a:rPr lang="vi-VN" sz="1600" b="0" i="0" kern="1200" dirty="0" err="1"/>
            <a:t>đại</a:t>
          </a:r>
          <a:r>
            <a:rPr lang="vi-VN" sz="1600" b="0" i="0" kern="1200" dirty="0"/>
            <a:t> </a:t>
          </a:r>
          <a:r>
            <a:rPr lang="vi-VN" sz="1600" b="0" i="0" kern="1200" dirty="0" err="1"/>
            <a:t>diện</a:t>
          </a:r>
          <a:r>
            <a:rPr lang="vi-VN" sz="1600" b="0" i="0" kern="1200" dirty="0"/>
            <a:t> theo </a:t>
          </a:r>
          <a:r>
            <a:rPr lang="vi-VN" sz="1600" b="0" i="0" kern="1200" dirty="0" err="1"/>
            <a:t>ngữ</a:t>
          </a:r>
          <a:r>
            <a:rPr lang="vi-VN" sz="1600" b="0" i="0" kern="1200" dirty="0"/>
            <a:t> </a:t>
          </a:r>
          <a:r>
            <a:rPr lang="vi-VN" sz="1600" b="0" i="0" kern="1200" dirty="0" err="1"/>
            <a:t>cảnh</a:t>
          </a:r>
          <a:r>
            <a:rPr lang="vi-VN" sz="1600" b="0" i="0" kern="1200" dirty="0"/>
            <a:t> 2 </a:t>
          </a:r>
          <a:r>
            <a:rPr lang="vi-VN" sz="1600" b="0" i="0" kern="1200" dirty="0" err="1"/>
            <a:t>chiều</a:t>
          </a:r>
          <a:r>
            <a:rPr lang="vi-VN" sz="1600" b="0" i="0" kern="1200" dirty="0"/>
            <a:t> </a:t>
          </a:r>
          <a:r>
            <a:rPr lang="vi-VN" sz="1600" b="0" i="0" kern="1200" dirty="0" err="1"/>
            <a:t>của</a:t>
          </a:r>
          <a:r>
            <a:rPr lang="vi-VN" sz="1600" b="0" i="0" kern="1200" dirty="0"/>
            <a:t> </a:t>
          </a:r>
          <a:r>
            <a:rPr lang="vi-VN" sz="1600" b="0" i="0" kern="1200" dirty="0" err="1"/>
            <a:t>từ</a:t>
          </a:r>
          <a:r>
            <a:rPr lang="vi-VN" sz="1600" b="0" i="0" kern="1200" dirty="0"/>
            <a:t>, </a:t>
          </a:r>
          <a:r>
            <a:rPr lang="vi-VN" sz="1600" b="0" i="0" kern="1200" dirty="0" err="1"/>
            <a:t>được</a:t>
          </a:r>
          <a:r>
            <a:rPr lang="vi-VN" sz="1600" b="0" i="0" kern="1200" dirty="0"/>
            <a:t> </a:t>
          </a:r>
          <a:r>
            <a:rPr lang="vi-VN" sz="1600" b="0" i="0" kern="1200" dirty="0" err="1"/>
            <a:t>sử</a:t>
          </a:r>
          <a:r>
            <a:rPr lang="vi-VN" sz="1600" b="0" i="0" kern="1200" dirty="0"/>
            <a:t> </a:t>
          </a:r>
          <a:r>
            <a:rPr lang="vi-VN" sz="1600" b="0" i="0" kern="1200" dirty="0" err="1"/>
            <a:t>dụng</a:t>
          </a:r>
          <a:r>
            <a:rPr lang="vi-VN" sz="1600" b="0" i="0" kern="1200" dirty="0"/>
            <a:t> </a:t>
          </a:r>
          <a:r>
            <a:rPr lang="vi-VN" sz="1600" b="0" i="0" kern="1200" dirty="0" err="1"/>
            <a:t>để</a:t>
          </a:r>
          <a:r>
            <a:rPr lang="vi-VN" sz="1600" b="0" i="0" kern="1200" dirty="0"/>
            <a:t> </a:t>
          </a:r>
          <a:r>
            <a:rPr lang="vi-VN" sz="1600" b="0" i="0" kern="1200" dirty="0" err="1"/>
            <a:t>transfer</a:t>
          </a:r>
          <a:r>
            <a:rPr lang="vi-VN" sz="1600" b="0" i="0" kern="1200" dirty="0"/>
            <a:t> sang </a:t>
          </a:r>
          <a:r>
            <a:rPr lang="vi-VN" sz="1600" b="0" i="0" kern="1200" dirty="0" err="1"/>
            <a:t>các</a:t>
          </a:r>
          <a:r>
            <a:rPr lang="vi-VN" sz="1600" b="0" i="0" kern="1200" dirty="0"/>
            <a:t> </a:t>
          </a:r>
          <a:r>
            <a:rPr lang="vi-VN" sz="1600" b="0" i="0" kern="1200" dirty="0" err="1"/>
            <a:t>bài</a:t>
          </a:r>
          <a:r>
            <a:rPr lang="vi-VN" sz="1600" b="0" i="0" kern="1200" dirty="0"/>
            <a:t> </a:t>
          </a:r>
          <a:r>
            <a:rPr lang="vi-VN" sz="1600" b="0" i="0" kern="1200" dirty="0" err="1"/>
            <a:t>toán</a:t>
          </a:r>
          <a:r>
            <a:rPr lang="vi-VN" sz="1600" b="0" i="0" kern="1200" dirty="0"/>
            <a:t> </a:t>
          </a:r>
          <a:r>
            <a:rPr lang="vi-VN" sz="1600" b="0" i="0" kern="1200" dirty="0" err="1"/>
            <a:t>khác</a:t>
          </a:r>
          <a:r>
            <a:rPr lang="vi-VN" sz="1600" b="0" i="0" kern="1200" dirty="0"/>
            <a:t> trong </a:t>
          </a:r>
          <a:r>
            <a:rPr lang="vi-VN" sz="1600" b="0" i="0" kern="1200" dirty="0" err="1"/>
            <a:t>lĩnh</a:t>
          </a:r>
          <a:r>
            <a:rPr lang="vi-VN" sz="1600" b="0" i="0" kern="1200" dirty="0"/>
            <a:t> </a:t>
          </a:r>
          <a:r>
            <a:rPr lang="vi-VN" sz="1600" b="0" i="0" kern="1200" dirty="0" err="1"/>
            <a:t>vực</a:t>
          </a:r>
          <a:r>
            <a:rPr lang="vi-VN" sz="1600" b="0" i="0" kern="1200" dirty="0"/>
            <a:t> </a:t>
          </a:r>
          <a:r>
            <a:rPr lang="vi-VN" sz="1600" b="0" i="0" kern="1200" dirty="0" err="1"/>
            <a:t>xử</a:t>
          </a:r>
          <a:r>
            <a:rPr lang="vi-VN" sz="1600" b="0" i="0" kern="1200" dirty="0"/>
            <a:t> </a:t>
          </a:r>
          <a:r>
            <a:rPr lang="vi-VN" sz="1600" b="0" i="0" kern="1200" dirty="0" err="1"/>
            <a:t>lý</a:t>
          </a:r>
          <a:r>
            <a:rPr lang="vi-VN" sz="1600" b="0" i="0" kern="1200" dirty="0"/>
            <a:t> </a:t>
          </a:r>
          <a:r>
            <a:rPr lang="vi-VN" sz="1600" b="0" i="0" kern="1200" dirty="0" err="1"/>
            <a:t>chuỗi</a:t>
          </a:r>
          <a:r>
            <a:rPr lang="vi-VN" sz="1600" b="0" i="0" kern="1200" dirty="0"/>
            <a:t> </a:t>
          </a:r>
          <a:r>
            <a:rPr lang="vi-VN" sz="1600" b="0" i="0" kern="1200" dirty="0" err="1"/>
            <a:t>protin</a:t>
          </a:r>
          <a:endParaRPr lang="vi-VN" sz="1600" kern="1200" dirty="0">
            <a:latin typeface="+mn-lt"/>
          </a:endParaRPr>
        </a:p>
      </dsp:txBody>
      <dsp:txXfrm>
        <a:off x="2086863" y="3720406"/>
        <a:ext cx="5939536" cy="1180750"/>
      </dsp:txXfrm>
    </dsp:sp>
    <dsp:sp modelId="{C44754E2-2EFC-47C1-9E39-1D520ABDC189}">
      <dsp:nvSpPr>
        <dsp:cNvPr id="0" name=""/>
        <dsp:cNvSpPr/>
      </dsp:nvSpPr>
      <dsp:spPr>
        <a:xfrm>
          <a:off x="0" y="3720406"/>
          <a:ext cx="2086864" cy="11807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vi-VN" sz="1600" kern="1200" dirty="0" err="1">
              <a:latin typeface="+mn-lt"/>
            </a:rPr>
            <a:t>ProtBert</a:t>
          </a:r>
          <a:endParaRPr lang="vi-VN" sz="1600" kern="1200" dirty="0">
            <a:latin typeface="+mn-lt"/>
          </a:endParaRPr>
        </a:p>
      </dsp:txBody>
      <dsp:txXfrm>
        <a:off x="57650" y="3778056"/>
        <a:ext cx="1971564" cy="1123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85857-CEA9-4E66-88BF-D721DC33F828}" type="datetimeFigureOut">
              <a:rPr lang="vi-VN" smtClean="0"/>
              <a:t>10/08/2021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E83EA-7B73-4E2A-BBBC-3FC033E2658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71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E83EA-7B73-4E2A-BBBC-3FC033E26580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068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spike protein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virus corona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468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GV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TS. Nguyễn </a:t>
            </a:r>
            <a:r>
              <a:rPr lang="en-US" dirty="0" err="1"/>
              <a:t>Hồng</a:t>
            </a:r>
            <a:r>
              <a:rPr lang="en-US" dirty="0"/>
              <a:t> Quang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E655B3D-A9FB-4E1B-B8C5-B443C3B88D7C}"/>
              </a:ext>
            </a:extLst>
          </p:cNvPr>
          <p:cNvSpPr txBox="1">
            <a:spLocks/>
          </p:cNvSpPr>
          <p:nvPr/>
        </p:nvSpPr>
        <p:spPr>
          <a:xfrm>
            <a:off x="1612784" y="4934832"/>
            <a:ext cx="1835092" cy="468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64AB832-EC5E-4CEC-B94D-5350251AB1F6}"/>
              </a:ext>
            </a:extLst>
          </p:cNvPr>
          <p:cNvSpPr txBox="1">
            <a:spLocks/>
          </p:cNvSpPr>
          <p:nvPr/>
        </p:nvSpPr>
        <p:spPr>
          <a:xfrm>
            <a:off x="3626141" y="4934831"/>
            <a:ext cx="5106798" cy="16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– 20173014</a:t>
            </a:r>
          </a:p>
          <a:p>
            <a:pPr algn="l"/>
            <a:r>
              <a:rPr lang="en-US" dirty="0"/>
              <a:t>Nguyễn Bá Quân –  20173319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6640D-10FB-44EC-84B2-9D132AE85C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92" y="2539792"/>
            <a:ext cx="5753903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5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7087C5C-B727-4ADC-9619-71D8126EC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True Positive rate (TPR):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sensitivity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nhạy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), hit rate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tỷ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lệ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trúng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đích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hay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recal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𝑇𝑇𝑅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𝑆𝑒𝑛𝑠𝑖𝑡𝑖𝑣𝑖𝑡𝑦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𝑅𝑒𝑐𝑎𝑙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𝑇𝑃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𝐹𝑁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𝑃𝑜𝑠𝑖𝑡𝑖𝑣𝑒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vi-VN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True negative rate (TNR):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còn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specification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đặc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𝑇𝑁𝑅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𝑆𝑝𝑒𝑐𝑖𝑓𝑖𝑐𝑖𝑡𝑦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𝑇𝑁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𝐹𝑃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𝑇𝑁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𝑁𝑒𝑔𝑎𝑡𝑖𝑣𝑒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vi-VN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(ACC):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𝐴𝑐𝑐𝑢𝑟𝑎𝑟𝑦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𝑇𝑃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𝑇𝑃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𝑇𝑁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𝐹𝑃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vi-VN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tương quan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Matthews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(MCC):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𝑀𝐶𝐶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𝑇𝑃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𝑇𝑁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𝐹𝑃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𝐹𝑁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vi-V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𝑇𝑃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𝐹𝑃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vi-V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𝑇𝑃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𝐹𝑁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vi-V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𝑇𝑁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∗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𝐹𝑃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∗(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𝑇𝑁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𝐹𝑁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vi-VN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7087C5C-B727-4ADC-9619-71D8126EC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9" t="-1493" r="-7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8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0557B-29AA-4126-BDBA-4FC24F3B4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672823"/>
              </p:ext>
            </p:extLst>
          </p:nvPr>
        </p:nvGraphicFramePr>
        <p:xfrm>
          <a:off x="488950" y="1346200"/>
          <a:ext cx="8026400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855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vi-V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F22F3EB-4269-4B83-9ED9-FCE186DAB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338670"/>
              </p:ext>
            </p:extLst>
          </p:nvPr>
        </p:nvGraphicFramePr>
        <p:xfrm>
          <a:off x="488950" y="1346200"/>
          <a:ext cx="8026400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94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vi-VN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068C69D-B1EA-4477-A67B-958EEEC4A0E5}"/>
              </a:ext>
            </a:extLst>
          </p:cNvPr>
          <p:cNvSpPr/>
          <p:nvPr/>
        </p:nvSpPr>
        <p:spPr>
          <a:xfrm>
            <a:off x="2575813" y="1347242"/>
            <a:ext cx="5939536" cy="1180750"/>
          </a:xfrm>
          <a:custGeom>
            <a:avLst/>
            <a:gdLst>
              <a:gd name="connsiteX0" fmla="*/ 0 w 5939536"/>
              <a:gd name="connsiteY0" fmla="*/ 0 h 1180750"/>
              <a:gd name="connsiteX1" fmla="*/ 5939536 w 5939536"/>
              <a:gd name="connsiteY1" fmla="*/ 0 h 1180750"/>
              <a:gd name="connsiteX2" fmla="*/ 5939536 w 5939536"/>
              <a:gd name="connsiteY2" fmla="*/ 1180750 h 1180750"/>
              <a:gd name="connsiteX3" fmla="*/ 0 w 5939536"/>
              <a:gd name="connsiteY3" fmla="*/ 1180750 h 1180750"/>
              <a:gd name="connsiteX4" fmla="*/ 0 w 5939536"/>
              <a:gd name="connsiteY4" fmla="*/ 0 h 118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536" h="1180750">
                <a:moveTo>
                  <a:pt x="0" y="0"/>
                </a:moveTo>
                <a:lnTo>
                  <a:pt x="5939536" y="0"/>
                </a:lnTo>
                <a:lnTo>
                  <a:pt x="5939536" y="1180750"/>
                </a:lnTo>
                <a:lnTo>
                  <a:pt x="0" y="1180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b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Mô</a:t>
            </a:r>
            <a:r>
              <a:rPr lang="en-US" sz="1600" kern="1200" dirty="0"/>
              <a:t> </a:t>
            </a:r>
            <a:r>
              <a:rPr lang="en-US" sz="1600" kern="1200" dirty="0" err="1"/>
              <a:t>tả</a:t>
            </a:r>
            <a:r>
              <a:rPr lang="en-US" sz="1600" kern="1200" dirty="0"/>
              <a:t> </a:t>
            </a:r>
            <a:r>
              <a:rPr lang="en-US" sz="1600" kern="1200" dirty="0" err="1"/>
              <a:t>tần</a:t>
            </a:r>
            <a:r>
              <a:rPr lang="en-US" sz="1600" kern="1200" dirty="0"/>
              <a:t> </a:t>
            </a:r>
            <a:r>
              <a:rPr lang="en-US" sz="1600" kern="1200" dirty="0" err="1"/>
              <a:t>suất</a:t>
            </a:r>
            <a:r>
              <a:rPr lang="en-US" sz="1600" kern="1200" dirty="0"/>
              <a:t> </a:t>
            </a:r>
            <a:r>
              <a:rPr lang="en-US" sz="1600" kern="1200" dirty="0" err="1"/>
              <a:t>của</a:t>
            </a:r>
            <a:r>
              <a:rPr lang="en-US" sz="1600" kern="1200" dirty="0"/>
              <a:t> </a:t>
            </a:r>
            <a:r>
              <a:rPr lang="en-US" sz="1600" kern="1200" dirty="0" err="1"/>
              <a:t>từng</a:t>
            </a:r>
            <a:r>
              <a:rPr lang="en-US" sz="1600" kern="1200" dirty="0"/>
              <a:t> </a:t>
            </a:r>
            <a:r>
              <a:rPr lang="en-US" sz="1600" kern="1200" dirty="0" err="1"/>
              <a:t>loại</a:t>
            </a:r>
            <a:r>
              <a:rPr lang="en-US" sz="1600" kern="1200" dirty="0"/>
              <a:t> </a:t>
            </a:r>
            <a:r>
              <a:rPr lang="en-US" sz="1600" kern="1200" dirty="0" err="1"/>
              <a:t>axit</a:t>
            </a:r>
            <a:r>
              <a:rPr lang="en-US" sz="1600" kern="1200" dirty="0"/>
              <a:t> amin </a:t>
            </a:r>
            <a:r>
              <a:rPr lang="en-US" sz="1600" kern="1200" dirty="0" err="1"/>
              <a:t>trong</a:t>
            </a:r>
            <a:r>
              <a:rPr lang="en-US" sz="1600" kern="1200" dirty="0"/>
              <a:t> </a:t>
            </a:r>
            <a:r>
              <a:rPr lang="en-US" sz="1600" kern="1200" dirty="0" err="1"/>
              <a:t>chuỗi</a:t>
            </a:r>
            <a:r>
              <a:rPr lang="en-US" sz="1600" kern="1200" dirty="0"/>
              <a:t> protein.</a:t>
            </a:r>
            <a:endParaRPr lang="vi-VN" sz="1600" kern="1200" dirty="0">
              <a:latin typeface="+mn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C5A2C43-8843-4BCC-9DC4-E081DBF0E630}"/>
              </a:ext>
            </a:extLst>
          </p:cNvPr>
          <p:cNvSpPr/>
          <p:nvPr/>
        </p:nvSpPr>
        <p:spPr>
          <a:xfrm>
            <a:off x="488950" y="1347242"/>
            <a:ext cx="2086864" cy="1180750"/>
          </a:xfrm>
          <a:custGeom>
            <a:avLst/>
            <a:gdLst>
              <a:gd name="connsiteX0" fmla="*/ 196831 w 2086864"/>
              <a:gd name="connsiteY0" fmla="*/ 0 h 1180750"/>
              <a:gd name="connsiteX1" fmla="*/ 1890033 w 2086864"/>
              <a:gd name="connsiteY1" fmla="*/ 0 h 1180750"/>
              <a:gd name="connsiteX2" fmla="*/ 2086864 w 2086864"/>
              <a:gd name="connsiteY2" fmla="*/ 196831 h 1180750"/>
              <a:gd name="connsiteX3" fmla="*/ 2086864 w 2086864"/>
              <a:gd name="connsiteY3" fmla="*/ 1180750 h 1180750"/>
              <a:gd name="connsiteX4" fmla="*/ 2086864 w 2086864"/>
              <a:gd name="connsiteY4" fmla="*/ 1180750 h 1180750"/>
              <a:gd name="connsiteX5" fmla="*/ 0 w 2086864"/>
              <a:gd name="connsiteY5" fmla="*/ 1180750 h 1180750"/>
              <a:gd name="connsiteX6" fmla="*/ 0 w 2086864"/>
              <a:gd name="connsiteY6" fmla="*/ 1180750 h 1180750"/>
              <a:gd name="connsiteX7" fmla="*/ 0 w 2086864"/>
              <a:gd name="connsiteY7" fmla="*/ 196831 h 1180750"/>
              <a:gd name="connsiteX8" fmla="*/ 196831 w 2086864"/>
              <a:gd name="connsiteY8" fmla="*/ 0 h 118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6864" h="1180750">
                <a:moveTo>
                  <a:pt x="196831" y="0"/>
                </a:moveTo>
                <a:lnTo>
                  <a:pt x="1890033" y="0"/>
                </a:lnTo>
                <a:cubicBezTo>
                  <a:pt x="1998740" y="0"/>
                  <a:pt x="2086864" y="88124"/>
                  <a:pt x="2086864" y="196831"/>
                </a:cubicBezTo>
                <a:lnTo>
                  <a:pt x="2086864" y="1180750"/>
                </a:lnTo>
                <a:lnTo>
                  <a:pt x="2086864" y="1180750"/>
                </a:lnTo>
                <a:lnTo>
                  <a:pt x="0" y="1180750"/>
                </a:lnTo>
                <a:lnTo>
                  <a:pt x="0" y="1180750"/>
                </a:lnTo>
                <a:lnTo>
                  <a:pt x="0" y="196831"/>
                </a:lnTo>
                <a:cubicBezTo>
                  <a:pt x="0" y="88124"/>
                  <a:pt x="88124" y="0"/>
                  <a:pt x="196831" y="0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130" tIns="88130" rIns="88130" bIns="3048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vi-VN" sz="1600" b="0" kern="1200" dirty="0" err="1">
                <a:latin typeface="+mn-lt"/>
              </a:rPr>
              <a:t>Composition</a:t>
            </a:r>
            <a:r>
              <a:rPr lang="vi-VN" sz="1600" b="0" kern="1200" dirty="0">
                <a:latin typeface="+mn-lt"/>
              </a:rPr>
              <a:t> </a:t>
            </a:r>
            <a:r>
              <a:rPr lang="vi-VN" sz="1600" b="0" kern="1200" dirty="0" err="1">
                <a:latin typeface="+mn-lt"/>
              </a:rPr>
              <a:t>axit</a:t>
            </a:r>
            <a:r>
              <a:rPr lang="vi-VN" sz="1600" b="0" kern="1200" dirty="0">
                <a:latin typeface="+mn-lt"/>
              </a:rPr>
              <a:t> </a:t>
            </a:r>
            <a:r>
              <a:rPr lang="vi-VN" sz="1600" b="0" kern="1200" dirty="0" err="1">
                <a:latin typeface="+mn-lt"/>
              </a:rPr>
              <a:t>amin</a:t>
            </a:r>
            <a:r>
              <a:rPr lang="vi-VN" sz="1600" b="0" kern="1200" dirty="0">
                <a:latin typeface="+mn-lt"/>
              </a:rPr>
              <a:t> – </a:t>
            </a:r>
            <a:r>
              <a:rPr lang="vi-VN" sz="1600" b="0" kern="1200" dirty="0" err="1">
                <a:latin typeface="+mn-lt"/>
              </a:rPr>
              <a:t>Thành</a:t>
            </a:r>
            <a:r>
              <a:rPr lang="vi-VN" sz="1600" b="0" kern="1200" dirty="0">
                <a:latin typeface="+mn-lt"/>
              </a:rPr>
              <a:t> </a:t>
            </a:r>
            <a:r>
              <a:rPr lang="vi-VN" sz="1600" b="0" kern="1200" dirty="0" err="1">
                <a:latin typeface="+mn-lt"/>
              </a:rPr>
              <a:t>phần</a:t>
            </a:r>
            <a:r>
              <a:rPr lang="vi-VN" sz="1600" b="0" kern="1200" dirty="0">
                <a:latin typeface="+mn-lt"/>
              </a:rPr>
              <a:t> </a:t>
            </a:r>
            <a:r>
              <a:rPr lang="vi-VN" sz="1600" b="0" kern="1200" dirty="0" err="1">
                <a:latin typeface="+mn-lt"/>
              </a:rPr>
              <a:t>axit</a:t>
            </a:r>
            <a:r>
              <a:rPr lang="vi-VN" sz="1600" b="0" kern="1200" dirty="0">
                <a:latin typeface="+mn-lt"/>
              </a:rPr>
              <a:t> </a:t>
            </a:r>
            <a:r>
              <a:rPr lang="vi-VN" sz="1600" b="0" kern="1200" dirty="0" err="1">
                <a:latin typeface="+mn-lt"/>
              </a:rPr>
              <a:t>amin</a:t>
            </a:r>
            <a:r>
              <a:rPr lang="vi-VN" sz="1600" b="0" kern="1200" dirty="0">
                <a:latin typeface="+mn-lt"/>
              </a:rPr>
              <a:t> - ACC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ED817D-9279-4BE0-AE6E-9A651ACCC8BD}"/>
                  </a:ext>
                </a:extLst>
              </p:cNvPr>
              <p:cNvSpPr txBox="1"/>
              <p:nvPr/>
            </p:nvSpPr>
            <p:spPr>
              <a:xfrm>
                <a:off x="488949" y="3103302"/>
                <a:ext cx="8026399" cy="1889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600" i="1" smtClean="0"/>
                        <m:t>𝑓</m:t>
                      </m:r>
                      <m:d>
                        <m:dPr>
                          <m:ctrlPr>
                            <a:rPr lang="vi-VN" sz="1600" i="1">
                              <a:solidFill>
                                <a:srgbClr val="836967"/>
                              </a:solidFill>
                            </a:rPr>
                          </m:ctrlPr>
                        </m:dPr>
                        <m:e>
                          <m:r>
                            <a:rPr lang="vi-VN" sz="1600" i="1"/>
                            <m:t>𝑖</m:t>
                          </m:r>
                        </m:e>
                      </m:d>
                      <m:r>
                        <a:rPr lang="vi-VN" sz="1600" i="0"/>
                        <m:t>= </m:t>
                      </m:r>
                      <m:f>
                        <m:fPr>
                          <m:ctrlPr>
                            <a:rPr lang="vi-VN" sz="1600" i="1">
                              <a:solidFill>
                                <a:srgbClr val="836967"/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1600" i="1">
                                  <a:solidFill>
                                    <a:srgbClr val="836967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vi-VN" sz="1600" i="1"/>
                                <m:t>𝑛</m:t>
                              </m:r>
                            </m:e>
                            <m:sub>
                              <m:r>
                                <a:rPr lang="vi-VN" sz="1600" i="1"/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vi-VN" sz="1600" i="1"/>
                            <m:t>𝐿</m:t>
                          </m:r>
                        </m:den>
                      </m:f>
                      <m:r>
                        <a:rPr lang="vi-VN" sz="1600" i="0"/>
                        <m:t> </m:t>
                      </m:r>
                    </m:oMath>
                  </m:oMathPara>
                </a14:m>
                <a:endParaRPr lang="vi-VN" sz="1600" dirty="0"/>
              </a:p>
              <a:p>
                <a:pPr indent="457200" algn="just">
                  <a:lnSpc>
                    <a:spcPct val="107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 smtClean="0">
                            <a:effectLst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effectLst/>
                            <a:ea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effectLst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là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số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lần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xuất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hiện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axit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amin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cùng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loại</a:t>
                </a:r>
                <a:endParaRPr lang="vi-VN" sz="1600" dirty="0">
                  <a:effectLst/>
                  <a:ea typeface="Calibri" panose="020F0502020204030204" pitchFamily="34" charset="0"/>
                </a:endParaRPr>
              </a:p>
              <a:p>
                <a:pPr indent="457200" algn="just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effectLst/>
                        <a:ea typeface="Calibri" panose="020F0502020204030204" pitchFamily="34" charset="0"/>
                      </a:rPr>
                      <m:t>𝐿</m:t>
                    </m:r>
                  </m:oMath>
                </a14:m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là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chiều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dài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của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chuỗi</a:t>
                </a:r>
                <a:endParaRPr lang="vi-VN" sz="1600" dirty="0">
                  <a:effectLst/>
                  <a:ea typeface="Calibri" panose="020F0502020204030204" pitchFamily="34" charset="0"/>
                </a:endParaRPr>
              </a:p>
              <a:p>
                <a:pPr indent="457200" algn="just">
                  <a:lnSpc>
                    <a:spcPct val="107000"/>
                  </a:lnSpc>
                </a:pP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Kết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quả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: vector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có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chiều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dài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20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ứng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với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tần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suất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của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20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loại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axit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amin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khác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nhau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với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mỗi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ea typeface="Calibri" panose="020F0502020204030204" pitchFamily="34" charset="0"/>
                  </a:rPr>
                  <a:t>chuỗi</a:t>
                </a:r>
                <a:r>
                  <a:rPr lang="en-US" sz="1600" dirty="0">
                    <a:effectLst/>
                    <a:ea typeface="Calibri" panose="020F0502020204030204" pitchFamily="34" charset="0"/>
                  </a:rPr>
                  <a:t> protein.</a:t>
                </a:r>
                <a:endParaRPr lang="vi-VN" sz="1600" dirty="0">
                  <a:effectLst/>
                  <a:ea typeface="Calibri" panose="020F0502020204030204" pitchFamily="34" charset="0"/>
                </a:endParaRPr>
              </a:p>
              <a:p>
                <a:pPr/>
                <a:endParaRPr lang="vi-VN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ED817D-9279-4BE0-AE6E-9A651ACCC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9" y="3103302"/>
                <a:ext cx="8026399" cy="1889492"/>
              </a:xfrm>
              <a:prstGeom prst="rect">
                <a:avLst/>
              </a:prstGeom>
              <a:blipFill>
                <a:blip r:embed="rId2"/>
                <a:stretch>
                  <a:fillRect l="-380" r="-38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38DF921-A122-49E7-B746-0F348A7695EC}"/>
              </a:ext>
            </a:extLst>
          </p:cNvPr>
          <p:cNvSpPr txBox="1"/>
          <p:nvPr/>
        </p:nvSpPr>
        <p:spPr>
          <a:xfrm>
            <a:off x="378371" y="5882617"/>
            <a:ext cx="8500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vi-VN" b="0" dirty="0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amino</a:t>
            </a:r>
            <a:r>
              <a:rPr lang="vi-VN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 = ['A', 'C', 'D', 'E', 'F', 'G', 'H', 'I', 'K', 'L',</a:t>
            </a:r>
            <a:endParaRPr lang="vi-V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#          'M', 'N', 'P', 'Q', 'R', 'S', 'T', 'V', 'W', 'Y', 'X']</a:t>
            </a:r>
            <a:endParaRPr lang="vi-V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0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ED817D-9279-4BE0-AE6E-9A651ACCC8BD}"/>
                  </a:ext>
                </a:extLst>
              </p:cNvPr>
              <p:cNvSpPr txBox="1"/>
              <p:nvPr/>
            </p:nvSpPr>
            <p:spPr>
              <a:xfrm>
                <a:off x="488949" y="3103302"/>
                <a:ext cx="8026399" cy="1228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07000"/>
                  </a:lnSpc>
                  <a:spcBef>
                    <a:spcPts val="600"/>
                  </a:spcBef>
                </a:pPr>
                <a:r>
                  <a:rPr lang="en-US" sz="16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Kết</a:t>
                </a:r>
                <a:r>
                  <a:rPr lang="en-US" sz="16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quả</a:t>
                </a:r>
                <a:r>
                  <a:rPr lang="en-US" sz="16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 </a:t>
                </a:r>
                <a:r>
                  <a:rPr lang="en-US" sz="16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tạo</a:t>
                </a:r>
                <a:r>
                  <a:rPr lang="en-US" sz="16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ra vector </a:t>
                </a:r>
                <a:r>
                  <a:rPr lang="en-US" sz="16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16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sz="16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dài</a:t>
                </a:r>
                <a:r>
                  <a:rPr lang="en-US" sz="16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20 + 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λ:</a:t>
                </a:r>
                <a:endParaRPr lang="vi-VN" sz="16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indent="457200"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𝑃𝑠𝑒𝐴𝐴𝐶</m:t>
                      </m:r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vi-V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vi-V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vi-VN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vi-V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vi-VN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vi-V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vi-VN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20+ 1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vi-V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vi-VN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20+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vi-VN" sz="16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indent="457200" algn="just">
                  <a:lnSpc>
                    <a:spcPct val="107000"/>
                  </a:lnSpc>
                </a:pPr>
                <a:endParaRPr lang="vi-VN" sz="16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vi-V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ED817D-9279-4BE0-AE6E-9A651ACCC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9" y="3103302"/>
                <a:ext cx="8026399" cy="1228413"/>
              </a:xfrm>
              <a:prstGeom prst="rect">
                <a:avLst/>
              </a:prstGeom>
              <a:blipFill>
                <a:blip r:embed="rId2"/>
                <a:stretch>
                  <a:fillRect t="-148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A32FA27-58B8-42B8-9557-0F4A4D13C30E}"/>
              </a:ext>
            </a:extLst>
          </p:cNvPr>
          <p:cNvGrpSpPr/>
          <p:nvPr/>
        </p:nvGrpSpPr>
        <p:grpSpPr>
          <a:xfrm>
            <a:off x="488949" y="1340764"/>
            <a:ext cx="8026399" cy="1180750"/>
            <a:chOff x="596638" y="1580400"/>
            <a:chExt cx="8026399" cy="11807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E285EB5-EAAF-4C17-94BA-48A3FECED523}"/>
                </a:ext>
              </a:extLst>
            </p:cNvPr>
            <p:cNvGrpSpPr/>
            <p:nvPr/>
          </p:nvGrpSpPr>
          <p:grpSpPr>
            <a:xfrm>
              <a:off x="2683501" y="1580400"/>
              <a:ext cx="5939536" cy="1180750"/>
              <a:chOff x="2086863" y="1240830"/>
              <a:chExt cx="5939536" cy="118075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B0966EF-618D-4977-BEBE-B46A27CAF3A2}"/>
                  </a:ext>
                </a:extLst>
              </p:cNvPr>
              <p:cNvSpPr/>
              <p:nvPr/>
            </p:nvSpPr>
            <p:spPr>
              <a:xfrm>
                <a:off x="2086863" y="1240830"/>
                <a:ext cx="5939536" cy="118075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FEB6B8-DDF5-436F-BD6C-00328D1D5517}"/>
                  </a:ext>
                </a:extLst>
              </p:cNvPr>
              <p:cNvSpPr txBox="1"/>
              <p:nvPr/>
            </p:nvSpPr>
            <p:spPr>
              <a:xfrm>
                <a:off x="2086863" y="1240830"/>
                <a:ext cx="5939536" cy="11807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b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 err="1"/>
                  <a:t>Kết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hợp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thêm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thông</a:t>
                </a:r>
                <a:r>
                  <a:rPr lang="en-US" sz="1600" kern="1200" dirty="0"/>
                  <a:t> tin </a:t>
                </a:r>
                <a:r>
                  <a:rPr lang="en-US" sz="1600" kern="1200" dirty="0" err="1"/>
                  <a:t>về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thống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kê</a:t>
                </a:r>
                <a:r>
                  <a:rPr lang="en-US" sz="1600" kern="1200" dirty="0"/>
                  <a:t>, </a:t>
                </a:r>
                <a:r>
                  <a:rPr lang="en-US" sz="1600" kern="1200" dirty="0" err="1"/>
                  <a:t>thông</a:t>
                </a:r>
                <a:r>
                  <a:rPr lang="en-US" sz="1600" kern="1200" dirty="0"/>
                  <a:t> tin </a:t>
                </a:r>
                <a:r>
                  <a:rPr lang="en-US" sz="1600" kern="1200" dirty="0" err="1"/>
                  <a:t>về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vị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trí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và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đặc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điểm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lý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hóa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của</a:t>
                </a:r>
                <a:r>
                  <a:rPr lang="en-US" sz="1600" kern="1200" dirty="0"/>
                  <a:t> amino </a:t>
                </a:r>
                <a:r>
                  <a:rPr lang="en-US" sz="1600" kern="1200" dirty="0" err="1"/>
                  <a:t>axit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trong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chuỗi</a:t>
                </a:r>
                <a:endParaRPr lang="vi-VN" sz="1600" kern="1200" dirty="0">
                  <a:latin typeface="+mn-lt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5356298-AC14-4AEF-9412-131F548CD4F4}"/>
                </a:ext>
              </a:extLst>
            </p:cNvPr>
            <p:cNvGrpSpPr/>
            <p:nvPr/>
          </p:nvGrpSpPr>
          <p:grpSpPr>
            <a:xfrm>
              <a:off x="596638" y="1580400"/>
              <a:ext cx="2086864" cy="1180750"/>
              <a:chOff x="0" y="1240830"/>
              <a:chExt cx="2086864" cy="1180750"/>
            </a:xfrm>
          </p:grpSpPr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FBAF7A09-C44C-4F22-8B63-94D66363D4C7}"/>
                  </a:ext>
                </a:extLst>
              </p:cNvPr>
              <p:cNvSpPr/>
              <p:nvPr/>
            </p:nvSpPr>
            <p:spPr>
              <a:xfrm>
                <a:off x="0" y="1240830"/>
                <a:ext cx="2086864" cy="1180750"/>
              </a:xfrm>
              <a:prstGeom prst="round2SameRect">
                <a:avLst>
                  <a:gd name="adj1" fmla="val 16670"/>
                  <a:gd name="adj2" fmla="val 0"/>
                </a:avLst>
              </a:prstGeom>
            </p:spPr>
            <p:style>
              <a:lnRef idx="2">
                <a:schemeClr val="accent2">
                  <a:hueOff val="-485121"/>
                  <a:satOff val="-27976"/>
                  <a:lumOff val="2876"/>
                  <a:alphaOff val="0"/>
                </a:schemeClr>
              </a:lnRef>
              <a:fillRef idx="1">
                <a:schemeClr val="accent2">
                  <a:hueOff val="-485121"/>
                  <a:satOff val="-27976"/>
                  <a:lumOff val="2876"/>
                  <a:alphaOff val="0"/>
                </a:schemeClr>
              </a:fillRef>
              <a:effectRef idx="0">
                <a:schemeClr val="accent2">
                  <a:hueOff val="-485121"/>
                  <a:satOff val="-27976"/>
                  <a:lumOff val="287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: Top Corners Rounded 6">
                <a:extLst>
                  <a:ext uri="{FF2B5EF4-FFF2-40B4-BE49-F238E27FC236}">
                    <a16:creationId xmlns:a16="http://schemas.microsoft.com/office/drawing/2014/main" id="{B42D4B7C-3360-4AFA-8D93-7ECCAD59B2C9}"/>
                  </a:ext>
                </a:extLst>
              </p:cNvPr>
              <p:cNvSpPr txBox="1"/>
              <p:nvPr/>
            </p:nvSpPr>
            <p:spPr>
              <a:xfrm>
                <a:off x="57650" y="1298480"/>
                <a:ext cx="1971564" cy="11231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Parallel correlation-based pseudo-amino-acid composition – </a:t>
                </a:r>
                <a:r>
                  <a:rPr lang="en-US" sz="1600" kern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PseACC</a:t>
                </a:r>
                <a:endParaRPr lang="vi-VN" sz="16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722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F0EB050-437A-4ADC-9448-165B7BB06B9D}"/>
              </a:ext>
            </a:extLst>
          </p:cNvPr>
          <p:cNvSpPr/>
          <p:nvPr/>
        </p:nvSpPr>
        <p:spPr>
          <a:xfrm>
            <a:off x="2575811" y="1347243"/>
            <a:ext cx="5939536" cy="1180750"/>
          </a:xfrm>
          <a:custGeom>
            <a:avLst/>
            <a:gdLst>
              <a:gd name="connsiteX0" fmla="*/ 0 w 5939536"/>
              <a:gd name="connsiteY0" fmla="*/ 0 h 1180750"/>
              <a:gd name="connsiteX1" fmla="*/ 5939536 w 5939536"/>
              <a:gd name="connsiteY1" fmla="*/ 0 h 1180750"/>
              <a:gd name="connsiteX2" fmla="*/ 5939536 w 5939536"/>
              <a:gd name="connsiteY2" fmla="*/ 1180750 h 1180750"/>
              <a:gd name="connsiteX3" fmla="*/ 0 w 5939536"/>
              <a:gd name="connsiteY3" fmla="*/ 1180750 h 1180750"/>
              <a:gd name="connsiteX4" fmla="*/ 0 w 5939536"/>
              <a:gd name="connsiteY4" fmla="*/ 0 h 118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536" h="1180750">
                <a:moveTo>
                  <a:pt x="0" y="0"/>
                </a:moveTo>
                <a:lnTo>
                  <a:pt x="5939536" y="0"/>
                </a:lnTo>
                <a:lnTo>
                  <a:pt x="5939536" y="1180750"/>
                </a:lnTo>
                <a:lnTo>
                  <a:pt x="0" y="1180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b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Thuật</a:t>
            </a:r>
            <a:r>
              <a:rPr lang="en-US" sz="1600" kern="1200" dirty="0"/>
              <a:t> </a:t>
            </a:r>
            <a:r>
              <a:rPr lang="en-US" sz="1600" kern="1200" dirty="0" err="1"/>
              <a:t>toán</a:t>
            </a:r>
            <a:r>
              <a:rPr lang="en-US" sz="1600" kern="1200" dirty="0"/>
              <a:t> GGAP </a:t>
            </a:r>
            <a:r>
              <a:rPr lang="en-US" sz="1600" kern="1200" dirty="0" err="1"/>
              <a:t>mô</a:t>
            </a:r>
            <a:r>
              <a:rPr lang="en-US" sz="1600" kern="1200" dirty="0"/>
              <a:t> </a:t>
            </a:r>
            <a:r>
              <a:rPr lang="en-US" sz="1600" kern="1200" dirty="0" err="1"/>
              <a:t>tả</a:t>
            </a:r>
            <a:r>
              <a:rPr lang="en-US" sz="1600" kern="1200" dirty="0"/>
              <a:t> </a:t>
            </a:r>
            <a:r>
              <a:rPr lang="en-US" sz="1600" kern="1200" dirty="0" err="1"/>
              <a:t>mối</a:t>
            </a:r>
            <a:r>
              <a:rPr lang="en-US" sz="1600" kern="1200" dirty="0"/>
              <a:t> </a:t>
            </a:r>
            <a:r>
              <a:rPr lang="en-US" sz="1600" kern="1200" dirty="0" err="1"/>
              <a:t>tương</a:t>
            </a:r>
            <a:r>
              <a:rPr lang="en-US" sz="1600" kern="1200" dirty="0"/>
              <a:t> </a:t>
            </a:r>
            <a:r>
              <a:rPr lang="en-US" sz="1600" kern="1200" dirty="0" err="1"/>
              <a:t>quan</a:t>
            </a:r>
            <a:r>
              <a:rPr lang="en-US" sz="1600" kern="1200" dirty="0"/>
              <a:t> </a:t>
            </a:r>
            <a:r>
              <a:rPr lang="en-US" sz="1600" kern="1200" dirty="0" err="1"/>
              <a:t>giữa</a:t>
            </a:r>
            <a:r>
              <a:rPr lang="en-US" sz="1600" kern="1200" dirty="0"/>
              <a:t> 2 </a:t>
            </a:r>
            <a:r>
              <a:rPr lang="en-US" sz="1600" kern="1200" dirty="0" err="1"/>
              <a:t>axit</a:t>
            </a:r>
            <a:r>
              <a:rPr lang="en-US" sz="1600" kern="1200" dirty="0"/>
              <a:t> amin </a:t>
            </a:r>
            <a:r>
              <a:rPr lang="en-US" sz="1600" kern="1200" dirty="0" err="1"/>
              <a:t>xuất</a:t>
            </a:r>
            <a:r>
              <a:rPr lang="en-US" sz="1600" kern="1200" dirty="0"/>
              <a:t> </a:t>
            </a:r>
            <a:r>
              <a:rPr lang="en-US" sz="1600" kern="1200" dirty="0" err="1"/>
              <a:t>hiện</a:t>
            </a:r>
            <a:r>
              <a:rPr lang="en-US" sz="1600" kern="1200" dirty="0"/>
              <a:t> </a:t>
            </a:r>
            <a:r>
              <a:rPr lang="en-US" sz="1600" kern="1200" dirty="0" err="1"/>
              <a:t>trong</a:t>
            </a:r>
            <a:r>
              <a:rPr lang="en-US" sz="1600" kern="1200" dirty="0"/>
              <a:t> </a:t>
            </a:r>
            <a:r>
              <a:rPr lang="en-US" sz="1600" kern="1200" dirty="0" err="1"/>
              <a:t>chuỗi</a:t>
            </a:r>
            <a:r>
              <a:rPr lang="en-US" sz="1600" kern="1200" dirty="0"/>
              <a:t> protein.</a:t>
            </a:r>
            <a:endParaRPr lang="vi-VN" sz="1600" kern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vi-V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B6CFFE-55E3-4E83-8A82-CB4A3B833578}"/>
              </a:ext>
            </a:extLst>
          </p:cNvPr>
          <p:cNvSpPr/>
          <p:nvPr/>
        </p:nvSpPr>
        <p:spPr>
          <a:xfrm>
            <a:off x="488950" y="1347242"/>
            <a:ext cx="2086864" cy="1180750"/>
          </a:xfrm>
          <a:custGeom>
            <a:avLst/>
            <a:gdLst>
              <a:gd name="connsiteX0" fmla="*/ 196831 w 2086864"/>
              <a:gd name="connsiteY0" fmla="*/ 0 h 1180750"/>
              <a:gd name="connsiteX1" fmla="*/ 1890033 w 2086864"/>
              <a:gd name="connsiteY1" fmla="*/ 0 h 1180750"/>
              <a:gd name="connsiteX2" fmla="*/ 2086864 w 2086864"/>
              <a:gd name="connsiteY2" fmla="*/ 196831 h 1180750"/>
              <a:gd name="connsiteX3" fmla="*/ 2086864 w 2086864"/>
              <a:gd name="connsiteY3" fmla="*/ 1180750 h 1180750"/>
              <a:gd name="connsiteX4" fmla="*/ 2086864 w 2086864"/>
              <a:gd name="connsiteY4" fmla="*/ 1180750 h 1180750"/>
              <a:gd name="connsiteX5" fmla="*/ 0 w 2086864"/>
              <a:gd name="connsiteY5" fmla="*/ 1180750 h 1180750"/>
              <a:gd name="connsiteX6" fmla="*/ 0 w 2086864"/>
              <a:gd name="connsiteY6" fmla="*/ 1180750 h 1180750"/>
              <a:gd name="connsiteX7" fmla="*/ 0 w 2086864"/>
              <a:gd name="connsiteY7" fmla="*/ 196831 h 1180750"/>
              <a:gd name="connsiteX8" fmla="*/ 196831 w 2086864"/>
              <a:gd name="connsiteY8" fmla="*/ 0 h 118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6864" h="1180750">
                <a:moveTo>
                  <a:pt x="196831" y="0"/>
                </a:moveTo>
                <a:lnTo>
                  <a:pt x="1890033" y="0"/>
                </a:lnTo>
                <a:cubicBezTo>
                  <a:pt x="1998740" y="0"/>
                  <a:pt x="2086864" y="88124"/>
                  <a:pt x="2086864" y="196831"/>
                </a:cubicBezTo>
                <a:lnTo>
                  <a:pt x="2086864" y="1180750"/>
                </a:lnTo>
                <a:lnTo>
                  <a:pt x="2086864" y="1180750"/>
                </a:lnTo>
                <a:lnTo>
                  <a:pt x="0" y="1180750"/>
                </a:lnTo>
                <a:lnTo>
                  <a:pt x="0" y="1180750"/>
                </a:lnTo>
                <a:lnTo>
                  <a:pt x="0" y="196831"/>
                </a:lnTo>
                <a:cubicBezTo>
                  <a:pt x="0" y="88124"/>
                  <a:pt x="88124" y="0"/>
                  <a:pt x="196831" y="0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130" tIns="88130" rIns="88130" bIns="3048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vi-VN" sz="1600" b="0" kern="1200" dirty="0" err="1">
                <a:latin typeface="+mn-lt"/>
              </a:rPr>
              <a:t>Composition</a:t>
            </a:r>
            <a:r>
              <a:rPr lang="vi-VN" sz="1600" b="0" kern="1200" dirty="0">
                <a:latin typeface="+mn-lt"/>
              </a:rPr>
              <a:t> </a:t>
            </a:r>
            <a:r>
              <a:rPr lang="vi-VN" sz="1600" b="0" kern="1200" dirty="0" err="1">
                <a:latin typeface="+mn-lt"/>
              </a:rPr>
              <a:t>axit</a:t>
            </a:r>
            <a:r>
              <a:rPr lang="vi-VN" sz="1600" b="0" kern="1200" dirty="0">
                <a:latin typeface="+mn-lt"/>
              </a:rPr>
              <a:t> </a:t>
            </a:r>
            <a:r>
              <a:rPr lang="vi-VN" sz="1600" b="0" kern="1200" dirty="0" err="1">
                <a:latin typeface="+mn-lt"/>
              </a:rPr>
              <a:t>amin</a:t>
            </a:r>
            <a:r>
              <a:rPr lang="vi-VN" sz="1600" b="0" kern="1200" dirty="0">
                <a:latin typeface="+mn-lt"/>
              </a:rPr>
              <a:t> – </a:t>
            </a:r>
            <a:r>
              <a:rPr lang="vi-VN" sz="1600" b="0" kern="1200" dirty="0" err="1">
                <a:latin typeface="+mn-lt"/>
              </a:rPr>
              <a:t>Thành</a:t>
            </a:r>
            <a:r>
              <a:rPr lang="vi-VN" sz="1600" b="0" kern="1200" dirty="0">
                <a:latin typeface="+mn-lt"/>
              </a:rPr>
              <a:t> </a:t>
            </a:r>
            <a:r>
              <a:rPr lang="vi-VN" sz="1600" b="0" kern="1200" dirty="0" err="1">
                <a:latin typeface="+mn-lt"/>
              </a:rPr>
              <a:t>phần</a:t>
            </a:r>
            <a:r>
              <a:rPr lang="vi-VN" sz="1600" b="0" kern="1200" dirty="0">
                <a:latin typeface="+mn-lt"/>
              </a:rPr>
              <a:t> </a:t>
            </a:r>
            <a:r>
              <a:rPr lang="vi-VN" sz="1600" b="0" kern="1200" dirty="0" err="1">
                <a:latin typeface="+mn-lt"/>
              </a:rPr>
              <a:t>axit</a:t>
            </a:r>
            <a:r>
              <a:rPr lang="vi-VN" sz="1600" b="0" kern="1200" dirty="0">
                <a:latin typeface="+mn-lt"/>
              </a:rPr>
              <a:t> </a:t>
            </a:r>
            <a:r>
              <a:rPr lang="vi-VN" sz="1600" b="0" kern="1200" dirty="0" err="1">
                <a:latin typeface="+mn-lt"/>
              </a:rPr>
              <a:t>amin</a:t>
            </a:r>
            <a:r>
              <a:rPr lang="vi-VN" sz="1600" b="0" kern="1200" dirty="0">
                <a:latin typeface="+mn-lt"/>
              </a:rPr>
              <a:t> - ACC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42E52AE-8D3C-40FB-B39F-A931FDED9A18}"/>
              </a:ext>
            </a:extLst>
          </p:cNvPr>
          <p:cNvSpPr/>
          <p:nvPr/>
        </p:nvSpPr>
        <p:spPr>
          <a:xfrm>
            <a:off x="488948" y="1347243"/>
            <a:ext cx="2086864" cy="1180750"/>
          </a:xfrm>
          <a:custGeom>
            <a:avLst/>
            <a:gdLst>
              <a:gd name="connsiteX0" fmla="*/ 196831 w 2086864"/>
              <a:gd name="connsiteY0" fmla="*/ 0 h 1180750"/>
              <a:gd name="connsiteX1" fmla="*/ 1890033 w 2086864"/>
              <a:gd name="connsiteY1" fmla="*/ 0 h 1180750"/>
              <a:gd name="connsiteX2" fmla="*/ 2086864 w 2086864"/>
              <a:gd name="connsiteY2" fmla="*/ 196831 h 1180750"/>
              <a:gd name="connsiteX3" fmla="*/ 2086864 w 2086864"/>
              <a:gd name="connsiteY3" fmla="*/ 1180750 h 1180750"/>
              <a:gd name="connsiteX4" fmla="*/ 2086864 w 2086864"/>
              <a:gd name="connsiteY4" fmla="*/ 1180750 h 1180750"/>
              <a:gd name="connsiteX5" fmla="*/ 0 w 2086864"/>
              <a:gd name="connsiteY5" fmla="*/ 1180750 h 1180750"/>
              <a:gd name="connsiteX6" fmla="*/ 0 w 2086864"/>
              <a:gd name="connsiteY6" fmla="*/ 1180750 h 1180750"/>
              <a:gd name="connsiteX7" fmla="*/ 0 w 2086864"/>
              <a:gd name="connsiteY7" fmla="*/ 196831 h 1180750"/>
              <a:gd name="connsiteX8" fmla="*/ 196831 w 2086864"/>
              <a:gd name="connsiteY8" fmla="*/ 0 h 118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6864" h="1180750">
                <a:moveTo>
                  <a:pt x="196831" y="0"/>
                </a:moveTo>
                <a:lnTo>
                  <a:pt x="1890033" y="0"/>
                </a:lnTo>
                <a:cubicBezTo>
                  <a:pt x="1998740" y="0"/>
                  <a:pt x="2086864" y="88124"/>
                  <a:pt x="2086864" y="196831"/>
                </a:cubicBezTo>
                <a:lnTo>
                  <a:pt x="2086864" y="1180750"/>
                </a:lnTo>
                <a:lnTo>
                  <a:pt x="2086864" y="1180750"/>
                </a:lnTo>
                <a:lnTo>
                  <a:pt x="0" y="1180750"/>
                </a:lnTo>
                <a:lnTo>
                  <a:pt x="0" y="1180750"/>
                </a:lnTo>
                <a:lnTo>
                  <a:pt x="0" y="196831"/>
                </a:lnTo>
                <a:cubicBezTo>
                  <a:pt x="0" y="88124"/>
                  <a:pt x="88124" y="0"/>
                  <a:pt x="196831" y="0"/>
                </a:cubicBezTo>
                <a:close/>
              </a:path>
            </a:pathLst>
          </a:custGeom>
        </p:spPr>
        <p:style>
          <a:lnRef idx="2">
            <a:schemeClr val="accent2">
              <a:hueOff val="-970242"/>
              <a:satOff val="-55952"/>
              <a:lumOff val="5752"/>
              <a:alphaOff val="0"/>
            </a:schemeClr>
          </a:lnRef>
          <a:fillRef idx="1">
            <a:schemeClr val="accent2">
              <a:hueOff val="-970242"/>
              <a:satOff val="-55952"/>
              <a:lumOff val="5752"/>
              <a:alphaOff val="0"/>
            </a:schemeClr>
          </a:fillRef>
          <a:effectRef idx="0">
            <a:schemeClr val="accent2">
              <a:hueOff val="-970242"/>
              <a:satOff val="-55952"/>
              <a:lumOff val="57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130" tIns="88130" rIns="88130" bIns="3048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vi-VN" sz="1600" kern="1200" dirty="0">
                <a:latin typeface="+mn-lt"/>
                <a:ea typeface="+mn-ea"/>
                <a:cs typeface="+mn-cs"/>
              </a:rPr>
              <a:t>G-</a:t>
            </a:r>
            <a:r>
              <a:rPr lang="vi-VN" sz="1600" kern="1200" dirty="0" err="1">
                <a:latin typeface="+mn-lt"/>
                <a:ea typeface="+mn-ea"/>
                <a:cs typeface="+mn-cs"/>
              </a:rPr>
              <a:t>gap</a:t>
            </a:r>
            <a:r>
              <a:rPr lang="vi-VN" sz="1600" kern="1200" dirty="0">
                <a:latin typeface="+mn-lt"/>
                <a:ea typeface="+mn-ea"/>
                <a:cs typeface="+mn-cs"/>
              </a:rPr>
              <a:t> </a:t>
            </a:r>
            <a:r>
              <a:rPr lang="vi-VN" sz="1600" kern="1200" dirty="0" err="1">
                <a:latin typeface="+mn-lt"/>
                <a:ea typeface="+mn-ea"/>
                <a:cs typeface="+mn-cs"/>
              </a:rPr>
              <a:t>dipeptide</a:t>
            </a:r>
            <a:r>
              <a:rPr lang="vi-VN" sz="1600" kern="1200" dirty="0">
                <a:latin typeface="+mn-lt"/>
                <a:ea typeface="+mn-ea"/>
                <a:cs typeface="+mn-cs"/>
              </a:rPr>
              <a:t> </a:t>
            </a:r>
            <a:r>
              <a:rPr lang="vi-VN" sz="1600" kern="1200" dirty="0" err="1">
                <a:latin typeface="+mn-lt"/>
                <a:ea typeface="+mn-ea"/>
                <a:cs typeface="+mn-cs"/>
              </a:rPr>
              <a:t>composition</a:t>
            </a:r>
            <a:r>
              <a:rPr lang="vi-VN" sz="1600" kern="1200" dirty="0">
                <a:latin typeface="+mn-lt"/>
                <a:ea typeface="+mn-ea"/>
                <a:cs typeface="+mn-cs"/>
              </a:rPr>
              <a:t> – GGAP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6FA006-E739-436D-A02C-A4222B31D76D}"/>
                  </a:ext>
                </a:extLst>
              </p:cNvPr>
              <p:cNvSpPr txBox="1"/>
              <p:nvPr/>
            </p:nvSpPr>
            <p:spPr>
              <a:xfrm>
                <a:off x="488948" y="3096996"/>
                <a:ext cx="8026399" cy="2760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solidFill>
                  </a:defRPr>
                </a:lvl1pPr>
              </a:lstStyle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Kết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tạo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ra vector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dài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400:</a:t>
                </a:r>
                <a:endParaRPr lang="vi-V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/>
                        <m:t>𝑃</m:t>
                      </m:r>
                      <m:r>
                        <a:rPr lang="en-US"/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vi-VN"/>
                          </m:ctrlPr>
                        </m:dPr>
                        <m:e>
                          <m:sSubSup>
                            <m:sSubSupPr>
                              <m:ctrlPr>
                                <a:rPr lang="vi-VN"/>
                              </m:ctrlPr>
                            </m:sSubSupPr>
                            <m:e>
                              <m:r>
                                <a:rPr lang="en-US"/>
                                <m:t>𝑑</m:t>
                              </m:r>
                            </m:e>
                            <m:sub>
                              <m:r>
                                <a:rPr lang="en-US"/>
                                <m:t>1</m:t>
                              </m:r>
                            </m:sub>
                            <m:sup>
                              <m:r>
                                <a:rPr lang="en-US"/>
                                <m:t>𝑔</m:t>
                              </m:r>
                            </m:sup>
                          </m:sSubSup>
                          <m:r>
                            <a:rPr lang="en-US"/>
                            <m:t>, </m:t>
                          </m:r>
                          <m:sSubSup>
                            <m:sSubSupPr>
                              <m:ctrlPr>
                                <a:rPr lang="vi-VN"/>
                              </m:ctrlPr>
                            </m:sSubSupPr>
                            <m:e>
                              <m:r>
                                <a:rPr lang="en-US"/>
                                <m:t>𝑑</m:t>
                              </m:r>
                            </m:e>
                            <m:sub>
                              <m:r>
                                <a:rPr lang="en-US"/>
                                <m:t>2</m:t>
                              </m:r>
                            </m:sub>
                            <m:sup>
                              <m:r>
                                <a:rPr lang="en-US"/>
                                <m:t>𝑔</m:t>
                              </m:r>
                            </m:sup>
                          </m:sSubSup>
                          <m:r>
                            <a:rPr lang="en-US"/>
                            <m:t>,…,</m:t>
                          </m:r>
                          <m:sSubSup>
                            <m:sSubSupPr>
                              <m:ctrlPr>
                                <a:rPr lang="vi-VN"/>
                              </m:ctrlPr>
                            </m:sSubSupPr>
                            <m:e>
                              <m:r>
                                <a:rPr lang="en-US"/>
                                <m:t>𝑑</m:t>
                              </m:r>
                            </m:e>
                            <m:sub>
                              <m:r>
                                <a:rPr lang="en-US"/>
                                <m:t>𝑢</m:t>
                              </m:r>
                            </m:sub>
                            <m:sup>
                              <m:r>
                                <a:rPr lang="en-US"/>
                                <m:t>𝑔</m:t>
                              </m:r>
                            </m:sup>
                          </m:sSubSup>
                          <m:r>
                            <a:rPr lang="en-US"/>
                            <m:t>, …, </m:t>
                          </m:r>
                          <m:sSubSup>
                            <m:sSubSupPr>
                              <m:ctrlPr>
                                <a:rPr lang="vi-VN"/>
                              </m:ctrlPr>
                            </m:sSubSupPr>
                            <m:e>
                              <m:r>
                                <a:rPr lang="en-US"/>
                                <m:t>𝑑</m:t>
                              </m:r>
                            </m:e>
                            <m:sub>
                              <m:r>
                                <a:rPr lang="en-US"/>
                                <m:t>400</m:t>
                              </m:r>
                            </m:sub>
                            <m:sup>
                              <m:r>
                                <a:rPr lang="en-US"/>
                                <m:t>𝑔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vi-V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vi-VN"/>
                        </m:ctrlPr>
                      </m:sSubSupPr>
                      <m:e>
                        <m:r>
                          <a:rPr lang="en-US"/>
                          <m:t>𝑑</m:t>
                        </m:r>
                      </m:e>
                      <m:sub>
                        <m:r>
                          <a:rPr lang="en-US"/>
                          <m:t>𝑢</m:t>
                        </m:r>
                      </m:sub>
                      <m:sup>
                        <m:r>
                          <a:rPr lang="en-US"/>
                          <m:t>𝑔</m:t>
                        </m:r>
                      </m:sup>
                    </m:sSub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xuất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u-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gap dipeptide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chuỗi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protein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vi-V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/>
                          </m:ctrlPr>
                        </m:sSubSupPr>
                        <m:e>
                          <m:r>
                            <a:rPr lang="en-US"/>
                            <m:t>𝑑</m:t>
                          </m:r>
                        </m:e>
                        <m:sub>
                          <m:r>
                            <a:rPr lang="en-US"/>
                            <m:t>𝑢</m:t>
                          </m:r>
                        </m:sub>
                        <m:sup>
                          <m:r>
                            <a:rPr lang="en-US"/>
                            <m:t>𝑔</m:t>
                          </m:r>
                        </m:sup>
                      </m:sSubSup>
                      <m:r>
                        <a:rPr lang="en-US"/>
                        <m:t>= </m:t>
                      </m:r>
                      <m:f>
                        <m:fPr>
                          <m:ctrlPr>
                            <a:rPr lang="vi-VN"/>
                          </m:ctrlPr>
                        </m:fPr>
                        <m:num>
                          <m:sSubSup>
                            <m:sSubSupPr>
                              <m:ctrlPr>
                                <a:rPr lang="vi-VN"/>
                              </m:ctrlPr>
                            </m:sSubSupPr>
                            <m:e>
                              <m:r>
                                <a:rPr lang="en-US"/>
                                <m:t>𝑛</m:t>
                              </m:r>
                            </m:e>
                            <m:sub>
                              <m:r>
                                <a:rPr lang="en-US"/>
                                <m:t>𝑢</m:t>
                              </m:r>
                            </m:sub>
                            <m:sup>
                              <m:r>
                                <a:rPr lang="en-US"/>
                                <m:t>𝑔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vi-VN"/>
                              </m:ctrlPr>
                            </m:naryPr>
                            <m:sub>
                              <m:r>
                                <a:rPr lang="en-US"/>
                                <m:t>𝑢</m:t>
                              </m:r>
                              <m:r>
                                <a:rPr lang="en-US"/>
                                <m:t>=1</m:t>
                              </m:r>
                            </m:sub>
                            <m:sup>
                              <m:r>
                                <a:rPr lang="en-US"/>
                                <m:t>400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vi-VN"/>
                                  </m:ctrlPr>
                                </m:sSubSupPr>
                                <m:e>
                                  <m:r>
                                    <a:rPr lang="en-US"/>
                                    <m:t>𝑛</m:t>
                                  </m:r>
                                </m:e>
                                <m:sub>
                                  <m:r>
                                    <a:rPr lang="en-US"/>
                                    <m:t>𝑢</m:t>
                                  </m:r>
                                </m:sub>
                                <m:sup>
                                  <m:r>
                                    <a:rPr lang="en-US"/>
                                    <m:t>𝑔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vi-V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vi-VN"/>
                        </m:ctrlPr>
                      </m:sSubSupPr>
                      <m:e>
                        <m:r>
                          <a:rPr lang="en-US"/>
                          <m:t>𝑛</m:t>
                        </m:r>
                      </m:e>
                      <m:sub>
                        <m:r>
                          <a:rPr lang="en-US"/>
                          <m:t>𝑢</m:t>
                        </m:r>
                      </m:sub>
                      <m:sup>
                        <m:r>
                          <a:rPr lang="en-US"/>
                          <m:t>𝑔</m:t>
                        </m:r>
                      </m:sup>
                    </m:sSub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xuất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u-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gap dipeptide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chuỗi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protein</a:t>
                </a:r>
                <a:endParaRPr lang="vi-V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vi-V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6FA006-E739-436D-A02C-A4222B31D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8" y="3096996"/>
                <a:ext cx="8026399" cy="2760628"/>
              </a:xfrm>
              <a:prstGeom prst="rect">
                <a:avLst/>
              </a:prstGeom>
              <a:blipFill>
                <a:blip r:embed="rId2"/>
                <a:stretch>
                  <a:fillRect l="-380" t="-80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CA7C41E-025F-4D8D-A1E7-408D47DCA318}"/>
              </a:ext>
            </a:extLst>
          </p:cNvPr>
          <p:cNvSpPr txBox="1"/>
          <p:nvPr/>
        </p:nvSpPr>
        <p:spPr>
          <a:xfrm>
            <a:off x="378371" y="5882617"/>
            <a:ext cx="8500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vi-VN" b="0" dirty="0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amino</a:t>
            </a:r>
            <a:r>
              <a:rPr lang="vi-VN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 = ['A', 'C', 'D', 'E', 'F', 'G', 'H', 'I', 'K', 'L',</a:t>
            </a:r>
            <a:endParaRPr lang="vi-V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#          'M', 'N', 'P', 'Q', 'R', 'S', 'T', 'V', 'W', 'Y', 'X']</a:t>
            </a:r>
            <a:endParaRPr lang="vi-V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6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72BD936-E7BF-4403-B091-189054D32D00}"/>
              </a:ext>
            </a:extLst>
          </p:cNvPr>
          <p:cNvSpPr/>
          <p:nvPr/>
        </p:nvSpPr>
        <p:spPr>
          <a:xfrm>
            <a:off x="2575813" y="1347243"/>
            <a:ext cx="5939536" cy="1180750"/>
          </a:xfrm>
          <a:custGeom>
            <a:avLst/>
            <a:gdLst>
              <a:gd name="connsiteX0" fmla="*/ 0 w 5939536"/>
              <a:gd name="connsiteY0" fmla="*/ 0 h 1180750"/>
              <a:gd name="connsiteX1" fmla="*/ 5939536 w 5939536"/>
              <a:gd name="connsiteY1" fmla="*/ 0 h 1180750"/>
              <a:gd name="connsiteX2" fmla="*/ 5939536 w 5939536"/>
              <a:gd name="connsiteY2" fmla="*/ 1180750 h 1180750"/>
              <a:gd name="connsiteX3" fmla="*/ 0 w 5939536"/>
              <a:gd name="connsiteY3" fmla="*/ 1180750 h 1180750"/>
              <a:gd name="connsiteX4" fmla="*/ 0 w 5939536"/>
              <a:gd name="connsiteY4" fmla="*/ 0 h 118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536" h="1180750">
                <a:moveTo>
                  <a:pt x="0" y="0"/>
                </a:moveTo>
                <a:lnTo>
                  <a:pt x="5939536" y="0"/>
                </a:lnTo>
                <a:lnTo>
                  <a:pt x="5939536" y="1180750"/>
                </a:lnTo>
                <a:lnTo>
                  <a:pt x="0" y="1180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b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600" b="0" i="0" kern="1200" dirty="0"/>
              <a:t>Mô </a:t>
            </a:r>
            <a:r>
              <a:rPr lang="vi-VN" sz="1600" b="0" i="0" kern="1200" dirty="0" err="1"/>
              <a:t>hình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học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sẵn</a:t>
            </a:r>
            <a:r>
              <a:rPr lang="vi-VN" sz="1600" b="0" i="0" kern="1200" dirty="0"/>
              <a:t> hay </a:t>
            </a:r>
            <a:r>
              <a:rPr lang="vi-VN" sz="1600" b="0" i="0" kern="1200" dirty="0" err="1"/>
              <a:t>còn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gọi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là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pre-train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model</a:t>
            </a:r>
            <a:r>
              <a:rPr lang="vi-VN" sz="1600" b="0" i="0" kern="1200" dirty="0"/>
              <a:t>, </a:t>
            </a:r>
            <a:r>
              <a:rPr lang="vi-VN" sz="1600" b="0" i="0" kern="1200" dirty="0" err="1"/>
              <a:t>học</a:t>
            </a:r>
            <a:r>
              <a:rPr lang="vi-VN" sz="1600" b="0" i="0" kern="1200" dirty="0"/>
              <a:t> ra </a:t>
            </a:r>
            <a:r>
              <a:rPr lang="vi-VN" sz="1600" b="0" i="0" kern="1200" dirty="0" err="1"/>
              <a:t>các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vector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đại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diện</a:t>
            </a:r>
            <a:r>
              <a:rPr lang="vi-VN" sz="1600" b="0" i="0" kern="1200" dirty="0"/>
              <a:t> theo </a:t>
            </a:r>
            <a:r>
              <a:rPr lang="vi-VN" sz="1600" b="0" i="0" kern="1200" dirty="0" err="1"/>
              <a:t>ngữ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cảnh</a:t>
            </a:r>
            <a:r>
              <a:rPr lang="vi-VN" sz="1600" b="0" i="0" kern="1200" dirty="0"/>
              <a:t> 2 </a:t>
            </a:r>
            <a:r>
              <a:rPr lang="vi-VN" sz="1600" b="0" i="0" kern="1200" dirty="0" err="1"/>
              <a:t>chiều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của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từ</a:t>
            </a:r>
            <a:r>
              <a:rPr lang="vi-VN" sz="1600" b="0" i="0" kern="1200" dirty="0"/>
              <a:t>, </a:t>
            </a:r>
            <a:r>
              <a:rPr lang="vi-VN" sz="1600" b="0" i="0" kern="1200" dirty="0" err="1"/>
              <a:t>được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sử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dụng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để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transfer</a:t>
            </a:r>
            <a:r>
              <a:rPr lang="vi-VN" sz="1600" b="0" i="0" kern="1200" dirty="0"/>
              <a:t> sang </a:t>
            </a:r>
            <a:r>
              <a:rPr lang="vi-VN" sz="1600" b="0" i="0" kern="1200" dirty="0" err="1"/>
              <a:t>các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bài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toán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khác</a:t>
            </a:r>
            <a:r>
              <a:rPr lang="vi-VN" sz="1600" b="0" i="0" kern="1200" dirty="0"/>
              <a:t> trong </a:t>
            </a:r>
            <a:r>
              <a:rPr lang="vi-VN" sz="1600" b="0" i="0" kern="1200" dirty="0" err="1"/>
              <a:t>lĩnh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vực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xử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lý</a:t>
            </a:r>
            <a:r>
              <a:rPr lang="vi-VN" sz="1600" b="0" i="0" kern="1200" dirty="0"/>
              <a:t> </a:t>
            </a:r>
            <a:r>
              <a:rPr lang="vi-VN" sz="1600" b="0" i="0" kern="1200" dirty="0" err="1"/>
              <a:t>chuỗi</a:t>
            </a:r>
            <a:r>
              <a:rPr lang="vi-VN" sz="1600" b="0" i="0" kern="1200" dirty="0"/>
              <a:t> </a:t>
            </a:r>
            <a:r>
              <a:rPr lang="vi-VN" sz="1600" b="0" i="0" kern="1200" dirty="0" err="1"/>
              <a:t>protin</a:t>
            </a:r>
            <a:endParaRPr lang="vi-VN" sz="1600" kern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vi-V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B6CFFE-55E3-4E83-8A82-CB4A3B833578}"/>
              </a:ext>
            </a:extLst>
          </p:cNvPr>
          <p:cNvSpPr/>
          <p:nvPr/>
        </p:nvSpPr>
        <p:spPr>
          <a:xfrm>
            <a:off x="488950" y="1347242"/>
            <a:ext cx="2086864" cy="1180750"/>
          </a:xfrm>
          <a:custGeom>
            <a:avLst/>
            <a:gdLst>
              <a:gd name="connsiteX0" fmla="*/ 196831 w 2086864"/>
              <a:gd name="connsiteY0" fmla="*/ 0 h 1180750"/>
              <a:gd name="connsiteX1" fmla="*/ 1890033 w 2086864"/>
              <a:gd name="connsiteY1" fmla="*/ 0 h 1180750"/>
              <a:gd name="connsiteX2" fmla="*/ 2086864 w 2086864"/>
              <a:gd name="connsiteY2" fmla="*/ 196831 h 1180750"/>
              <a:gd name="connsiteX3" fmla="*/ 2086864 w 2086864"/>
              <a:gd name="connsiteY3" fmla="*/ 1180750 h 1180750"/>
              <a:gd name="connsiteX4" fmla="*/ 2086864 w 2086864"/>
              <a:gd name="connsiteY4" fmla="*/ 1180750 h 1180750"/>
              <a:gd name="connsiteX5" fmla="*/ 0 w 2086864"/>
              <a:gd name="connsiteY5" fmla="*/ 1180750 h 1180750"/>
              <a:gd name="connsiteX6" fmla="*/ 0 w 2086864"/>
              <a:gd name="connsiteY6" fmla="*/ 1180750 h 1180750"/>
              <a:gd name="connsiteX7" fmla="*/ 0 w 2086864"/>
              <a:gd name="connsiteY7" fmla="*/ 196831 h 1180750"/>
              <a:gd name="connsiteX8" fmla="*/ 196831 w 2086864"/>
              <a:gd name="connsiteY8" fmla="*/ 0 h 118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6864" h="1180750">
                <a:moveTo>
                  <a:pt x="196831" y="0"/>
                </a:moveTo>
                <a:lnTo>
                  <a:pt x="1890033" y="0"/>
                </a:lnTo>
                <a:cubicBezTo>
                  <a:pt x="1998740" y="0"/>
                  <a:pt x="2086864" y="88124"/>
                  <a:pt x="2086864" y="196831"/>
                </a:cubicBezTo>
                <a:lnTo>
                  <a:pt x="2086864" y="1180750"/>
                </a:lnTo>
                <a:lnTo>
                  <a:pt x="2086864" y="1180750"/>
                </a:lnTo>
                <a:lnTo>
                  <a:pt x="0" y="1180750"/>
                </a:lnTo>
                <a:lnTo>
                  <a:pt x="0" y="1180750"/>
                </a:lnTo>
                <a:lnTo>
                  <a:pt x="0" y="196831"/>
                </a:lnTo>
                <a:cubicBezTo>
                  <a:pt x="0" y="88124"/>
                  <a:pt x="88124" y="0"/>
                  <a:pt x="196831" y="0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130" tIns="88130" rIns="88130" bIns="3048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vi-VN" sz="1600" b="0" kern="1200" dirty="0" err="1">
                <a:latin typeface="+mn-lt"/>
              </a:rPr>
              <a:t>Composition</a:t>
            </a:r>
            <a:r>
              <a:rPr lang="vi-VN" sz="1600" b="0" kern="1200" dirty="0">
                <a:latin typeface="+mn-lt"/>
              </a:rPr>
              <a:t> </a:t>
            </a:r>
            <a:r>
              <a:rPr lang="vi-VN" sz="1600" b="0" kern="1200" dirty="0" err="1">
                <a:latin typeface="+mn-lt"/>
              </a:rPr>
              <a:t>axit</a:t>
            </a:r>
            <a:r>
              <a:rPr lang="vi-VN" sz="1600" b="0" kern="1200" dirty="0">
                <a:latin typeface="+mn-lt"/>
              </a:rPr>
              <a:t> </a:t>
            </a:r>
            <a:r>
              <a:rPr lang="vi-VN" sz="1600" b="0" kern="1200" dirty="0" err="1">
                <a:latin typeface="+mn-lt"/>
              </a:rPr>
              <a:t>amin</a:t>
            </a:r>
            <a:r>
              <a:rPr lang="vi-VN" sz="1600" b="0" kern="1200" dirty="0">
                <a:latin typeface="+mn-lt"/>
              </a:rPr>
              <a:t> – </a:t>
            </a:r>
            <a:r>
              <a:rPr lang="vi-VN" sz="1600" b="0" kern="1200" dirty="0" err="1">
                <a:latin typeface="+mn-lt"/>
              </a:rPr>
              <a:t>Thành</a:t>
            </a:r>
            <a:r>
              <a:rPr lang="vi-VN" sz="1600" b="0" kern="1200" dirty="0">
                <a:latin typeface="+mn-lt"/>
              </a:rPr>
              <a:t> </a:t>
            </a:r>
            <a:r>
              <a:rPr lang="vi-VN" sz="1600" b="0" kern="1200" dirty="0" err="1">
                <a:latin typeface="+mn-lt"/>
              </a:rPr>
              <a:t>phần</a:t>
            </a:r>
            <a:r>
              <a:rPr lang="vi-VN" sz="1600" b="0" kern="1200" dirty="0">
                <a:latin typeface="+mn-lt"/>
              </a:rPr>
              <a:t> </a:t>
            </a:r>
            <a:r>
              <a:rPr lang="vi-VN" sz="1600" b="0" kern="1200" dirty="0" err="1">
                <a:latin typeface="+mn-lt"/>
              </a:rPr>
              <a:t>axit</a:t>
            </a:r>
            <a:r>
              <a:rPr lang="vi-VN" sz="1600" b="0" kern="1200" dirty="0">
                <a:latin typeface="+mn-lt"/>
              </a:rPr>
              <a:t> </a:t>
            </a:r>
            <a:r>
              <a:rPr lang="vi-VN" sz="1600" b="0" kern="1200" dirty="0" err="1">
                <a:latin typeface="+mn-lt"/>
              </a:rPr>
              <a:t>amin</a:t>
            </a:r>
            <a:r>
              <a:rPr lang="vi-VN" sz="1600" b="0" kern="1200" dirty="0">
                <a:latin typeface="+mn-lt"/>
              </a:rPr>
              <a:t> - ACC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16F31A0-7BF9-4C51-B80B-EEEC01AABDB8}"/>
              </a:ext>
            </a:extLst>
          </p:cNvPr>
          <p:cNvSpPr/>
          <p:nvPr/>
        </p:nvSpPr>
        <p:spPr>
          <a:xfrm>
            <a:off x="488950" y="1347243"/>
            <a:ext cx="2086864" cy="1180750"/>
          </a:xfrm>
          <a:custGeom>
            <a:avLst/>
            <a:gdLst>
              <a:gd name="connsiteX0" fmla="*/ 196831 w 2086864"/>
              <a:gd name="connsiteY0" fmla="*/ 0 h 1180750"/>
              <a:gd name="connsiteX1" fmla="*/ 1890033 w 2086864"/>
              <a:gd name="connsiteY1" fmla="*/ 0 h 1180750"/>
              <a:gd name="connsiteX2" fmla="*/ 2086864 w 2086864"/>
              <a:gd name="connsiteY2" fmla="*/ 196831 h 1180750"/>
              <a:gd name="connsiteX3" fmla="*/ 2086864 w 2086864"/>
              <a:gd name="connsiteY3" fmla="*/ 1180750 h 1180750"/>
              <a:gd name="connsiteX4" fmla="*/ 2086864 w 2086864"/>
              <a:gd name="connsiteY4" fmla="*/ 1180750 h 1180750"/>
              <a:gd name="connsiteX5" fmla="*/ 0 w 2086864"/>
              <a:gd name="connsiteY5" fmla="*/ 1180750 h 1180750"/>
              <a:gd name="connsiteX6" fmla="*/ 0 w 2086864"/>
              <a:gd name="connsiteY6" fmla="*/ 1180750 h 1180750"/>
              <a:gd name="connsiteX7" fmla="*/ 0 w 2086864"/>
              <a:gd name="connsiteY7" fmla="*/ 196831 h 1180750"/>
              <a:gd name="connsiteX8" fmla="*/ 196831 w 2086864"/>
              <a:gd name="connsiteY8" fmla="*/ 0 h 118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6864" h="1180750">
                <a:moveTo>
                  <a:pt x="196831" y="0"/>
                </a:moveTo>
                <a:lnTo>
                  <a:pt x="1890033" y="0"/>
                </a:lnTo>
                <a:cubicBezTo>
                  <a:pt x="1998740" y="0"/>
                  <a:pt x="2086864" y="88124"/>
                  <a:pt x="2086864" y="196831"/>
                </a:cubicBezTo>
                <a:lnTo>
                  <a:pt x="2086864" y="1180750"/>
                </a:lnTo>
                <a:lnTo>
                  <a:pt x="2086864" y="1180750"/>
                </a:lnTo>
                <a:lnTo>
                  <a:pt x="0" y="1180750"/>
                </a:lnTo>
                <a:lnTo>
                  <a:pt x="0" y="1180750"/>
                </a:lnTo>
                <a:lnTo>
                  <a:pt x="0" y="196831"/>
                </a:lnTo>
                <a:cubicBezTo>
                  <a:pt x="0" y="88124"/>
                  <a:pt x="88124" y="0"/>
                  <a:pt x="196831" y="0"/>
                </a:cubicBezTo>
                <a:close/>
              </a:path>
            </a:pathLst>
          </a:custGeom>
        </p:spPr>
        <p:style>
          <a:lnRef idx="2">
            <a:schemeClr val="accent2">
              <a:hueOff val="-1455363"/>
              <a:satOff val="-83928"/>
              <a:lumOff val="8628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130" tIns="88130" rIns="88130" bIns="3048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vi-VN" sz="1600" kern="1200" dirty="0" err="1">
                <a:latin typeface="+mn-lt"/>
              </a:rPr>
              <a:t>ProtBert</a:t>
            </a:r>
            <a:endParaRPr lang="vi-VN" sz="1600" kern="12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FF119-8E54-492F-A489-EE6402BB0089}"/>
              </a:ext>
            </a:extLst>
          </p:cNvPr>
          <p:cNvSpPr txBox="1"/>
          <p:nvPr/>
        </p:nvSpPr>
        <p:spPr>
          <a:xfrm>
            <a:off x="376402" y="3063737"/>
            <a:ext cx="47064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ProtBERT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là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mô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hình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được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đào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tạo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trước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sử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dụng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trình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tự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protein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dựa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trên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mô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hình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BERT.</a:t>
            </a:r>
          </a:p>
          <a:p>
            <a:endParaRPr lang="en-US" sz="16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Đầu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vào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: protein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có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chiều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dài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1400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sau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khi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biến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đổi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protein U,Z,O,B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về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ký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tự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X.</a:t>
            </a:r>
          </a:p>
          <a:p>
            <a:endParaRPr lang="en-US" sz="16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Do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sử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dụng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cho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toán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phân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loại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nên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lấy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ra vector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từ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token CLS</a:t>
            </a:r>
          </a:p>
          <a:p>
            <a:endParaRPr lang="en-US" sz="16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</a:endParaRPr>
          </a:p>
          <a:p>
            <a:endParaRPr lang="en-US" sz="16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Kết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quả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: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thu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được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vector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có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chiều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dài</a:t>
            </a:r>
            <a:r>
              <a:rPr lang="en-U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 1024</a:t>
            </a:r>
            <a:endParaRPr lang="vi-VN" sz="16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BADC8130-983D-43AE-8019-D9973982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851" y="2511324"/>
            <a:ext cx="3415312" cy="35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5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BAF9-898F-493D-A1EE-E6DCDCBD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332833" cy="53594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ProtBert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2666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gai protein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(2666, 1024)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train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7:3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8C816-3A5C-4943-B328-6561354C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9" y="2852657"/>
            <a:ext cx="7468642" cy="1152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38C60-68FB-4BC5-B3AE-E64B96054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8" y="4736260"/>
            <a:ext cx="868801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0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BAF9-898F-493D-A1EE-E6DCDCBD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332833" cy="53594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nơ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ron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nơ-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ron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nơ-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ron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over-fitting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A4AB2-278B-49C2-B1AD-7458DBD6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32" y="1846475"/>
            <a:ext cx="4353533" cy="933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66957-8BE4-4778-BE78-497448678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32" y="4025900"/>
            <a:ext cx="364858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1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Coronavirus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BAF9-898F-493D-A1EE-E6DCDCBD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332833" cy="53594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gai protein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Amino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axit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composition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Parallel correlation-based pseudo-amino-acid composition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G-gap dipeptide composition.</a:t>
            </a:r>
          </a:p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54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9CFBD0-CD41-4D43-962C-131B56EE763E}"/>
              </a:ext>
            </a:extLst>
          </p:cNvPr>
          <p:cNvSpPr txBox="1">
            <a:spLocks/>
          </p:cNvSpPr>
          <p:nvPr/>
        </p:nvSpPr>
        <p:spPr>
          <a:xfrm>
            <a:off x="488949" y="1346200"/>
            <a:ext cx="8332833" cy="535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723C829-A018-4709-88C4-14DE139F4B6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2955097"/>
                  </p:ext>
                </p:extLst>
              </p:nvPr>
            </p:nvGraphicFramePr>
            <p:xfrm>
              <a:off x="488952" y="2129970"/>
              <a:ext cx="8026398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7733">
                      <a:extLst>
                        <a:ext uri="{9D8B030D-6E8A-4147-A177-3AD203B41FA5}">
                          <a16:colId xmlns:a16="http://schemas.microsoft.com/office/drawing/2014/main" val="1537567379"/>
                        </a:ext>
                      </a:extLst>
                    </a:gridCol>
                    <a:gridCol w="1337733">
                      <a:extLst>
                        <a:ext uri="{9D8B030D-6E8A-4147-A177-3AD203B41FA5}">
                          <a16:colId xmlns:a16="http://schemas.microsoft.com/office/drawing/2014/main" val="3405997059"/>
                        </a:ext>
                      </a:extLst>
                    </a:gridCol>
                    <a:gridCol w="1337733">
                      <a:extLst>
                        <a:ext uri="{9D8B030D-6E8A-4147-A177-3AD203B41FA5}">
                          <a16:colId xmlns:a16="http://schemas.microsoft.com/office/drawing/2014/main" val="385102386"/>
                        </a:ext>
                      </a:extLst>
                    </a:gridCol>
                    <a:gridCol w="1337733">
                      <a:extLst>
                        <a:ext uri="{9D8B030D-6E8A-4147-A177-3AD203B41FA5}">
                          <a16:colId xmlns:a16="http://schemas.microsoft.com/office/drawing/2014/main" val="3434507151"/>
                        </a:ext>
                      </a:extLst>
                    </a:gridCol>
                    <a:gridCol w="1337733">
                      <a:extLst>
                        <a:ext uri="{9D8B030D-6E8A-4147-A177-3AD203B41FA5}">
                          <a16:colId xmlns:a16="http://schemas.microsoft.com/office/drawing/2014/main" val="2478861997"/>
                        </a:ext>
                      </a:extLst>
                    </a:gridCol>
                    <a:gridCol w="1337733">
                      <a:extLst>
                        <a:ext uri="{9D8B030D-6E8A-4147-A177-3AD203B41FA5}">
                          <a16:colId xmlns:a16="http://schemas.microsoft.com/office/drawing/2014/main" val="24254937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STT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Loại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Chiều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STT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Loại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Chiều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02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1</a:t>
                          </a:r>
                          <a:endParaRPr lang="vi-VN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21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11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31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9107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2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22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12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32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46005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3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23</a:t>
                          </a:r>
                          <a:endParaRPr lang="vi-VN" sz="1300" kern="120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33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13</a:t>
                          </a:r>
                          <a:endParaRPr lang="vi-VN" sz="1300" kern="120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33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3995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4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24</a:t>
                          </a:r>
                          <a:endParaRPr lang="vi-VN" sz="1300" kern="120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14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34</a:t>
                          </a:r>
                          <a:endParaRPr lang="vi-VN" sz="1300" kern="120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00461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5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25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15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35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96900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6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26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16</a:t>
                          </a:r>
                          <a:endParaRPr lang="vi-VN" sz="1300" kern="120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36</a:t>
                          </a:r>
                          <a:endParaRPr lang="vi-VN" sz="1300" kern="120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330865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7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27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17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17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60616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8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28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18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38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56705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9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29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19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39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71254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10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30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PseAAC</a:t>
                          </a: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= 20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40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85325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723C829-A018-4709-88C4-14DE139F4B6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2955097"/>
                  </p:ext>
                </p:extLst>
              </p:nvPr>
            </p:nvGraphicFramePr>
            <p:xfrm>
              <a:off x="488952" y="2129970"/>
              <a:ext cx="8026398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7733">
                      <a:extLst>
                        <a:ext uri="{9D8B030D-6E8A-4147-A177-3AD203B41FA5}">
                          <a16:colId xmlns:a16="http://schemas.microsoft.com/office/drawing/2014/main" val="1537567379"/>
                        </a:ext>
                      </a:extLst>
                    </a:gridCol>
                    <a:gridCol w="1337733">
                      <a:extLst>
                        <a:ext uri="{9D8B030D-6E8A-4147-A177-3AD203B41FA5}">
                          <a16:colId xmlns:a16="http://schemas.microsoft.com/office/drawing/2014/main" val="3405997059"/>
                        </a:ext>
                      </a:extLst>
                    </a:gridCol>
                    <a:gridCol w="1337733">
                      <a:extLst>
                        <a:ext uri="{9D8B030D-6E8A-4147-A177-3AD203B41FA5}">
                          <a16:colId xmlns:a16="http://schemas.microsoft.com/office/drawing/2014/main" val="385102386"/>
                        </a:ext>
                      </a:extLst>
                    </a:gridCol>
                    <a:gridCol w="1337733">
                      <a:extLst>
                        <a:ext uri="{9D8B030D-6E8A-4147-A177-3AD203B41FA5}">
                          <a16:colId xmlns:a16="http://schemas.microsoft.com/office/drawing/2014/main" val="3434507151"/>
                        </a:ext>
                      </a:extLst>
                    </a:gridCol>
                    <a:gridCol w="1337733">
                      <a:extLst>
                        <a:ext uri="{9D8B030D-6E8A-4147-A177-3AD203B41FA5}">
                          <a16:colId xmlns:a16="http://schemas.microsoft.com/office/drawing/2014/main" val="2478861997"/>
                        </a:ext>
                      </a:extLst>
                    </a:gridCol>
                    <a:gridCol w="1337733">
                      <a:extLst>
                        <a:ext uri="{9D8B030D-6E8A-4147-A177-3AD203B41FA5}">
                          <a16:colId xmlns:a16="http://schemas.microsoft.com/office/drawing/2014/main" val="24254937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STT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Loại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Chiều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STT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Loại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Chiều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02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913" t="-101639" r="-403196" b="-9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21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9545" t="-101639" r="-101818" b="-9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31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9107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913" t="-201639" r="-403196" b="-8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22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9545" t="-201639" r="-101818" b="-8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32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46005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913" t="-301639" r="-403196" b="-7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23</a:t>
                          </a:r>
                          <a:endParaRPr lang="vi-VN" sz="1300" kern="120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33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9545" t="-301639" r="-101818" b="-7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33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3995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913" t="-401639" r="-403196" b="-6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24</a:t>
                          </a:r>
                          <a:endParaRPr lang="vi-VN" sz="1300" kern="120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9545" t="-401639" r="-101818" b="-6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34</a:t>
                          </a:r>
                          <a:endParaRPr lang="vi-VN" sz="1300" kern="120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00461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913" t="-510000" r="-403196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25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9545" t="-510000" r="-101818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35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96900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913" t="-600000" r="-403196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26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9545" t="-600000" r="-101818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36</a:t>
                          </a:r>
                          <a:endParaRPr lang="vi-VN" sz="1300" kern="120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330865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913" t="-700000" r="-40319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27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17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9545" t="-700000" r="-101818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60616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913" t="-800000" r="-403196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28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9545" t="-800000" r="-101818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38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56705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913" t="-900000" r="-403196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29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9545" t="-900000" r="-101818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39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71254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913" t="-1000000" r="-403196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30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vi-V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9545" t="-1000000" r="-101818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685800" rtl="0" eaLnBrk="1" latinLnBrk="0" hangingPunct="1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sz="130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40</a:t>
                          </a:r>
                          <a:endParaRPr lang="vi-VN" sz="13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853250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5334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9CFBD0-CD41-4D43-962C-131B56EE763E}"/>
              </a:ext>
            </a:extLst>
          </p:cNvPr>
          <p:cNvSpPr txBox="1">
            <a:spLocks/>
          </p:cNvSpPr>
          <p:nvPr/>
        </p:nvSpPr>
        <p:spPr>
          <a:xfrm>
            <a:off x="488949" y="1346200"/>
            <a:ext cx="8332833" cy="535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vi-V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23C829-A018-4709-88C4-14DE139F4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501712"/>
              </p:ext>
            </p:extLst>
          </p:nvPr>
        </p:nvGraphicFramePr>
        <p:xfrm>
          <a:off x="488952" y="1746793"/>
          <a:ext cx="80263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733">
                  <a:extLst>
                    <a:ext uri="{9D8B030D-6E8A-4147-A177-3AD203B41FA5}">
                      <a16:colId xmlns:a16="http://schemas.microsoft.com/office/drawing/2014/main" val="1537567379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3405997059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385102386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3434507151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2478861997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242549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Chiều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Chiều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11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910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1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12</a:t>
                      </a:r>
                      <a:endParaRPr lang="vi-VN" sz="13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600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2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13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399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3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14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46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4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15</a:t>
                      </a:r>
                      <a:endParaRPr lang="vi-VN" sz="13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690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5</a:t>
                      </a:r>
                      <a:endParaRPr lang="vi-VN" sz="13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16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308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6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17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061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7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18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670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8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19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125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9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GGAP g = 11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532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AAC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vi-VN" sz="13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065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838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0FE9-755E-4697-B581-E8F0F376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Học máy và đánh giá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FBA5-91DD-4446-8E81-AF753B5D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K-fold cross validation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B3F16-42E9-4AAB-9039-81501E95F3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097" y="3416448"/>
            <a:ext cx="5169806" cy="3441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871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D110283-079D-493B-A650-3DDC8BB8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60" y="2706334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20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18DD87-C767-475F-8573-DD8ECCADC56F}"/>
              </a:ext>
            </a:extLst>
          </p:cNvPr>
          <p:cNvSpPr txBox="1"/>
          <p:nvPr/>
        </p:nvSpPr>
        <p:spPr>
          <a:xfrm>
            <a:off x="1619794" y="2828835"/>
            <a:ext cx="622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Cảm</a:t>
            </a:r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ơn</a:t>
            </a:r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thầy</a:t>
            </a:r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US" sz="36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</a:t>
            </a:r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bạn</a:t>
            </a:r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đã</a:t>
            </a:r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</a:t>
            </a:r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ý </a:t>
            </a:r>
            <a:r>
              <a:rPr lang="en-US" sz="36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lắng</a:t>
            </a:r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nghe</a:t>
            </a:r>
            <a:endParaRPr lang="vi-VN" sz="36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COVID-19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1960D-E95B-4BFD-8969-6B6242BBE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01" y="2055304"/>
            <a:ext cx="8846702" cy="3366546"/>
          </a:xfrm>
        </p:spPr>
      </p:pic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COVID-19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1505F-9A6B-4995-9DA6-93C905B54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8C25A-73D9-43CB-842C-1D1CF0F80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37"/>
          <a:stretch/>
        </p:blipFill>
        <p:spPr>
          <a:xfrm>
            <a:off x="2577617" y="1377131"/>
            <a:ext cx="4232606" cy="484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8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cương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coronavirus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BAF9-898F-493D-A1EE-E6DCDCBD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332833" cy="5359400"/>
          </a:xfrm>
        </p:spPr>
        <p:txBody>
          <a:bodyPr/>
          <a:lstStyle/>
          <a:p>
            <a:r>
              <a:rPr lang="vi-VN" dirty="0" err="1">
                <a:cs typeface="Calibri" panose="020F0502020204030204" pitchFamily="34" charset="0"/>
              </a:rPr>
              <a:t>Coronavirus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là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nhóm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các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loài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virus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thuộc</a:t>
            </a:r>
            <a:r>
              <a:rPr lang="vi-VN" dirty="0">
                <a:cs typeface="Calibri" panose="020F0502020204030204" pitchFamily="34" charset="0"/>
              </a:rPr>
              <a:t> phân </a:t>
            </a:r>
            <a:r>
              <a:rPr lang="vi-VN" dirty="0" err="1">
                <a:cs typeface="Calibri" panose="020F0502020204030204" pitchFamily="34" charset="0"/>
              </a:rPr>
              <a:t>họ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Coronavirinae</a:t>
            </a:r>
            <a:r>
              <a:rPr lang="vi-VN" dirty="0">
                <a:cs typeface="Calibri" panose="020F0502020204030204" pitchFamily="34" charset="0"/>
              </a:rPr>
              <a:t> trong </a:t>
            </a:r>
            <a:r>
              <a:rPr lang="vi-VN" dirty="0" err="1">
                <a:cs typeface="Calibri" panose="020F0502020204030204" pitchFamily="34" charset="0"/>
              </a:rPr>
              <a:t>họ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Coronaviridae</a:t>
            </a:r>
            <a:r>
              <a:rPr lang="vi-VN" dirty="0">
                <a:cs typeface="Calibri" panose="020F0502020204030204" pitchFamily="34" charset="0"/>
              </a:rPr>
              <a:t>, </a:t>
            </a:r>
            <a:r>
              <a:rPr lang="vi-VN" dirty="0" err="1">
                <a:cs typeface="Calibri" panose="020F0502020204030204" pitchFamily="34" charset="0"/>
              </a:rPr>
              <a:t>của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Bộ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Nidovirales</a:t>
            </a:r>
            <a:endParaRPr lang="vi-VN" dirty="0">
              <a:cs typeface="Calibri" panose="020F0502020204030204" pitchFamily="34" charset="0"/>
            </a:endParaRPr>
          </a:p>
          <a:p>
            <a:r>
              <a:rPr lang="vi-VN" dirty="0" err="1">
                <a:cs typeface="Calibri" panose="020F0502020204030204" pitchFamily="34" charset="0"/>
              </a:rPr>
              <a:t>Virus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có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hệ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gen</a:t>
            </a:r>
            <a:r>
              <a:rPr lang="vi-VN" dirty="0">
                <a:cs typeface="Calibri" panose="020F0502020204030204" pitchFamily="34" charset="0"/>
              </a:rPr>
              <a:t> ARN dương </a:t>
            </a:r>
            <a:r>
              <a:rPr lang="vi-VN" dirty="0" err="1">
                <a:cs typeface="Calibri" panose="020F0502020204030204" pitchFamily="34" charset="0"/>
              </a:rPr>
              <a:t>sợi</a:t>
            </a:r>
            <a:r>
              <a:rPr lang="vi-VN" dirty="0">
                <a:cs typeface="Calibri" panose="020F0502020204030204" pitchFamily="34" charset="0"/>
              </a:rPr>
              <a:t> đơn </a:t>
            </a:r>
            <a:r>
              <a:rPr lang="vi-VN" dirty="0" err="1">
                <a:cs typeface="Calibri" panose="020F0502020204030204" pitchFamily="34" charset="0"/>
              </a:rPr>
              <a:t>kèm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nucleocapsid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đối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xứng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xoắn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ốc</a:t>
            </a:r>
            <a:endParaRPr lang="vi-VN" dirty="0">
              <a:cs typeface="Calibri" panose="020F0502020204030204" pitchFamily="34" charset="0"/>
            </a:endParaRPr>
          </a:p>
          <a:p>
            <a:r>
              <a:rPr lang="es-ES" dirty="0" err="1">
                <a:cs typeface="Calibri" panose="020F0502020204030204" pitchFamily="34" charset="0"/>
              </a:rPr>
              <a:t>Bộ</a:t>
            </a:r>
            <a:r>
              <a:rPr lang="es-ES" dirty="0">
                <a:cs typeface="Calibri" panose="020F0502020204030204" pitchFamily="34" charset="0"/>
              </a:rPr>
              <a:t> gen </a:t>
            </a:r>
            <a:r>
              <a:rPr lang="es-ES" dirty="0" err="1">
                <a:cs typeface="Calibri" panose="020F0502020204030204" pitchFamily="34" charset="0"/>
              </a:rPr>
              <a:t>của</a:t>
            </a:r>
            <a:r>
              <a:rPr lang="es-ES" dirty="0">
                <a:cs typeface="Calibri" panose="020F0502020204030204" pitchFamily="34" charset="0"/>
              </a:rPr>
              <a:t> Coronavirus </a:t>
            </a:r>
            <a:r>
              <a:rPr lang="es-ES" dirty="0" err="1">
                <a:cs typeface="Calibri" panose="020F0502020204030204" pitchFamily="34" charset="0"/>
              </a:rPr>
              <a:t>lớn</a:t>
            </a:r>
            <a:r>
              <a:rPr lang="es-ES" dirty="0">
                <a:cs typeface="Calibri" panose="020F0502020204030204" pitchFamily="34" charset="0"/>
              </a:rPr>
              <a:t> </a:t>
            </a:r>
            <a:r>
              <a:rPr lang="es-ES" dirty="0" err="1">
                <a:cs typeface="Calibri" panose="020F0502020204030204" pitchFamily="34" charset="0"/>
              </a:rPr>
              <a:t>khoảng</a:t>
            </a:r>
            <a:r>
              <a:rPr lang="es-ES" dirty="0">
                <a:cs typeface="Calibri" panose="020F0502020204030204" pitchFamily="34" charset="0"/>
              </a:rPr>
              <a:t> </a:t>
            </a:r>
            <a:r>
              <a:rPr lang="es-ES" dirty="0" err="1">
                <a:cs typeface="Calibri" panose="020F0502020204030204" pitchFamily="34" charset="0"/>
              </a:rPr>
              <a:t>từ</a:t>
            </a:r>
            <a:r>
              <a:rPr lang="es-ES" dirty="0">
                <a:cs typeface="Calibri" panose="020F0502020204030204" pitchFamily="34" charset="0"/>
              </a:rPr>
              <a:t> 26 - 32 kilo base.</a:t>
            </a:r>
            <a:endParaRPr lang="vi-VN" dirty="0">
              <a:cs typeface="Calibri" panose="020F0502020204030204" pitchFamily="34" charset="0"/>
            </a:endParaRPr>
          </a:p>
          <a:p>
            <a:r>
              <a:rPr lang="es-ES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Các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hạt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virus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Coronavirus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chứa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bốn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protein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cấu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trúc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chính</a:t>
            </a:r>
            <a:r>
              <a:rPr lang="vi-VN" dirty="0"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vi-VN" dirty="0" err="1">
                <a:cs typeface="Calibri" panose="020F0502020204030204" pitchFamily="34" charset="0"/>
              </a:rPr>
              <a:t>protein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spike</a:t>
            </a:r>
            <a:r>
              <a:rPr lang="vi-VN" dirty="0">
                <a:cs typeface="Calibri" panose="020F0502020204030204" pitchFamily="34" charset="0"/>
              </a:rPr>
              <a:t> (S)</a:t>
            </a:r>
          </a:p>
          <a:p>
            <a:pPr lvl="1"/>
            <a:r>
              <a:rPr lang="vi-VN" dirty="0" err="1">
                <a:cs typeface="Calibri" panose="020F0502020204030204" pitchFamily="34" charset="0"/>
              </a:rPr>
              <a:t>màng</a:t>
            </a:r>
            <a:r>
              <a:rPr lang="vi-VN" dirty="0">
                <a:cs typeface="Calibri" panose="020F0502020204030204" pitchFamily="34" charset="0"/>
              </a:rPr>
              <a:t> (M)</a:t>
            </a:r>
          </a:p>
          <a:p>
            <a:pPr lvl="1"/>
            <a:r>
              <a:rPr lang="vi-VN" dirty="0" err="1">
                <a:cs typeface="Calibri" panose="020F0502020204030204" pitchFamily="34" charset="0"/>
              </a:rPr>
              <a:t>vỏ</a:t>
            </a:r>
            <a:r>
              <a:rPr lang="vi-VN" dirty="0">
                <a:cs typeface="Calibri" panose="020F0502020204030204" pitchFamily="34" charset="0"/>
              </a:rPr>
              <a:t> (E)</a:t>
            </a:r>
          </a:p>
          <a:p>
            <a:pPr lvl="1"/>
            <a:r>
              <a:rPr lang="vi-VN" dirty="0" err="1">
                <a:cs typeface="Calibri" panose="020F0502020204030204" pitchFamily="34" charset="0"/>
              </a:rPr>
              <a:t>nucleocapsid</a:t>
            </a:r>
            <a:r>
              <a:rPr lang="vi-VN" dirty="0">
                <a:cs typeface="Calibri" panose="020F0502020204030204" pitchFamily="34" charset="0"/>
              </a:rPr>
              <a:t> (N), </a:t>
            </a:r>
            <a:r>
              <a:rPr lang="vi-VN" dirty="0" err="1">
                <a:cs typeface="Calibri" panose="020F0502020204030204" pitchFamily="34" charset="0"/>
              </a:rPr>
              <a:t>tất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cả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đều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được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mã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hóa</a:t>
            </a:r>
            <a:r>
              <a:rPr lang="vi-VN" dirty="0">
                <a:cs typeface="Calibri" panose="020F0502020204030204" pitchFamily="34" charset="0"/>
              </a:rPr>
              <a:t> trong </a:t>
            </a:r>
            <a:r>
              <a:rPr lang="vi-VN" dirty="0" err="1">
                <a:cs typeface="Calibri" panose="020F0502020204030204" pitchFamily="34" charset="0"/>
              </a:rPr>
              <a:t>đầu</a:t>
            </a:r>
            <a:r>
              <a:rPr lang="vi-VN" dirty="0">
                <a:cs typeface="Calibri" panose="020F0502020204030204" pitchFamily="34" charset="0"/>
              </a:rPr>
              <a:t> 3 ′ </a:t>
            </a:r>
            <a:r>
              <a:rPr lang="vi-VN" dirty="0" err="1">
                <a:cs typeface="Calibri" panose="020F0502020204030204" pitchFamily="34" charset="0"/>
              </a:rPr>
              <a:t>của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bộ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gen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virus</a:t>
            </a:r>
            <a:r>
              <a:rPr lang="vi-VN" dirty="0">
                <a:cs typeface="Calibri" panose="020F0502020204030204" pitchFamily="34" charset="0"/>
              </a:rPr>
              <a:t>. </a:t>
            </a:r>
          </a:p>
          <a:p>
            <a:r>
              <a:rPr lang="vi-VN" dirty="0" err="1">
                <a:cs typeface="Calibri" panose="020F0502020204030204" pitchFamily="34" charset="0"/>
              </a:rPr>
              <a:t>Ngoài</a:t>
            </a:r>
            <a:r>
              <a:rPr lang="vi-VN" dirty="0">
                <a:cs typeface="Calibri" panose="020F0502020204030204" pitchFamily="34" charset="0"/>
              </a:rPr>
              <a:t> 4 </a:t>
            </a:r>
            <a:r>
              <a:rPr lang="vi-VN" dirty="0" err="1">
                <a:cs typeface="Calibri" panose="020F0502020204030204" pitchFamily="34" charset="0"/>
              </a:rPr>
              <a:t>protein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chính</a:t>
            </a:r>
            <a:r>
              <a:rPr lang="vi-VN" dirty="0">
                <a:cs typeface="Calibri" panose="020F0502020204030204" pitchFamily="34" charset="0"/>
              </a:rPr>
              <a:t> trên, </a:t>
            </a:r>
            <a:r>
              <a:rPr lang="vi-VN" dirty="0" err="1">
                <a:cs typeface="Calibri" panose="020F0502020204030204" pitchFamily="34" charset="0"/>
              </a:rPr>
              <a:t>còn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có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protein</a:t>
            </a:r>
            <a:r>
              <a:rPr lang="vi-VN" dirty="0"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vi-VN" dirty="0">
                <a:cs typeface="Calibri" panose="020F0502020204030204" pitchFamily="34" charset="0"/>
              </a:rPr>
              <a:t>  phi </a:t>
            </a:r>
            <a:r>
              <a:rPr lang="vi-VN" dirty="0" err="1">
                <a:cs typeface="Calibri" panose="020F0502020204030204" pitchFamily="34" charset="0"/>
              </a:rPr>
              <a:t>cấu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trúc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hemagglutinin-esterase</a:t>
            </a:r>
            <a:r>
              <a:rPr lang="vi-VN" dirty="0">
                <a:cs typeface="Calibri" panose="020F0502020204030204" pitchFamily="34" charset="0"/>
              </a:rPr>
              <a:t> (HE)</a:t>
            </a:r>
          </a:p>
        </p:txBody>
      </p:sp>
      <p:pic>
        <p:nvPicPr>
          <p:cNvPr id="1028" name="Picture 4" descr="COVID vaccines focus on the spike protein – but here&amp;#39;s another target">
            <a:extLst>
              <a:ext uri="{FF2B5EF4-FFF2-40B4-BE49-F238E27FC236}">
                <a16:creationId xmlns:a16="http://schemas.microsoft.com/office/drawing/2014/main" id="{5062D2F0-5FBA-49C5-8436-405BE2AD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50" y="4742675"/>
            <a:ext cx="2789732" cy="220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76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cương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coronavirus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BAF9-898F-493D-A1EE-E6DCDCBD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568740"/>
            <a:ext cx="8332833" cy="5136859"/>
          </a:xfrm>
        </p:spPr>
        <p:txBody>
          <a:bodyPr/>
          <a:lstStyle/>
          <a:p>
            <a:r>
              <a:rPr lang="vi-VN" dirty="0" err="1">
                <a:cs typeface="Calibri" panose="020F0502020204030204" pitchFamily="34" charset="0"/>
              </a:rPr>
              <a:t>Protein</a:t>
            </a:r>
            <a:r>
              <a:rPr lang="vi-VN" dirty="0">
                <a:cs typeface="Calibri" panose="020F0502020204030204" pitchFamily="34" charset="0"/>
              </a:rPr>
              <a:t> S </a:t>
            </a:r>
            <a:r>
              <a:rPr lang="vi-VN" dirty="0" err="1">
                <a:cs typeface="Calibri" panose="020F0502020204030204" pitchFamily="34" charset="0"/>
              </a:rPr>
              <a:t>có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trọng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lượng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khoảng</a:t>
            </a:r>
            <a:r>
              <a:rPr lang="vi-VN" dirty="0">
                <a:cs typeface="Calibri" panose="020F0502020204030204" pitchFamily="34" charset="0"/>
              </a:rPr>
              <a:t> 150 </a:t>
            </a:r>
            <a:r>
              <a:rPr lang="vi-VN" dirty="0" err="1">
                <a:cs typeface="Calibri" panose="020F0502020204030204" pitchFamily="34" charset="0"/>
              </a:rPr>
              <a:t>kDa</a:t>
            </a:r>
            <a:r>
              <a:rPr lang="vi-VN" dirty="0">
                <a:cs typeface="Calibri" panose="020F0502020204030204" pitchFamily="34" charset="0"/>
              </a:rPr>
              <a:t> đa </a:t>
            </a:r>
            <a:r>
              <a:rPr lang="vi-VN" dirty="0" err="1">
                <a:cs typeface="Calibri" panose="020F0502020204030204" pitchFamily="34" charset="0"/>
              </a:rPr>
              <a:t>số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gồm</a:t>
            </a:r>
            <a:r>
              <a:rPr lang="vi-VN" dirty="0">
                <a:cs typeface="Calibri" panose="020F0502020204030204" pitchFamily="34" charset="0"/>
              </a:rPr>
              <a:t> hai </a:t>
            </a:r>
            <a:r>
              <a:rPr lang="vi-VN" dirty="0" err="1">
                <a:cs typeface="Calibri" panose="020F0502020204030204" pitchFamily="34" charset="0"/>
              </a:rPr>
              <a:t>tiểu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phần</a:t>
            </a:r>
            <a:r>
              <a:rPr lang="vi-VN" dirty="0">
                <a:cs typeface="Calibri" panose="020F0502020204030204" pitchFamily="34" charset="0"/>
              </a:rPr>
              <a:t> S1 </a:t>
            </a:r>
            <a:r>
              <a:rPr lang="vi-VN" dirty="0" err="1">
                <a:cs typeface="Calibri" panose="020F0502020204030204" pitchFamily="34" charset="0"/>
              </a:rPr>
              <a:t>hình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cầu</a:t>
            </a:r>
            <a:r>
              <a:rPr lang="vi-VN" dirty="0">
                <a:cs typeface="Calibri" panose="020F0502020204030204" pitchFamily="34" charset="0"/>
              </a:rPr>
              <a:t> ở </a:t>
            </a:r>
            <a:r>
              <a:rPr lang="vi-VN" dirty="0" err="1">
                <a:cs typeface="Calibri" panose="020F0502020204030204" pitchFamily="34" charset="0"/>
              </a:rPr>
              <a:t>đầu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và</a:t>
            </a:r>
            <a:r>
              <a:rPr lang="vi-VN" dirty="0">
                <a:cs typeface="Calibri" panose="020F0502020204030204" pitchFamily="34" charset="0"/>
              </a:rPr>
              <a:t> S2 </a:t>
            </a:r>
            <a:r>
              <a:rPr lang="vi-VN" dirty="0" err="1">
                <a:cs typeface="Calibri" panose="020F0502020204030204" pitchFamily="34" charset="0"/>
              </a:rPr>
              <a:t>là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phần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cuống</a:t>
            </a:r>
            <a:r>
              <a:rPr lang="vi-VN" dirty="0">
                <a:cs typeface="Calibri" panose="020F0502020204030204" pitchFamily="34" charset="0"/>
              </a:rPr>
              <a:t>, </a:t>
            </a:r>
            <a:r>
              <a:rPr lang="vi-VN" dirty="0" err="1">
                <a:cs typeface="Calibri" panose="020F0502020204030204" pitchFamily="34" charset="0"/>
              </a:rPr>
              <a:t>tạo</a:t>
            </a:r>
            <a:r>
              <a:rPr lang="vi-VN" dirty="0">
                <a:cs typeface="Calibri" panose="020F0502020204030204" pitchFamily="34" charset="0"/>
              </a:rPr>
              <a:t> nên </a:t>
            </a:r>
            <a:r>
              <a:rPr lang="vi-VN" dirty="0" err="1">
                <a:cs typeface="Calibri" panose="020F0502020204030204" pitchFamily="34" charset="0"/>
              </a:rPr>
              <a:t>cấu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trúc</a:t>
            </a:r>
            <a:r>
              <a:rPr lang="vi-VN" dirty="0">
                <a:cs typeface="Calibri" panose="020F0502020204030204" pitchFamily="34" charset="0"/>
              </a:rPr>
              <a:t> gai </a:t>
            </a:r>
            <a:r>
              <a:rPr lang="vi-VN" dirty="0" err="1">
                <a:cs typeface="Calibri" panose="020F0502020204030204" pitchFamily="34" charset="0"/>
              </a:rPr>
              <a:t>đặc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biệt</a:t>
            </a:r>
            <a:r>
              <a:rPr lang="vi-VN" dirty="0">
                <a:cs typeface="Calibri" panose="020F0502020204030204" pitchFamily="34" charset="0"/>
              </a:rPr>
              <a:t> trên </a:t>
            </a:r>
            <a:r>
              <a:rPr lang="vi-VN" dirty="0" err="1">
                <a:cs typeface="Calibri" panose="020F0502020204030204" pitchFamily="34" charset="0"/>
              </a:rPr>
              <a:t>bề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mặt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của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virus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và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có</a:t>
            </a:r>
            <a:r>
              <a:rPr lang="vi-VN" dirty="0">
                <a:cs typeface="Calibri" panose="020F0502020204030204" pitchFamily="34" charset="0"/>
              </a:rPr>
              <a:t> vai </a:t>
            </a:r>
            <a:r>
              <a:rPr lang="vi-VN" dirty="0" err="1">
                <a:cs typeface="Calibri" panose="020F0502020204030204" pitchFamily="34" charset="0"/>
              </a:rPr>
              <a:t>trò</a:t>
            </a:r>
            <a:r>
              <a:rPr lang="vi-VN" dirty="0">
                <a:cs typeface="Calibri" panose="020F0502020204030204" pitchFamily="34" charset="0"/>
              </a:rPr>
              <a:t> trung gian </a:t>
            </a:r>
            <a:r>
              <a:rPr lang="vi-VN" dirty="0" err="1">
                <a:cs typeface="Calibri" panose="020F0502020204030204" pitchFamily="34" charset="0"/>
              </a:rPr>
              <a:t>gắn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vào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thụ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thể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chủ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của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tế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bào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vật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chủ</a:t>
            </a:r>
            <a:r>
              <a:rPr lang="vi-VN" dirty="0"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026" name="Picture 2" descr="Hiểu đúng về virus Corona và cách phòng ngừa | | Cục cảnh sát giao thông">
            <a:extLst>
              <a:ext uri="{FF2B5EF4-FFF2-40B4-BE49-F238E27FC236}">
                <a16:creationId xmlns:a16="http://schemas.microsoft.com/office/drawing/2014/main" id="{2EA027C7-8DE8-4E6A-9A53-7E34993AB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201" y="3628982"/>
            <a:ext cx="2343598" cy="235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04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cương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coronavirus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BAF9-898F-493D-A1EE-E6DCDCBD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332833" cy="5359400"/>
          </a:xfrm>
        </p:spPr>
        <p:txBody>
          <a:bodyPr/>
          <a:lstStyle/>
          <a:p>
            <a:r>
              <a:rPr lang="vi-VN" dirty="0" err="1">
                <a:cs typeface="Calibri" panose="020F0502020204030204" pitchFamily="34" charset="0"/>
              </a:rPr>
              <a:t>Coronavirus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được</a:t>
            </a:r>
            <a:r>
              <a:rPr lang="vi-VN" dirty="0">
                <a:cs typeface="Calibri" panose="020F0502020204030204" pitchFamily="34" charset="0"/>
              </a:rPr>
              <a:t> phân </a:t>
            </a:r>
            <a:r>
              <a:rPr lang="vi-VN" dirty="0" err="1">
                <a:cs typeface="Calibri" panose="020F0502020204030204" pitchFamily="34" charset="0"/>
              </a:rPr>
              <a:t>loại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thành</a:t>
            </a:r>
            <a:r>
              <a:rPr lang="vi-VN" dirty="0">
                <a:cs typeface="Calibri" panose="020F0502020204030204" pitchFamily="34" charset="0"/>
              </a:rPr>
              <a:t> 3 </a:t>
            </a:r>
            <a:r>
              <a:rPr lang="vi-VN" dirty="0" err="1">
                <a:cs typeface="Calibri" panose="020F0502020204030204" pitchFamily="34" charset="0"/>
              </a:rPr>
              <a:t>nhóm</a:t>
            </a:r>
            <a:r>
              <a:rPr lang="vi-VN" dirty="0"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vi-VN" dirty="0" err="1">
                <a:cs typeface="Calibri" panose="020F0502020204030204" pitchFamily="34" charset="0"/>
              </a:rPr>
              <a:t>Nhóm</a:t>
            </a:r>
            <a:r>
              <a:rPr lang="vi-VN" dirty="0">
                <a:cs typeface="Calibri" panose="020F0502020204030204" pitchFamily="34" charset="0"/>
              </a:rPr>
              <a:t> I bao </a:t>
            </a:r>
            <a:r>
              <a:rPr lang="vi-VN" dirty="0" err="1">
                <a:cs typeface="Calibri" panose="020F0502020204030204" pitchFamily="34" charset="0"/>
              </a:rPr>
              <a:t>gồm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các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mầm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bệnh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động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vật</a:t>
            </a:r>
            <a:endParaRPr lang="vi-VN" dirty="0">
              <a:cs typeface="Calibri" panose="020F0502020204030204" pitchFamily="34" charset="0"/>
            </a:endParaRPr>
          </a:p>
          <a:p>
            <a:pPr lvl="1"/>
            <a:r>
              <a:rPr lang="vi-VN" dirty="0" err="1">
                <a:cs typeface="Calibri" panose="020F0502020204030204" pitchFamily="34" charset="0"/>
              </a:rPr>
              <a:t>Nhóm</a:t>
            </a:r>
            <a:r>
              <a:rPr lang="vi-VN" dirty="0">
                <a:cs typeface="Calibri" panose="020F0502020204030204" pitchFamily="34" charset="0"/>
              </a:rPr>
              <a:t> II bao </a:t>
            </a:r>
            <a:r>
              <a:rPr lang="vi-VN" dirty="0" err="1">
                <a:cs typeface="Calibri" panose="020F0502020204030204" pitchFamily="34" charset="0"/>
              </a:rPr>
              <a:t>gồm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các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virus</a:t>
            </a:r>
            <a:r>
              <a:rPr lang="vi-VN" dirty="0">
                <a:cs typeface="Calibri" panose="020F0502020204030204" pitchFamily="34" charset="0"/>
              </a:rPr>
              <a:t> gây </a:t>
            </a:r>
            <a:r>
              <a:rPr lang="vi-VN" dirty="0" err="1">
                <a:cs typeface="Calibri" panose="020F0502020204030204" pitchFamily="34" charset="0"/>
              </a:rPr>
              <a:t>bệnh</a:t>
            </a:r>
            <a:r>
              <a:rPr lang="vi-VN" dirty="0">
                <a:cs typeface="Calibri" panose="020F0502020204030204" pitchFamily="34" charset="0"/>
              </a:rPr>
              <a:t> ở </a:t>
            </a:r>
            <a:r>
              <a:rPr lang="vi-VN" dirty="0" err="1">
                <a:cs typeface="Calibri" panose="020F0502020204030204" pitchFamily="34" charset="0"/>
              </a:rPr>
              <a:t>súc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vật</a:t>
            </a:r>
            <a:r>
              <a:rPr lang="vi-VN" dirty="0">
                <a:cs typeface="Calibri" panose="020F0502020204030204" pitchFamily="34" charset="0"/>
              </a:rPr>
              <a:t> nuôi </a:t>
            </a:r>
            <a:r>
              <a:rPr lang="vi-VN" dirty="0" err="1">
                <a:cs typeface="Calibri" panose="020F0502020204030204" pitchFamily="34" charset="0"/>
              </a:rPr>
              <a:t>và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các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coronavirus</a:t>
            </a:r>
            <a:r>
              <a:rPr lang="vi-VN" dirty="0">
                <a:cs typeface="Calibri" panose="020F0502020204030204" pitchFamily="34" charset="0"/>
              </a:rPr>
              <a:t> ở </a:t>
            </a:r>
            <a:r>
              <a:rPr lang="vi-VN" dirty="0" err="1">
                <a:cs typeface="Calibri" panose="020F0502020204030204" pitchFamily="34" charset="0"/>
              </a:rPr>
              <a:t>người</a:t>
            </a:r>
            <a:r>
              <a:rPr lang="vi-VN" dirty="0">
                <a:cs typeface="Calibri" panose="020F0502020204030204" pitchFamily="34" charset="0"/>
              </a:rPr>
              <a:t> liên quan </a:t>
            </a:r>
            <a:r>
              <a:rPr lang="vi-VN" dirty="0" err="1">
                <a:cs typeface="Calibri" panose="020F0502020204030204" pitchFamily="34" charset="0"/>
              </a:rPr>
              <a:t>đến</a:t>
            </a:r>
            <a:r>
              <a:rPr lang="vi-VN" dirty="0">
                <a:cs typeface="Calibri" panose="020F0502020204030204" pitchFamily="34" charset="0"/>
              </a:rPr>
              <a:t> hô </a:t>
            </a:r>
            <a:r>
              <a:rPr lang="vi-VN" dirty="0" err="1">
                <a:cs typeface="Calibri" panose="020F0502020204030204" pitchFamily="34" charset="0"/>
              </a:rPr>
              <a:t>hấp</a:t>
            </a:r>
            <a:endParaRPr lang="vi-VN" dirty="0">
              <a:cs typeface="Calibri" panose="020F0502020204030204" pitchFamily="34" charset="0"/>
            </a:endParaRPr>
          </a:p>
          <a:p>
            <a:pPr lvl="1"/>
            <a:r>
              <a:rPr lang="vi-VN" dirty="0" err="1">
                <a:cs typeface="Calibri" panose="020F0502020204030204" pitchFamily="34" charset="0"/>
              </a:rPr>
              <a:t>Nhóm</a:t>
            </a:r>
            <a:r>
              <a:rPr lang="vi-VN" dirty="0">
                <a:cs typeface="Calibri" panose="020F0502020204030204" pitchFamily="34" charset="0"/>
              </a:rPr>
              <a:t> III bao </a:t>
            </a:r>
            <a:r>
              <a:rPr lang="vi-VN" dirty="0" err="1">
                <a:cs typeface="Calibri" panose="020F0502020204030204" pitchFamily="34" charset="0"/>
              </a:rPr>
              <a:t>gồm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các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coronavirus</a:t>
            </a:r>
            <a:r>
              <a:rPr lang="vi-VN" dirty="0">
                <a:cs typeface="Calibri" panose="020F0502020204030204" pitchFamily="34" charset="0"/>
              </a:rPr>
              <a:t> gia </a:t>
            </a:r>
            <a:r>
              <a:rPr lang="vi-VN" dirty="0" err="1">
                <a:cs typeface="Calibri" panose="020F0502020204030204" pitchFamily="34" charset="0"/>
              </a:rPr>
              <a:t>cầm</a:t>
            </a:r>
            <a:endParaRPr lang="vi-VN" dirty="0">
              <a:cs typeface="Calibri" panose="020F0502020204030204" pitchFamily="34" charset="0"/>
            </a:endParaRPr>
          </a:p>
          <a:p>
            <a:r>
              <a:rPr lang="vi-VN" dirty="0">
                <a:cs typeface="Calibri" panose="020F0502020204030204" pitchFamily="34" charset="0"/>
              </a:rPr>
              <a:t> Trong </a:t>
            </a:r>
            <a:r>
              <a:rPr lang="vi-VN" dirty="0" err="1">
                <a:cs typeface="Calibri" panose="020F0502020204030204" pitchFamily="34" charset="0"/>
              </a:rPr>
              <a:t>một</a:t>
            </a:r>
            <a:r>
              <a:rPr lang="vi-VN" dirty="0">
                <a:cs typeface="Calibri" panose="020F0502020204030204" pitchFamily="34" charset="0"/>
              </a:rPr>
              <a:t> phân </a:t>
            </a:r>
            <a:r>
              <a:rPr lang="vi-VN" dirty="0" err="1">
                <a:cs typeface="Calibri" panose="020F0502020204030204" pitchFamily="34" charset="0"/>
              </a:rPr>
              <a:t>loại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khác</a:t>
            </a:r>
            <a:r>
              <a:rPr lang="vi-VN" dirty="0">
                <a:cs typeface="Calibri" panose="020F0502020204030204" pitchFamily="34" charset="0"/>
              </a:rPr>
              <a:t>, </a:t>
            </a:r>
            <a:r>
              <a:rPr lang="vi-VN" dirty="0" err="1">
                <a:cs typeface="Calibri" panose="020F0502020204030204" pitchFamily="34" charset="0"/>
              </a:rPr>
              <a:t>có</a:t>
            </a:r>
            <a:r>
              <a:rPr lang="vi-VN" dirty="0">
                <a:cs typeface="Calibri" panose="020F0502020204030204" pitchFamily="34" charset="0"/>
              </a:rPr>
              <a:t> 4 </a:t>
            </a:r>
            <a:r>
              <a:rPr lang="vi-VN" dirty="0" err="1">
                <a:cs typeface="Calibri" panose="020F0502020204030204" pitchFamily="34" charset="0"/>
              </a:rPr>
              <a:t>nhóm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el-GR" dirty="0">
                <a:cs typeface="Calibri" panose="020F0502020204030204" pitchFamily="34" charset="0"/>
              </a:rPr>
              <a:t>α, β, δ </a:t>
            </a:r>
            <a:r>
              <a:rPr lang="vi-VN" dirty="0" err="1">
                <a:cs typeface="Calibri" panose="020F0502020204030204" pitchFamily="34" charset="0"/>
              </a:rPr>
              <a:t>và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el-GR" dirty="0">
                <a:cs typeface="Calibri" panose="020F0502020204030204" pitchFamily="34" charset="0"/>
              </a:rPr>
              <a:t>γ. </a:t>
            </a:r>
            <a:endParaRPr lang="vi-VN" dirty="0">
              <a:cs typeface="Calibri" panose="020F0502020204030204" pitchFamily="34" charset="0"/>
            </a:endParaRPr>
          </a:p>
          <a:p>
            <a:pPr lvl="1"/>
            <a:r>
              <a:rPr lang="vi-VN" dirty="0" err="1">
                <a:cs typeface="Calibri" panose="020F0502020204030204" pitchFamily="34" charset="0"/>
              </a:rPr>
              <a:t>Nhóm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el-GR" dirty="0">
                <a:cs typeface="Calibri" panose="020F0502020204030204" pitchFamily="34" charset="0"/>
              </a:rPr>
              <a:t>α </a:t>
            </a:r>
            <a:r>
              <a:rPr lang="vi-VN" dirty="0" err="1">
                <a:cs typeface="Calibri" panose="020F0502020204030204" pitchFamily="34" charset="0"/>
              </a:rPr>
              <a:t>chủ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yếu</a:t>
            </a:r>
            <a:r>
              <a:rPr lang="vi-VN" dirty="0">
                <a:cs typeface="Calibri" panose="020F0502020204030204" pitchFamily="34" charset="0"/>
              </a:rPr>
              <a:t> ở dơi, </a:t>
            </a:r>
            <a:r>
              <a:rPr lang="vi-VN" dirty="0" err="1">
                <a:cs typeface="Calibri" panose="020F0502020204030204" pitchFamily="34" charset="0"/>
              </a:rPr>
              <a:t>và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các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virus</a:t>
            </a:r>
            <a:r>
              <a:rPr lang="vi-VN" dirty="0">
                <a:cs typeface="Calibri" panose="020F0502020204030204" pitchFamily="34" charset="0"/>
              </a:rPr>
              <a:t> PEDV; TGEV gây tiêu </a:t>
            </a:r>
            <a:r>
              <a:rPr lang="vi-VN" dirty="0" err="1">
                <a:cs typeface="Calibri" panose="020F0502020204030204" pitchFamily="34" charset="0"/>
              </a:rPr>
              <a:t>chảy</a:t>
            </a:r>
            <a:r>
              <a:rPr lang="vi-VN" dirty="0">
                <a:cs typeface="Calibri" panose="020F0502020204030204" pitchFamily="34" charset="0"/>
              </a:rPr>
              <a:t> ở </a:t>
            </a:r>
            <a:r>
              <a:rPr lang="vi-VN" dirty="0" err="1">
                <a:cs typeface="Calibri" panose="020F0502020204030204" pitchFamily="34" charset="0"/>
              </a:rPr>
              <a:t>lợn</a:t>
            </a:r>
            <a:r>
              <a:rPr lang="vi-VN" dirty="0">
                <a:cs typeface="Calibri" panose="020F0502020204030204" pitchFamily="34" charset="0"/>
              </a:rPr>
              <a:t>, FIPV gây viêm </a:t>
            </a:r>
            <a:r>
              <a:rPr lang="vi-VN" dirty="0" err="1">
                <a:cs typeface="Calibri" panose="020F0502020204030204" pitchFamily="34" charset="0"/>
              </a:rPr>
              <a:t>phúc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mạc</a:t>
            </a:r>
            <a:r>
              <a:rPr lang="vi-VN" dirty="0">
                <a:cs typeface="Calibri" panose="020F0502020204030204" pitchFamily="34" charset="0"/>
              </a:rPr>
              <a:t> ở </a:t>
            </a:r>
            <a:r>
              <a:rPr lang="vi-VN" dirty="0" err="1">
                <a:cs typeface="Calibri" panose="020F0502020204030204" pitchFamily="34" charset="0"/>
              </a:rPr>
              <a:t>mèo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và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các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chủng</a:t>
            </a:r>
            <a:r>
              <a:rPr lang="vi-VN" dirty="0">
                <a:cs typeface="Calibri" panose="020F0502020204030204" pitchFamily="34" charset="0"/>
              </a:rPr>
              <a:t> HCoV-229E </a:t>
            </a:r>
            <a:r>
              <a:rPr lang="vi-VN" dirty="0" err="1">
                <a:cs typeface="Calibri" panose="020F0502020204030204" pitchFamily="34" charset="0"/>
              </a:rPr>
              <a:t>và</a:t>
            </a:r>
            <a:r>
              <a:rPr lang="vi-VN" dirty="0">
                <a:cs typeface="Calibri" panose="020F0502020204030204" pitchFamily="34" charset="0"/>
              </a:rPr>
              <a:t> HCoV-LN63 gây </a:t>
            </a:r>
            <a:r>
              <a:rPr lang="vi-VN" dirty="0" err="1">
                <a:cs typeface="Calibri" panose="020F0502020204030204" pitchFamily="34" charset="0"/>
              </a:rPr>
              <a:t>cảm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lạnh</a:t>
            </a:r>
            <a:r>
              <a:rPr lang="vi-VN" dirty="0">
                <a:cs typeface="Calibri" panose="020F0502020204030204" pitchFamily="34" charset="0"/>
              </a:rPr>
              <a:t> ở </a:t>
            </a:r>
            <a:r>
              <a:rPr lang="vi-VN" dirty="0" err="1">
                <a:cs typeface="Calibri" panose="020F0502020204030204" pitchFamily="34" charset="0"/>
              </a:rPr>
              <a:t>người</a:t>
            </a:r>
            <a:r>
              <a:rPr lang="vi-VN" dirty="0">
                <a:cs typeface="Calibri" panose="020F0502020204030204" pitchFamily="34" charset="0"/>
              </a:rPr>
              <a:t>. </a:t>
            </a:r>
          </a:p>
          <a:p>
            <a:pPr lvl="1"/>
            <a:r>
              <a:rPr lang="vi-VN" dirty="0" err="1">
                <a:cs typeface="Calibri" panose="020F0502020204030204" pitchFamily="34" charset="0"/>
              </a:rPr>
              <a:t>Nhóm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el-GR" dirty="0">
                <a:cs typeface="Calibri" panose="020F0502020204030204" pitchFamily="34" charset="0"/>
              </a:rPr>
              <a:t>β </a:t>
            </a:r>
            <a:r>
              <a:rPr lang="vi-VN" dirty="0" err="1">
                <a:cs typeface="Calibri" panose="020F0502020204030204" pitchFamily="34" charset="0"/>
              </a:rPr>
              <a:t>có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các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virus</a:t>
            </a:r>
            <a:r>
              <a:rPr lang="vi-VN" dirty="0">
                <a:cs typeface="Calibri" panose="020F0502020204030204" pitchFamily="34" charset="0"/>
              </a:rPr>
              <a:t> gây </a:t>
            </a:r>
            <a:r>
              <a:rPr lang="vi-VN" dirty="0" err="1">
                <a:cs typeface="Calibri" panose="020F0502020204030204" pitchFamily="34" charset="0"/>
              </a:rPr>
              <a:t>bệnh</a:t>
            </a:r>
            <a:r>
              <a:rPr lang="vi-VN" dirty="0">
                <a:cs typeface="Calibri" panose="020F0502020204030204" pitchFamily="34" charset="0"/>
              </a:rPr>
              <a:t> ở dơi, viêm gan ở </a:t>
            </a:r>
            <a:r>
              <a:rPr lang="vi-VN" dirty="0" err="1">
                <a:cs typeface="Calibri" panose="020F0502020204030204" pitchFamily="34" charset="0"/>
              </a:rPr>
              <a:t>chuột</a:t>
            </a:r>
            <a:r>
              <a:rPr lang="vi-VN" dirty="0">
                <a:cs typeface="Calibri" panose="020F0502020204030204" pitchFamily="34" charset="0"/>
              </a:rPr>
              <a:t>, </a:t>
            </a:r>
            <a:r>
              <a:rPr lang="vi-VN" dirty="0" err="1">
                <a:cs typeface="Calibri" panose="020F0502020204030204" pitchFamily="34" charset="0"/>
              </a:rPr>
              <a:t>các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virus</a:t>
            </a:r>
            <a:r>
              <a:rPr lang="vi-VN" dirty="0">
                <a:cs typeface="Calibri" panose="020F0502020204030204" pitchFamily="34" charset="0"/>
              </a:rPr>
              <a:t> SARS </a:t>
            </a:r>
            <a:r>
              <a:rPr lang="vi-VN" dirty="0" err="1">
                <a:cs typeface="Calibri" panose="020F0502020204030204" pitchFamily="34" charset="0"/>
              </a:rPr>
              <a:t>được</a:t>
            </a:r>
            <a:r>
              <a:rPr lang="vi-VN" dirty="0">
                <a:cs typeface="Calibri" panose="020F0502020204030204" pitchFamily="34" charset="0"/>
              </a:rPr>
              <a:t> cho </a:t>
            </a:r>
            <a:r>
              <a:rPr lang="vi-VN" dirty="0" err="1">
                <a:cs typeface="Calibri" panose="020F0502020204030204" pitchFamily="34" charset="0"/>
              </a:rPr>
              <a:t>là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từ</a:t>
            </a:r>
            <a:r>
              <a:rPr lang="vi-VN" dirty="0">
                <a:cs typeface="Calibri" panose="020F0502020204030204" pitchFamily="34" charset="0"/>
              </a:rPr>
              <a:t> dơi </a:t>
            </a:r>
            <a:r>
              <a:rPr lang="vi-VN" dirty="0" err="1">
                <a:cs typeface="Calibri" panose="020F0502020204030204" pitchFamily="34" charset="0"/>
              </a:rPr>
              <a:t>và</a:t>
            </a:r>
            <a:r>
              <a:rPr lang="vi-VN" dirty="0">
                <a:cs typeface="Calibri" panose="020F0502020204030204" pitchFamily="34" charset="0"/>
              </a:rPr>
              <a:t> MERS-</a:t>
            </a:r>
            <a:r>
              <a:rPr lang="vi-VN" dirty="0" err="1">
                <a:cs typeface="Calibri" panose="020F0502020204030204" pitchFamily="34" charset="0"/>
              </a:rPr>
              <a:t>CoVđược</a:t>
            </a:r>
            <a:r>
              <a:rPr lang="vi-VN" dirty="0">
                <a:cs typeface="Calibri" panose="020F0502020204030204" pitchFamily="34" charset="0"/>
              </a:rPr>
              <a:t> cho </a:t>
            </a:r>
            <a:r>
              <a:rPr lang="vi-VN" dirty="0" err="1">
                <a:cs typeface="Calibri" panose="020F0502020204030204" pitchFamily="34" charset="0"/>
              </a:rPr>
              <a:t>là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từ</a:t>
            </a:r>
            <a:r>
              <a:rPr lang="vi-VN" dirty="0">
                <a:cs typeface="Calibri" panose="020F0502020204030204" pitchFamily="34" charset="0"/>
              </a:rPr>
              <a:t> dơi </a:t>
            </a:r>
            <a:r>
              <a:rPr lang="vi-VN" dirty="0" err="1">
                <a:cs typeface="Calibri" panose="020F0502020204030204" pitchFamily="34" charset="0"/>
              </a:rPr>
              <a:t>và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lạc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đà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truyền</a:t>
            </a:r>
            <a:r>
              <a:rPr lang="vi-VN" dirty="0">
                <a:cs typeface="Calibri" panose="020F0502020204030204" pitchFamily="34" charset="0"/>
              </a:rPr>
              <a:t> sang </a:t>
            </a:r>
            <a:r>
              <a:rPr lang="vi-VN" dirty="0" err="1">
                <a:cs typeface="Calibri" panose="020F0502020204030204" pitchFamily="34" charset="0"/>
              </a:rPr>
              <a:t>người</a:t>
            </a:r>
            <a:r>
              <a:rPr lang="vi-VN" dirty="0">
                <a:cs typeface="Calibri" panose="020F0502020204030204" pitchFamily="34" charset="0"/>
              </a:rPr>
              <a:t>; </a:t>
            </a:r>
            <a:r>
              <a:rPr lang="vi-VN" dirty="0" err="1">
                <a:cs typeface="Calibri" panose="020F0502020204030204" pitchFamily="34" charset="0"/>
              </a:rPr>
              <a:t>các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virus</a:t>
            </a:r>
            <a:r>
              <a:rPr lang="vi-VN" dirty="0">
                <a:cs typeface="Calibri" panose="020F0502020204030204" pitchFamily="34" charset="0"/>
              </a:rPr>
              <a:t> HCoV043 </a:t>
            </a:r>
            <a:r>
              <a:rPr lang="vi-VN" dirty="0" err="1">
                <a:cs typeface="Calibri" panose="020F0502020204030204" pitchFamily="34" charset="0"/>
              </a:rPr>
              <a:t>và</a:t>
            </a:r>
            <a:r>
              <a:rPr lang="vi-VN" dirty="0">
                <a:cs typeface="Calibri" panose="020F0502020204030204" pitchFamily="34" charset="0"/>
              </a:rPr>
              <a:t> HCoV-HKU1 gây </a:t>
            </a:r>
            <a:r>
              <a:rPr lang="vi-VN" dirty="0" err="1">
                <a:cs typeface="Calibri" panose="020F0502020204030204" pitchFamily="34" charset="0"/>
              </a:rPr>
              <a:t>cảm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lạnh</a:t>
            </a:r>
            <a:r>
              <a:rPr lang="vi-VN" dirty="0">
                <a:cs typeface="Calibri" panose="020F0502020204030204" pitchFamily="34" charset="0"/>
              </a:rPr>
              <a:t> ở </a:t>
            </a:r>
            <a:r>
              <a:rPr lang="vi-VN" dirty="0" err="1">
                <a:cs typeface="Calibri" panose="020F0502020204030204" pitchFamily="34" charset="0"/>
              </a:rPr>
              <a:t>người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cũng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thuộc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nhóm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này</a:t>
            </a:r>
            <a:r>
              <a:rPr lang="vi-VN" dirty="0">
                <a:cs typeface="Calibri" panose="020F0502020204030204" pitchFamily="34" charset="0"/>
              </a:rPr>
              <a:t>. </a:t>
            </a:r>
          </a:p>
          <a:p>
            <a:pPr lvl="1"/>
            <a:r>
              <a:rPr lang="vi-VN" dirty="0" err="1">
                <a:cs typeface="Calibri" panose="020F0502020204030204" pitchFamily="34" charset="0"/>
              </a:rPr>
              <a:t>Nhóm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el-GR" dirty="0">
                <a:cs typeface="Calibri" panose="020F0502020204030204" pitchFamily="34" charset="0"/>
              </a:rPr>
              <a:t>δ </a:t>
            </a:r>
            <a:r>
              <a:rPr lang="vi-VN" dirty="0" err="1">
                <a:cs typeface="Calibri" panose="020F0502020204030204" pitchFamily="34" charset="0"/>
              </a:rPr>
              <a:t>có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virus</a:t>
            </a:r>
            <a:r>
              <a:rPr lang="vi-VN" dirty="0">
                <a:cs typeface="Calibri" panose="020F0502020204030204" pitchFamily="34" charset="0"/>
              </a:rPr>
              <a:t> gây </a:t>
            </a:r>
            <a:r>
              <a:rPr lang="vi-VN" dirty="0" err="1">
                <a:cs typeface="Calibri" panose="020F0502020204030204" pitchFamily="34" charset="0"/>
              </a:rPr>
              <a:t>bệnh</a:t>
            </a:r>
            <a:r>
              <a:rPr lang="vi-VN" dirty="0">
                <a:cs typeface="Calibri" panose="020F0502020204030204" pitchFamily="34" charset="0"/>
              </a:rPr>
              <a:t> tăng </a:t>
            </a:r>
            <a:r>
              <a:rPr lang="vi-VN" dirty="0" err="1">
                <a:cs typeface="Calibri" panose="020F0502020204030204" pitchFamily="34" charset="0"/>
              </a:rPr>
              <a:t>Plasmocyte</a:t>
            </a:r>
            <a:r>
              <a:rPr lang="vi-VN" dirty="0">
                <a:cs typeface="Calibri" panose="020F0502020204030204" pitchFamily="34" charset="0"/>
              </a:rPr>
              <a:t> đuôi gai. </a:t>
            </a:r>
          </a:p>
          <a:p>
            <a:pPr lvl="1"/>
            <a:r>
              <a:rPr lang="vi-VN" dirty="0" err="1">
                <a:cs typeface="Calibri" panose="020F0502020204030204" pitchFamily="34" charset="0"/>
              </a:rPr>
              <a:t>Nhóm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el-GR" dirty="0">
                <a:cs typeface="Calibri" panose="020F0502020204030204" pitchFamily="34" charset="0"/>
              </a:rPr>
              <a:t>γ </a:t>
            </a:r>
            <a:r>
              <a:rPr lang="vi-VN" dirty="0" err="1">
                <a:cs typeface="Calibri" panose="020F0502020204030204" pitchFamily="34" charset="0"/>
              </a:rPr>
              <a:t>có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các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virus</a:t>
            </a:r>
            <a:r>
              <a:rPr lang="vi-VN" dirty="0">
                <a:cs typeface="Calibri" panose="020F0502020204030204" pitchFamily="34" charset="0"/>
              </a:rPr>
              <a:t> gây </a:t>
            </a:r>
            <a:r>
              <a:rPr lang="vi-VN" dirty="0" err="1">
                <a:cs typeface="Calibri" panose="020F0502020204030204" pitchFamily="34" charset="0"/>
              </a:rPr>
              <a:t>bệnh</a:t>
            </a:r>
            <a:r>
              <a:rPr lang="vi-VN" dirty="0">
                <a:cs typeface="Calibri" panose="020F0502020204030204" pitchFamily="34" charset="0"/>
              </a:rPr>
              <a:t> ở </a:t>
            </a:r>
            <a:r>
              <a:rPr lang="vi-VN" dirty="0" err="1">
                <a:cs typeface="Calibri" panose="020F0502020204030204" pitchFamily="34" charset="0"/>
              </a:rPr>
              <a:t>bò</a:t>
            </a:r>
            <a:r>
              <a:rPr lang="vi-VN" dirty="0">
                <a:cs typeface="Calibri" panose="020F0502020204030204" pitchFamily="34" charset="0"/>
              </a:rPr>
              <a:t>, </a:t>
            </a:r>
            <a:r>
              <a:rPr lang="vi-VN" dirty="0" err="1">
                <a:cs typeface="Calibri" panose="020F0502020204030204" pitchFamily="34" charset="0"/>
              </a:rPr>
              <a:t>chuột</a:t>
            </a:r>
            <a:r>
              <a:rPr lang="vi-VN" dirty="0">
                <a:cs typeface="Calibri" panose="020F0502020204030204" pitchFamily="34" charset="0"/>
              </a:rPr>
              <a:t>, </a:t>
            </a:r>
            <a:r>
              <a:rPr lang="vi-VN" dirty="0" err="1">
                <a:cs typeface="Calibri" panose="020F0502020204030204" pitchFamily="34" charset="0"/>
              </a:rPr>
              <a:t>gà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và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một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số</a:t>
            </a:r>
            <a:r>
              <a:rPr lang="vi-VN" dirty="0">
                <a:cs typeface="Calibri" panose="020F0502020204030204" pitchFamily="34" charset="0"/>
              </a:rPr>
              <a:t> gia </a:t>
            </a:r>
            <a:r>
              <a:rPr lang="vi-VN" dirty="0" err="1">
                <a:cs typeface="Calibri" panose="020F0502020204030204" pitchFamily="34" charset="0"/>
              </a:rPr>
              <a:t>súc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khác</a:t>
            </a:r>
            <a:r>
              <a:rPr lang="vi-VN" dirty="0"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057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cương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coronavirus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BAF9-898F-493D-A1EE-E6DCDCBD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332833" cy="5359400"/>
          </a:xfrm>
        </p:spPr>
        <p:txBody>
          <a:bodyPr/>
          <a:lstStyle/>
          <a:p>
            <a:r>
              <a:rPr lang="vi-VN" dirty="0"/>
              <a:t>Cơ </a:t>
            </a:r>
            <a:r>
              <a:rPr lang="vi-VN" dirty="0" err="1"/>
              <a:t>chế</a:t>
            </a:r>
            <a:r>
              <a:rPr lang="vi-VN" dirty="0"/>
              <a:t> nhân lên trong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chủ</a:t>
            </a:r>
            <a:endParaRPr lang="vi-VN" dirty="0"/>
          </a:p>
          <a:p>
            <a:pPr lvl="1"/>
            <a:r>
              <a:rPr lang="vi-VN" dirty="0"/>
              <a:t>Khi xâm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, </a:t>
            </a:r>
            <a:r>
              <a:rPr lang="vi-VN" dirty="0" err="1"/>
              <a:t>protein</a:t>
            </a:r>
            <a:r>
              <a:rPr lang="vi-VN" dirty="0"/>
              <a:t> S </a:t>
            </a:r>
            <a:r>
              <a:rPr lang="vi-VN" dirty="0" err="1"/>
              <a:t>gắn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thụ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trên </a:t>
            </a:r>
            <a:r>
              <a:rPr lang="vi-VN" dirty="0" err="1"/>
              <a:t>bề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màng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bào</a:t>
            </a:r>
            <a:r>
              <a:rPr lang="vi-VN" dirty="0"/>
              <a:t> niêm </a:t>
            </a:r>
            <a:r>
              <a:rPr lang="vi-VN" dirty="0" err="1"/>
              <a:t>mạc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hô </a:t>
            </a:r>
            <a:r>
              <a:rPr lang="vi-VN" dirty="0" err="1"/>
              <a:t>hấp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 sau khi xâm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bào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gen</a:t>
            </a:r>
            <a:r>
              <a:rPr lang="vi-VN" dirty="0"/>
              <a:t> sao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RNA </a:t>
            </a:r>
            <a:r>
              <a:rPr lang="vi-VN" dirty="0" err="1"/>
              <a:t>gen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virion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Sau khi </a:t>
            </a:r>
            <a:r>
              <a:rPr lang="vi-VN" dirty="0" err="1"/>
              <a:t>lắp</a:t>
            </a:r>
            <a:r>
              <a:rPr lang="vi-VN" dirty="0"/>
              <a:t> </a:t>
            </a:r>
            <a:r>
              <a:rPr lang="vi-VN" dirty="0" err="1"/>
              <a:t>ráp</a:t>
            </a:r>
            <a:r>
              <a:rPr lang="vi-VN" dirty="0"/>
              <a:t>, </a:t>
            </a:r>
            <a:r>
              <a:rPr lang="vi-VN" dirty="0" err="1"/>
              <a:t>virion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vận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bề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bào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túi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phóng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exocytosis</a:t>
            </a:r>
            <a:r>
              <a:rPr lang="vi-VN" dirty="0"/>
              <a:t>.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protein</a:t>
            </a:r>
            <a:r>
              <a:rPr lang="vi-VN" dirty="0"/>
              <a:t> S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gắn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màng</a:t>
            </a:r>
            <a:r>
              <a:rPr lang="vi-VN" dirty="0"/>
              <a:t> </a:t>
            </a:r>
            <a:r>
              <a:rPr lang="vi-VN" dirty="0" err="1"/>
              <a:t>virion</a:t>
            </a:r>
            <a:r>
              <a:rPr lang="vi-VN" dirty="0"/>
              <a:t> đưa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bề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bào</a:t>
            </a:r>
            <a:r>
              <a:rPr lang="vi-VN" dirty="0"/>
              <a:t> nên không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kháng</a:t>
            </a:r>
            <a:r>
              <a:rPr lang="vi-VN" dirty="0"/>
              <a:t> nguyên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miễn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bào</a:t>
            </a:r>
            <a:r>
              <a:rPr lang="vi-VN" dirty="0"/>
              <a:t> đa nhân </a:t>
            </a:r>
            <a:r>
              <a:rPr lang="vi-VN" dirty="0" err="1"/>
              <a:t>khổng</a:t>
            </a:r>
            <a:r>
              <a:rPr lang="vi-VN" dirty="0"/>
              <a:t> </a:t>
            </a:r>
            <a:r>
              <a:rPr lang="vi-VN" dirty="0" err="1"/>
              <a:t>lồ</a:t>
            </a:r>
            <a:r>
              <a:rPr lang="vi-VN" dirty="0"/>
              <a:t>,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virus</a:t>
            </a:r>
            <a:r>
              <a:rPr lang="vi-VN" dirty="0"/>
              <a:t> lây lan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tồn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trong cơ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nhiễm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không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miễn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vô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kháng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78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0793-2385-4DE0-9F27-6109A7E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BAF9-898F-493D-A1EE-E6DCDCBD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332833" cy="5359400"/>
          </a:xfrm>
        </p:spPr>
        <p:txBody>
          <a:bodyPr/>
          <a:lstStyle/>
          <a:p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2019nCoVR </a:t>
            </a:r>
            <a:r>
              <a:rPr lang="vi-VN" dirty="0" err="1"/>
              <a:t>của</a:t>
            </a:r>
            <a:r>
              <a:rPr lang="vi-VN" dirty="0"/>
              <a:t> NGDC </a:t>
            </a:r>
          </a:p>
          <a:p>
            <a:r>
              <a:rPr lang="vi-VN" dirty="0"/>
              <a:t>Trong </a:t>
            </a:r>
            <a:r>
              <a:rPr lang="vi-VN" dirty="0" err="1"/>
              <a:t>bộ</a:t>
            </a:r>
            <a:r>
              <a:rPr lang="vi-VN" dirty="0"/>
              <a:t> 2666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gai </a:t>
            </a:r>
            <a:r>
              <a:rPr lang="vi-VN" dirty="0" err="1"/>
              <a:t>protein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507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gốc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con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coi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positive</a:t>
            </a:r>
            <a:r>
              <a:rPr lang="vi-VN" dirty="0"/>
              <a:t> (dương </a:t>
            </a:r>
            <a:r>
              <a:rPr lang="vi-VN" dirty="0" err="1"/>
              <a:t>tính</a:t>
            </a:r>
            <a:r>
              <a:rPr lang="vi-VN" dirty="0"/>
              <a:t>) </a:t>
            </a:r>
            <a:r>
              <a:rPr lang="vi-VN" dirty="0" err="1"/>
              <a:t>còn</a:t>
            </a:r>
            <a:r>
              <a:rPr lang="vi-VN" dirty="0"/>
              <a:t> 2159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gốc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con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coi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nagative</a:t>
            </a:r>
            <a:r>
              <a:rPr lang="vi-VN" dirty="0"/>
              <a:t> (âm </a:t>
            </a:r>
            <a:r>
              <a:rPr lang="vi-VN" dirty="0" err="1"/>
              <a:t>tính</a:t>
            </a:r>
            <a:r>
              <a:rPr lang="vi-VN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444DB-7A34-4450-9126-8F90404DE3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93" y="3379278"/>
            <a:ext cx="5019675" cy="332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98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483CF1B63FA4AA03D15E9EA85AD57" ma:contentTypeVersion="8" ma:contentTypeDescription="Create a new document." ma:contentTypeScope="" ma:versionID="a8b6f1d65f4e7bd05e3f786199ae7265">
  <xsd:schema xmlns:xsd="http://www.w3.org/2001/XMLSchema" xmlns:xs="http://www.w3.org/2001/XMLSchema" xmlns:p="http://schemas.microsoft.com/office/2006/metadata/properties" xmlns:ns3="c078926d-f3db-4b74-bbd0-f33b483d4b1e" xmlns:ns4="806a97cf-37b5-43d8-9f6a-27e74bb9243f" targetNamespace="http://schemas.microsoft.com/office/2006/metadata/properties" ma:root="true" ma:fieldsID="670cc15a400af3d97eebe3a76d2851a1" ns3:_="" ns4:_="">
    <xsd:import namespace="c078926d-f3db-4b74-bbd0-f33b483d4b1e"/>
    <xsd:import namespace="806a97cf-37b5-43d8-9f6a-27e74bb924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8926d-f3db-4b74-bbd0-f33b483d4b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a97cf-37b5-43d8-9f6a-27e74bb924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8391AB-A50B-4E84-8464-72D3118E0F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E5B54B-984F-45D1-957E-A77FA84D2D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8926d-f3db-4b74-bbd0-f33b483d4b1e"/>
    <ds:schemaRef ds:uri="806a97cf-37b5-43d8-9f6a-27e74bb924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478D6A-B863-40CF-88F9-BDD0185497D7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806a97cf-37b5-43d8-9f6a-27e74bb9243f"/>
    <ds:schemaRef ds:uri="c078926d-f3db-4b74-bbd0-f33b483d4b1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596</TotalTime>
  <Words>1817</Words>
  <Application>Microsoft Office PowerPoint</Application>
  <PresentationFormat>On-screen Show (4:3)</PresentationFormat>
  <Paragraphs>297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Đề tài: Sử dụng đặc điểm spike protein để dự đoán rủi ro truyền nhiễm và theo dõi động lực tiến hóa của virus corona </vt:lpstr>
      <vt:lpstr>Nội dung</vt:lpstr>
      <vt:lpstr>Diễn biến dịch COVID-19</vt:lpstr>
      <vt:lpstr>Diễn biến dịch COVID-19</vt:lpstr>
      <vt:lpstr>Đại cương về coronavirus</vt:lpstr>
      <vt:lpstr>Đại cương về coronavirus</vt:lpstr>
      <vt:lpstr>Đại cương về coronavirus</vt:lpstr>
      <vt:lpstr>Đại cương về coronavirus</vt:lpstr>
      <vt:lpstr>Tập dữ liệu</vt:lpstr>
      <vt:lpstr>Độ đo đánh giá</vt:lpstr>
      <vt:lpstr>Độ đo đánh giá</vt:lpstr>
      <vt:lpstr>Luồng xử lý</vt:lpstr>
      <vt:lpstr>Trích xuất đặc trưng</vt:lpstr>
      <vt:lpstr>Trích xuất đặc trưng</vt:lpstr>
      <vt:lpstr>Trích xuất đặc trưng</vt:lpstr>
      <vt:lpstr>Trích xuất đặc trưng</vt:lpstr>
      <vt:lpstr>Trích xuất đặc trưng</vt:lpstr>
      <vt:lpstr>Học máy và đánh giá</vt:lpstr>
      <vt:lpstr>Học máy và đánh giá</vt:lpstr>
      <vt:lpstr>Học máy và đánh giá</vt:lpstr>
      <vt:lpstr>Học máy và đánh giá</vt:lpstr>
      <vt:lpstr>Học máy và đánh giá</vt:lpstr>
      <vt:lpstr>Học máy và đánh giá</vt:lpstr>
      <vt:lpstr>Câu hỏi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Ba Quan 20173319</cp:lastModifiedBy>
  <cp:revision>8</cp:revision>
  <dcterms:created xsi:type="dcterms:W3CDTF">2016-07-25T07:53:11Z</dcterms:created>
  <dcterms:modified xsi:type="dcterms:W3CDTF">2021-08-10T21:08:22Z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0x010100D27483CF1B63FA4AA03D15E9EA85AD57</vt:lpwstr>
  </property>
</Properties>
</file>