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8" r:id="rId3"/>
    <p:sldId id="259" r:id="rId4"/>
    <p:sldId id="260" r:id="rId5"/>
    <p:sldId id="261" r:id="rId6"/>
    <p:sldId id="267" r:id="rId7"/>
    <p:sldId id="264"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333" autoAdjust="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348081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45166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386538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3518626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70999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32890610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2776421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239233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31077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EE0E7-7FA4-4E7E-A121-62AEFCDD3E01}" type="datetimeFigureOut">
              <a:rPr lang="en-GB" smtClean="0"/>
              <a:t>06/02/2024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04375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BEE0E7-7FA4-4E7E-A121-62AEFCDD3E0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459929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BEE0E7-7FA4-4E7E-A121-62AEFCDD3E01}" type="datetimeFigureOut">
              <a:rPr lang="en-GB" smtClean="0"/>
              <a:t>06/02/2024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205194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BEE0E7-7FA4-4E7E-A121-62AEFCDD3E01}" type="datetimeFigureOut">
              <a:rPr lang="en-GB" smtClean="0"/>
              <a:t>06/02/2024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428453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BEE0E7-7FA4-4E7E-A121-62AEFCDD3E01}" type="datetimeFigureOut">
              <a:rPr lang="en-GB" smtClean="0"/>
              <a:t>06/02/2024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394098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EBEE0E7-7FA4-4E7E-A121-62AEFCDD3E0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97219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BEE0E7-7FA4-4E7E-A121-62AEFCDD3E01}" type="datetimeFigureOut">
              <a:rPr lang="en-GB" smtClean="0"/>
              <a:t>06/02/2024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6EA4202-EB70-441E-A6A0-244064F62C42}" type="slidenum">
              <a:rPr lang="en-GB" smtClean="0"/>
              <a:t>‹#›</a:t>
            </a:fld>
            <a:endParaRPr lang="en-GB"/>
          </a:p>
        </p:txBody>
      </p:sp>
    </p:spTree>
    <p:extLst>
      <p:ext uri="{BB962C8B-B14F-4D97-AF65-F5344CB8AC3E}">
        <p14:creationId xmlns:p14="http://schemas.microsoft.com/office/powerpoint/2010/main" val="1592434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BEE0E7-7FA4-4E7E-A121-62AEFCDD3E01}" type="datetimeFigureOut">
              <a:rPr lang="en-GB" smtClean="0"/>
              <a:t>06/02/2024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6EA4202-EB70-441E-A6A0-244064F62C42}" type="slidenum">
              <a:rPr lang="en-GB" smtClean="0"/>
              <a:t>‹#›</a:t>
            </a:fld>
            <a:endParaRPr lang="en-GB"/>
          </a:p>
        </p:txBody>
      </p:sp>
    </p:spTree>
    <p:extLst>
      <p:ext uri="{BB962C8B-B14F-4D97-AF65-F5344CB8AC3E}">
        <p14:creationId xmlns:p14="http://schemas.microsoft.com/office/powerpoint/2010/main" val="44956493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EE7D-E463-4D1B-BC5B-F7A525FE3723}"/>
              </a:ext>
            </a:extLst>
          </p:cNvPr>
          <p:cNvSpPr>
            <a:spLocks noGrp="1"/>
          </p:cNvSpPr>
          <p:nvPr>
            <p:ph type="ctrTitle"/>
          </p:nvPr>
        </p:nvSpPr>
        <p:spPr>
          <a:xfrm>
            <a:off x="1598507" y="1398694"/>
            <a:ext cx="7766936" cy="1646302"/>
          </a:xfrm>
        </p:spPr>
        <p:txBody>
          <a:bodyPr/>
          <a:lstStyle/>
          <a:p>
            <a:r>
              <a:rPr lang="en-GB" dirty="0">
                <a:latin typeface="Algerian" panose="04020705040A02060702" pitchFamily="82"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1EE05BD4-5E65-459E-BAE6-624EFAA9329E}"/>
              </a:ext>
            </a:extLst>
          </p:cNvPr>
          <p:cNvSpPr>
            <a:spLocks noGrp="1"/>
          </p:cNvSpPr>
          <p:nvPr>
            <p:ph type="subTitle" idx="1"/>
          </p:nvPr>
        </p:nvSpPr>
        <p:spPr>
          <a:xfrm>
            <a:off x="1507066" y="3501431"/>
            <a:ext cx="8541173" cy="1646302"/>
          </a:xfrm>
        </p:spPr>
        <p:txBody>
          <a:bodyPr>
            <a:noAutofit/>
          </a:bodyPr>
          <a:lstStyle/>
          <a:p>
            <a:pPr algn="l"/>
            <a:r>
              <a:rPr lang="en-GB" dirty="0">
                <a:latin typeface="Times New Roman" panose="02020603050405020304" pitchFamily="18" charset="0"/>
                <a:cs typeface="Times New Roman" panose="02020603050405020304" pitchFamily="18" charset="0"/>
              </a:rPr>
              <a:t>Visualization is an essential tool in data analysis, enabling us to understand, explore, and communicate complex information effectively. Throughout history, various individuals have contributed significantly to the development and advancement of visualization techniques. This presentation aims to highlight the contributions of five influential figures in the field of visualization.</a:t>
            </a:r>
          </a:p>
        </p:txBody>
      </p:sp>
    </p:spTree>
    <p:extLst>
      <p:ext uri="{BB962C8B-B14F-4D97-AF65-F5344CB8AC3E}">
        <p14:creationId xmlns:p14="http://schemas.microsoft.com/office/powerpoint/2010/main" val="1020905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7524-0CB8-4B0D-B121-7B7B3245F933}"/>
              </a:ext>
            </a:extLst>
          </p:cNvPr>
          <p:cNvSpPr>
            <a:spLocks noGrp="1"/>
          </p:cNvSpPr>
          <p:nvPr>
            <p:ph type="title"/>
          </p:nvPr>
        </p:nvSpPr>
        <p:spPr>
          <a:xfrm>
            <a:off x="838200" y="121921"/>
            <a:ext cx="10515600" cy="848338"/>
          </a:xfrm>
        </p:spPr>
        <p:txBody>
          <a:bodyPr>
            <a:normAutofit/>
          </a:bodyPr>
          <a:lstStyle/>
          <a:p>
            <a:r>
              <a:rPr lang="en-GB" sz="4000" dirty="0">
                <a:latin typeface="Algerian" panose="04020705040A02060702" pitchFamily="82" charset="0"/>
                <a:cs typeface="Times New Roman" panose="02020603050405020304" pitchFamily="18" charset="0"/>
              </a:rPr>
              <a:t>JOHN SNOW (1813-1858)</a:t>
            </a:r>
          </a:p>
        </p:txBody>
      </p:sp>
      <p:sp>
        <p:nvSpPr>
          <p:cNvPr id="3" name="Content Placeholder 2">
            <a:extLst>
              <a:ext uri="{FF2B5EF4-FFF2-40B4-BE49-F238E27FC236}">
                <a16:creationId xmlns:a16="http://schemas.microsoft.com/office/drawing/2014/main" id="{10ECD000-9D3C-4850-8F91-9C8FFD75C551}"/>
              </a:ext>
            </a:extLst>
          </p:cNvPr>
          <p:cNvSpPr>
            <a:spLocks noGrp="1"/>
          </p:cNvSpPr>
          <p:nvPr>
            <p:ph idx="1"/>
          </p:nvPr>
        </p:nvSpPr>
        <p:spPr>
          <a:xfrm>
            <a:off x="838200" y="802640"/>
            <a:ext cx="10515600" cy="2561497"/>
          </a:xfrm>
        </p:spPr>
        <p:txBody>
          <a:bodyPr>
            <a:normAutofit lnSpcReduction="10000"/>
          </a:bodyPr>
          <a:lstStyle/>
          <a:p>
            <a:pPr marL="0" indent="0" algn="just">
              <a:buNone/>
            </a:pPr>
            <a:r>
              <a:rPr lang="en-GB" sz="2400" dirty="0">
                <a:latin typeface="Times New Roman" panose="02020603050405020304" pitchFamily="18" charset="0"/>
                <a:cs typeface="Times New Roman" panose="02020603050405020304" pitchFamily="18" charset="0"/>
              </a:rPr>
              <a:t>John Snow, an English physician, is often considered the father of modern epidemiology. In 1854, he created a dot map of London's Soho district to visualize the clusters of cholera cases around a water pump. This map played a crucial role in identifying the source of the disease and discontinuing the use of the contaminated pump, which led to a significant reduction in cholera outbreaks. Snow's innovative approach to visualizing geographical data laid the foundation for modern-day GIS (Geographic Information System) and </a:t>
            </a:r>
            <a:r>
              <a:rPr lang="en-GB" sz="2400" dirty="0" err="1">
                <a:latin typeface="Times New Roman" panose="02020603050405020304" pitchFamily="18" charset="0"/>
                <a:cs typeface="Times New Roman" panose="02020603050405020304" pitchFamily="18" charset="0"/>
              </a:rPr>
              <a:t>spatio</a:t>
            </a:r>
            <a:r>
              <a:rPr lang="en-GB" sz="2400" dirty="0">
                <a:latin typeface="Times New Roman" panose="02020603050405020304" pitchFamily="18" charset="0"/>
                <a:cs typeface="Times New Roman" panose="02020603050405020304" pitchFamily="18" charset="0"/>
              </a:rPr>
              <a:t>-temporal data analysis.</a:t>
            </a:r>
          </a:p>
          <a:p>
            <a:pPr marL="0" indent="0">
              <a:buNone/>
            </a:pPr>
            <a:endParaRPr lang="en-G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C8A0EF-AC45-47CD-F218-615217CCF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960" y="3303177"/>
            <a:ext cx="6177542" cy="3493863"/>
          </a:xfrm>
          <a:prstGeom prst="rect">
            <a:avLst/>
          </a:prstGeom>
        </p:spPr>
      </p:pic>
    </p:spTree>
    <p:extLst>
      <p:ext uri="{BB962C8B-B14F-4D97-AF65-F5344CB8AC3E}">
        <p14:creationId xmlns:p14="http://schemas.microsoft.com/office/powerpoint/2010/main" val="34041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797CA66-CC59-D9E4-1182-6C6741192A7B}"/>
              </a:ext>
            </a:extLst>
          </p:cNvPr>
          <p:cNvSpPr>
            <a:spLocks noGrp="1"/>
          </p:cNvSpPr>
          <p:nvPr>
            <p:ph type="title"/>
          </p:nvPr>
        </p:nvSpPr>
        <p:spPr>
          <a:xfrm>
            <a:off x="838200" y="151765"/>
            <a:ext cx="10515600" cy="640715"/>
          </a:xfrm>
        </p:spPr>
        <p:txBody>
          <a:bodyPr>
            <a:normAutofit fontScale="90000"/>
          </a:bodyPr>
          <a:lstStyle/>
          <a:p>
            <a:r>
              <a:rPr lang="en-GB" sz="4000" dirty="0">
                <a:latin typeface="Algerian" panose="04020705040A02060702" pitchFamily="82" charset="0"/>
              </a:rPr>
              <a:t> </a:t>
            </a:r>
            <a:r>
              <a:rPr lang="en-GB" sz="4000" dirty="0">
                <a:latin typeface="Algerian" panose="04020705040A02060702" pitchFamily="82" charset="0"/>
                <a:cs typeface="Times New Roman" panose="02020603050405020304" pitchFamily="18" charset="0"/>
              </a:rPr>
              <a:t>FLORENCE NIGHTINGALE (1820-1910</a:t>
            </a:r>
            <a:r>
              <a:rPr lang="en-GB" sz="4000" dirty="0">
                <a:latin typeface="Algerian" panose="04020705040A02060702" pitchFamily="82" charset="0"/>
              </a:rPr>
              <a:t>)</a:t>
            </a:r>
          </a:p>
        </p:txBody>
      </p:sp>
      <p:sp>
        <p:nvSpPr>
          <p:cNvPr id="10" name="Content Placeholder 2">
            <a:extLst>
              <a:ext uri="{FF2B5EF4-FFF2-40B4-BE49-F238E27FC236}">
                <a16:creationId xmlns:a16="http://schemas.microsoft.com/office/drawing/2014/main" id="{3E20EC03-ACEF-199A-28CF-15A4CCE56688}"/>
              </a:ext>
            </a:extLst>
          </p:cNvPr>
          <p:cNvSpPr>
            <a:spLocks noGrp="1"/>
          </p:cNvSpPr>
          <p:nvPr>
            <p:ph idx="1"/>
          </p:nvPr>
        </p:nvSpPr>
        <p:spPr>
          <a:xfrm>
            <a:off x="838200" y="728345"/>
            <a:ext cx="10515600" cy="2106295"/>
          </a:xfrm>
        </p:spPr>
        <p:txBody>
          <a:bodyPr>
            <a:normAutofit lnSpcReduction="10000"/>
          </a:bodyPr>
          <a:lstStyle/>
          <a:p>
            <a:pPr marL="0" indent="0" algn="just">
              <a:buNone/>
            </a:pPr>
            <a:r>
              <a:rPr lang="en-GB" sz="2400" dirty="0">
                <a:latin typeface="Times New Roman" panose="02020603050405020304" pitchFamily="18" charset="0"/>
                <a:cs typeface="Times New Roman" panose="02020603050405020304" pitchFamily="18" charset="0"/>
              </a:rPr>
              <a:t> Florence Nightingale (1820-1910)Florence Nightingale is renowned for her pioneering work in nursing and hospital reform, but she also made significant contributions to data visualization. Nightingale used graphical representations to convey health-related information, such as the iconic "Coxcomb" diagram, which illustrated the causes of mortality in the Crimean War. Her work demonstrated the power of visualization in highlighting critical issues and influencing policy changes.</a:t>
            </a:r>
          </a:p>
          <a:p>
            <a:pPr marL="0" indent="0">
              <a:buNone/>
            </a:pPr>
            <a:endParaRPr lang="en-GB" sz="2400" dirty="0">
              <a:latin typeface="Times New Roman" panose="02020603050405020304" pitchFamily="18" charset="0"/>
              <a:cs typeface="Times New Roman" panose="02020603050405020304" pitchFamily="18" charset="0"/>
            </a:endParaRPr>
          </a:p>
        </p:txBody>
      </p:sp>
      <p:pic>
        <p:nvPicPr>
          <p:cNvPr id="2050" name="Picture 2" descr="Florence Nightingale, Data Scientist — Techno Sapien">
            <a:extLst>
              <a:ext uri="{FF2B5EF4-FFF2-40B4-BE49-F238E27FC236}">
                <a16:creationId xmlns:a16="http://schemas.microsoft.com/office/drawing/2014/main" id="{A9CE0254-ABF9-F4DF-E50F-689DC74E9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5440" y="3176479"/>
            <a:ext cx="6482080" cy="3544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2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A48FD-01B0-4C44-9138-ABFA656CEEC1}"/>
              </a:ext>
            </a:extLst>
          </p:cNvPr>
          <p:cNvSpPr>
            <a:spLocks noGrp="1"/>
          </p:cNvSpPr>
          <p:nvPr>
            <p:ph type="title"/>
          </p:nvPr>
        </p:nvSpPr>
        <p:spPr>
          <a:xfrm>
            <a:off x="838200" y="154113"/>
            <a:ext cx="10515600" cy="565082"/>
          </a:xfrm>
        </p:spPr>
        <p:txBody>
          <a:bodyPr>
            <a:normAutofit fontScale="90000"/>
          </a:bodyPr>
          <a:lstStyle/>
          <a:p>
            <a:r>
              <a:rPr lang="en-GB" sz="4000" dirty="0">
                <a:latin typeface="Algerian" panose="04020705040A02060702" pitchFamily="82" charset="0"/>
                <a:cs typeface="Times New Roman" panose="02020603050405020304" pitchFamily="18" charset="0"/>
              </a:rPr>
              <a:t>WILLIAM </a:t>
            </a:r>
            <a:r>
              <a:rPr lang="en-GB" dirty="0">
                <a:latin typeface="Algerian" panose="04020705040A02060702" pitchFamily="82" charset="0"/>
                <a:cs typeface="Times New Roman" panose="02020603050405020304" pitchFamily="18" charset="0"/>
              </a:rPr>
              <a:t>PLAYFAIR</a:t>
            </a:r>
            <a:r>
              <a:rPr lang="en-GB" sz="4000" dirty="0">
                <a:latin typeface="Algerian" panose="04020705040A02060702" pitchFamily="82" charset="0"/>
                <a:cs typeface="Times New Roman" panose="02020603050405020304" pitchFamily="18" charset="0"/>
              </a:rPr>
              <a:t> (1759-1823)</a:t>
            </a:r>
          </a:p>
        </p:txBody>
      </p:sp>
      <p:sp>
        <p:nvSpPr>
          <p:cNvPr id="3" name="Content Placeholder 2">
            <a:extLst>
              <a:ext uri="{FF2B5EF4-FFF2-40B4-BE49-F238E27FC236}">
                <a16:creationId xmlns:a16="http://schemas.microsoft.com/office/drawing/2014/main" id="{62F133AE-2D25-4347-A8C8-C4B204E3F4EE}"/>
              </a:ext>
            </a:extLst>
          </p:cNvPr>
          <p:cNvSpPr>
            <a:spLocks noGrp="1"/>
          </p:cNvSpPr>
          <p:nvPr>
            <p:ph idx="1"/>
          </p:nvPr>
        </p:nvSpPr>
        <p:spPr>
          <a:xfrm>
            <a:off x="838200" y="680720"/>
            <a:ext cx="10515600" cy="2729847"/>
          </a:xfrm>
        </p:spPr>
        <p:txBody>
          <a:bodyPr>
            <a:normAutofit lnSpcReduction="10000"/>
          </a:bodyPr>
          <a:lstStyle/>
          <a:p>
            <a:pPr marL="0" indent="0" algn="just">
              <a:buNone/>
            </a:pPr>
            <a:r>
              <a:rPr lang="en-GB" sz="2400" dirty="0">
                <a:latin typeface="Times New Roman" panose="02020603050405020304" pitchFamily="18" charset="0"/>
                <a:cs typeface="Times New Roman" panose="02020603050405020304" pitchFamily="18" charset="0"/>
              </a:rPr>
              <a:t>William Playfair is often considered the inventor of several graphical techniques used in data visualization, including the line chart, bar chart, pie chart, and circle graph. His work made it easier to understand complex data and trends over time. Playfair's "Commercial and Political Atlas," published in 1786, demonstrated how these visualizations could be used to present various types of data, such as trade imports and exports, population, and government revenues and expenses. His pioneering work paved the way for the modern-day use of charts and graphs in data analysis and presentation.</a:t>
            </a:r>
          </a:p>
        </p:txBody>
      </p:sp>
      <p:pic>
        <p:nvPicPr>
          <p:cNvPr id="2050" name="Picture 2">
            <a:extLst>
              <a:ext uri="{FF2B5EF4-FFF2-40B4-BE49-F238E27FC236}">
                <a16:creationId xmlns:a16="http://schemas.microsoft.com/office/drawing/2014/main" id="{22BBCF09-DA8F-684A-28F4-E02A5B3F2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2118" y="3523467"/>
            <a:ext cx="7145765" cy="3285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43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92141-4799-41CA-A624-BFA0C48C3FF4}"/>
              </a:ext>
            </a:extLst>
          </p:cNvPr>
          <p:cNvSpPr>
            <a:spLocks noGrp="1"/>
          </p:cNvSpPr>
          <p:nvPr>
            <p:ph type="title"/>
          </p:nvPr>
        </p:nvSpPr>
        <p:spPr>
          <a:xfrm>
            <a:off x="838200" y="100965"/>
            <a:ext cx="10515600" cy="691515"/>
          </a:xfrm>
        </p:spPr>
        <p:txBody>
          <a:bodyPr>
            <a:normAutofit fontScale="90000"/>
          </a:bodyPr>
          <a:lstStyle/>
          <a:p>
            <a:r>
              <a:rPr lang="en-GB" sz="4000" dirty="0">
                <a:latin typeface="Algerian" panose="04020705040A02060702" pitchFamily="82" charset="0"/>
                <a:cs typeface="Times New Roman" panose="02020603050405020304" pitchFamily="18" charset="0"/>
              </a:rPr>
              <a:t> HANS ROSLING (1948-2017)</a:t>
            </a:r>
          </a:p>
        </p:txBody>
      </p:sp>
      <p:sp>
        <p:nvSpPr>
          <p:cNvPr id="3" name="Content Placeholder 2">
            <a:extLst>
              <a:ext uri="{FF2B5EF4-FFF2-40B4-BE49-F238E27FC236}">
                <a16:creationId xmlns:a16="http://schemas.microsoft.com/office/drawing/2014/main" id="{E5197F99-5B21-456F-B6E9-E7B59C482009}"/>
              </a:ext>
            </a:extLst>
          </p:cNvPr>
          <p:cNvSpPr>
            <a:spLocks noGrp="1"/>
          </p:cNvSpPr>
          <p:nvPr>
            <p:ph idx="1"/>
          </p:nvPr>
        </p:nvSpPr>
        <p:spPr>
          <a:xfrm>
            <a:off x="838200" y="690881"/>
            <a:ext cx="10515600" cy="3098800"/>
          </a:xfrm>
        </p:spPr>
        <p:txBody>
          <a:bodyPr>
            <a:normAutofit lnSpcReduction="10000"/>
          </a:bodyPr>
          <a:lstStyle/>
          <a:p>
            <a:pPr marL="0" indent="0" algn="just">
              <a:buNone/>
            </a:pPr>
            <a:r>
              <a:rPr lang="en-GB" sz="2400" dirty="0">
                <a:latin typeface="Times New Roman" panose="02020603050405020304" pitchFamily="18" charset="0"/>
                <a:cs typeface="Times New Roman" panose="02020603050405020304" pitchFamily="18" charset="0"/>
              </a:rPr>
              <a:t>Hans </a:t>
            </a:r>
            <a:r>
              <a:rPr lang="en-GB" sz="2400" dirty="0" err="1">
                <a:latin typeface="Times New Roman" panose="02020603050405020304" pitchFamily="18" charset="0"/>
                <a:cs typeface="Times New Roman" panose="02020603050405020304" pitchFamily="18" charset="0"/>
              </a:rPr>
              <a:t>Rosling</a:t>
            </a:r>
            <a:r>
              <a:rPr lang="en-GB" sz="2400" dirty="0">
                <a:latin typeface="Times New Roman" panose="02020603050405020304" pitchFamily="18" charset="0"/>
                <a:cs typeface="Times New Roman" panose="02020603050405020304" pitchFamily="18" charset="0"/>
              </a:rPr>
              <a:t> was a Swedish physician and academic known for his innovative use of data visualization to communicate global trends in health and development. </a:t>
            </a:r>
            <a:r>
              <a:rPr lang="en-GB" sz="2400" dirty="0" err="1">
                <a:latin typeface="Times New Roman" panose="02020603050405020304" pitchFamily="18" charset="0"/>
                <a:cs typeface="Times New Roman" panose="02020603050405020304" pitchFamily="18" charset="0"/>
              </a:rPr>
              <a:t>Rosling</a:t>
            </a:r>
            <a:r>
              <a:rPr lang="en-GB" sz="2400" dirty="0">
                <a:latin typeface="Times New Roman" panose="02020603050405020304" pitchFamily="18" charset="0"/>
                <a:cs typeface="Times New Roman" panose="02020603050405020304" pitchFamily="18" charset="0"/>
              </a:rPr>
              <a:t>, together with his son Ola and daughter-in-law Anna, co-founded the </a:t>
            </a:r>
            <a:r>
              <a:rPr lang="en-GB" sz="2400" dirty="0" err="1">
                <a:latin typeface="Times New Roman" panose="02020603050405020304" pitchFamily="18" charset="0"/>
                <a:cs typeface="Times New Roman" panose="02020603050405020304" pitchFamily="18" charset="0"/>
              </a:rPr>
              <a:t>Gapminder</a:t>
            </a:r>
            <a:r>
              <a:rPr lang="en-GB" sz="2400" dirty="0">
                <a:latin typeface="Times New Roman" panose="02020603050405020304" pitchFamily="18" charset="0"/>
                <a:cs typeface="Times New Roman" panose="02020603050405020304" pitchFamily="18" charset="0"/>
              </a:rPr>
              <a:t> Foundation in 2005 to promote a fact-based worldview through interactive graphics. His dynamic bubble charts and animated scatter plots effectively presented complex data sets in an engaging manner, helping to challenge common misconceptions and stereotypes. </a:t>
            </a:r>
            <a:r>
              <a:rPr lang="en-GB" sz="2400" dirty="0" err="1">
                <a:latin typeface="Times New Roman" panose="02020603050405020304" pitchFamily="18" charset="0"/>
                <a:cs typeface="Times New Roman" panose="02020603050405020304" pitchFamily="18" charset="0"/>
              </a:rPr>
              <a:t>Rosling's</a:t>
            </a:r>
            <a:r>
              <a:rPr lang="en-GB" sz="2400" dirty="0">
                <a:latin typeface="Times New Roman" panose="02020603050405020304" pitchFamily="18" charset="0"/>
                <a:cs typeface="Times New Roman" panose="02020603050405020304" pitchFamily="18" charset="0"/>
              </a:rPr>
              <a:t> contributions have inspired many to use interactive visualization tools to communicate critical data effectively and promote data-driven decision-making.</a:t>
            </a:r>
          </a:p>
        </p:txBody>
      </p:sp>
      <p:pic>
        <p:nvPicPr>
          <p:cNvPr id="3074" name="Picture 2" descr="Create Captivating Animated Charts with Python | by Raphael Schols | Medium">
            <a:extLst>
              <a:ext uri="{FF2B5EF4-FFF2-40B4-BE49-F238E27FC236}">
                <a16:creationId xmlns:a16="http://schemas.microsoft.com/office/drawing/2014/main" id="{3DB731EE-2E45-D696-0D62-5728DB965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080" y="3830320"/>
            <a:ext cx="6451600" cy="2885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9925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6388-D67D-09F8-861C-57FFF59D9AE4}"/>
              </a:ext>
            </a:extLst>
          </p:cNvPr>
          <p:cNvSpPr>
            <a:spLocks noGrp="1"/>
          </p:cNvSpPr>
          <p:nvPr>
            <p:ph type="title"/>
          </p:nvPr>
        </p:nvSpPr>
        <p:spPr>
          <a:xfrm>
            <a:off x="838200" y="100965"/>
            <a:ext cx="10515600" cy="569595"/>
          </a:xfrm>
        </p:spPr>
        <p:txBody>
          <a:bodyPr>
            <a:normAutofit fontScale="90000"/>
          </a:bodyPr>
          <a:lstStyle/>
          <a:p>
            <a:r>
              <a:rPr lang="en-GB" sz="4000" dirty="0">
                <a:latin typeface="Algerian" panose="04020705040A02060702" pitchFamily="82" charset="0"/>
                <a:cs typeface="Times New Roman" panose="02020603050405020304" pitchFamily="18" charset="0"/>
              </a:rPr>
              <a:t>ALAN KAY (1940-present)</a:t>
            </a:r>
            <a:endParaRPr lang="en-US" sz="4000" dirty="0">
              <a:latin typeface="Algerian" panose="04020705040A02060702" pitchFamily="82" charset="0"/>
            </a:endParaRPr>
          </a:p>
        </p:txBody>
      </p:sp>
      <p:sp>
        <p:nvSpPr>
          <p:cNvPr id="4" name="Content Placeholder 2">
            <a:extLst>
              <a:ext uri="{FF2B5EF4-FFF2-40B4-BE49-F238E27FC236}">
                <a16:creationId xmlns:a16="http://schemas.microsoft.com/office/drawing/2014/main" id="{FF04420B-9CD7-19AD-ACE1-941815E5CD43}"/>
              </a:ext>
            </a:extLst>
          </p:cNvPr>
          <p:cNvSpPr>
            <a:spLocks noGrp="1"/>
          </p:cNvSpPr>
          <p:nvPr>
            <p:ph idx="1"/>
          </p:nvPr>
        </p:nvSpPr>
        <p:spPr>
          <a:xfrm>
            <a:off x="838200" y="579120"/>
            <a:ext cx="10515600" cy="2814012"/>
          </a:xfrm>
        </p:spPr>
        <p:txBody>
          <a:bodyPr>
            <a:normAutofit lnSpcReduction="10000"/>
          </a:bodyPr>
          <a:lstStyle/>
          <a:p>
            <a:pPr marL="0" indent="0" algn="just">
              <a:buNone/>
            </a:pPr>
            <a:r>
              <a:rPr lang="en-GB" sz="2400" dirty="0">
                <a:latin typeface="Times New Roman" panose="02020603050405020304" pitchFamily="18" charset="0"/>
                <a:cs typeface="Times New Roman" panose="02020603050405020304" pitchFamily="18" charset="0"/>
              </a:rPr>
              <a:t>Alan Kay is a computer scientist and pioneer in user interface design and object-oriented programming. Kay's work has had a profound impact on the field of visualization, particularly with his concept of "Tangible Bits," which proposed making digital information tactile and physically manipulable. His contributions to the Dynabook project and the concept of personal computing have paved the way for today's handheld devices, which have transformed how we interact with and visualize data. Kay's visionary work continues to inspire developments in interactive visualization and tangible user interfaces.</a:t>
            </a:r>
          </a:p>
        </p:txBody>
      </p:sp>
      <p:pic>
        <p:nvPicPr>
          <p:cNvPr id="5" name="Picture 2">
            <a:extLst>
              <a:ext uri="{FF2B5EF4-FFF2-40B4-BE49-F238E27FC236}">
                <a16:creationId xmlns:a16="http://schemas.microsoft.com/office/drawing/2014/main" id="{60F0E507-A733-F62F-BD69-A5DBF4029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2325" y="3237352"/>
            <a:ext cx="2947035" cy="341018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4472B022-BF2F-FB1E-A90D-AAE490A82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3514774"/>
            <a:ext cx="6080760" cy="3213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87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BD10C-8EF5-4970-BDD5-1926D017588F}"/>
              </a:ext>
            </a:extLst>
          </p:cNvPr>
          <p:cNvSpPr>
            <a:spLocks noGrp="1"/>
          </p:cNvSpPr>
          <p:nvPr>
            <p:ph type="title"/>
          </p:nvPr>
        </p:nvSpPr>
        <p:spPr>
          <a:xfrm>
            <a:off x="838200" y="365125"/>
            <a:ext cx="10515600" cy="843915"/>
          </a:xfrm>
        </p:spPr>
        <p:txBody>
          <a:bodyPr>
            <a:normAutofit/>
          </a:bodyPr>
          <a:lstStyle/>
          <a:p>
            <a:r>
              <a:rPr lang="en-GB" sz="4000" dirty="0">
                <a:latin typeface="Algerian" panose="04020705040A02060702" pitchFamily="82"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F3C41AC-484C-40AB-A16A-33DCE2B992CF}"/>
              </a:ext>
            </a:extLst>
          </p:cNvPr>
          <p:cNvSpPr>
            <a:spLocks noGrp="1"/>
          </p:cNvSpPr>
          <p:nvPr>
            <p:ph idx="1"/>
          </p:nvPr>
        </p:nvSpPr>
        <p:spPr>
          <a:xfrm>
            <a:off x="838200" y="1381761"/>
            <a:ext cx="10515600" cy="2895600"/>
          </a:xfrm>
        </p:spPr>
        <p:txBody>
          <a:bodyPr>
            <a:normAutofit/>
          </a:bodyPr>
          <a:lstStyle/>
          <a:p>
            <a:pPr marL="0" indent="0" algn="just">
              <a:buNone/>
            </a:pPr>
            <a:r>
              <a:rPr lang="en-GB" sz="2400" dirty="0">
                <a:latin typeface="Times New Roman" panose="02020603050405020304" pitchFamily="18" charset="0"/>
                <a:cs typeface="Times New Roman" panose="02020603050405020304" pitchFamily="18" charset="0"/>
              </a:rPr>
              <a:t>The contributions of these five influential figures have shaped and advanced the field of visualization, enabling us to understand, explore, and communicate complex information more effectively. By building on the foundations laid by these pioneers, we can continue to push the boundaries of visualization and harness its full potential in driving data-driven decision-making and insight generation.</a:t>
            </a:r>
          </a:p>
        </p:txBody>
      </p:sp>
    </p:spTree>
    <p:extLst>
      <p:ext uri="{BB962C8B-B14F-4D97-AF65-F5344CB8AC3E}">
        <p14:creationId xmlns:p14="http://schemas.microsoft.com/office/powerpoint/2010/main" val="92250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5073-3493-4D90-84B0-539AD82CFD41}"/>
              </a:ext>
            </a:extLst>
          </p:cNvPr>
          <p:cNvSpPr>
            <a:spLocks noGrp="1"/>
          </p:cNvSpPr>
          <p:nvPr>
            <p:ph type="title"/>
          </p:nvPr>
        </p:nvSpPr>
        <p:spPr/>
        <p:txBody>
          <a:bodyPr>
            <a:normAutofit/>
          </a:bodyPr>
          <a:lstStyle/>
          <a:p>
            <a:r>
              <a:rPr lang="en-GB" sz="4000" dirty="0">
                <a:latin typeface="Algerian" panose="04020705040A02060702" pitchFamily="82"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530888A-BEF0-4713-942F-2C40299164C9}"/>
              </a:ext>
            </a:extLst>
          </p:cNvPr>
          <p:cNvSpPr>
            <a:spLocks noGrp="1"/>
          </p:cNvSpPr>
          <p:nvPr>
            <p:ph idx="1"/>
          </p:nvPr>
        </p:nvSpPr>
        <p:spPr>
          <a:xfrm>
            <a:off x="254000" y="1479479"/>
            <a:ext cx="12029440" cy="4413322"/>
          </a:xfrm>
        </p:spPr>
        <p:txBody>
          <a:bodyPr>
            <a:normAutofit/>
          </a:bodyPr>
          <a:lstStyle/>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Cheshire, CT: Graphics </a:t>
            </a:r>
            <a:r>
              <a:rPr lang="en-GB" sz="2400" dirty="0" err="1">
                <a:latin typeface="Times New Roman" panose="02020603050405020304" pitchFamily="18" charset="0"/>
                <a:cs typeface="Times New Roman" panose="02020603050405020304" pitchFamily="18" charset="0"/>
              </a:rPr>
              <a:t>Press.Cohen</a:t>
            </a:r>
            <a:r>
              <a:rPr lang="en-GB" sz="2400" dirty="0">
                <a:latin typeface="Times New Roman" panose="02020603050405020304" pitchFamily="18" charset="0"/>
                <a:cs typeface="Times New Roman" panose="02020603050405020304" pitchFamily="18" charset="0"/>
              </a:rPr>
              <a:t>, L. (2009). A "Google Earth" for the 19th century: John Snow's dot map of cholera in Soho. Spatial History Project, Stanford University. Retrieved from http://www.spatialhistory.org/Exhibits/snow/snow-08.htmlMaani, R. A. (2017)</a:t>
            </a:r>
          </a:p>
          <a:p>
            <a:pPr>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Playfair, W. (1786). The golden age of information visualization: The work and ideas of William Playfair. Advances in the History of Rhetoric, 20(1), 49-75.</a:t>
            </a:r>
          </a:p>
          <a:p>
            <a:pPr>
              <a:buFont typeface="Wingdings" panose="05000000000000000000" pitchFamily="2" charset="2"/>
              <a:buChar char="Ø"/>
            </a:pPr>
            <a:r>
              <a:rPr lang="en-US" sz="2400" b="0" i="0" dirty="0">
                <a:solidFill>
                  <a:srgbClr val="1F1F1F"/>
                </a:solidFill>
                <a:effectLst/>
                <a:latin typeface="Times New Roman" panose="02020603050405020304" pitchFamily="18" charset="0"/>
                <a:cs typeface="Times New Roman" panose="02020603050405020304" pitchFamily="18" charset="0"/>
              </a:rPr>
              <a:t>Crossley Sam, Graeme Morgan, </a:t>
            </a:r>
            <a:r>
              <a:rPr lang="en-US" sz="2400" b="0" i="0" dirty="0" err="1">
                <a:solidFill>
                  <a:srgbClr val="1F1F1F"/>
                </a:solidFill>
                <a:effectLst/>
                <a:latin typeface="Times New Roman" panose="02020603050405020304" pitchFamily="18" charset="0"/>
                <a:cs typeface="Times New Roman" panose="02020603050405020304" pitchFamily="18" charset="0"/>
              </a:rPr>
              <a:t>McNarry</a:t>
            </a:r>
            <a:r>
              <a:rPr lang="en-US" sz="2400" b="0" i="0" dirty="0">
                <a:solidFill>
                  <a:srgbClr val="1F1F1F"/>
                </a:solidFill>
                <a:effectLst/>
                <a:latin typeface="Times New Roman" panose="02020603050405020304" pitchFamily="18" charset="0"/>
                <a:cs typeface="Times New Roman" panose="02020603050405020304" pitchFamily="18" charset="0"/>
              </a:rPr>
              <a:t> </a:t>
            </a:r>
            <a:r>
              <a:rPr lang="en-US" sz="2400" b="0" i="0" dirty="0" err="1">
                <a:solidFill>
                  <a:srgbClr val="1F1F1F"/>
                </a:solidFill>
                <a:effectLst/>
                <a:latin typeface="Times New Roman" panose="02020603050405020304" pitchFamily="18" charset="0"/>
                <a:cs typeface="Times New Roman" panose="02020603050405020304" pitchFamily="18" charset="0"/>
              </a:rPr>
              <a:t>Melitta</a:t>
            </a:r>
            <a:r>
              <a:rPr lang="en-US" sz="2400" b="0" i="0" dirty="0">
                <a:solidFill>
                  <a:srgbClr val="1F1F1F"/>
                </a:solidFill>
                <a:effectLst/>
                <a:latin typeface="Times New Roman" panose="02020603050405020304" pitchFamily="18" charset="0"/>
                <a:cs typeface="Times New Roman" panose="02020603050405020304" pitchFamily="18" charset="0"/>
              </a:rPr>
              <a:t> Anne, </a:t>
            </a:r>
            <a:r>
              <a:rPr lang="en-US" sz="2400" b="0" i="0" dirty="0" err="1">
                <a:solidFill>
                  <a:srgbClr val="1F1F1F"/>
                </a:solidFill>
                <a:effectLst/>
                <a:latin typeface="Times New Roman" panose="02020603050405020304" pitchFamily="18" charset="0"/>
                <a:cs typeface="Times New Roman" panose="02020603050405020304" pitchFamily="18" charset="0"/>
              </a:rPr>
              <a:t>Eslambolchilar</a:t>
            </a:r>
            <a:r>
              <a:rPr lang="en-US" sz="2400" b="0" i="0" dirty="0">
                <a:solidFill>
                  <a:srgbClr val="1F1F1F"/>
                </a:solidFill>
                <a:effectLst/>
                <a:latin typeface="Times New Roman" panose="02020603050405020304" pitchFamily="18" charset="0"/>
                <a:cs typeface="Times New Roman" panose="02020603050405020304" pitchFamily="18" charset="0"/>
              </a:rPr>
              <a:t> Parisa, Knowles Zoe. The tangibility of personalized 3D-printed feedback may enhance youths’ physical activity awareness, goal setting, and motivation: Intervention study </a:t>
            </a:r>
            <a:r>
              <a:rPr lang="en-US" sz="2400" b="0" i="0" dirty="0">
                <a:effectLst/>
                <a:latin typeface="Times New Roman" panose="02020603050405020304" pitchFamily="18" charset="0"/>
                <a:cs typeface="Times New Roman" panose="02020603050405020304" pitchFamily="18" charset="0"/>
              </a:rPr>
              <a:t>(2019). </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159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F0D06-ECB6-4775-9F93-E374925B2543}"/>
              </a:ext>
            </a:extLst>
          </p:cNvPr>
          <p:cNvSpPr>
            <a:spLocks noGrp="1"/>
          </p:cNvSpPr>
          <p:nvPr>
            <p:ph idx="1"/>
          </p:nvPr>
        </p:nvSpPr>
        <p:spPr>
          <a:xfrm>
            <a:off x="1581574" y="1794829"/>
            <a:ext cx="8596668" cy="3880773"/>
          </a:xfrm>
        </p:spPr>
        <p:txBody>
          <a:bodyPr/>
          <a:lstStyle/>
          <a:p>
            <a:pPr marL="0" indent="0" algn="ctr">
              <a:buNone/>
            </a:pPr>
            <a:endParaRPr lang="en-GB" dirty="0">
              <a:latin typeface="Times New Roman" panose="02020603050405020304" pitchFamily="18" charset="0"/>
              <a:cs typeface="Times New Roman" panose="02020603050405020304" pitchFamily="18" charset="0"/>
            </a:endParaRPr>
          </a:p>
          <a:p>
            <a:pPr marL="0" indent="0" algn="ctr">
              <a:buNone/>
            </a:pPr>
            <a:endParaRPr lang="en-GB" dirty="0">
              <a:latin typeface="Times New Roman" panose="02020603050405020304" pitchFamily="18" charset="0"/>
              <a:cs typeface="Times New Roman" panose="02020603050405020304" pitchFamily="18" charset="0"/>
            </a:endParaRPr>
          </a:p>
          <a:p>
            <a:pPr marL="0" indent="0" algn="ctr">
              <a:buNone/>
            </a:pPr>
            <a:endParaRPr lang="en-GB" dirty="0">
              <a:latin typeface="Times New Roman" panose="02020603050405020304" pitchFamily="18" charset="0"/>
              <a:cs typeface="Times New Roman" panose="02020603050405020304" pitchFamily="18" charset="0"/>
            </a:endParaRPr>
          </a:p>
          <a:p>
            <a:pPr marL="0" indent="0" algn="ctr">
              <a:buNone/>
            </a:pPr>
            <a:r>
              <a:rPr lang="en-GB" sz="4000" b="1" dirty="0">
                <a:latin typeface="Algerian" panose="04020705040A02060702" pitchFamily="82" charset="0"/>
                <a:cs typeface="Times New Roman" panose="02020603050405020304" pitchFamily="18" charset="0"/>
              </a:rPr>
              <a:t>THANK YOU</a:t>
            </a:r>
          </a:p>
        </p:txBody>
      </p:sp>
    </p:spTree>
    <p:extLst>
      <p:ext uri="{BB962C8B-B14F-4D97-AF65-F5344CB8AC3E}">
        <p14:creationId xmlns:p14="http://schemas.microsoft.com/office/powerpoint/2010/main" val="1636653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1259</TotalTime>
  <Words>756</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Times New Roman</vt:lpstr>
      <vt:lpstr>Trebuchet MS</vt:lpstr>
      <vt:lpstr>Wingdings</vt:lpstr>
      <vt:lpstr>Wingdings 3</vt:lpstr>
      <vt:lpstr>Facet</vt:lpstr>
      <vt:lpstr>INTRODUCTION</vt:lpstr>
      <vt:lpstr>JOHN SNOW (1813-1858)</vt:lpstr>
      <vt:lpstr> FLORENCE NIGHTINGALE (1820-1910)</vt:lpstr>
      <vt:lpstr>WILLIAM PLAYFAIR (1759-1823)</vt:lpstr>
      <vt:lpstr> HANS ROSLING (1948-2017)</vt:lpstr>
      <vt:lpstr>ALAN KAY (1940-present)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MANTAN AGNES</dc:creator>
  <cp:lastModifiedBy>Victor Omoboye</cp:lastModifiedBy>
  <cp:revision>10</cp:revision>
  <dcterms:created xsi:type="dcterms:W3CDTF">2024-02-06T06:08:10Z</dcterms:created>
  <dcterms:modified xsi:type="dcterms:W3CDTF">2024-02-07T09:37:05Z</dcterms:modified>
</cp:coreProperties>
</file>