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7" r:id="rId5"/>
    <p:sldId id="268" r:id="rId6"/>
    <p:sldId id="269" r:id="rId7"/>
    <p:sldId id="271" r:id="rId8"/>
    <p:sldId id="272" r:id="rId9"/>
    <p:sldId id="259" r:id="rId10"/>
    <p:sldId id="273" r:id="rId11"/>
    <p:sldId id="274" r:id="rId12"/>
    <p:sldId id="276"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46430" y="255905"/>
            <a:ext cx="9492615" cy="1327785"/>
          </a:xfrm>
        </p:spPr>
        <p:txBody>
          <a:bodyPr>
            <a:normAutofit fontScale="90000"/>
          </a:bodyPr>
          <a:p>
            <a:r>
              <a:rPr lang="en-US">
                <a:latin typeface="Times New Roman Regular" panose="02020603050405020304" charset="0"/>
                <a:cs typeface="Times New Roman Regular" panose="02020603050405020304" charset="0"/>
                <a:sym typeface="+mn-ea"/>
              </a:rPr>
              <a:t>Traffic Flow Prediction for Road Networks</a:t>
            </a:r>
            <a:br>
              <a:rPr lang="en-US">
                <a:latin typeface="Times New Roman Regular" panose="02020603050405020304" charset="0"/>
                <a:cs typeface="Times New Roman Regular" panose="02020603050405020304" charset="0"/>
                <a:sym typeface="+mn-ea"/>
              </a:rPr>
            </a:br>
            <a:r>
              <a:rPr lang="en-US">
                <a:latin typeface="Times New Roman Regular" panose="02020603050405020304" charset="0"/>
                <a:cs typeface="Times New Roman Regular" panose="02020603050405020304" charset="0"/>
                <a:sym typeface="+mn-ea"/>
              </a:rPr>
              <a:t> Using Deep Learning</a:t>
            </a:r>
            <a:br>
              <a:rPr lang="en-US">
                <a:latin typeface="Times New Roman Regular" panose="02020603050405020304" charset="0"/>
                <a:cs typeface="Times New Roman Regular" panose="02020603050405020304" charset="0"/>
              </a:rPr>
            </a:br>
            <a:endParaRPr lang="en-US">
              <a:latin typeface="Times New Roman Regular" panose="02020603050405020304" charset="0"/>
              <a:cs typeface="Times New Roman Regular" panose="02020603050405020304" charset="0"/>
            </a:endParaRPr>
          </a:p>
        </p:txBody>
      </p:sp>
      <p:sp>
        <p:nvSpPr>
          <p:cNvPr id="5" name="椭圆 4"/>
          <p:cNvSpPr/>
          <p:nvPr/>
        </p:nvSpPr>
        <p:spPr>
          <a:xfrm>
            <a:off x="9482138" y="298767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6" name="任意多边形 5"/>
          <p:cNvSpPr/>
          <p:nvPr/>
        </p:nvSpPr>
        <p:spPr>
          <a:xfrm>
            <a:off x="10327640" y="-7620"/>
            <a:ext cx="1864995" cy="1863090"/>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7" name="椭圆 6"/>
          <p:cNvSpPr/>
          <p:nvPr/>
        </p:nvSpPr>
        <p:spPr>
          <a:xfrm>
            <a:off x="8069263" y="1676400"/>
            <a:ext cx="1722438" cy="172243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8" name="椭圆 7"/>
          <p:cNvSpPr/>
          <p:nvPr/>
        </p:nvSpPr>
        <p:spPr>
          <a:xfrm>
            <a:off x="9990138" y="5594350"/>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9" name="椭圆 8"/>
          <p:cNvSpPr/>
          <p:nvPr/>
        </p:nvSpPr>
        <p:spPr>
          <a:xfrm>
            <a:off x="11069638" y="5038725"/>
            <a:ext cx="603250"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0" name="任意多边形 9"/>
          <p:cNvSpPr/>
          <p:nvPr/>
        </p:nvSpPr>
        <p:spPr>
          <a:xfrm>
            <a:off x="10621963" y="6037263"/>
            <a:ext cx="1570038" cy="820738"/>
          </a:xfrm>
          <a:custGeom>
            <a:avLst/>
            <a:gdLst>
              <a:gd name="connsiteX0" fmla="*/ 1049802 w 1569631"/>
              <a:gd name="connsiteY0" fmla="*/ 0 h 821301"/>
              <a:gd name="connsiteX1" fmla="*/ 1472572 w 1569631"/>
              <a:gd name="connsiteY1" fmla="*/ 85354 h 821301"/>
              <a:gd name="connsiteX2" fmla="*/ 1569631 w 1569631"/>
              <a:gd name="connsiteY2" fmla="*/ 138036 h 821301"/>
              <a:gd name="connsiteX3" fmla="*/ 1569631 w 1569631"/>
              <a:gd name="connsiteY3" fmla="*/ 821301 h 821301"/>
              <a:gd name="connsiteX4" fmla="*/ 0 w 1569631"/>
              <a:gd name="connsiteY4" fmla="*/ 821301 h 821301"/>
              <a:gd name="connsiteX5" fmla="*/ 49028 w 1569631"/>
              <a:gd name="connsiteY5" fmla="*/ 663358 h 821301"/>
              <a:gd name="connsiteX6" fmla="*/ 1049802 w 1569631"/>
              <a:gd name="connsiteY6" fmla="*/ 0 h 82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9631" h="821301">
                <a:moveTo>
                  <a:pt x="1049802" y="0"/>
                </a:moveTo>
                <a:cubicBezTo>
                  <a:pt x="1199765" y="0"/>
                  <a:pt x="1342629" y="30393"/>
                  <a:pt x="1472572" y="85354"/>
                </a:cubicBezTo>
                <a:lnTo>
                  <a:pt x="1569631" y="138036"/>
                </a:lnTo>
                <a:lnTo>
                  <a:pt x="1569631" y="821301"/>
                </a:lnTo>
                <a:lnTo>
                  <a:pt x="0" y="821301"/>
                </a:lnTo>
                <a:lnTo>
                  <a:pt x="49028" y="663358"/>
                </a:lnTo>
                <a:cubicBezTo>
                  <a:pt x="213912" y="273531"/>
                  <a:pt x="599914" y="0"/>
                  <a:pt x="1049802" y="0"/>
                </a:cubicBezTo>
                <a:close/>
              </a:path>
            </a:pathLst>
          </a:cu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2" name="椭圆 11"/>
          <p:cNvSpPr/>
          <p:nvPr/>
        </p:nvSpPr>
        <p:spPr>
          <a:xfrm>
            <a:off x="11545888" y="3175000"/>
            <a:ext cx="482600" cy="484188"/>
          </a:xfrm>
          <a:prstGeom prst="ellipse">
            <a:avLst/>
          </a:prstGeom>
          <a:solidFill>
            <a:schemeClr val="tx1"/>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3" name="椭圆 12"/>
          <p:cNvSpPr/>
          <p:nvPr/>
        </p:nvSpPr>
        <p:spPr>
          <a:xfrm>
            <a:off x="9658350" y="5138738"/>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4" name="椭圆 13"/>
          <p:cNvSpPr/>
          <p:nvPr/>
        </p:nvSpPr>
        <p:spPr>
          <a:xfrm>
            <a:off x="7707313" y="406558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5" name="椭圆 14"/>
          <p:cNvSpPr/>
          <p:nvPr/>
        </p:nvSpPr>
        <p:spPr>
          <a:xfrm>
            <a:off x="9091613" y="4211638"/>
            <a:ext cx="398463" cy="398463"/>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4124" name="文本框 31"/>
          <p:cNvSpPr txBox="1"/>
          <p:nvPr/>
        </p:nvSpPr>
        <p:spPr>
          <a:xfrm>
            <a:off x="6191250" y="5481320"/>
            <a:ext cx="6000750" cy="583565"/>
          </a:xfrm>
          <a:prstGeom prst="rect">
            <a:avLst/>
          </a:prstGeom>
          <a:noFill/>
          <a:ln w="9525">
            <a:noFill/>
          </a:ln>
        </p:spPr>
        <p:txBody>
          <a:bodyPr wrap="square" anchor="t">
            <a:spAutoFit/>
          </a:bodyPr>
          <a:p>
            <a:pPr>
              <a:buFont typeface="Arial" panose="020B0604020202020204" pitchFamily="34" charset="0"/>
            </a:pPr>
            <a:r>
              <a:rPr lang="en-US" altLang="zh-CN" sz="32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ea typeface="SimSun" pitchFamily="2" charset="-122"/>
                <a:cs typeface="Times New Roman Regular" panose="02020603050405020304" charset="0"/>
              </a:rPr>
              <a:t>UZUM  STANLEY</a:t>
            </a:r>
            <a:endParaRPr lang="en-US" altLang="zh-CN" sz="32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ea typeface="SimSun" pitchFamily="2" charset="-122"/>
              <a:cs typeface="Times New Roman Regular"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6"/>
          <p:cNvSpPr/>
          <p:nvPr/>
        </p:nvSpPr>
        <p:spPr>
          <a:xfrm>
            <a:off x="76" y="-156"/>
            <a:ext cx="572921" cy="572921"/>
          </a:xfrm>
          <a:prstGeom prst="rect">
            <a:avLst/>
          </a:prstGeom>
          <a:gradFill>
            <a:gsLst>
              <a:gs pos="0">
                <a:srgbClr val="7B32B2"/>
              </a:gs>
              <a:gs pos="100000">
                <a:srgbClr val="401A5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Calibri" charset="0"/>
                <a:ea typeface="Calibri" charset="0"/>
                <a:cs typeface="Calibri" charset="0"/>
              </a:rPr>
              <a:t>5</a:t>
            </a:r>
            <a:endParaRPr lang="en-US" altLang="zh-CN" sz="3200" dirty="0">
              <a:solidFill>
                <a:schemeClr val="bg1"/>
              </a:solidFill>
              <a:latin typeface="Calibri" charset="0"/>
              <a:ea typeface="Calibri" charset="0"/>
              <a:cs typeface="Calibri" charset="0"/>
            </a:endParaRPr>
          </a:p>
        </p:txBody>
      </p:sp>
      <p:sp>
        <p:nvSpPr>
          <p:cNvPr id="19" name="MH_Entry_1"/>
          <p:cNvSpPr/>
          <p:nvPr>
            <p:custDataLst>
              <p:tags r:id="rId1"/>
            </p:custDataLst>
          </p:nvPr>
        </p:nvSpPr>
        <p:spPr>
          <a:xfrm>
            <a:off x="319428" y="-23822"/>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lnSpc>
                <a:spcPct val="110000"/>
              </a:lnSpc>
            </a:pPr>
            <a:r>
              <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rPr>
              <a:t>References</a:t>
            </a:r>
            <a:endPar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endParaRPr>
          </a:p>
        </p:txBody>
      </p:sp>
      <p:cxnSp>
        <p:nvCxnSpPr>
          <p:cNvPr id="28" name="直接连接符 25"/>
          <p:cNvCxnSpPr/>
          <p:nvPr/>
        </p:nvCxnSpPr>
        <p:spPr>
          <a:xfrm flipH="1">
            <a:off x="500403" y="561901"/>
            <a:ext cx="3858477" cy="0"/>
          </a:xfrm>
          <a:prstGeom prst="line">
            <a:avLst/>
          </a:prstGeom>
          <a:ln>
            <a:solidFill>
              <a:srgbClr val="5C8EAA"/>
            </a:solidFill>
          </a:ln>
        </p:spPr>
        <p:style>
          <a:lnRef idx="1">
            <a:schemeClr val="accent1"/>
          </a:lnRef>
          <a:fillRef idx="0">
            <a:schemeClr val="accent1"/>
          </a:fillRef>
          <a:effectRef idx="0">
            <a:schemeClr val="accent1"/>
          </a:effectRef>
          <a:fontRef idx="minor">
            <a:schemeClr val="tx1"/>
          </a:fontRef>
        </p:style>
      </p:cxnSp>
      <p:sp>
        <p:nvSpPr>
          <p:cNvPr id="33" name="矩形 26"/>
          <p:cNvSpPr/>
          <p:nvPr/>
        </p:nvSpPr>
        <p:spPr>
          <a:xfrm>
            <a:off x="728345" y="525780"/>
            <a:ext cx="3638550"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4" name="Text Box 3"/>
          <p:cNvSpPr txBox="1"/>
          <p:nvPr/>
        </p:nvSpPr>
        <p:spPr>
          <a:xfrm>
            <a:off x="728345" y="1707515"/>
            <a:ext cx="9444355" cy="829945"/>
          </a:xfrm>
          <a:prstGeom prst="rect">
            <a:avLst/>
          </a:prstGeom>
          <a:noFill/>
        </p:spPr>
        <p:txBody>
          <a:bodyPr wrap="none" rtlCol="0">
            <a:spAutoFit/>
          </a:bodyPr>
          <a:p>
            <a:pPr algn="l"/>
            <a:r>
              <a:rPr lang="en-US" sz="1600">
                <a:latin typeface="Times New Roman Regular" panose="02020603050405020304" charset="0"/>
                <a:cs typeface="Times New Roman Regular" panose="02020603050405020304" charset="0"/>
              </a:rPr>
              <a:t>Lv, Y., Duan, Y., Kang, W., Li, Z., &amp; Wang, F.-Y. (2015). Traffic flow prediction with big data: A deep learning </a:t>
            </a:r>
            <a:endParaRPr lang="en-US" sz="1600">
              <a:latin typeface="Times New Roman Regular" panose="02020603050405020304" charset="0"/>
              <a:cs typeface="Times New Roman Regular" panose="02020603050405020304" charset="0"/>
            </a:endParaRPr>
          </a:p>
          <a:p>
            <a:pPr algn="l"/>
            <a:r>
              <a:rPr lang="en-US" sz="1600">
                <a:latin typeface="Times New Roman Regular" panose="02020603050405020304" charset="0"/>
                <a:cs typeface="Times New Roman Regular" panose="02020603050405020304" charset="0"/>
              </a:rPr>
              <a:t>approach. IEEE Transactions on Intelligent Transportation Systems, 16(2), 865-873.</a:t>
            </a:r>
            <a:endParaRPr lang="en-US" sz="1600">
              <a:latin typeface="Times New Roman Regular" panose="02020603050405020304" charset="0"/>
              <a:cs typeface="Times New Roman Regular" panose="02020603050405020304" charset="0"/>
            </a:endParaRPr>
          </a:p>
          <a:p>
            <a:pPr algn="l"/>
            <a:endParaRPr lang="en-US" sz="1600">
              <a:latin typeface="Times New Roman Regular" panose="02020603050405020304" charset="0"/>
              <a:cs typeface="Times New Roman Regular" panose="02020603050405020304" charset="0"/>
            </a:endParaRPr>
          </a:p>
        </p:txBody>
      </p:sp>
      <p:sp>
        <p:nvSpPr>
          <p:cNvPr id="5" name="Text Box 4"/>
          <p:cNvSpPr txBox="1"/>
          <p:nvPr/>
        </p:nvSpPr>
        <p:spPr>
          <a:xfrm>
            <a:off x="728345" y="3488055"/>
            <a:ext cx="10031730" cy="645160"/>
          </a:xfrm>
          <a:prstGeom prst="rect">
            <a:avLst/>
          </a:prstGeom>
          <a:noFill/>
        </p:spPr>
        <p:txBody>
          <a:bodyPr wrap="none" rtlCol="0">
            <a:spAutoFit/>
          </a:bodyPr>
          <a:p>
            <a:pPr algn="l"/>
            <a:r>
              <a:rPr lang="en-US">
                <a:latin typeface="Times New Roman Regular" panose="02020603050405020304" charset="0"/>
                <a:cs typeface="Times New Roman Regular" panose="02020603050405020304" charset="0"/>
                <a:sym typeface="+mn-ea"/>
              </a:rPr>
              <a:t>Xiaochus. (n.d.). TrafficFlowPrediction. Retrieved from https://github.com/xiaochus/TrafficFlowPrediction</a:t>
            </a:r>
            <a:endParaRPr lang="en-US">
              <a:latin typeface="Times New Roman Regular" panose="02020603050405020304" charset="0"/>
              <a:cs typeface="Times New Roman Regular" panose="02020603050405020304" charset="0"/>
            </a:endParaRPr>
          </a:p>
          <a:p>
            <a:endParaRPr lang="en-US"/>
          </a:p>
        </p:txBody>
      </p:sp>
      <p:sp>
        <p:nvSpPr>
          <p:cNvPr id="36" name="椭圆 35"/>
          <p:cNvSpPr/>
          <p:nvPr/>
        </p:nvSpPr>
        <p:spPr>
          <a:xfrm>
            <a:off x="319405" y="1707198"/>
            <a:ext cx="339725" cy="339725"/>
          </a:xfrm>
          <a:prstGeom prst="ellipse">
            <a:avLst/>
          </a:prstGeom>
          <a:gradFill>
            <a:gsLst>
              <a:gs pos="0">
                <a:srgbClr val="7B32B2"/>
              </a:gs>
              <a:gs pos="100000">
                <a:srgbClr val="401A5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charset="0"/>
            </a:endParaRPr>
          </a:p>
        </p:txBody>
      </p:sp>
      <p:sp>
        <p:nvSpPr>
          <p:cNvPr id="38" name="椭圆 37"/>
          <p:cNvSpPr/>
          <p:nvPr/>
        </p:nvSpPr>
        <p:spPr>
          <a:xfrm>
            <a:off x="319405" y="3488055"/>
            <a:ext cx="339725" cy="3397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charset="0"/>
            </a:endParaRPr>
          </a:p>
        </p:txBody>
      </p:sp>
      <p:sp>
        <p:nvSpPr>
          <p:cNvPr id="2" name="椭圆 35"/>
          <p:cNvSpPr/>
          <p:nvPr/>
        </p:nvSpPr>
        <p:spPr>
          <a:xfrm>
            <a:off x="319405" y="4730433"/>
            <a:ext cx="339725" cy="3397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charset="0"/>
            </a:endParaRPr>
          </a:p>
        </p:txBody>
      </p:sp>
      <p:sp>
        <p:nvSpPr>
          <p:cNvPr id="3" name="Text Box 2"/>
          <p:cNvSpPr txBox="1"/>
          <p:nvPr/>
        </p:nvSpPr>
        <p:spPr>
          <a:xfrm>
            <a:off x="728345" y="4651375"/>
            <a:ext cx="8507095" cy="645160"/>
          </a:xfrm>
          <a:prstGeom prst="rect">
            <a:avLst/>
          </a:prstGeom>
          <a:noFill/>
        </p:spPr>
        <p:txBody>
          <a:bodyPr wrap="square" rtlCol="0">
            <a:spAutoFit/>
          </a:bodyPr>
          <a:p>
            <a:pPr algn="l"/>
            <a:r>
              <a:rPr lang="en-US">
                <a:latin typeface="Times New Roman Regular" panose="02020603050405020304" charset="0"/>
                <a:cs typeface="Times New Roman Regular" panose="02020603050405020304" charset="0"/>
                <a:sym typeface="+mn-ea"/>
              </a:rPr>
              <a:t>https://www.kaggle.com/datasets/fedesoriano/traffic-prediction-dataset/data</a:t>
            </a:r>
            <a:endParaRPr lang="en-US">
              <a:latin typeface="Times New Roman Regular" panose="02020603050405020304" charset="0"/>
              <a:cs typeface="Times New Roman Regular" panose="02020603050405020304" charset="0"/>
            </a:endParaRPr>
          </a:p>
          <a:p>
            <a:endParaRPr lang="en-US">
              <a:latin typeface="Times New Roman Regular" panose="02020603050405020304" charset="0"/>
              <a:cs typeface="Times New Roman Regular"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5"/>
          <p:cNvSpPr txBox="1"/>
          <p:nvPr/>
        </p:nvSpPr>
        <p:spPr>
          <a:xfrm>
            <a:off x="385763" y="295275"/>
            <a:ext cx="4252912" cy="706755"/>
          </a:xfrm>
          <a:prstGeom prst="rect">
            <a:avLst/>
          </a:prstGeom>
          <a:gradFill>
            <a:gsLst>
              <a:gs pos="0">
                <a:srgbClr val="FE4444"/>
              </a:gs>
              <a:gs pos="100000">
                <a:srgbClr val="832B2B"/>
              </a:gs>
            </a:gsLst>
            <a:lin scaled="0"/>
          </a:gradFill>
          <a:ln w="9525">
            <a:noFill/>
          </a:ln>
        </p:spPr>
        <p:txBody>
          <a:bodyPr anchor="t">
            <a:spAutoFit/>
          </a:bodyPr>
          <a:p>
            <a:r>
              <a:rPr lang="en-US" altLang="zh-CN" sz="4000" b="1" dirty="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SimSun" pitchFamily="2" charset="-122"/>
                <a:cs typeface="Times New Roman Bold" panose="02020603050405020304" charset="0"/>
              </a:rPr>
              <a:t>Any Question</a:t>
            </a:r>
            <a:endParaRPr lang="en-US" altLang="zh-CN" sz="4000" b="1" dirty="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SimSun" pitchFamily="2" charset="-122"/>
              <a:cs typeface="Times New Roman Bold" panose="02020603050405020304" charset="0"/>
            </a:endParaRPr>
          </a:p>
        </p:txBody>
      </p:sp>
      <p:sp>
        <p:nvSpPr>
          <p:cNvPr id="31" name="Freeform 8"/>
          <p:cNvSpPr/>
          <p:nvPr/>
        </p:nvSpPr>
        <p:spPr bwMode="gray">
          <a:xfrm rot="328192">
            <a:off x="3830638" y="3611563"/>
            <a:ext cx="461963" cy="452438"/>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32" name="Freeform 3"/>
          <p:cNvSpPr/>
          <p:nvPr/>
        </p:nvSpPr>
        <p:spPr bwMode="gray">
          <a:xfrm rot="328192">
            <a:off x="3124200" y="2036763"/>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33" name="矩形 32"/>
          <p:cNvSpPr/>
          <p:nvPr/>
        </p:nvSpPr>
        <p:spPr>
          <a:xfrm>
            <a:off x="3536950" y="4346575"/>
            <a:ext cx="1250950" cy="398463"/>
          </a:xfrm>
          <a:prstGeom prst="rect">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34" name="Freeform 8"/>
          <p:cNvSpPr/>
          <p:nvPr/>
        </p:nvSpPr>
        <p:spPr bwMode="gray">
          <a:xfrm rot="1448142">
            <a:off x="5656263" y="4227513"/>
            <a:ext cx="769938" cy="752475"/>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35" name="Freeform 3"/>
          <p:cNvSpPr/>
          <p:nvPr/>
        </p:nvSpPr>
        <p:spPr bwMode="gray">
          <a:xfrm rot="1448142">
            <a:off x="5059363" y="1560513"/>
            <a:ext cx="2282825" cy="2513013"/>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36" name="矩形 35"/>
          <p:cNvSpPr/>
          <p:nvPr/>
        </p:nvSpPr>
        <p:spPr>
          <a:xfrm>
            <a:off x="5530850" y="5218113"/>
            <a:ext cx="1250950" cy="398463"/>
          </a:xfrm>
          <a:prstGeom prst="rect">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37" name="Freeform 8"/>
          <p:cNvSpPr/>
          <p:nvPr/>
        </p:nvSpPr>
        <p:spPr bwMode="gray">
          <a:xfrm rot="1960988">
            <a:off x="7864475" y="3522663"/>
            <a:ext cx="461963" cy="450850"/>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38" name="Freeform 3"/>
          <p:cNvSpPr/>
          <p:nvPr/>
        </p:nvSpPr>
        <p:spPr bwMode="gray">
          <a:xfrm rot="1960988">
            <a:off x="7664450" y="1946275"/>
            <a:ext cx="1370013" cy="1508125"/>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39" name="矩形 38"/>
          <p:cNvSpPr/>
          <p:nvPr/>
        </p:nvSpPr>
        <p:spPr>
          <a:xfrm>
            <a:off x="7489825" y="4303713"/>
            <a:ext cx="1250950" cy="400050"/>
          </a:xfrm>
          <a:prstGeom prst="rect">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247640" y="3267075"/>
            <a:ext cx="7885430" cy="1445260"/>
          </a:xfrm>
          <a:prstGeom prst="rect">
            <a:avLst/>
          </a:prstGeom>
          <a:noFill/>
          <a:scene3d>
            <a:camera prst="isometricTopUp">
              <a:rot lat="19440000" lon="18960000" rev="3600000"/>
            </a:camera>
            <a:lightRig rig="threePt" dir="t"/>
          </a:scene3d>
        </p:spPr>
        <p:txBody>
          <a:bodyPr wrap="square" rtlCol="0">
            <a:spAutoFit/>
          </a:bodyPr>
          <a:lstStyle>
            <a:defPPr>
              <a:defRPr lang="zh-CN"/>
            </a:defPPr>
            <a:lvl1pPr>
              <a:defRPr sz="2400" b="1">
                <a:gradFill>
                  <a:gsLst>
                    <a:gs pos="0">
                      <a:srgbClr val="FFA4A4"/>
                    </a:gs>
                    <a:gs pos="85000">
                      <a:srgbClr val="FF8282"/>
                    </a:gs>
                  </a:gsLst>
                  <a:lin ang="5400000" scaled="1"/>
                </a:gradFill>
                <a:latin typeface="造字工房悦圆（非商用）常规体" pitchFamily="50" charset="-122"/>
                <a:ea typeface="造字工房悦圆（非商用）常规体" pitchFamily="50" charset="-122"/>
              </a:defRPr>
            </a:lvl1pPr>
          </a:lstStyle>
          <a:p>
            <a:r>
              <a:rPr lang="en-US" altLang="zh-CN" sz="8800" b="0" dirty="0" smtClean="0">
                <a:gradFill>
                  <a:gsLst>
                    <a:gs pos="0">
                      <a:srgbClr val="012D86"/>
                    </a:gs>
                    <a:gs pos="100000">
                      <a:srgbClr val="0E2557"/>
                    </a:gs>
                  </a:gsLst>
                  <a:lin scaled="0"/>
                </a:gradFill>
                <a:latin typeface="Calibri" charset="0"/>
                <a:ea typeface="Calibri" charset="0"/>
                <a:cs typeface="Calibri" charset="0"/>
              </a:rPr>
              <a:t>THANNK YOU</a:t>
            </a:r>
            <a:endParaRPr lang="en-US" altLang="zh-CN" sz="8800" b="0" dirty="0" smtClean="0">
              <a:gradFill>
                <a:gsLst>
                  <a:gs pos="0">
                    <a:srgbClr val="012D86"/>
                  </a:gs>
                  <a:gs pos="100000">
                    <a:srgbClr val="0E2557"/>
                  </a:gs>
                </a:gsLst>
                <a:lin scaled="0"/>
              </a:gradFill>
              <a:latin typeface="Calibri" charset="0"/>
              <a:ea typeface="Calibri" charset="0"/>
              <a:cs typeface="Calibri" charset="0"/>
            </a:endParaRPr>
          </a:p>
        </p:txBody>
      </p:sp>
      <p:cxnSp>
        <p:nvCxnSpPr>
          <p:cNvPr id="8" name="直接连接符 7"/>
          <p:cNvCxnSpPr/>
          <p:nvPr/>
        </p:nvCxnSpPr>
        <p:spPr>
          <a:xfrm flipV="1">
            <a:off x="7307687" y="4538005"/>
            <a:ext cx="2249500" cy="13440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736181" y="2909636"/>
            <a:ext cx="641555" cy="2959063"/>
            <a:chOff x="-866775" y="1870075"/>
            <a:chExt cx="1158875" cy="5345113"/>
          </a:xfrm>
        </p:grpSpPr>
        <p:sp>
          <p:nvSpPr>
            <p:cNvPr id="11" name="Oval 79"/>
            <p:cNvSpPr>
              <a:spLocks noChangeArrowheads="1"/>
            </p:cNvSpPr>
            <p:nvPr/>
          </p:nvSpPr>
          <p:spPr bwMode="auto">
            <a:xfrm>
              <a:off x="-542925" y="7015163"/>
              <a:ext cx="203200" cy="200025"/>
            </a:xfrm>
            <a:prstGeom prst="ellipse">
              <a:avLst/>
            </a:prstGeom>
            <a:solidFill>
              <a:srgbClr val="5C8E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charset="0"/>
              </a:endParaRPr>
            </a:p>
          </p:txBody>
        </p:sp>
        <p:sp>
          <p:nvSpPr>
            <p:cNvPr id="12" name="Freeform 80"/>
            <p:cNvSpPr/>
            <p:nvPr/>
          </p:nvSpPr>
          <p:spPr bwMode="auto">
            <a:xfrm>
              <a:off x="-798513" y="1870075"/>
              <a:ext cx="1090613" cy="5341938"/>
            </a:xfrm>
            <a:custGeom>
              <a:avLst/>
              <a:gdLst>
                <a:gd name="T0" fmla="*/ 62 w 387"/>
                <a:gd name="T1" fmla="*/ 1905 h 1905"/>
                <a:gd name="T2" fmla="*/ 32 w 387"/>
                <a:gd name="T3" fmla="*/ 1898 h 1905"/>
                <a:gd name="T4" fmla="*/ 0 w 387"/>
                <a:gd name="T5" fmla="*/ 1828 h 1905"/>
                <a:gd name="T6" fmla="*/ 0 w 387"/>
                <a:gd name="T7" fmla="*/ 0 h 1905"/>
                <a:gd name="T8" fmla="*/ 18 w 387"/>
                <a:gd name="T9" fmla="*/ 0 h 1905"/>
                <a:gd name="T10" fmla="*/ 18 w 387"/>
                <a:gd name="T11" fmla="*/ 1828 h 1905"/>
                <a:gd name="T12" fmla="*/ 41 w 387"/>
                <a:gd name="T13" fmla="*/ 1882 h 1905"/>
                <a:gd name="T14" fmla="*/ 100 w 387"/>
                <a:gd name="T15" fmla="*/ 1875 h 1905"/>
                <a:gd name="T16" fmla="*/ 378 w 387"/>
                <a:gd name="T17" fmla="*/ 1715 h 1905"/>
                <a:gd name="T18" fmla="*/ 387 w 387"/>
                <a:gd name="T19" fmla="*/ 1731 h 1905"/>
                <a:gd name="T20" fmla="*/ 109 w 387"/>
                <a:gd name="T21" fmla="*/ 1891 h 1905"/>
                <a:gd name="T22" fmla="*/ 62 w 387"/>
                <a:gd name="T23" fmla="*/ 1905 h 1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1905">
                  <a:moveTo>
                    <a:pt x="62" y="1905"/>
                  </a:moveTo>
                  <a:cubicBezTo>
                    <a:pt x="51" y="1905"/>
                    <a:pt x="41" y="1903"/>
                    <a:pt x="32" y="1898"/>
                  </a:cubicBezTo>
                  <a:cubicBezTo>
                    <a:pt x="11" y="1886"/>
                    <a:pt x="0" y="1861"/>
                    <a:pt x="0" y="1828"/>
                  </a:cubicBezTo>
                  <a:cubicBezTo>
                    <a:pt x="0" y="0"/>
                    <a:pt x="0" y="0"/>
                    <a:pt x="0" y="0"/>
                  </a:cubicBezTo>
                  <a:cubicBezTo>
                    <a:pt x="18" y="0"/>
                    <a:pt x="18" y="0"/>
                    <a:pt x="18" y="0"/>
                  </a:cubicBezTo>
                  <a:cubicBezTo>
                    <a:pt x="18" y="1828"/>
                    <a:pt x="18" y="1828"/>
                    <a:pt x="18" y="1828"/>
                  </a:cubicBezTo>
                  <a:cubicBezTo>
                    <a:pt x="18" y="1854"/>
                    <a:pt x="26" y="1873"/>
                    <a:pt x="41" y="1882"/>
                  </a:cubicBezTo>
                  <a:cubicBezTo>
                    <a:pt x="56" y="1891"/>
                    <a:pt x="77" y="1888"/>
                    <a:pt x="100" y="1875"/>
                  </a:cubicBezTo>
                  <a:cubicBezTo>
                    <a:pt x="378" y="1715"/>
                    <a:pt x="378" y="1715"/>
                    <a:pt x="378" y="1715"/>
                  </a:cubicBezTo>
                  <a:cubicBezTo>
                    <a:pt x="387" y="1731"/>
                    <a:pt x="387" y="1731"/>
                    <a:pt x="387" y="1731"/>
                  </a:cubicBezTo>
                  <a:cubicBezTo>
                    <a:pt x="109" y="1891"/>
                    <a:pt x="109" y="1891"/>
                    <a:pt x="109" y="1891"/>
                  </a:cubicBezTo>
                  <a:cubicBezTo>
                    <a:pt x="92" y="1901"/>
                    <a:pt x="76" y="1905"/>
                    <a:pt x="62" y="1905"/>
                  </a:cubicBezTo>
                  <a:close/>
                </a:path>
              </a:pathLst>
            </a:custGeom>
            <a:solidFill>
              <a:srgbClr val="5C8E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charset="0"/>
              </a:endParaRPr>
            </a:p>
          </p:txBody>
        </p:sp>
        <p:sp>
          <p:nvSpPr>
            <p:cNvPr id="13" name="Oval 81"/>
            <p:cNvSpPr>
              <a:spLocks noChangeArrowheads="1"/>
            </p:cNvSpPr>
            <p:nvPr/>
          </p:nvSpPr>
          <p:spPr bwMode="auto">
            <a:xfrm>
              <a:off x="-866775" y="3717925"/>
              <a:ext cx="203200" cy="201613"/>
            </a:xfrm>
            <a:prstGeom prst="ellipse">
              <a:avLst/>
            </a:prstGeom>
            <a:solidFill>
              <a:srgbClr val="5C8E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charset="0"/>
              </a:endParaRPr>
            </a:p>
          </p:txBody>
        </p:sp>
        <p:sp>
          <p:nvSpPr>
            <p:cNvPr id="14" name="Freeform 82"/>
            <p:cNvSpPr/>
            <p:nvPr/>
          </p:nvSpPr>
          <p:spPr bwMode="auto">
            <a:xfrm>
              <a:off x="-798513" y="1870075"/>
              <a:ext cx="1090613" cy="5341938"/>
            </a:xfrm>
            <a:custGeom>
              <a:avLst/>
              <a:gdLst>
                <a:gd name="T0" fmla="*/ 62 w 387"/>
                <a:gd name="T1" fmla="*/ 1905 h 1905"/>
                <a:gd name="T2" fmla="*/ 32 w 387"/>
                <a:gd name="T3" fmla="*/ 1898 h 1905"/>
                <a:gd name="T4" fmla="*/ 0 w 387"/>
                <a:gd name="T5" fmla="*/ 1828 h 1905"/>
                <a:gd name="T6" fmla="*/ 0 w 387"/>
                <a:gd name="T7" fmla="*/ 0 h 1905"/>
                <a:gd name="T8" fmla="*/ 18 w 387"/>
                <a:gd name="T9" fmla="*/ 0 h 1905"/>
                <a:gd name="T10" fmla="*/ 18 w 387"/>
                <a:gd name="T11" fmla="*/ 1828 h 1905"/>
                <a:gd name="T12" fmla="*/ 41 w 387"/>
                <a:gd name="T13" fmla="*/ 1882 h 1905"/>
                <a:gd name="T14" fmla="*/ 100 w 387"/>
                <a:gd name="T15" fmla="*/ 1875 h 1905"/>
                <a:gd name="T16" fmla="*/ 378 w 387"/>
                <a:gd name="T17" fmla="*/ 1715 h 1905"/>
                <a:gd name="T18" fmla="*/ 387 w 387"/>
                <a:gd name="T19" fmla="*/ 1731 h 1905"/>
                <a:gd name="T20" fmla="*/ 109 w 387"/>
                <a:gd name="T21" fmla="*/ 1891 h 1905"/>
                <a:gd name="T22" fmla="*/ 62 w 387"/>
                <a:gd name="T23" fmla="*/ 1905 h 1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1905">
                  <a:moveTo>
                    <a:pt x="62" y="1905"/>
                  </a:moveTo>
                  <a:cubicBezTo>
                    <a:pt x="51" y="1905"/>
                    <a:pt x="41" y="1903"/>
                    <a:pt x="32" y="1898"/>
                  </a:cubicBezTo>
                  <a:cubicBezTo>
                    <a:pt x="11" y="1886"/>
                    <a:pt x="0" y="1861"/>
                    <a:pt x="0" y="1828"/>
                  </a:cubicBezTo>
                  <a:cubicBezTo>
                    <a:pt x="0" y="0"/>
                    <a:pt x="0" y="0"/>
                    <a:pt x="0" y="0"/>
                  </a:cubicBezTo>
                  <a:cubicBezTo>
                    <a:pt x="18" y="0"/>
                    <a:pt x="18" y="0"/>
                    <a:pt x="18" y="0"/>
                  </a:cubicBezTo>
                  <a:cubicBezTo>
                    <a:pt x="18" y="1828"/>
                    <a:pt x="18" y="1828"/>
                    <a:pt x="18" y="1828"/>
                  </a:cubicBezTo>
                  <a:cubicBezTo>
                    <a:pt x="18" y="1854"/>
                    <a:pt x="26" y="1873"/>
                    <a:pt x="41" y="1882"/>
                  </a:cubicBezTo>
                  <a:cubicBezTo>
                    <a:pt x="56" y="1891"/>
                    <a:pt x="77" y="1888"/>
                    <a:pt x="100" y="1875"/>
                  </a:cubicBezTo>
                  <a:cubicBezTo>
                    <a:pt x="378" y="1715"/>
                    <a:pt x="378" y="1715"/>
                    <a:pt x="378" y="1715"/>
                  </a:cubicBezTo>
                  <a:cubicBezTo>
                    <a:pt x="387" y="1731"/>
                    <a:pt x="387" y="1731"/>
                    <a:pt x="387" y="1731"/>
                  </a:cubicBezTo>
                  <a:cubicBezTo>
                    <a:pt x="109" y="1891"/>
                    <a:pt x="109" y="1891"/>
                    <a:pt x="109" y="1891"/>
                  </a:cubicBezTo>
                  <a:cubicBezTo>
                    <a:pt x="92" y="1901"/>
                    <a:pt x="76" y="1905"/>
                    <a:pt x="62" y="1905"/>
                  </a:cubicBezTo>
                  <a:close/>
                </a:path>
              </a:pathLst>
            </a:custGeom>
            <a:solidFill>
              <a:srgbClr val="5C8E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Calibri" charset="0"/>
              </a:endParaRPr>
            </a:p>
          </p:txBody>
        </p:sp>
      </p:gr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65628" y="1329590"/>
            <a:ext cx="6451719" cy="3760144"/>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2762" y="520049"/>
            <a:ext cx="2266838" cy="2038350"/>
          </a:xfrm>
          <a:prstGeom prst="rect">
            <a:avLst/>
          </a:prstGeom>
        </p:spPr>
      </p:pic>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493" y="1523353"/>
            <a:ext cx="2131658" cy="2038350"/>
          </a:xfrm>
          <a:prstGeom prst="rect">
            <a:avLst/>
          </a:prstGeom>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9658" y="2541502"/>
            <a:ext cx="1798761" cy="2038350"/>
          </a:xfrm>
          <a:prstGeom prst="rect">
            <a:avLst/>
          </a:prstGeom>
        </p:spPr>
      </p:pic>
      <p:pic>
        <p:nvPicPr>
          <p:cNvPr id="23" name="图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1855" y="1742758"/>
            <a:ext cx="2291272" cy="2038350"/>
          </a:xfrm>
          <a:prstGeom prst="rect">
            <a:avLst/>
          </a:prstGeom>
        </p:spPr>
      </p:pic>
      <p:sp>
        <p:nvSpPr>
          <p:cNvPr id="4" name="椭圆 7"/>
          <p:cNvSpPr/>
          <p:nvPr/>
        </p:nvSpPr>
        <p:spPr>
          <a:xfrm>
            <a:off x="961390" y="6016308"/>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9" name="椭圆 8"/>
          <p:cNvSpPr/>
          <p:nvPr/>
        </p:nvSpPr>
        <p:spPr>
          <a:xfrm>
            <a:off x="880745" y="5685155"/>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5" name="椭圆 10"/>
          <p:cNvSpPr/>
          <p:nvPr/>
        </p:nvSpPr>
        <p:spPr>
          <a:xfrm>
            <a:off x="112078" y="5684838"/>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6" name="椭圆 11"/>
          <p:cNvSpPr/>
          <p:nvPr/>
        </p:nvSpPr>
        <p:spPr>
          <a:xfrm>
            <a:off x="998220" y="4685030"/>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8" name="椭圆 12"/>
          <p:cNvSpPr/>
          <p:nvPr/>
        </p:nvSpPr>
        <p:spPr>
          <a:xfrm>
            <a:off x="1990408" y="653732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068195" y="2837815"/>
            <a:ext cx="3874135" cy="922020"/>
          </a:xfrm>
          <a:prstGeom prst="rect">
            <a:avLst/>
          </a:prstGeom>
          <a:noFill/>
          <a:scene3d>
            <a:camera prst="isometricTopUp">
              <a:rot lat="19440000" lon="18960000" rev="3600000"/>
            </a:camera>
            <a:lightRig rig="threePt" dir="t"/>
          </a:scene3d>
        </p:spPr>
        <p:txBody>
          <a:bodyPr wrap="square" rtlCol="0">
            <a:spAutoFit/>
          </a:bodyPr>
          <a:lstStyle>
            <a:defPPr>
              <a:defRPr lang="zh-CN"/>
            </a:defPPr>
            <a:lvl1pPr>
              <a:defRPr>
                <a:solidFill>
                  <a:schemeClr val="tx1">
                    <a:lumMod val="75000"/>
                    <a:lumOff val="25000"/>
                  </a:schemeClr>
                </a:solidFill>
                <a:latin typeface="仿宋" panose="02010609060101010101" pitchFamily="49" charset="-122"/>
                <a:ea typeface="仿宋" panose="02010609060101010101" pitchFamily="49" charset="-122"/>
              </a:defRPr>
            </a:lvl1pPr>
            <a:lvl2pPr marL="742950" indent="-285750">
              <a:defRPr>
                <a:latin typeface="Calibri" charset="0"/>
                <a:ea typeface="SimSun" pitchFamily="2" charset="-122"/>
              </a:defRPr>
            </a:lvl2pPr>
            <a:lvl3pPr marL="1143000" indent="-228600">
              <a:defRPr>
                <a:latin typeface="Calibri" charset="0"/>
                <a:ea typeface="SimSun" pitchFamily="2" charset="-122"/>
              </a:defRPr>
            </a:lvl3pPr>
            <a:lvl4pPr marL="1600200" indent="-228600">
              <a:defRPr>
                <a:latin typeface="Calibri" charset="0"/>
                <a:ea typeface="SimSun" pitchFamily="2" charset="-122"/>
              </a:defRPr>
            </a:lvl4pPr>
            <a:lvl5pPr marL="2057400" indent="-228600">
              <a:defRPr>
                <a:latin typeface="Calibri" charset="0"/>
                <a:ea typeface="SimSun" pitchFamily="2" charset="-122"/>
              </a:defRPr>
            </a:lvl5pPr>
            <a:lvl6pPr marL="2514600" indent="-228600" eaLnBrk="0" fontAlgn="base" hangingPunct="0">
              <a:spcBef>
                <a:spcPct val="0"/>
              </a:spcBef>
              <a:spcAft>
                <a:spcPct val="0"/>
              </a:spcAft>
              <a:defRPr>
                <a:latin typeface="Calibri" charset="0"/>
                <a:ea typeface="SimSun" pitchFamily="2" charset="-122"/>
              </a:defRPr>
            </a:lvl6pPr>
            <a:lvl7pPr marL="2971800" indent="-228600" eaLnBrk="0" fontAlgn="base" hangingPunct="0">
              <a:spcBef>
                <a:spcPct val="0"/>
              </a:spcBef>
              <a:spcAft>
                <a:spcPct val="0"/>
              </a:spcAft>
              <a:defRPr>
                <a:latin typeface="Calibri" charset="0"/>
                <a:ea typeface="SimSun" pitchFamily="2" charset="-122"/>
              </a:defRPr>
            </a:lvl7pPr>
            <a:lvl8pPr marL="3429000" indent="-228600" eaLnBrk="0" fontAlgn="base" hangingPunct="0">
              <a:spcBef>
                <a:spcPct val="0"/>
              </a:spcBef>
              <a:spcAft>
                <a:spcPct val="0"/>
              </a:spcAft>
              <a:defRPr>
                <a:latin typeface="Calibri" charset="0"/>
                <a:ea typeface="SimSun" pitchFamily="2" charset="-122"/>
              </a:defRPr>
            </a:lvl8pPr>
            <a:lvl9pPr marL="3886200" indent="-228600" eaLnBrk="0" fontAlgn="base" hangingPunct="0">
              <a:spcBef>
                <a:spcPct val="0"/>
              </a:spcBef>
              <a:spcAft>
                <a:spcPct val="0"/>
              </a:spcAft>
              <a:defRPr>
                <a:latin typeface="Calibri" charset="0"/>
                <a:ea typeface="SimSun" pitchFamily="2" charset="-122"/>
              </a:defRPr>
            </a:lvl9pPr>
          </a:lstStyle>
          <a:p>
            <a:r>
              <a:rPr lang="en-US" altLang="zh-CN" sz="5400" dirty="0">
                <a:latin typeface="Calibri" charset="0"/>
                <a:ea typeface="Calibri" charset="0"/>
                <a:cs typeface="Calibri" charset="0"/>
              </a:rPr>
              <a:t>CONTENTS</a:t>
            </a:r>
            <a:endParaRPr lang="en-US" altLang="zh-CN" sz="5400" dirty="0">
              <a:latin typeface="Calibri" charset="0"/>
              <a:ea typeface="Calibri" charset="0"/>
              <a:cs typeface="Calibri" charset="0"/>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226" y="1825077"/>
            <a:ext cx="3125564" cy="1643903"/>
          </a:xfrm>
          <a:prstGeom prst="rect">
            <a:avLst/>
          </a:prstGeom>
        </p:spPr>
      </p:pic>
      <p:sp>
        <p:nvSpPr>
          <p:cNvPr id="8" name="矩形 7"/>
          <p:cNvSpPr/>
          <p:nvPr/>
        </p:nvSpPr>
        <p:spPr>
          <a:xfrm>
            <a:off x="6344996" y="1576546"/>
            <a:ext cx="572921" cy="572921"/>
          </a:xfrm>
          <a:prstGeom prst="rect">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Calibri" charset="0"/>
                <a:ea typeface="Calibri" charset="0"/>
                <a:cs typeface="Calibri" charset="0"/>
              </a:rPr>
              <a:t>1</a:t>
            </a:r>
            <a:endParaRPr lang="zh-CN" altLang="en-US" sz="3200" dirty="0">
              <a:solidFill>
                <a:schemeClr val="bg1"/>
              </a:solidFill>
              <a:latin typeface="Calibri" charset="0"/>
              <a:ea typeface="Calibri" charset="0"/>
              <a:cs typeface="Calibri" charset="0"/>
            </a:endParaRPr>
          </a:p>
        </p:txBody>
      </p:sp>
      <p:sp>
        <p:nvSpPr>
          <p:cNvPr id="9" name="MH_Entry_1"/>
          <p:cNvSpPr/>
          <p:nvPr>
            <p:custDataLst>
              <p:tags r:id="rId2"/>
            </p:custDataLst>
          </p:nvPr>
        </p:nvSpPr>
        <p:spPr>
          <a:xfrm>
            <a:off x="6760868" y="1580185"/>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10000"/>
              </a:lnSpc>
            </a:pPr>
            <a:r>
              <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rPr>
              <a:t>Background </a:t>
            </a:r>
            <a:endPar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endParaRPr>
          </a:p>
        </p:txBody>
      </p:sp>
      <p:sp>
        <p:nvSpPr>
          <p:cNvPr id="11" name="矩形 10"/>
          <p:cNvSpPr/>
          <p:nvPr/>
        </p:nvSpPr>
        <p:spPr>
          <a:xfrm>
            <a:off x="6344996" y="2590490"/>
            <a:ext cx="572921" cy="572921"/>
          </a:xfrm>
          <a:prstGeom prst="rect">
            <a:avLst/>
          </a:prstGeom>
          <a:gradFill>
            <a:gsLst>
              <a:gs pos="0">
                <a:srgbClr val="FECF40"/>
              </a:gs>
              <a:gs pos="100000">
                <a:srgbClr val="846C21"/>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Calibri" charset="0"/>
                <a:ea typeface="Calibri" charset="0"/>
                <a:cs typeface="Calibri" charset="0"/>
              </a:rPr>
              <a:t>2</a:t>
            </a:r>
            <a:endParaRPr lang="en-US" altLang="zh-CN" sz="3200" dirty="0">
              <a:solidFill>
                <a:schemeClr val="bg1"/>
              </a:solidFill>
              <a:latin typeface="Calibri" charset="0"/>
              <a:ea typeface="Calibri" charset="0"/>
              <a:cs typeface="Calibri" charset="0"/>
            </a:endParaRPr>
          </a:p>
        </p:txBody>
      </p:sp>
      <p:sp>
        <p:nvSpPr>
          <p:cNvPr id="12" name="MH_Entry_1"/>
          <p:cNvSpPr/>
          <p:nvPr>
            <p:custDataLst>
              <p:tags r:id="rId3"/>
            </p:custDataLst>
          </p:nvPr>
        </p:nvSpPr>
        <p:spPr>
          <a:xfrm>
            <a:off x="7252358" y="2566824"/>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lnSpc>
                <a:spcPct val="110000"/>
              </a:lnSpc>
            </a:pPr>
            <a:r>
              <a:rPr lang="en-US" altLang="zh-CN" sz="2400"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sym typeface="+mn-ea"/>
              </a:rPr>
              <a:t>Problem Definition</a:t>
            </a:r>
            <a:endParaRPr lang="zh-CN" altLang="en-US" sz="2400" spc="200" dirty="0">
              <a:solidFill>
                <a:schemeClr val="tx1">
                  <a:lumMod val="85000"/>
                  <a:lumOff val="15000"/>
                </a:schemeClr>
              </a:solidFill>
              <a:latin typeface="Calibri" charset="0"/>
              <a:ea typeface="Calibri" charset="0"/>
              <a:cs typeface="Calibri" charset="0"/>
            </a:endParaRPr>
          </a:p>
        </p:txBody>
      </p:sp>
      <p:sp>
        <p:nvSpPr>
          <p:cNvPr id="14" name="矩形 13"/>
          <p:cNvSpPr/>
          <p:nvPr/>
        </p:nvSpPr>
        <p:spPr>
          <a:xfrm>
            <a:off x="6344996" y="3627750"/>
            <a:ext cx="572921" cy="572921"/>
          </a:xfrm>
          <a:prstGeom prst="rect">
            <a:avLst/>
          </a:pr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Calibri" charset="0"/>
                <a:ea typeface="Calibri" charset="0"/>
                <a:cs typeface="Calibri" charset="0"/>
              </a:rPr>
              <a:t>3</a:t>
            </a:r>
            <a:endParaRPr lang="en-US" altLang="zh-CN" sz="3200" dirty="0">
              <a:solidFill>
                <a:schemeClr val="bg1"/>
              </a:solidFill>
              <a:latin typeface="Calibri" charset="0"/>
              <a:ea typeface="Calibri" charset="0"/>
              <a:cs typeface="Calibri" charset="0"/>
            </a:endParaRPr>
          </a:p>
        </p:txBody>
      </p:sp>
      <p:sp>
        <p:nvSpPr>
          <p:cNvPr id="15" name="MH_Entry_1"/>
          <p:cNvSpPr/>
          <p:nvPr>
            <p:custDataLst>
              <p:tags r:id="rId4"/>
            </p:custDataLst>
          </p:nvPr>
        </p:nvSpPr>
        <p:spPr>
          <a:xfrm>
            <a:off x="6917690" y="3506470"/>
            <a:ext cx="4782185" cy="498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10000"/>
              </a:lnSpc>
            </a:pPr>
            <a:r>
              <a:rPr lang="en-US" altLang="zh-CN" sz="1700"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rPr>
              <a:t>Proposed Deep Learning Solution</a:t>
            </a:r>
            <a:endParaRPr lang="en-US" altLang="zh-CN" sz="1700"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endParaRPr>
          </a:p>
        </p:txBody>
      </p:sp>
      <p:sp>
        <p:nvSpPr>
          <p:cNvPr id="17" name="矩形 16"/>
          <p:cNvSpPr/>
          <p:nvPr/>
        </p:nvSpPr>
        <p:spPr>
          <a:xfrm>
            <a:off x="6344996" y="4641694"/>
            <a:ext cx="572921" cy="572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Calibri" charset="0"/>
                <a:ea typeface="Calibri" charset="0"/>
                <a:cs typeface="Calibri" charset="0"/>
              </a:rPr>
              <a:t>4</a:t>
            </a:r>
            <a:endParaRPr lang="zh-CN" altLang="en-US" sz="3200" dirty="0">
              <a:solidFill>
                <a:schemeClr val="bg1"/>
              </a:solidFill>
              <a:latin typeface="Calibri" charset="0"/>
              <a:ea typeface="Calibri" charset="0"/>
              <a:cs typeface="Calibri" charset="0"/>
            </a:endParaRPr>
          </a:p>
        </p:txBody>
      </p:sp>
      <p:sp>
        <p:nvSpPr>
          <p:cNvPr id="18" name="MH_Entry_1"/>
          <p:cNvSpPr/>
          <p:nvPr>
            <p:custDataLst>
              <p:tags r:id="rId5"/>
            </p:custDataLst>
          </p:nvPr>
        </p:nvSpPr>
        <p:spPr>
          <a:xfrm>
            <a:off x="6845323" y="4618028"/>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10000"/>
              </a:lnSpc>
            </a:pPr>
            <a:r>
              <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rPr>
              <a:t>Data Selection</a:t>
            </a:r>
            <a:endPar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endParaRPr>
          </a:p>
        </p:txBody>
      </p:sp>
      <p:cxnSp>
        <p:nvCxnSpPr>
          <p:cNvPr id="20" name="直接连接符 19"/>
          <p:cNvCxnSpPr/>
          <p:nvPr/>
        </p:nvCxnSpPr>
        <p:spPr>
          <a:xfrm flipH="1">
            <a:off x="6845323" y="2139942"/>
            <a:ext cx="3858477" cy="0"/>
          </a:xfrm>
          <a:prstGeom prst="line">
            <a:avLst/>
          </a:prstGeom>
          <a:ln>
            <a:solidFill>
              <a:srgbClr val="5C8EAA"/>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071995" y="2103755"/>
            <a:ext cx="3639820"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Calibri" charset="0"/>
              <a:ea typeface="Calibri" charset="0"/>
              <a:cs typeface="Calibri" charset="0"/>
            </a:endParaRPr>
          </a:p>
        </p:txBody>
      </p:sp>
      <p:cxnSp>
        <p:nvCxnSpPr>
          <p:cNvPr id="22" name="直接连接符 21"/>
          <p:cNvCxnSpPr/>
          <p:nvPr/>
        </p:nvCxnSpPr>
        <p:spPr>
          <a:xfrm flipH="1">
            <a:off x="6845323" y="3153688"/>
            <a:ext cx="3858477" cy="0"/>
          </a:xfrm>
          <a:prstGeom prst="line">
            <a:avLst/>
          </a:prstGeom>
          <a:ln>
            <a:solidFill>
              <a:srgbClr val="5C8EAA"/>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flipV="1">
            <a:off x="7071360" y="3082290"/>
            <a:ext cx="3640455"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Calibri" charset="0"/>
              <a:ea typeface="Calibri" charset="0"/>
              <a:cs typeface="Calibri" charset="0"/>
            </a:endParaRPr>
          </a:p>
        </p:txBody>
      </p:sp>
      <p:cxnSp>
        <p:nvCxnSpPr>
          <p:cNvPr id="24" name="直接连接符 23"/>
          <p:cNvCxnSpPr/>
          <p:nvPr/>
        </p:nvCxnSpPr>
        <p:spPr>
          <a:xfrm flipH="1">
            <a:off x="6845323" y="4190725"/>
            <a:ext cx="3858477" cy="0"/>
          </a:xfrm>
          <a:prstGeom prst="line">
            <a:avLst/>
          </a:prstGeom>
          <a:ln>
            <a:solidFill>
              <a:srgbClr val="5C8EAA"/>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flipV="1">
            <a:off x="7072630" y="4135755"/>
            <a:ext cx="3639185"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Calibri" charset="0"/>
              <a:ea typeface="Calibri" charset="0"/>
              <a:cs typeface="Calibri" charset="0"/>
            </a:endParaRPr>
          </a:p>
        </p:txBody>
      </p:sp>
      <p:cxnSp>
        <p:nvCxnSpPr>
          <p:cNvPr id="26" name="直接连接符 25"/>
          <p:cNvCxnSpPr/>
          <p:nvPr/>
        </p:nvCxnSpPr>
        <p:spPr>
          <a:xfrm flipH="1">
            <a:off x="6845323" y="5203751"/>
            <a:ext cx="3858477" cy="0"/>
          </a:xfrm>
          <a:prstGeom prst="line">
            <a:avLst/>
          </a:prstGeom>
          <a:ln>
            <a:solidFill>
              <a:srgbClr val="5C8EAA"/>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flipV="1">
            <a:off x="7073265" y="5144135"/>
            <a:ext cx="3638550"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Calibri" charset="0"/>
              <a:ea typeface="Calibri" charset="0"/>
              <a:cs typeface="Calibri" charset="0"/>
            </a:endParaRPr>
          </a:p>
        </p:txBody>
      </p:sp>
      <p:sp>
        <p:nvSpPr>
          <p:cNvPr id="16" name="矩形 16"/>
          <p:cNvSpPr/>
          <p:nvPr/>
        </p:nvSpPr>
        <p:spPr>
          <a:xfrm>
            <a:off x="6344996" y="5753579"/>
            <a:ext cx="572921" cy="572921"/>
          </a:xfrm>
          <a:prstGeom prst="rect">
            <a:avLst/>
          </a:prstGeom>
          <a:gradFill>
            <a:gsLst>
              <a:gs pos="0">
                <a:srgbClr val="7B32B2"/>
              </a:gs>
              <a:gs pos="100000">
                <a:srgbClr val="401A5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Calibri" charset="0"/>
                <a:ea typeface="Calibri" charset="0"/>
                <a:cs typeface="Calibri" charset="0"/>
              </a:rPr>
              <a:t>5</a:t>
            </a:r>
            <a:endParaRPr lang="en-US" altLang="zh-CN" sz="3200" dirty="0">
              <a:solidFill>
                <a:schemeClr val="bg1"/>
              </a:solidFill>
              <a:latin typeface="Calibri" charset="0"/>
              <a:ea typeface="Calibri" charset="0"/>
              <a:cs typeface="Calibri" charset="0"/>
            </a:endParaRPr>
          </a:p>
        </p:txBody>
      </p:sp>
      <p:sp>
        <p:nvSpPr>
          <p:cNvPr id="19" name="MH_Entry_1"/>
          <p:cNvSpPr/>
          <p:nvPr>
            <p:custDataLst>
              <p:tags r:id="rId6"/>
            </p:custDataLst>
          </p:nvPr>
        </p:nvSpPr>
        <p:spPr>
          <a:xfrm>
            <a:off x="6664348" y="5729913"/>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lnSpc>
                <a:spcPct val="110000"/>
              </a:lnSpc>
            </a:pPr>
            <a:r>
              <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rPr>
              <a:t>References</a:t>
            </a:r>
            <a:endPar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endParaRPr>
          </a:p>
        </p:txBody>
      </p:sp>
      <p:cxnSp>
        <p:nvCxnSpPr>
          <p:cNvPr id="28" name="直接连接符 25"/>
          <p:cNvCxnSpPr/>
          <p:nvPr/>
        </p:nvCxnSpPr>
        <p:spPr>
          <a:xfrm flipH="1">
            <a:off x="6845323" y="6315636"/>
            <a:ext cx="3858477" cy="0"/>
          </a:xfrm>
          <a:prstGeom prst="line">
            <a:avLst/>
          </a:prstGeom>
          <a:ln>
            <a:solidFill>
              <a:srgbClr val="5C8EAA"/>
            </a:solidFill>
          </a:ln>
        </p:spPr>
        <p:style>
          <a:lnRef idx="1">
            <a:schemeClr val="accent1"/>
          </a:lnRef>
          <a:fillRef idx="0">
            <a:schemeClr val="accent1"/>
          </a:fillRef>
          <a:effectRef idx="0">
            <a:schemeClr val="accent1"/>
          </a:effectRef>
          <a:fontRef idx="minor">
            <a:schemeClr val="tx1"/>
          </a:fontRef>
        </p:style>
      </p:cxnSp>
      <p:sp>
        <p:nvSpPr>
          <p:cNvPr id="33" name="矩形 26"/>
          <p:cNvSpPr/>
          <p:nvPr/>
        </p:nvSpPr>
        <p:spPr>
          <a:xfrm>
            <a:off x="7073265" y="6279515"/>
            <a:ext cx="3638550"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35" name="椭圆 4"/>
          <p:cNvSpPr/>
          <p:nvPr/>
        </p:nvSpPr>
        <p:spPr>
          <a:xfrm>
            <a:off x="219393" y="3469005"/>
            <a:ext cx="1865313" cy="186372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37" name="椭圆 7"/>
          <p:cNvSpPr/>
          <p:nvPr/>
        </p:nvSpPr>
        <p:spPr>
          <a:xfrm>
            <a:off x="2084388" y="5558155"/>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42" name="椭圆 13"/>
          <p:cNvSpPr/>
          <p:nvPr/>
        </p:nvSpPr>
        <p:spPr>
          <a:xfrm>
            <a:off x="132398" y="5922328"/>
            <a:ext cx="785813" cy="785813"/>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43" name="椭圆 14"/>
          <p:cNvSpPr/>
          <p:nvPr/>
        </p:nvSpPr>
        <p:spPr>
          <a:xfrm>
            <a:off x="1358583" y="6399213"/>
            <a:ext cx="398463" cy="398463"/>
          </a:xfrm>
          <a:prstGeom prst="ellipse">
            <a:avLst/>
          </a:prstGeom>
          <a:solidFill>
            <a:schemeClr val="tx1"/>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anim calcmode="lin" valueType="num">
                                      <p:cBhvr>
                                        <p:cTn id="8" dur="600" fill="hold"/>
                                        <p:tgtEl>
                                          <p:spTgt spid="5"/>
                                        </p:tgtEl>
                                        <p:attrNameLst>
                                          <p:attrName>ppt_x</p:attrName>
                                        </p:attrNameLst>
                                      </p:cBhvr>
                                      <p:tavLst>
                                        <p:tav tm="0">
                                          <p:val>
                                            <p:strVal val="#ppt_x"/>
                                          </p:val>
                                        </p:tav>
                                        <p:tav tm="100000">
                                          <p:val>
                                            <p:strVal val="#ppt_x"/>
                                          </p:val>
                                        </p:tav>
                                      </p:tavLst>
                                    </p:anim>
                                    <p:anim calcmode="lin" valueType="num">
                                      <p:cBhvr>
                                        <p:cTn id="9" dur="6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矩形 4"/>
          <p:cNvSpPr/>
          <p:nvPr/>
        </p:nvSpPr>
        <p:spPr>
          <a:xfrm>
            <a:off x="6045200" y="2495550"/>
            <a:ext cx="4695825" cy="774700"/>
          </a:xfrm>
          <a:prstGeom prst="rect">
            <a:avLst/>
          </a:prstGeom>
          <a:noFill/>
          <a:ln w="9525">
            <a:noFill/>
          </a:ln>
        </p:spPr>
        <p:txBody>
          <a:bodyPr lIns="0" tIns="0" rIns="0" bIns="0" anchor="t">
            <a:spAutoFit/>
          </a:bodyPr>
          <a:p>
            <a:pPr defTabSz="1216025">
              <a:lnSpc>
                <a:spcPct val="120000"/>
              </a:lnSpc>
              <a:spcBef>
                <a:spcPct val="20000"/>
              </a:spcBef>
            </a:pPr>
            <a:r>
              <a:rPr lang="en-US" altLang="zh-CN" sz="1400" dirty="0">
                <a:solidFill>
                  <a:schemeClr val="bg1"/>
                </a:solidFill>
                <a:latin typeface="Microsoft YaHei" charset="-122"/>
                <a:ea typeface="Microsoft YaHei" charset="-122"/>
                <a:cs typeface="Calibri" charset="0"/>
                <a:sym typeface="Arial" panose="020B0604020202020204" pitchFamily="34" charset="0"/>
              </a:rPr>
              <a:t>Add your words here</a:t>
            </a:r>
            <a:r>
              <a:rPr lang="zh-CN" altLang="en-US" sz="1400" dirty="0">
                <a:solidFill>
                  <a:schemeClr val="bg1"/>
                </a:solidFill>
                <a:latin typeface="Microsoft YaHei" charset="-122"/>
                <a:ea typeface="Microsoft YaHei" charset="-122"/>
                <a:cs typeface="Calibri" charset="0"/>
                <a:sym typeface="Arial" panose="020B0604020202020204" pitchFamily="34" charset="0"/>
              </a:rPr>
              <a:t>.</a:t>
            </a:r>
            <a:r>
              <a:rPr lang="en-US" altLang="zh-CN" sz="1400" dirty="0">
                <a:solidFill>
                  <a:schemeClr val="bg1"/>
                </a:solidFill>
                <a:latin typeface="Microsoft YaHei" charset="-122"/>
                <a:ea typeface="Microsoft YaHei" charset="-122"/>
                <a:cs typeface="Calibri" charset="0"/>
                <a:sym typeface="Arial" panose="020B0604020202020204" pitchFamily="34" charset="0"/>
              </a:rPr>
              <a:t>according to your need to draw the text box size</a:t>
            </a:r>
            <a:r>
              <a:rPr lang="zh-CN" altLang="en-US" sz="1400" dirty="0">
                <a:solidFill>
                  <a:schemeClr val="bg1"/>
                </a:solidFill>
                <a:latin typeface="Microsoft YaHei" charset="-122"/>
                <a:ea typeface="Microsoft YaHei" charset="-122"/>
                <a:cs typeface="Calibri" charset="0"/>
                <a:sym typeface="Arial" panose="020B0604020202020204" pitchFamily="34" charset="0"/>
              </a:rPr>
              <a:t>.</a:t>
            </a:r>
            <a:r>
              <a:rPr lang="en-US" altLang="zh-CN" sz="1400" dirty="0">
                <a:solidFill>
                  <a:schemeClr val="bg1"/>
                </a:solidFill>
                <a:latin typeface="Microsoft YaHei" charset="-122"/>
                <a:ea typeface="Microsoft YaHei" charset="-122"/>
                <a:cs typeface="Calibri" charset="0"/>
                <a:sym typeface="Arial" panose="020B0604020202020204" pitchFamily="34" charset="0"/>
              </a:rPr>
              <a:t>Please read the instructions and more work at the end of the manual template.</a:t>
            </a:r>
            <a:endParaRPr lang="en-US" altLang="zh-CN" sz="1400" dirty="0">
              <a:solidFill>
                <a:schemeClr val="bg1"/>
              </a:solidFill>
              <a:latin typeface="Microsoft YaHei" charset="-122"/>
              <a:ea typeface="Microsoft YaHei" charset="-122"/>
              <a:cs typeface="Calibri" charset="0"/>
              <a:sym typeface="Arial" panose="020B0604020202020204" pitchFamily="34" charset="0"/>
            </a:endParaRPr>
          </a:p>
        </p:txBody>
      </p:sp>
      <p:pic>
        <p:nvPicPr>
          <p:cNvPr id="5" name="Content Placeholder 4" descr="sustainability-15-05949-g001"/>
          <p:cNvPicPr>
            <a:picLocks noChangeAspect="1"/>
          </p:cNvPicPr>
          <p:nvPr>
            <p:ph idx="1"/>
          </p:nvPr>
        </p:nvPicPr>
        <p:blipFill>
          <a:blip r:embed="rId1"/>
          <a:stretch>
            <a:fillRect/>
          </a:stretch>
        </p:blipFill>
        <p:spPr>
          <a:xfrm>
            <a:off x="72390" y="1005840"/>
            <a:ext cx="6416675" cy="5604510"/>
          </a:xfrm>
          <a:prstGeom prst="rect">
            <a:avLst/>
          </a:prstGeom>
        </p:spPr>
      </p:pic>
      <p:sp>
        <p:nvSpPr>
          <p:cNvPr id="6" name="矩形 7"/>
          <p:cNvSpPr/>
          <p:nvPr/>
        </p:nvSpPr>
        <p:spPr>
          <a:xfrm>
            <a:off x="72390" y="98425"/>
            <a:ext cx="643255" cy="572770"/>
          </a:xfrm>
          <a:prstGeom prst="rect">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Calibri" charset="0"/>
                <a:ea typeface="Calibri" charset="0"/>
                <a:cs typeface="Calibri" charset="0"/>
              </a:rPr>
              <a:t>1</a:t>
            </a:r>
            <a:endParaRPr lang="zh-CN" altLang="en-US" sz="3200" dirty="0">
              <a:solidFill>
                <a:schemeClr val="bg1"/>
              </a:solidFill>
              <a:latin typeface="Calibri" charset="0"/>
              <a:ea typeface="Calibri" charset="0"/>
              <a:cs typeface="Calibri" charset="0"/>
            </a:endParaRPr>
          </a:p>
        </p:txBody>
      </p:sp>
      <p:sp>
        <p:nvSpPr>
          <p:cNvPr id="9" name="MH_Entry_1"/>
          <p:cNvSpPr/>
          <p:nvPr>
            <p:custDataLst>
              <p:tags r:id="rId2"/>
            </p:custDataLst>
          </p:nvPr>
        </p:nvSpPr>
        <p:spPr>
          <a:xfrm>
            <a:off x="737870" y="98425"/>
            <a:ext cx="3485515" cy="498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10000"/>
              </a:lnSpc>
            </a:pPr>
            <a:r>
              <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rPr>
              <a:t>Background </a:t>
            </a:r>
            <a:endPar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endParaRPr>
          </a:p>
        </p:txBody>
      </p:sp>
      <p:sp>
        <p:nvSpPr>
          <p:cNvPr id="7" name="Text Box 6"/>
          <p:cNvSpPr txBox="1"/>
          <p:nvPr/>
        </p:nvSpPr>
        <p:spPr>
          <a:xfrm>
            <a:off x="6590665" y="1537335"/>
            <a:ext cx="5445760" cy="4276725"/>
          </a:xfrm>
          <a:prstGeom prst="rect">
            <a:avLst/>
          </a:prstGeom>
          <a:noFill/>
        </p:spPr>
        <p:txBody>
          <a:bodyPr wrap="none" rtlCol="0">
            <a:spAutoFit/>
          </a:bodyPr>
          <a:p>
            <a:pPr algn="l"/>
            <a:r>
              <a:rPr lang="en-US" sz="1600">
                <a:latin typeface="Times New Roman Regular" panose="02020603050405020304" charset="0"/>
                <a:cs typeface="Times New Roman Regular" panose="02020603050405020304" charset="0"/>
                <a:sym typeface="+mn-ea"/>
              </a:rPr>
              <a:t>Traffic congestion is a pervasive issue in urban areas, </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impacting travel time, fuel consumption, and overall </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quality of life. As cities grow, managing traffic </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becomes increasingly challenging. Accurate traffic</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 flow prediction is essential for efficient traffic </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management, route planning, and infrastructure </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development.</a:t>
            </a:r>
            <a:endParaRPr lang="en-US" sz="1600">
              <a:latin typeface="Times New Roman Regular" panose="02020603050405020304" charset="0"/>
              <a:cs typeface="Times New Roman Regular" panose="02020603050405020304" charset="0"/>
              <a:sym typeface="+mn-ea"/>
            </a:endParaRPr>
          </a:p>
          <a:p>
            <a:pPr algn="l"/>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Accurate traffic flow prediction is vital for urban transportation, </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mitigating congestion and improving environmental and urban </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life quality. </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Embracing innovative predictive analytics methodologies and </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leveraging emerging technologies can empower cities to</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confront the challenges posed by traffic congestion and </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forge a path towards more sustainable, resilient, and livable</a:t>
            </a:r>
            <a:endParaRPr lang="en-US" sz="1600">
              <a:latin typeface="Times New Roman Regular" panose="02020603050405020304" charset="0"/>
              <a:cs typeface="Times New Roman Regular" panose="02020603050405020304" charset="0"/>
              <a:sym typeface="+mn-ea"/>
            </a:endParaRPr>
          </a:p>
          <a:p>
            <a:pPr algn="l"/>
            <a:r>
              <a:rPr lang="en-US" sz="1600">
                <a:latin typeface="Times New Roman Regular" panose="02020603050405020304" charset="0"/>
                <a:cs typeface="Times New Roman Regular" panose="02020603050405020304" charset="0"/>
                <a:sym typeface="+mn-ea"/>
              </a:rPr>
              <a:t>urban futures.</a:t>
            </a:r>
            <a:endParaRPr lang="en-US" sz="1600">
              <a:latin typeface="Times New Roman Regular" panose="02020603050405020304" charset="0"/>
              <a:cs typeface="Times New Roman Regular" panose="02020603050405020304" charset="0"/>
            </a:endParaRPr>
          </a:p>
          <a:p>
            <a:endParaRPr lang="en-US" sz="1600"/>
          </a:p>
        </p:txBody>
      </p:sp>
      <p:sp>
        <p:nvSpPr>
          <p:cNvPr id="23" name="矩形 22"/>
          <p:cNvSpPr/>
          <p:nvPr/>
        </p:nvSpPr>
        <p:spPr>
          <a:xfrm flipV="1">
            <a:off x="737870" y="594995"/>
            <a:ext cx="3640455"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7870" y="0"/>
            <a:ext cx="10972800" cy="582613"/>
          </a:xfrm>
        </p:spPr>
        <p:txBody>
          <a:bodyPr/>
          <a:p>
            <a:r>
              <a:rPr lang="en-US">
                <a:latin typeface="Times New Roman" panose="02020603050405020304" charset="0"/>
                <a:cs typeface="Times New Roman" panose="02020603050405020304" charset="0"/>
                <a:sym typeface="+mn-ea"/>
              </a:rPr>
              <a:t>Traffic Flow Road Networks </a:t>
            </a:r>
            <a:endParaRPr lang="en-US">
              <a:latin typeface="Times New Roman" panose="02020603050405020304" charset="0"/>
              <a:cs typeface="Times New Roman" panose="02020603050405020304" charset="0"/>
            </a:endParaRPr>
          </a:p>
        </p:txBody>
      </p:sp>
      <p:sp>
        <p:nvSpPr>
          <p:cNvPr id="8" name="椭圆 7"/>
          <p:cNvSpPr/>
          <p:nvPr/>
        </p:nvSpPr>
        <p:spPr>
          <a:xfrm>
            <a:off x="10365740" y="6016308"/>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9" name="椭圆 8"/>
          <p:cNvSpPr/>
          <p:nvPr/>
        </p:nvSpPr>
        <p:spPr>
          <a:xfrm>
            <a:off x="11181715" y="4811395"/>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1" name="椭圆 10"/>
          <p:cNvSpPr/>
          <p:nvPr/>
        </p:nvSpPr>
        <p:spPr>
          <a:xfrm>
            <a:off x="9068753" y="4962208"/>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2" name="椭圆 11"/>
          <p:cNvSpPr/>
          <p:nvPr/>
        </p:nvSpPr>
        <p:spPr>
          <a:xfrm>
            <a:off x="10365740" y="4185920"/>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3" name="椭圆 12"/>
          <p:cNvSpPr/>
          <p:nvPr/>
        </p:nvSpPr>
        <p:spPr>
          <a:xfrm>
            <a:off x="11783378" y="583692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6" name="Text Box 5"/>
          <p:cNvSpPr txBox="1"/>
          <p:nvPr/>
        </p:nvSpPr>
        <p:spPr>
          <a:xfrm>
            <a:off x="327660" y="1493520"/>
            <a:ext cx="7457440" cy="3415030"/>
          </a:xfrm>
          <a:prstGeom prst="rect">
            <a:avLst/>
          </a:prstGeom>
          <a:noFill/>
        </p:spPr>
        <p:txBody>
          <a:bodyPr wrap="square" rtlCol="0">
            <a:spAutoFit/>
          </a:bodyPr>
          <a:p>
            <a:pPr marL="0" indent="0" algn="just">
              <a:buNone/>
            </a:pPr>
            <a:r>
              <a:rPr lang="en-US">
                <a:latin typeface="Times New Roman Regular" panose="02020603050405020304" charset="0"/>
                <a:cs typeface="Times New Roman Regular" panose="02020603050405020304" charset="0"/>
                <a:sym typeface="+mn-ea"/>
              </a:rPr>
              <a:t>Traffic Flow Prediction, a form of time series prediction, forecasts future traffic patterns and congestion levels based on historical data analysis of traffic flow, aiding in urban transportation management and congestion mitigation through informed decision-making.</a:t>
            </a:r>
            <a:endParaRPr lang="en-US">
              <a:latin typeface="Times New Roman Regular" panose="02020603050405020304" charset="0"/>
              <a:cs typeface="Times New Roman Regular" panose="02020603050405020304" charset="0"/>
              <a:sym typeface="+mn-ea"/>
            </a:endParaRPr>
          </a:p>
          <a:p>
            <a:pPr marL="0" indent="0" algn="just">
              <a:buNone/>
            </a:pPr>
            <a:r>
              <a:rPr lang="en-US">
                <a:latin typeface="Times New Roman Regular" panose="02020603050405020304" charset="0"/>
                <a:cs typeface="Times New Roman Regular" panose="02020603050405020304" charset="0"/>
                <a:sym typeface="+mn-ea"/>
              </a:rPr>
              <a:t>The historical traffic data, which consists of vehicle counts, speeds, congestion patterns, and other relevant factors collected over time, forms a time series dataset. </a:t>
            </a:r>
            <a:endParaRPr lang="en-US">
              <a:latin typeface="Times New Roman Regular" panose="02020603050405020304" charset="0"/>
              <a:cs typeface="Times New Roman Regular" panose="02020603050405020304" charset="0"/>
              <a:sym typeface="+mn-ea"/>
            </a:endParaRPr>
          </a:p>
          <a:p>
            <a:pPr marL="0" indent="0" algn="just">
              <a:buNone/>
            </a:pPr>
            <a:r>
              <a:rPr lang="en-US">
                <a:latin typeface="Times New Roman Regular" panose="02020603050405020304" charset="0"/>
                <a:cs typeface="Times New Roman Regular" panose="02020603050405020304" charset="0"/>
              </a:rPr>
              <a:t>This project employs advanced deep learning methodologies, including long short-term memory (LSTM) networks, convolutional neural networks (CNNs), Custom Model, Gated Recurrent Unit (GRU), and Multilayer Perceptron (MLP). It aims to analyze a dataset spanning four junctions to develop a predictive model for traffic flow patterns.</a:t>
            </a:r>
            <a:endParaRPr lang="en-US">
              <a:latin typeface="Times New Roman Regular" panose="02020603050405020304" charset="0"/>
              <a:cs typeface="Times New Roman Regular" panose="02020603050405020304" charset="0"/>
            </a:endParaRPr>
          </a:p>
        </p:txBody>
      </p:sp>
      <p:sp>
        <p:nvSpPr>
          <p:cNvPr id="7" name="矩形 7"/>
          <p:cNvSpPr/>
          <p:nvPr/>
        </p:nvSpPr>
        <p:spPr>
          <a:xfrm>
            <a:off x="72390" y="98425"/>
            <a:ext cx="643255" cy="572770"/>
          </a:xfrm>
          <a:prstGeom prst="rect">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Calibri" charset="0"/>
                <a:ea typeface="Calibri" charset="0"/>
                <a:cs typeface="Calibri" charset="0"/>
              </a:rPr>
              <a:t>1</a:t>
            </a:r>
            <a:endParaRPr lang="zh-CN" altLang="en-US" sz="3200" dirty="0">
              <a:solidFill>
                <a:schemeClr val="bg1"/>
              </a:solidFill>
              <a:latin typeface="Calibri" charset="0"/>
              <a:ea typeface="Calibri" charset="0"/>
              <a:cs typeface="Calibri" charset="0"/>
            </a:endParaRPr>
          </a:p>
        </p:txBody>
      </p:sp>
      <p:sp>
        <p:nvSpPr>
          <p:cNvPr id="10" name="MH_Entry_1"/>
          <p:cNvSpPr/>
          <p:nvPr>
            <p:custDataLst>
              <p:tags r:id="rId1"/>
            </p:custDataLst>
          </p:nvPr>
        </p:nvSpPr>
        <p:spPr>
          <a:xfrm>
            <a:off x="737870" y="98425"/>
            <a:ext cx="3485515" cy="498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10000"/>
              </a:lnSpc>
            </a:pPr>
            <a:r>
              <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rPr>
              <a:t> </a:t>
            </a:r>
            <a:endPar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endParaRPr>
          </a:p>
        </p:txBody>
      </p:sp>
      <p:sp>
        <p:nvSpPr>
          <p:cNvPr id="23" name="矩形 22"/>
          <p:cNvSpPr/>
          <p:nvPr/>
        </p:nvSpPr>
        <p:spPr>
          <a:xfrm flipV="1">
            <a:off x="737870" y="582930"/>
            <a:ext cx="5894070"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16"/>
          <p:cNvSpPr/>
          <p:nvPr/>
        </p:nvSpPr>
        <p:spPr bwMode="auto">
          <a:xfrm>
            <a:off x="4919028" y="4329113"/>
            <a:ext cx="1333500" cy="1747838"/>
          </a:xfrm>
          <a:custGeom>
            <a:avLst/>
            <a:gdLst>
              <a:gd name="T0" fmla="*/ 26 w 111"/>
              <a:gd name="T1" fmla="*/ 3 h 145"/>
              <a:gd name="T2" fmla="*/ 12 w 111"/>
              <a:gd name="T3" fmla="*/ 68 h 145"/>
              <a:gd name="T4" fmla="*/ 81 w 111"/>
              <a:gd name="T5" fmla="*/ 143 h 145"/>
              <a:gd name="T6" fmla="*/ 93 w 111"/>
              <a:gd name="T7" fmla="*/ 78 h 145"/>
              <a:gd name="T8" fmla="*/ 26 w 111"/>
              <a:gd name="T9" fmla="*/ 3 h 145"/>
            </a:gdLst>
            <a:ahLst/>
            <a:cxnLst>
              <a:cxn ang="0">
                <a:pos x="T0" y="T1"/>
              </a:cxn>
              <a:cxn ang="0">
                <a:pos x="T2" y="T3"/>
              </a:cxn>
              <a:cxn ang="0">
                <a:pos x="T4" y="T5"/>
              </a:cxn>
              <a:cxn ang="0">
                <a:pos x="T6" y="T7"/>
              </a:cxn>
              <a:cxn ang="0">
                <a:pos x="T8" y="T9"/>
              </a:cxn>
            </a:cxnLst>
            <a:rect l="0" t="0" r="r" b="b"/>
            <a:pathLst>
              <a:path w="111" h="145">
                <a:moveTo>
                  <a:pt x="26" y="3"/>
                </a:moveTo>
                <a:cubicBezTo>
                  <a:pt x="14" y="0"/>
                  <a:pt x="0" y="30"/>
                  <a:pt x="12" y="68"/>
                </a:cubicBezTo>
                <a:cubicBezTo>
                  <a:pt x="26" y="112"/>
                  <a:pt x="50" y="142"/>
                  <a:pt x="81" y="143"/>
                </a:cubicBezTo>
                <a:cubicBezTo>
                  <a:pt x="110" y="145"/>
                  <a:pt x="111" y="119"/>
                  <a:pt x="93" y="78"/>
                </a:cubicBezTo>
                <a:cubicBezTo>
                  <a:pt x="76" y="43"/>
                  <a:pt x="38" y="5"/>
                  <a:pt x="26" y="3"/>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5" name="Freeform 14"/>
          <p:cNvSpPr/>
          <p:nvPr/>
        </p:nvSpPr>
        <p:spPr bwMode="auto">
          <a:xfrm>
            <a:off x="5509578" y="4217988"/>
            <a:ext cx="1466850" cy="1157288"/>
          </a:xfrm>
          <a:custGeom>
            <a:avLst/>
            <a:gdLst>
              <a:gd name="T0" fmla="*/ 2 w 122"/>
              <a:gd name="T1" fmla="*/ 5 h 96"/>
              <a:gd name="T2" fmla="*/ 69 w 122"/>
              <a:gd name="T3" fmla="*/ 74 h 96"/>
              <a:gd name="T4" fmla="*/ 119 w 122"/>
              <a:gd name="T5" fmla="*/ 75 h 96"/>
              <a:gd name="T6" fmla="*/ 67 w 122"/>
              <a:gd name="T7" fmla="*/ 19 h 96"/>
              <a:gd name="T8" fmla="*/ 24 w 122"/>
              <a:gd name="T9" fmla="*/ 2 h 96"/>
              <a:gd name="T10" fmla="*/ 2 w 122"/>
              <a:gd name="T11" fmla="*/ 5 h 96"/>
            </a:gdLst>
            <a:ahLst/>
            <a:cxnLst>
              <a:cxn ang="0">
                <a:pos x="T0" y="T1"/>
              </a:cxn>
              <a:cxn ang="0">
                <a:pos x="T2" y="T3"/>
              </a:cxn>
              <a:cxn ang="0">
                <a:pos x="T4" y="T5"/>
              </a:cxn>
              <a:cxn ang="0">
                <a:pos x="T6" y="T7"/>
              </a:cxn>
              <a:cxn ang="0">
                <a:pos x="T8" y="T9"/>
              </a:cxn>
              <a:cxn ang="0">
                <a:pos x="T10" y="T11"/>
              </a:cxn>
            </a:cxnLst>
            <a:rect l="0" t="0" r="r" b="b"/>
            <a:pathLst>
              <a:path w="122" h="96">
                <a:moveTo>
                  <a:pt x="2" y="5"/>
                </a:moveTo>
                <a:cubicBezTo>
                  <a:pt x="0" y="13"/>
                  <a:pt x="34" y="53"/>
                  <a:pt x="69" y="74"/>
                </a:cubicBezTo>
                <a:cubicBezTo>
                  <a:pt x="103" y="94"/>
                  <a:pt x="122" y="96"/>
                  <a:pt x="119" y="75"/>
                </a:cubicBezTo>
                <a:cubicBezTo>
                  <a:pt x="116" y="55"/>
                  <a:pt x="97" y="37"/>
                  <a:pt x="67" y="19"/>
                </a:cubicBezTo>
                <a:cubicBezTo>
                  <a:pt x="52" y="10"/>
                  <a:pt x="36" y="4"/>
                  <a:pt x="24" y="2"/>
                </a:cubicBezTo>
                <a:cubicBezTo>
                  <a:pt x="11" y="0"/>
                  <a:pt x="2" y="1"/>
                  <a:pt x="2" y="5"/>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6" name="Freeform 22"/>
          <p:cNvSpPr/>
          <p:nvPr/>
        </p:nvSpPr>
        <p:spPr bwMode="auto">
          <a:xfrm>
            <a:off x="4357053" y="2763838"/>
            <a:ext cx="973138" cy="1049338"/>
          </a:xfrm>
          <a:custGeom>
            <a:avLst/>
            <a:gdLst>
              <a:gd name="T0" fmla="*/ 62 w 81"/>
              <a:gd name="T1" fmla="*/ 84 h 87"/>
              <a:gd name="T2" fmla="*/ 71 w 81"/>
              <a:gd name="T3" fmla="*/ 45 h 87"/>
              <a:gd name="T4" fmla="*/ 27 w 81"/>
              <a:gd name="T5" fmla="*/ 6 h 87"/>
              <a:gd name="T6" fmla="*/ 8 w 81"/>
              <a:gd name="T7" fmla="*/ 29 h 87"/>
              <a:gd name="T8" fmla="*/ 62 w 81"/>
              <a:gd name="T9" fmla="*/ 84 h 87"/>
            </a:gdLst>
            <a:ahLst/>
            <a:cxnLst>
              <a:cxn ang="0">
                <a:pos x="T0" y="T1"/>
              </a:cxn>
              <a:cxn ang="0">
                <a:pos x="T2" y="T3"/>
              </a:cxn>
              <a:cxn ang="0">
                <a:pos x="T4" y="T5"/>
              </a:cxn>
              <a:cxn ang="0">
                <a:pos x="T6" y="T7"/>
              </a:cxn>
              <a:cxn ang="0">
                <a:pos x="T8" y="T9"/>
              </a:cxn>
            </a:cxnLst>
            <a:rect l="0" t="0" r="r" b="b"/>
            <a:pathLst>
              <a:path w="81" h="87">
                <a:moveTo>
                  <a:pt x="62" y="84"/>
                </a:moveTo>
                <a:cubicBezTo>
                  <a:pt x="73" y="87"/>
                  <a:pt x="81" y="66"/>
                  <a:pt x="71" y="45"/>
                </a:cubicBezTo>
                <a:cubicBezTo>
                  <a:pt x="60" y="24"/>
                  <a:pt x="47" y="12"/>
                  <a:pt x="27" y="6"/>
                </a:cubicBezTo>
                <a:cubicBezTo>
                  <a:pt x="6" y="0"/>
                  <a:pt x="0" y="8"/>
                  <a:pt x="8" y="29"/>
                </a:cubicBezTo>
                <a:cubicBezTo>
                  <a:pt x="16" y="50"/>
                  <a:pt x="50" y="82"/>
                  <a:pt x="62" y="84"/>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7" name="Freeform 20"/>
          <p:cNvSpPr/>
          <p:nvPr/>
        </p:nvSpPr>
        <p:spPr bwMode="auto">
          <a:xfrm>
            <a:off x="3169603" y="2908300"/>
            <a:ext cx="1662113" cy="1049338"/>
          </a:xfrm>
          <a:custGeom>
            <a:avLst/>
            <a:gdLst>
              <a:gd name="T0" fmla="*/ 135 w 138"/>
              <a:gd name="T1" fmla="*/ 83 h 87"/>
              <a:gd name="T2" fmla="*/ 79 w 138"/>
              <a:gd name="T3" fmla="*/ 25 h 87"/>
              <a:gd name="T4" fmla="*/ 13 w 138"/>
              <a:gd name="T5" fmla="*/ 12 h 87"/>
              <a:gd name="T6" fmla="*/ 52 w 138"/>
              <a:gd name="T7" fmla="*/ 64 h 87"/>
              <a:gd name="T8" fmla="*/ 107 w 138"/>
              <a:gd name="T9" fmla="*/ 84 h 87"/>
              <a:gd name="T10" fmla="*/ 135 w 138"/>
              <a:gd name="T11" fmla="*/ 83 h 87"/>
            </a:gdLst>
            <a:ahLst/>
            <a:cxnLst>
              <a:cxn ang="0">
                <a:pos x="T0" y="T1"/>
              </a:cxn>
              <a:cxn ang="0">
                <a:pos x="T2" y="T3"/>
              </a:cxn>
              <a:cxn ang="0">
                <a:pos x="T4" y="T5"/>
              </a:cxn>
              <a:cxn ang="0">
                <a:pos x="T6" y="T7"/>
              </a:cxn>
              <a:cxn ang="0">
                <a:pos x="T8" y="T9"/>
              </a:cxn>
              <a:cxn ang="0">
                <a:pos x="T10" y="T11"/>
              </a:cxn>
            </a:cxnLst>
            <a:rect l="0" t="0" r="r" b="b"/>
            <a:pathLst>
              <a:path w="138" h="87">
                <a:moveTo>
                  <a:pt x="135" y="83"/>
                </a:moveTo>
                <a:cubicBezTo>
                  <a:pt x="138" y="76"/>
                  <a:pt x="111" y="43"/>
                  <a:pt x="79" y="25"/>
                </a:cubicBezTo>
                <a:cubicBezTo>
                  <a:pt x="48" y="6"/>
                  <a:pt x="25" y="0"/>
                  <a:pt x="13" y="12"/>
                </a:cubicBezTo>
                <a:cubicBezTo>
                  <a:pt x="0" y="25"/>
                  <a:pt x="16" y="43"/>
                  <a:pt x="52" y="64"/>
                </a:cubicBezTo>
                <a:cubicBezTo>
                  <a:pt x="71" y="75"/>
                  <a:pt x="91" y="81"/>
                  <a:pt x="107" y="84"/>
                </a:cubicBezTo>
                <a:cubicBezTo>
                  <a:pt x="123" y="87"/>
                  <a:pt x="134" y="87"/>
                  <a:pt x="135" y="83"/>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8" name="Freeform 12"/>
          <p:cNvSpPr/>
          <p:nvPr/>
        </p:nvSpPr>
        <p:spPr bwMode="auto">
          <a:xfrm>
            <a:off x="5253990" y="3392488"/>
            <a:ext cx="989013" cy="747713"/>
          </a:xfrm>
          <a:custGeom>
            <a:avLst/>
            <a:gdLst>
              <a:gd name="T0" fmla="*/ 7 w 82"/>
              <a:gd name="T1" fmla="*/ 44 h 62"/>
              <a:gd name="T2" fmla="*/ 36 w 82"/>
              <a:gd name="T3" fmla="*/ 57 h 62"/>
              <a:gd name="T4" fmla="*/ 69 w 82"/>
              <a:gd name="T5" fmla="*/ 56 h 62"/>
              <a:gd name="T6" fmla="*/ 64 w 82"/>
              <a:gd name="T7" fmla="*/ 20 h 62"/>
              <a:gd name="T8" fmla="*/ 16 w 82"/>
              <a:gd name="T9" fmla="*/ 5 h 62"/>
              <a:gd name="T10" fmla="*/ 7 w 82"/>
              <a:gd name="T11" fmla="*/ 44 h 62"/>
            </a:gdLst>
            <a:ahLst/>
            <a:cxnLst>
              <a:cxn ang="0">
                <a:pos x="T0" y="T1"/>
              </a:cxn>
              <a:cxn ang="0">
                <a:pos x="T2" y="T3"/>
              </a:cxn>
              <a:cxn ang="0">
                <a:pos x="T4" y="T5"/>
              </a:cxn>
              <a:cxn ang="0">
                <a:pos x="T6" y="T7"/>
              </a:cxn>
              <a:cxn ang="0">
                <a:pos x="T8" y="T9"/>
              </a:cxn>
              <a:cxn ang="0">
                <a:pos x="T10" y="T11"/>
              </a:cxn>
            </a:cxnLst>
            <a:rect l="0" t="0" r="r" b="b"/>
            <a:pathLst>
              <a:path w="82" h="62">
                <a:moveTo>
                  <a:pt x="7" y="44"/>
                </a:moveTo>
                <a:cubicBezTo>
                  <a:pt x="14" y="51"/>
                  <a:pt x="24" y="54"/>
                  <a:pt x="36" y="57"/>
                </a:cubicBezTo>
                <a:cubicBezTo>
                  <a:pt x="49" y="59"/>
                  <a:pt x="58" y="62"/>
                  <a:pt x="69" y="56"/>
                </a:cubicBezTo>
                <a:cubicBezTo>
                  <a:pt x="80" y="50"/>
                  <a:pt x="82" y="37"/>
                  <a:pt x="64" y="20"/>
                </a:cubicBezTo>
                <a:cubicBezTo>
                  <a:pt x="47" y="4"/>
                  <a:pt x="32" y="0"/>
                  <a:pt x="16" y="5"/>
                </a:cubicBezTo>
                <a:cubicBezTo>
                  <a:pt x="0" y="10"/>
                  <a:pt x="0" y="37"/>
                  <a:pt x="7" y="44"/>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9" name="Freeform 18"/>
          <p:cNvSpPr/>
          <p:nvPr/>
        </p:nvSpPr>
        <p:spPr bwMode="auto">
          <a:xfrm>
            <a:off x="3304540" y="4005263"/>
            <a:ext cx="1706563" cy="1166813"/>
          </a:xfrm>
          <a:custGeom>
            <a:avLst/>
            <a:gdLst>
              <a:gd name="T0" fmla="*/ 132 w 142"/>
              <a:gd name="T1" fmla="*/ 19 h 97"/>
              <a:gd name="T2" fmla="*/ 98 w 142"/>
              <a:gd name="T3" fmla="*/ 5 h 97"/>
              <a:gd name="T4" fmla="*/ 47 w 142"/>
              <a:gd name="T5" fmla="*/ 5 h 97"/>
              <a:gd name="T6" fmla="*/ 22 w 142"/>
              <a:gd name="T7" fmla="*/ 63 h 97"/>
              <a:gd name="T8" fmla="*/ 110 w 142"/>
              <a:gd name="T9" fmla="*/ 80 h 97"/>
              <a:gd name="T10" fmla="*/ 132 w 142"/>
              <a:gd name="T11" fmla="*/ 19 h 97"/>
            </a:gdLst>
            <a:ahLst/>
            <a:cxnLst>
              <a:cxn ang="0">
                <a:pos x="T0" y="T1"/>
              </a:cxn>
              <a:cxn ang="0">
                <a:pos x="T2" y="T3"/>
              </a:cxn>
              <a:cxn ang="0">
                <a:pos x="T4" y="T5"/>
              </a:cxn>
              <a:cxn ang="0">
                <a:pos x="T6" y="T7"/>
              </a:cxn>
              <a:cxn ang="0">
                <a:pos x="T8" y="T9"/>
              </a:cxn>
              <a:cxn ang="0">
                <a:pos x="T10" y="T11"/>
              </a:cxn>
            </a:cxnLst>
            <a:rect l="0" t="0" r="r" b="b"/>
            <a:pathLst>
              <a:path w="142" h="97">
                <a:moveTo>
                  <a:pt x="132" y="19"/>
                </a:moveTo>
                <a:cubicBezTo>
                  <a:pt x="127" y="14"/>
                  <a:pt x="114" y="8"/>
                  <a:pt x="98" y="5"/>
                </a:cubicBezTo>
                <a:cubicBezTo>
                  <a:pt x="82" y="1"/>
                  <a:pt x="62" y="0"/>
                  <a:pt x="47" y="5"/>
                </a:cubicBezTo>
                <a:cubicBezTo>
                  <a:pt x="13" y="15"/>
                  <a:pt x="0" y="34"/>
                  <a:pt x="22" y="63"/>
                </a:cubicBezTo>
                <a:cubicBezTo>
                  <a:pt x="46" y="94"/>
                  <a:pt x="78" y="97"/>
                  <a:pt x="110" y="80"/>
                </a:cubicBezTo>
                <a:cubicBezTo>
                  <a:pt x="138" y="66"/>
                  <a:pt x="142" y="30"/>
                  <a:pt x="132" y="19"/>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cxnSp>
        <p:nvCxnSpPr>
          <p:cNvPr id="10248" name="直接箭头连接符 46"/>
          <p:cNvCxnSpPr/>
          <p:nvPr/>
        </p:nvCxnSpPr>
        <p:spPr>
          <a:xfrm flipV="1">
            <a:off x="5960745" y="3542665"/>
            <a:ext cx="3078480" cy="226060"/>
          </a:xfrm>
          <a:prstGeom prst="straightConnector1">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249" name="直接箭头连接符 50"/>
          <p:cNvCxnSpPr/>
          <p:nvPr/>
        </p:nvCxnSpPr>
        <p:spPr>
          <a:xfrm flipV="1">
            <a:off x="4849495" y="2124710"/>
            <a:ext cx="1680845" cy="798195"/>
          </a:xfrm>
          <a:prstGeom prst="straightConnector1">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250" name="直接箭头连接符 52"/>
          <p:cNvCxnSpPr/>
          <p:nvPr/>
        </p:nvCxnSpPr>
        <p:spPr>
          <a:xfrm flipH="1" flipV="1">
            <a:off x="1997710" y="2912745"/>
            <a:ext cx="1886585" cy="334010"/>
          </a:xfrm>
          <a:prstGeom prst="straightConnector1">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251" name="直接箭头连接符 54"/>
          <p:cNvCxnSpPr>
            <a:endCxn id="10255" idx="3"/>
          </p:cNvCxnSpPr>
          <p:nvPr/>
        </p:nvCxnSpPr>
        <p:spPr>
          <a:xfrm flipH="1">
            <a:off x="2475230" y="4476750"/>
            <a:ext cx="1682115" cy="775970"/>
          </a:xfrm>
          <a:prstGeom prst="straightConnector1">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252" name="直接箭头连接符 56"/>
          <p:cNvCxnSpPr/>
          <p:nvPr/>
        </p:nvCxnSpPr>
        <p:spPr>
          <a:xfrm>
            <a:off x="5941695" y="5821680"/>
            <a:ext cx="1510030" cy="84455"/>
          </a:xfrm>
          <a:prstGeom prst="straightConnector1">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10253" name="TextBox 13"/>
          <p:cNvSpPr txBox="1"/>
          <p:nvPr/>
        </p:nvSpPr>
        <p:spPr>
          <a:xfrm>
            <a:off x="553720" y="2647315"/>
            <a:ext cx="1594485" cy="245745"/>
          </a:xfrm>
          <a:prstGeom prst="rect">
            <a:avLst/>
          </a:prstGeom>
          <a:noFill/>
          <a:ln w="9525">
            <a:noFill/>
          </a:ln>
        </p:spPr>
        <p:txBody>
          <a:bodyPr wrap="square" lIns="0" tIns="0" rIns="0" bIns="0" anchor="t">
            <a:spAutoFit/>
          </a:bodyPr>
          <a:p>
            <a:pPr defTabSz="1216025">
              <a:spcBef>
                <a:spcPct val="20000"/>
              </a:spcBef>
            </a:pPr>
            <a:r>
              <a:rPr lang="en-US" sz="1600" b="1">
                <a:latin typeface="Times New Roman Bold" panose="02020603050405020304" charset="0"/>
                <a:cs typeface="Times New Roman Bold" panose="02020603050405020304" charset="0"/>
                <a:sym typeface="+mn-ea"/>
              </a:rPr>
              <a:t>Traffic Efficiency</a:t>
            </a:r>
            <a:endParaRPr lang="en-US" altLang="zh-CN" sz="1600" b="1" dirty="0">
              <a:solidFill>
                <a:srgbClr val="445469"/>
              </a:solidFill>
              <a:latin typeface="Times New Roman Bold" panose="02020603050405020304" charset="0"/>
              <a:ea typeface="Microsoft YaHei" charset="-122"/>
              <a:cs typeface="Times New Roman Bold" panose="02020603050405020304" charset="0"/>
              <a:sym typeface="Arial" panose="020B0604020202020204" pitchFamily="34" charset="0"/>
            </a:endParaRPr>
          </a:p>
        </p:txBody>
      </p:sp>
      <p:sp>
        <p:nvSpPr>
          <p:cNvPr id="10254" name="TextBox 13"/>
          <p:cNvSpPr txBox="1"/>
          <p:nvPr/>
        </p:nvSpPr>
        <p:spPr>
          <a:xfrm>
            <a:off x="318135" y="3184525"/>
            <a:ext cx="2367280" cy="1292225"/>
          </a:xfrm>
          <a:prstGeom prst="rect">
            <a:avLst/>
          </a:prstGeom>
          <a:noFill/>
          <a:ln w="9525">
            <a:noFill/>
          </a:ln>
        </p:spPr>
        <p:txBody>
          <a:bodyPr wrap="square" lIns="0" tIns="0" rIns="0" bIns="0" anchor="t">
            <a:spAutoFit/>
          </a:bodyPr>
          <a:p>
            <a:pPr marL="0" indent="0" algn="just">
              <a:buNone/>
            </a:pPr>
            <a:r>
              <a:rPr lang="en-US" sz="1400">
                <a:latin typeface="Times New Roman Regular" panose="02020603050405020304" charset="0"/>
                <a:cs typeface="Times New Roman Regular" panose="02020603050405020304" charset="0"/>
                <a:sym typeface="+mn-ea"/>
              </a:rPr>
              <a:t>Accurate predictions enable cities to optimize traffic flow, reduce congestion, and enhance overall transportation efficiency. Commuters benefit from shorter travel times and reduced stress.</a:t>
            </a:r>
            <a:endParaRPr lang="en-US" altLang="zh-CN" sz="1400" dirty="0">
              <a:solidFill>
                <a:srgbClr val="445469"/>
              </a:solidFill>
              <a:ea typeface="Microsoft YaHei" charset="-122"/>
              <a:cs typeface="Calibri" charset="0"/>
              <a:sym typeface="Arial" panose="020B0604020202020204" pitchFamily="34" charset="0"/>
            </a:endParaRPr>
          </a:p>
        </p:txBody>
      </p:sp>
      <p:sp>
        <p:nvSpPr>
          <p:cNvPr id="10255" name="TextBox 13"/>
          <p:cNvSpPr txBox="1"/>
          <p:nvPr/>
        </p:nvSpPr>
        <p:spPr>
          <a:xfrm>
            <a:off x="439420" y="5129530"/>
            <a:ext cx="2035810" cy="245745"/>
          </a:xfrm>
          <a:prstGeom prst="rect">
            <a:avLst/>
          </a:prstGeom>
          <a:noFill/>
          <a:ln w="9525">
            <a:noFill/>
          </a:ln>
        </p:spPr>
        <p:txBody>
          <a:bodyPr wrap="square" lIns="0" tIns="0" rIns="0" bIns="0" anchor="t">
            <a:spAutoFit/>
          </a:bodyPr>
          <a:p>
            <a:pPr defTabSz="1216025">
              <a:spcBef>
                <a:spcPct val="20000"/>
              </a:spcBef>
            </a:pPr>
            <a:r>
              <a:rPr lang="en-US" sz="1600" b="1">
                <a:latin typeface="Times New Roman Bold" panose="02020603050405020304" charset="0"/>
                <a:cs typeface="Times New Roman Bold" panose="02020603050405020304" charset="0"/>
                <a:sym typeface="+mn-ea"/>
              </a:rPr>
              <a:t>Environmental Impact</a:t>
            </a:r>
            <a:endParaRPr lang="en-US" altLang="zh-CN" sz="1600" b="1" dirty="0">
              <a:solidFill>
                <a:srgbClr val="445469"/>
              </a:solidFill>
              <a:latin typeface="Times New Roman Bold" panose="02020603050405020304" charset="0"/>
              <a:ea typeface="Microsoft YaHei" charset="-122"/>
              <a:cs typeface="Times New Roman Bold" panose="02020603050405020304" charset="0"/>
              <a:sym typeface="Arial" panose="020B0604020202020204" pitchFamily="34" charset="0"/>
            </a:endParaRPr>
          </a:p>
        </p:txBody>
      </p:sp>
      <p:sp>
        <p:nvSpPr>
          <p:cNvPr id="10256" name="TextBox 13"/>
          <p:cNvSpPr txBox="1"/>
          <p:nvPr/>
        </p:nvSpPr>
        <p:spPr>
          <a:xfrm>
            <a:off x="388620" y="5556250"/>
            <a:ext cx="2538730" cy="1076960"/>
          </a:xfrm>
          <a:prstGeom prst="rect">
            <a:avLst/>
          </a:prstGeom>
          <a:noFill/>
          <a:ln w="9525">
            <a:noFill/>
          </a:ln>
        </p:spPr>
        <p:txBody>
          <a:bodyPr wrap="square" lIns="0" tIns="0" rIns="0" bIns="0" anchor="t">
            <a:spAutoFit/>
          </a:bodyPr>
          <a:p>
            <a:pPr defTabSz="1216025">
              <a:spcBef>
                <a:spcPct val="20000"/>
              </a:spcBef>
            </a:pPr>
            <a:r>
              <a:rPr lang="en-US" sz="1400">
                <a:latin typeface="Times New Roman Regular" panose="02020603050405020304" charset="0"/>
                <a:cs typeface="Times New Roman Regular" panose="02020603050405020304" charset="0"/>
                <a:sym typeface="+mn-ea"/>
              </a:rPr>
              <a:t>Efficient traffic management contributes to lower emissions and a greener environment. Predictive models can guide policies for sustainable urban planning.</a:t>
            </a:r>
            <a:endParaRPr lang="en-US" altLang="zh-CN" sz="1400" dirty="0">
              <a:solidFill>
                <a:srgbClr val="445469"/>
              </a:solidFill>
              <a:ea typeface="Microsoft YaHei" charset="-122"/>
              <a:cs typeface="Calibri" charset="0"/>
              <a:sym typeface="Arial" panose="020B0604020202020204" pitchFamily="34" charset="0"/>
            </a:endParaRPr>
          </a:p>
        </p:txBody>
      </p:sp>
      <p:sp>
        <p:nvSpPr>
          <p:cNvPr id="10257" name="TextBox 13"/>
          <p:cNvSpPr txBox="1"/>
          <p:nvPr/>
        </p:nvSpPr>
        <p:spPr>
          <a:xfrm>
            <a:off x="6644640" y="1880870"/>
            <a:ext cx="1676400" cy="245745"/>
          </a:xfrm>
          <a:prstGeom prst="rect">
            <a:avLst/>
          </a:prstGeom>
          <a:noFill/>
          <a:ln w="9525">
            <a:noFill/>
          </a:ln>
        </p:spPr>
        <p:txBody>
          <a:bodyPr wrap="square" lIns="0" tIns="0" rIns="0" bIns="0" anchor="t">
            <a:spAutoFit/>
          </a:bodyPr>
          <a:p>
            <a:pPr defTabSz="1216025">
              <a:spcBef>
                <a:spcPct val="20000"/>
              </a:spcBef>
            </a:pPr>
            <a:r>
              <a:rPr lang="en-US" sz="1600" b="1">
                <a:latin typeface="Times New Roman Bold" panose="02020603050405020304" charset="0"/>
                <a:cs typeface="Times New Roman Bold" panose="02020603050405020304" charset="0"/>
                <a:sym typeface="+mn-ea"/>
              </a:rPr>
              <a:t>Safety</a:t>
            </a:r>
            <a:endParaRPr lang="en-US" altLang="zh-CN" sz="1600" b="1" dirty="0">
              <a:solidFill>
                <a:srgbClr val="445469"/>
              </a:solidFill>
              <a:latin typeface="Times New Roman Bold" panose="02020603050405020304" charset="0"/>
              <a:ea typeface="Microsoft YaHei" charset="-122"/>
              <a:cs typeface="Times New Roman Bold" panose="02020603050405020304" charset="0"/>
              <a:sym typeface="Arial" panose="020B0604020202020204" pitchFamily="34" charset="0"/>
            </a:endParaRPr>
          </a:p>
        </p:txBody>
      </p:sp>
      <p:sp>
        <p:nvSpPr>
          <p:cNvPr id="10258" name="TextBox 13"/>
          <p:cNvSpPr txBox="1"/>
          <p:nvPr/>
        </p:nvSpPr>
        <p:spPr>
          <a:xfrm>
            <a:off x="6325870" y="2346325"/>
            <a:ext cx="3469005" cy="645795"/>
          </a:xfrm>
          <a:prstGeom prst="rect">
            <a:avLst/>
          </a:prstGeom>
          <a:noFill/>
          <a:ln w="9525">
            <a:noFill/>
          </a:ln>
        </p:spPr>
        <p:txBody>
          <a:bodyPr wrap="square" lIns="0" tIns="0" rIns="0" bIns="0" anchor="t">
            <a:spAutoFit/>
          </a:bodyPr>
          <a:p>
            <a:pPr marL="0" indent="0" algn="just">
              <a:buNone/>
            </a:pPr>
            <a:r>
              <a:rPr lang="en-US" sz="1400">
                <a:latin typeface="Times New Roman Regular" panose="02020603050405020304" charset="0"/>
                <a:cs typeface="Times New Roman Regular" panose="02020603050405020304" charset="0"/>
                <a:sym typeface="+mn-ea"/>
              </a:rPr>
              <a:t>Real-time traffic flow predictions aid in preventing accidents and improving road safety. Timely rerouting can avoid hazardous situations.</a:t>
            </a:r>
            <a:endParaRPr lang="en-US" altLang="zh-CN" sz="1400" dirty="0">
              <a:solidFill>
                <a:srgbClr val="445469"/>
              </a:solidFill>
              <a:ea typeface="Microsoft YaHei" charset="-122"/>
              <a:cs typeface="Calibri" charset="0"/>
              <a:sym typeface="Arial" panose="020B0604020202020204" pitchFamily="34" charset="0"/>
            </a:endParaRPr>
          </a:p>
        </p:txBody>
      </p:sp>
      <p:sp>
        <p:nvSpPr>
          <p:cNvPr id="10259" name="TextBox 13"/>
          <p:cNvSpPr txBox="1"/>
          <p:nvPr/>
        </p:nvSpPr>
        <p:spPr>
          <a:xfrm>
            <a:off x="9135745" y="3324225"/>
            <a:ext cx="2538730" cy="245745"/>
          </a:xfrm>
          <a:prstGeom prst="rect">
            <a:avLst/>
          </a:prstGeom>
          <a:noFill/>
          <a:ln w="9525">
            <a:noFill/>
          </a:ln>
        </p:spPr>
        <p:txBody>
          <a:bodyPr wrap="square" lIns="0" tIns="0" rIns="0" bIns="0" anchor="t">
            <a:spAutoFit/>
          </a:bodyPr>
          <a:p>
            <a:pPr defTabSz="1216025">
              <a:spcBef>
                <a:spcPct val="20000"/>
              </a:spcBef>
            </a:pPr>
            <a:r>
              <a:rPr lang="en-US" sz="1600" b="1">
                <a:latin typeface="Times New Roman Bold" panose="02020603050405020304" charset="0"/>
                <a:cs typeface="Times New Roman Bold" panose="02020603050405020304" charset="0"/>
                <a:sym typeface="+mn-ea"/>
              </a:rPr>
              <a:t>Emergency Response</a:t>
            </a:r>
            <a:endParaRPr lang="en-US" altLang="zh-CN" sz="1600" b="1" dirty="0">
              <a:solidFill>
                <a:srgbClr val="445469"/>
              </a:solidFill>
              <a:latin typeface="Times New Roman Bold" panose="02020603050405020304" charset="0"/>
              <a:ea typeface="Microsoft YaHei" charset="-122"/>
              <a:cs typeface="Times New Roman Bold" panose="02020603050405020304" charset="0"/>
              <a:sym typeface="Arial" panose="020B0604020202020204" pitchFamily="34" charset="0"/>
            </a:endParaRPr>
          </a:p>
        </p:txBody>
      </p:sp>
      <p:sp>
        <p:nvSpPr>
          <p:cNvPr id="10260" name="TextBox 13"/>
          <p:cNvSpPr txBox="1"/>
          <p:nvPr/>
        </p:nvSpPr>
        <p:spPr>
          <a:xfrm>
            <a:off x="7990840" y="3643630"/>
            <a:ext cx="3849370" cy="645795"/>
          </a:xfrm>
          <a:prstGeom prst="rect">
            <a:avLst/>
          </a:prstGeom>
          <a:noFill/>
          <a:ln w="9525">
            <a:noFill/>
          </a:ln>
        </p:spPr>
        <p:txBody>
          <a:bodyPr wrap="square" lIns="0" tIns="0" rIns="0" bIns="0" anchor="t">
            <a:spAutoFit/>
          </a:bodyPr>
          <a:p>
            <a:pPr defTabSz="1216025">
              <a:spcBef>
                <a:spcPct val="20000"/>
              </a:spcBef>
            </a:pPr>
            <a:r>
              <a:rPr lang="en-US" sz="1400">
                <a:latin typeface="Times New Roman Regular" panose="02020603050405020304" charset="0"/>
                <a:cs typeface="Times New Roman Regular" panose="02020603050405020304" charset="0"/>
                <a:sym typeface="+mn-ea"/>
              </a:rPr>
              <a:t>During emergencies (e.g., accidents, natural disasters), accurate predictions help emergency services allocate resources effectively.</a:t>
            </a:r>
            <a:endParaRPr lang="en-US" altLang="zh-CN" sz="1400" dirty="0">
              <a:solidFill>
                <a:srgbClr val="445469"/>
              </a:solidFill>
              <a:ea typeface="Microsoft YaHei" charset="-122"/>
              <a:cs typeface="Calibri" charset="0"/>
              <a:sym typeface="Arial" panose="020B0604020202020204" pitchFamily="34" charset="0"/>
            </a:endParaRPr>
          </a:p>
        </p:txBody>
      </p:sp>
      <p:sp>
        <p:nvSpPr>
          <p:cNvPr id="10261" name="TextBox 13"/>
          <p:cNvSpPr txBox="1"/>
          <p:nvPr/>
        </p:nvSpPr>
        <p:spPr>
          <a:xfrm>
            <a:off x="7604760" y="5798820"/>
            <a:ext cx="2539365" cy="245745"/>
          </a:xfrm>
          <a:prstGeom prst="rect">
            <a:avLst/>
          </a:prstGeom>
          <a:noFill/>
          <a:ln w="9525">
            <a:noFill/>
          </a:ln>
        </p:spPr>
        <p:txBody>
          <a:bodyPr wrap="square" lIns="0" tIns="0" rIns="0" bIns="0" anchor="t">
            <a:spAutoFit/>
          </a:bodyPr>
          <a:p>
            <a:pPr defTabSz="1216025">
              <a:spcBef>
                <a:spcPct val="20000"/>
              </a:spcBef>
            </a:pPr>
            <a:r>
              <a:rPr lang="en-US" sz="1600" b="1">
                <a:latin typeface="Times New Roman Bold" panose="02020603050405020304" charset="0"/>
                <a:cs typeface="Times New Roman Bold" panose="02020603050405020304" charset="0"/>
                <a:sym typeface="+mn-ea"/>
              </a:rPr>
              <a:t>Economic Productivity</a:t>
            </a:r>
            <a:endParaRPr lang="en-US" altLang="zh-CN" sz="1600" b="1" dirty="0">
              <a:solidFill>
                <a:srgbClr val="445469"/>
              </a:solidFill>
              <a:latin typeface="Times New Roman Bold" panose="02020603050405020304" charset="0"/>
              <a:ea typeface="Microsoft YaHei" charset="-122"/>
              <a:cs typeface="Times New Roman Bold" panose="02020603050405020304" charset="0"/>
              <a:sym typeface="Arial" panose="020B0604020202020204" pitchFamily="34" charset="0"/>
            </a:endParaRPr>
          </a:p>
        </p:txBody>
      </p:sp>
      <p:sp>
        <p:nvSpPr>
          <p:cNvPr id="10262" name="TextBox 13"/>
          <p:cNvSpPr txBox="1"/>
          <p:nvPr/>
        </p:nvSpPr>
        <p:spPr>
          <a:xfrm>
            <a:off x="7604760" y="6150610"/>
            <a:ext cx="3952875" cy="645795"/>
          </a:xfrm>
          <a:prstGeom prst="rect">
            <a:avLst/>
          </a:prstGeom>
          <a:noFill/>
          <a:ln w="9525">
            <a:noFill/>
          </a:ln>
        </p:spPr>
        <p:txBody>
          <a:bodyPr wrap="square" lIns="0" tIns="0" rIns="0" bIns="0" anchor="t">
            <a:spAutoFit/>
          </a:bodyPr>
          <a:p>
            <a:pPr defTabSz="1216025">
              <a:spcBef>
                <a:spcPct val="20000"/>
              </a:spcBef>
            </a:pPr>
            <a:r>
              <a:rPr lang="en-US" sz="1400">
                <a:latin typeface="Times New Roman Regular" panose="02020603050405020304" charset="0"/>
                <a:cs typeface="Times New Roman Regular" panose="02020603050405020304" charset="0"/>
                <a:sym typeface="+mn-ea"/>
              </a:rPr>
              <a:t>Smooth traffic flow supports economic activities by ensuring timely goods delivery, reducing business costs, and promoting commerce.</a:t>
            </a:r>
            <a:endParaRPr lang="en-US" altLang="zh-CN" sz="1400" dirty="0">
              <a:solidFill>
                <a:srgbClr val="445469"/>
              </a:solidFill>
              <a:ea typeface="Microsoft YaHei" charset="-122"/>
              <a:cs typeface="Calibri" charset="0"/>
              <a:sym typeface="Arial" panose="020B0604020202020204" pitchFamily="34" charset="0"/>
            </a:endParaRPr>
          </a:p>
        </p:txBody>
      </p:sp>
      <p:sp>
        <p:nvSpPr>
          <p:cNvPr id="10263" name="TextBox 13"/>
          <p:cNvSpPr txBox="1"/>
          <p:nvPr/>
        </p:nvSpPr>
        <p:spPr>
          <a:xfrm>
            <a:off x="8298180" y="4595495"/>
            <a:ext cx="2619375" cy="245745"/>
          </a:xfrm>
          <a:prstGeom prst="rect">
            <a:avLst/>
          </a:prstGeom>
          <a:noFill/>
          <a:ln w="9525">
            <a:noFill/>
          </a:ln>
        </p:spPr>
        <p:txBody>
          <a:bodyPr wrap="square" lIns="0" tIns="0" rIns="0" bIns="0" anchor="t">
            <a:spAutoFit/>
          </a:bodyPr>
          <a:p>
            <a:pPr defTabSz="1216025">
              <a:spcBef>
                <a:spcPct val="20000"/>
              </a:spcBef>
            </a:pPr>
            <a:r>
              <a:rPr lang="en-US" sz="1600" b="1">
                <a:latin typeface="Times New Roman Bold" panose="02020603050405020304" charset="0"/>
                <a:cs typeface="Times New Roman Bold" panose="02020603050405020304" charset="0"/>
                <a:sym typeface="+mn-ea"/>
              </a:rPr>
              <a:t>Infrastructure Planning</a:t>
            </a:r>
            <a:endParaRPr lang="en-US" altLang="zh-CN" sz="1600" b="1" dirty="0">
              <a:solidFill>
                <a:srgbClr val="445469"/>
              </a:solidFill>
              <a:latin typeface="Times New Roman Bold" panose="02020603050405020304" charset="0"/>
              <a:ea typeface="Microsoft YaHei" charset="-122"/>
              <a:cs typeface="Times New Roman Bold" panose="02020603050405020304" charset="0"/>
              <a:sym typeface="Arial" panose="020B0604020202020204" pitchFamily="34" charset="0"/>
            </a:endParaRPr>
          </a:p>
        </p:txBody>
      </p:sp>
      <p:sp>
        <p:nvSpPr>
          <p:cNvPr id="10264" name="TextBox 13"/>
          <p:cNvSpPr txBox="1"/>
          <p:nvPr/>
        </p:nvSpPr>
        <p:spPr>
          <a:xfrm>
            <a:off x="7798435" y="4947285"/>
            <a:ext cx="4233545" cy="645795"/>
          </a:xfrm>
          <a:prstGeom prst="rect">
            <a:avLst/>
          </a:prstGeom>
          <a:noFill/>
          <a:ln w="9525">
            <a:noFill/>
          </a:ln>
        </p:spPr>
        <p:txBody>
          <a:bodyPr wrap="square" lIns="0" tIns="0" rIns="0" bIns="0" anchor="t">
            <a:spAutoFit/>
          </a:bodyPr>
          <a:p>
            <a:pPr defTabSz="1216025">
              <a:spcBef>
                <a:spcPct val="20000"/>
              </a:spcBef>
            </a:pPr>
            <a:r>
              <a:rPr lang="en-US" sz="1400">
                <a:latin typeface="Times New Roman Regular" panose="02020603050405020304" charset="0"/>
                <a:cs typeface="Times New Roman Regular" panose="02020603050405020304" charset="0"/>
                <a:sym typeface="+mn-ea"/>
              </a:rPr>
              <a:t>Predictive models inform infrastructure development, such as road expansions, traffic signal optimization, and public transportation enhancements.</a:t>
            </a:r>
            <a:endParaRPr lang="en-US" altLang="zh-CN" sz="1400" dirty="0">
              <a:solidFill>
                <a:srgbClr val="445469"/>
              </a:solidFill>
              <a:ea typeface="Microsoft YaHei" charset="-122"/>
              <a:cs typeface="Calibri" charset="0"/>
              <a:sym typeface="Arial" panose="020B0604020202020204" pitchFamily="34" charset="0"/>
            </a:endParaRPr>
          </a:p>
        </p:txBody>
      </p:sp>
      <p:cxnSp>
        <p:nvCxnSpPr>
          <p:cNvPr id="10265" name="直接箭头连接符 56"/>
          <p:cNvCxnSpPr/>
          <p:nvPr/>
        </p:nvCxnSpPr>
        <p:spPr>
          <a:xfrm>
            <a:off x="6644640" y="4792980"/>
            <a:ext cx="1522095" cy="0"/>
          </a:xfrm>
          <a:prstGeom prst="straightConnector1">
            <a:avLst/>
          </a:prstGeom>
          <a:ln>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11" name="矩形 10"/>
          <p:cNvSpPr/>
          <p:nvPr/>
        </p:nvSpPr>
        <p:spPr>
          <a:xfrm>
            <a:off x="76" y="10485"/>
            <a:ext cx="572921" cy="572921"/>
          </a:xfrm>
          <a:prstGeom prst="rect">
            <a:avLst/>
          </a:prstGeom>
          <a:gradFill>
            <a:gsLst>
              <a:gs pos="0">
                <a:srgbClr val="FECF40"/>
              </a:gs>
              <a:gs pos="100000">
                <a:srgbClr val="846C21"/>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Calibri" charset="0"/>
                <a:ea typeface="Calibri" charset="0"/>
                <a:cs typeface="Calibri" charset="0"/>
              </a:rPr>
              <a:t>2</a:t>
            </a:r>
            <a:endParaRPr lang="en-US" altLang="zh-CN" sz="3200" dirty="0">
              <a:solidFill>
                <a:schemeClr val="bg1"/>
              </a:solidFill>
              <a:latin typeface="Calibri" charset="0"/>
              <a:ea typeface="Calibri" charset="0"/>
              <a:cs typeface="Calibri" charset="0"/>
            </a:endParaRPr>
          </a:p>
        </p:txBody>
      </p:sp>
      <p:sp>
        <p:nvSpPr>
          <p:cNvPr id="12" name="MH_Entry_1"/>
          <p:cNvSpPr/>
          <p:nvPr>
            <p:custDataLst>
              <p:tags r:id="rId1"/>
            </p:custDataLst>
          </p:nvPr>
        </p:nvSpPr>
        <p:spPr>
          <a:xfrm>
            <a:off x="907438" y="-13181"/>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p>
            <a:pPr algn="ctr">
              <a:lnSpc>
                <a:spcPct val="110000"/>
              </a:lnSpc>
            </a:pPr>
            <a:r>
              <a:rPr lang="en-US" altLang="zh-CN" sz="2400"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sym typeface="+mn-ea"/>
              </a:rPr>
              <a:t>Problem Definition</a:t>
            </a:r>
            <a:endParaRPr lang="zh-CN" altLang="en-US" sz="2400" spc="200" dirty="0">
              <a:solidFill>
                <a:schemeClr val="tx1">
                  <a:lumMod val="85000"/>
                  <a:lumOff val="15000"/>
                </a:schemeClr>
              </a:solidFill>
              <a:latin typeface="Calibri" charset="0"/>
              <a:ea typeface="Calibri" charset="0"/>
              <a:cs typeface="Calibri" charset="0"/>
            </a:endParaRPr>
          </a:p>
        </p:txBody>
      </p:sp>
      <p:cxnSp>
        <p:nvCxnSpPr>
          <p:cNvPr id="22" name="直接连接符 21"/>
          <p:cNvCxnSpPr/>
          <p:nvPr/>
        </p:nvCxnSpPr>
        <p:spPr>
          <a:xfrm flipH="1">
            <a:off x="500403" y="573683"/>
            <a:ext cx="3858477" cy="0"/>
          </a:xfrm>
          <a:prstGeom prst="line">
            <a:avLst/>
          </a:prstGeom>
          <a:ln>
            <a:solidFill>
              <a:srgbClr val="5C8EAA"/>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flipV="1">
            <a:off x="718185" y="502285"/>
            <a:ext cx="3640455"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10" name="Text Box 9"/>
          <p:cNvSpPr txBox="1"/>
          <p:nvPr/>
        </p:nvSpPr>
        <p:spPr>
          <a:xfrm>
            <a:off x="83503" y="709930"/>
            <a:ext cx="8792845" cy="1076325"/>
          </a:xfrm>
          <a:prstGeom prst="rect">
            <a:avLst/>
          </a:prstGeom>
          <a:noFill/>
        </p:spPr>
        <p:txBody>
          <a:bodyPr wrap="none" rtlCol="0">
            <a:spAutoFit/>
          </a:bodyPr>
          <a:p>
            <a:pPr marL="0" indent="0" algn="just">
              <a:buNone/>
            </a:pPr>
            <a:r>
              <a:rPr lang="en-US" sz="1600">
                <a:latin typeface="Times New Roman Regular" panose="02020603050405020304" charset="0"/>
                <a:cs typeface="Times New Roman Regular" panose="02020603050405020304" charset="0"/>
                <a:sym typeface="+mn-ea"/>
              </a:rPr>
              <a:t>The specific problem i intend to address within the domain of deep learning is  </a:t>
            </a:r>
            <a:r>
              <a:rPr lang="en-US" sz="1600">
                <a:latin typeface="Times New Roman Regular" panose="02020603050405020304" charset="0"/>
                <a:cs typeface="Times New Roman Regular" panose="02020603050405020304" charset="0"/>
                <a:sym typeface="+mn-ea"/>
              </a:rPr>
              <a:t>traffic congestion problem</a:t>
            </a:r>
            <a:endParaRPr lang="en-US" sz="1600">
              <a:latin typeface="Times New Roman Regular" panose="02020603050405020304" charset="0"/>
              <a:cs typeface="Times New Roman Regular" panose="02020603050405020304" charset="0"/>
              <a:sym typeface="+mn-ea"/>
            </a:endParaRPr>
          </a:p>
          <a:p>
            <a:pPr marL="0" indent="0" algn="just">
              <a:buNone/>
            </a:pPr>
            <a:r>
              <a:rPr lang="en-US" sz="1600">
                <a:latin typeface="Times New Roman Regular" panose="02020603050405020304" charset="0"/>
                <a:cs typeface="Times New Roman Regular" panose="02020603050405020304" charset="0"/>
                <a:sym typeface="+mn-ea"/>
              </a:rPr>
              <a:t>by providing an intelligent system to predict, manage, and alleviate congestion.</a:t>
            </a:r>
            <a:endParaRPr lang="en-US" sz="1600">
              <a:latin typeface="Times New Roman Regular" panose="02020603050405020304" charset="0"/>
              <a:cs typeface="Times New Roman Regular" panose="02020603050405020304" charset="0"/>
              <a:sym typeface="+mn-ea"/>
            </a:endParaRPr>
          </a:p>
          <a:p>
            <a:pPr marL="0" indent="0" algn="just">
              <a:buNone/>
            </a:pPr>
            <a:r>
              <a:rPr lang="en-US" sz="1600">
                <a:latin typeface="Times New Roman Regular" panose="02020603050405020304" charset="0"/>
                <a:cs typeface="Times New Roman Regular" panose="02020603050405020304" charset="0"/>
                <a:sym typeface="+mn-ea"/>
              </a:rPr>
              <a:t>better understanding of traffic patterns will help in building an </a:t>
            </a:r>
            <a:endParaRPr lang="en-US" sz="1600">
              <a:latin typeface="Times New Roman Regular" panose="02020603050405020304" charset="0"/>
              <a:cs typeface="Times New Roman Regular" panose="02020603050405020304" charset="0"/>
              <a:sym typeface="+mn-ea"/>
            </a:endParaRPr>
          </a:p>
          <a:p>
            <a:pPr marL="0" indent="0" algn="just">
              <a:buNone/>
            </a:pPr>
            <a:r>
              <a:rPr lang="en-US" sz="1600">
                <a:latin typeface="Times New Roman Regular" panose="02020603050405020304" charset="0"/>
                <a:cs typeface="Times New Roman Regular" panose="02020603050405020304" charset="0"/>
                <a:sym typeface="+mn-ea"/>
              </a:rPr>
              <a:t>infrastructure to eliminate the problem.</a:t>
            </a:r>
            <a:r>
              <a:rPr lang="en-US" sz="1600">
                <a:latin typeface="Times New Roman Regular" panose="02020603050405020304" charset="0"/>
                <a:cs typeface="Times New Roman Regular" panose="02020603050405020304" charset="0"/>
                <a:sym typeface="+mn-ea"/>
              </a:rPr>
              <a:t> </a:t>
            </a:r>
            <a:endParaRPr lang="en-US" sz="1600"/>
          </a:p>
        </p:txBody>
      </p:sp>
      <p:sp>
        <p:nvSpPr>
          <p:cNvPr id="14" name="矩形 22"/>
          <p:cNvSpPr/>
          <p:nvPr/>
        </p:nvSpPr>
        <p:spPr>
          <a:xfrm flipV="1">
            <a:off x="7277100" y="5603875"/>
            <a:ext cx="4915535" cy="889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15" name="矩形 22"/>
          <p:cNvSpPr/>
          <p:nvPr/>
        </p:nvSpPr>
        <p:spPr>
          <a:xfrm flipV="1">
            <a:off x="6919595" y="4398010"/>
            <a:ext cx="5273040" cy="889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16" name="矩形 22"/>
          <p:cNvSpPr/>
          <p:nvPr/>
        </p:nvSpPr>
        <p:spPr>
          <a:xfrm flipV="1">
            <a:off x="6325870" y="3107055"/>
            <a:ext cx="5865495" cy="99695"/>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17" name="矩形 22"/>
          <p:cNvSpPr/>
          <p:nvPr/>
        </p:nvSpPr>
        <p:spPr>
          <a:xfrm flipV="1">
            <a:off x="83820" y="4664075"/>
            <a:ext cx="3085465" cy="99695"/>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76" y="-5"/>
            <a:ext cx="572921" cy="572921"/>
          </a:xfrm>
          <a:prstGeom prst="rect">
            <a:avLst/>
          </a:prstGeom>
          <a:gradFill>
            <a:gsLst>
              <a:gs pos="0">
                <a:srgbClr val="14CD68"/>
              </a:gs>
              <a:gs pos="100000">
                <a:srgbClr val="035C7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Calibri" charset="0"/>
                <a:ea typeface="Calibri" charset="0"/>
                <a:cs typeface="Calibri" charset="0"/>
              </a:rPr>
              <a:t>3</a:t>
            </a:r>
            <a:endParaRPr lang="en-US" altLang="zh-CN" sz="3200" dirty="0">
              <a:solidFill>
                <a:schemeClr val="bg1"/>
              </a:solidFill>
              <a:latin typeface="Calibri" charset="0"/>
              <a:ea typeface="Calibri" charset="0"/>
              <a:cs typeface="Calibri" charset="0"/>
            </a:endParaRPr>
          </a:p>
        </p:txBody>
      </p:sp>
      <p:cxnSp>
        <p:nvCxnSpPr>
          <p:cNvPr id="24" name="直接连接符 23"/>
          <p:cNvCxnSpPr/>
          <p:nvPr/>
        </p:nvCxnSpPr>
        <p:spPr>
          <a:xfrm flipH="1">
            <a:off x="500403" y="562970"/>
            <a:ext cx="3858477" cy="0"/>
          </a:xfrm>
          <a:prstGeom prst="line">
            <a:avLst/>
          </a:prstGeom>
          <a:ln>
            <a:solidFill>
              <a:srgbClr val="5C8EAA"/>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flipV="1">
            <a:off x="727710" y="497840"/>
            <a:ext cx="2611755" cy="99695"/>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4" name="Text Box 3"/>
          <p:cNvSpPr txBox="1"/>
          <p:nvPr/>
        </p:nvSpPr>
        <p:spPr>
          <a:xfrm>
            <a:off x="718185" y="101600"/>
            <a:ext cx="4196080" cy="645160"/>
          </a:xfrm>
          <a:prstGeom prst="rect">
            <a:avLst/>
          </a:prstGeom>
          <a:noFill/>
        </p:spPr>
        <p:txBody>
          <a:bodyPr wrap="square" rtlCol="0">
            <a:spAutoFit/>
          </a:bodyPr>
          <a:p>
            <a:pPr algn="l"/>
            <a:r>
              <a:rPr lang="en-US" altLang="zh-CN" b="1" spc="200" dirty="0" smtClean="0">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sym typeface="+mn-ea"/>
              </a:rPr>
              <a:t>Proposed Solution</a:t>
            </a:r>
            <a:endPar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endParaRPr>
          </a:p>
          <a:p>
            <a:endParaRPr lang="en-US"/>
          </a:p>
        </p:txBody>
      </p:sp>
      <p:sp>
        <p:nvSpPr>
          <p:cNvPr id="12" name="Line 36"/>
          <p:cNvSpPr>
            <a:spLocks noChangeShapeType="1"/>
          </p:cNvSpPr>
          <p:nvPr/>
        </p:nvSpPr>
        <p:spPr bwMode="gray">
          <a:xfrm flipH="1">
            <a:off x="591820" y="1551940"/>
            <a:ext cx="2804160" cy="4304030"/>
          </a:xfrm>
          <a:prstGeom prst="line">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charset="-122"/>
              <a:cs typeface="+mn-ea"/>
              <a:sym typeface="Arial" panose="020B0604020202020204" pitchFamily="34" charset="0"/>
            </a:endParaRPr>
          </a:p>
        </p:txBody>
      </p:sp>
      <p:sp>
        <p:nvSpPr>
          <p:cNvPr id="13" name="Line 37"/>
          <p:cNvSpPr>
            <a:spLocks noChangeShapeType="1"/>
          </p:cNvSpPr>
          <p:nvPr/>
        </p:nvSpPr>
        <p:spPr bwMode="gray">
          <a:xfrm flipH="1">
            <a:off x="952500" y="2389505"/>
            <a:ext cx="2475865" cy="3434080"/>
          </a:xfrm>
          <a:prstGeom prst="line">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charset="-122"/>
              <a:cs typeface="+mn-ea"/>
              <a:sym typeface="Arial" panose="020B0604020202020204" pitchFamily="34" charset="0"/>
            </a:endParaRPr>
          </a:p>
        </p:txBody>
      </p:sp>
      <p:sp>
        <p:nvSpPr>
          <p:cNvPr id="15" name="Line 38"/>
          <p:cNvSpPr>
            <a:spLocks noChangeShapeType="1"/>
          </p:cNvSpPr>
          <p:nvPr/>
        </p:nvSpPr>
        <p:spPr bwMode="gray">
          <a:xfrm flipH="1">
            <a:off x="572770" y="3406775"/>
            <a:ext cx="2766695" cy="3034665"/>
          </a:xfrm>
          <a:prstGeom prst="line">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charset="-122"/>
              <a:cs typeface="+mn-ea"/>
              <a:sym typeface="Arial" panose="020B0604020202020204" pitchFamily="34" charset="0"/>
            </a:endParaRPr>
          </a:p>
        </p:txBody>
      </p:sp>
      <p:sp>
        <p:nvSpPr>
          <p:cNvPr id="16" name="Line 39"/>
          <p:cNvSpPr>
            <a:spLocks noChangeShapeType="1"/>
          </p:cNvSpPr>
          <p:nvPr/>
        </p:nvSpPr>
        <p:spPr bwMode="gray">
          <a:xfrm flipH="1">
            <a:off x="727710" y="4523105"/>
            <a:ext cx="2644775" cy="1628775"/>
          </a:xfrm>
          <a:prstGeom prst="line">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charset="-122"/>
              <a:cs typeface="+mn-ea"/>
              <a:sym typeface="Arial" panose="020B0604020202020204" pitchFamily="34" charset="0"/>
            </a:endParaRPr>
          </a:p>
        </p:txBody>
      </p:sp>
      <p:sp>
        <p:nvSpPr>
          <p:cNvPr id="17" name="Arc 41@|5FFC:10921638|FBC:16777215|LFC:6902852|LBC:16777215"/>
          <p:cNvSpPr/>
          <p:nvPr/>
        </p:nvSpPr>
        <p:spPr bwMode="gray">
          <a:xfrm>
            <a:off x="0" y="4681538"/>
            <a:ext cx="2206625" cy="2171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19" name="Arc 44@|5FFC:14657585|FBC:16777215|LFC:6902852|LBC:16777215"/>
          <p:cNvSpPr/>
          <p:nvPr/>
        </p:nvSpPr>
        <p:spPr bwMode="gray">
          <a:xfrm>
            <a:off x="0" y="5018088"/>
            <a:ext cx="1870075" cy="1835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B050"/>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27664" name="Text Box 45@|17FFC:3940327|FBC:16777215|LFC:6902852|LBC:16777215"/>
          <p:cNvSpPr txBox="1"/>
          <p:nvPr/>
        </p:nvSpPr>
        <p:spPr>
          <a:xfrm>
            <a:off x="-83185" y="5855970"/>
            <a:ext cx="1953260" cy="706755"/>
          </a:xfrm>
          <a:prstGeom prst="rect">
            <a:avLst/>
          </a:prstGeom>
          <a:noFill/>
          <a:ln w="9525">
            <a:noFill/>
          </a:ln>
        </p:spPr>
        <p:txBody>
          <a:bodyPr wrap="square" anchor="t">
            <a:spAutoFit/>
          </a:bodyPr>
          <a:p>
            <a:pPr algn="ctr" defTabSz="914400">
              <a:spcBef>
                <a:spcPct val="50000"/>
              </a:spcBef>
            </a:pPr>
            <a:r>
              <a:rPr lang="en-US" altLang="zh-CN" sz="2000" b="1" dirty="0">
                <a:solidFill>
                  <a:srgbClr val="FFFFFF"/>
                </a:solidFill>
                <a:ea typeface="Microsoft YaHei" charset="-122"/>
                <a:cs typeface="Calibri" charset="0"/>
                <a:sym typeface="Arial" panose="020B0604020202020204" pitchFamily="34" charset="0"/>
              </a:rPr>
              <a:t>Model Architectures</a:t>
            </a:r>
            <a:endParaRPr lang="en-US" altLang="zh-CN" sz="2000" b="1" dirty="0">
              <a:solidFill>
                <a:srgbClr val="FFFFFF"/>
              </a:solidFill>
              <a:ea typeface="Microsoft YaHei" charset="-122"/>
              <a:cs typeface="Calibri" charset="0"/>
              <a:sym typeface="Arial" panose="020B0604020202020204" pitchFamily="34" charset="0"/>
            </a:endParaRPr>
          </a:p>
        </p:txBody>
      </p:sp>
      <p:sp>
        <p:nvSpPr>
          <p:cNvPr id="20" name="AutoShape 50"/>
          <p:cNvSpPr>
            <a:spLocks noChangeArrowheads="1"/>
          </p:cNvSpPr>
          <p:nvPr/>
        </p:nvSpPr>
        <p:spPr bwMode="gray">
          <a:xfrm>
            <a:off x="3339465" y="4007485"/>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6A3C7C"/>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21" name="AutoShape 55"/>
          <p:cNvSpPr>
            <a:spLocks noChangeArrowheads="1"/>
          </p:cNvSpPr>
          <p:nvPr/>
        </p:nvSpPr>
        <p:spPr bwMode="gray">
          <a:xfrm>
            <a:off x="3371850" y="1082675"/>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22" name="AutoShape 56"/>
          <p:cNvSpPr>
            <a:spLocks noChangeArrowheads="1"/>
          </p:cNvSpPr>
          <p:nvPr/>
        </p:nvSpPr>
        <p:spPr bwMode="gray">
          <a:xfrm>
            <a:off x="3371533" y="1996123"/>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23" name="AutoShape 57"/>
          <p:cNvSpPr>
            <a:spLocks noChangeArrowheads="1"/>
          </p:cNvSpPr>
          <p:nvPr/>
        </p:nvSpPr>
        <p:spPr bwMode="gray">
          <a:xfrm>
            <a:off x="3339148" y="2978468"/>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27671" name="TextBox 13@|17FFC:16777215|FBC:16777215|LFC:16777215|LBC:16777215"/>
          <p:cNvSpPr txBox="1"/>
          <p:nvPr/>
        </p:nvSpPr>
        <p:spPr>
          <a:xfrm>
            <a:off x="4080510" y="1022350"/>
            <a:ext cx="4462780" cy="245745"/>
          </a:xfrm>
          <a:prstGeom prst="rect">
            <a:avLst/>
          </a:prstGeom>
          <a:noFill/>
          <a:ln w="9525">
            <a:noFill/>
          </a:ln>
        </p:spPr>
        <p:txBody>
          <a:bodyPr wrap="square" lIns="0" tIns="0" rIns="0" bIns="0" anchor="t">
            <a:spAutoFit/>
          </a:bodyPr>
          <a:p>
            <a:pPr defTabSz="1216025">
              <a:spcBef>
                <a:spcPct val="20000"/>
              </a:spcBef>
            </a:pPr>
            <a:r>
              <a:rPr lang="en-US" sz="1600" b="1">
                <a:latin typeface="Times New Roman Bold" panose="02020603050405020304" charset="0"/>
                <a:cs typeface="Times New Roman Bold" panose="02020603050405020304" charset="0"/>
                <a:sym typeface="+mn-ea"/>
              </a:rPr>
              <a:t> Long Short-Term Memory (LSTM) Networks</a:t>
            </a:r>
            <a:endParaRPr lang="en-US" sz="1600" b="1">
              <a:latin typeface="Times New Roman Bold" panose="02020603050405020304" charset="0"/>
              <a:cs typeface="Times New Roman Bold" panose="02020603050405020304" charset="0"/>
              <a:sym typeface="+mn-ea"/>
            </a:endParaRPr>
          </a:p>
        </p:txBody>
      </p:sp>
      <p:sp>
        <p:nvSpPr>
          <p:cNvPr id="27673" name="TextBox 13@|17FFC:16777215|FBC:16777215|LFC:16777215|LBC:16777215"/>
          <p:cNvSpPr txBox="1"/>
          <p:nvPr/>
        </p:nvSpPr>
        <p:spPr>
          <a:xfrm>
            <a:off x="3973830" y="1986915"/>
            <a:ext cx="3858260" cy="245745"/>
          </a:xfrm>
          <a:prstGeom prst="rect">
            <a:avLst/>
          </a:prstGeom>
          <a:noFill/>
          <a:ln w="9525">
            <a:noFill/>
          </a:ln>
        </p:spPr>
        <p:txBody>
          <a:bodyPr wrap="square" lIns="0" tIns="0" rIns="0" bIns="0" anchor="t">
            <a:spAutoFit/>
          </a:bodyPr>
          <a:p>
            <a:pPr defTabSz="1216025">
              <a:spcBef>
                <a:spcPct val="20000"/>
              </a:spcBef>
            </a:pPr>
            <a:r>
              <a:rPr lang="en-US" sz="1600" b="1">
                <a:latin typeface="Times New Roman Bold" panose="02020603050405020304" charset="0"/>
                <a:cs typeface="Times New Roman Bold" panose="02020603050405020304" charset="0"/>
                <a:sym typeface="+mn-ea"/>
              </a:rPr>
              <a:t>Convolutional Neural Networks (CNNs)</a:t>
            </a:r>
            <a:endParaRPr lang="en-US" sz="1600" b="1">
              <a:latin typeface="Times New Roman Bold" panose="02020603050405020304" charset="0"/>
              <a:cs typeface="Times New Roman Bold" panose="02020603050405020304" charset="0"/>
              <a:sym typeface="+mn-ea"/>
            </a:endParaRPr>
          </a:p>
        </p:txBody>
      </p:sp>
      <p:sp>
        <p:nvSpPr>
          <p:cNvPr id="27675" name="TextBox 13@|17FFC:16777215|FBC:16777215|LFC:16777215|LBC:16777215"/>
          <p:cNvSpPr txBox="1"/>
          <p:nvPr/>
        </p:nvSpPr>
        <p:spPr>
          <a:xfrm>
            <a:off x="3982085" y="3013075"/>
            <a:ext cx="2964180" cy="245745"/>
          </a:xfrm>
          <a:prstGeom prst="rect">
            <a:avLst/>
          </a:prstGeom>
          <a:noFill/>
          <a:ln w="9525">
            <a:noFill/>
          </a:ln>
        </p:spPr>
        <p:txBody>
          <a:bodyPr wrap="square" lIns="0" tIns="0" rIns="0" bIns="0" anchor="t">
            <a:spAutoFit/>
          </a:bodyPr>
          <a:p>
            <a:pPr defTabSz="1216025">
              <a:spcBef>
                <a:spcPct val="20000"/>
              </a:spcBef>
            </a:pPr>
            <a:r>
              <a:rPr lang="en-US" sz="1600" b="1">
                <a:latin typeface="Times New Roman Bold" panose="02020603050405020304" charset="0"/>
                <a:cs typeface="Times New Roman Bold" panose="02020603050405020304" charset="0"/>
                <a:sym typeface="+mn-ea"/>
              </a:rPr>
              <a:t>Custom Model</a:t>
            </a:r>
            <a:endParaRPr lang="en-US" sz="1600" b="1">
              <a:latin typeface="Times New Roman Bold" panose="02020603050405020304" charset="0"/>
              <a:cs typeface="Times New Roman Bold" panose="02020603050405020304" charset="0"/>
              <a:sym typeface="+mn-ea"/>
            </a:endParaRPr>
          </a:p>
        </p:txBody>
      </p:sp>
      <p:sp>
        <p:nvSpPr>
          <p:cNvPr id="27677" name="TextBox 13@|17FFC:16777215|FBC:16777215|LFC:16777215|LBC:16777215"/>
          <p:cNvSpPr txBox="1"/>
          <p:nvPr/>
        </p:nvSpPr>
        <p:spPr>
          <a:xfrm>
            <a:off x="3982085" y="4097020"/>
            <a:ext cx="4073525" cy="245745"/>
          </a:xfrm>
          <a:prstGeom prst="rect">
            <a:avLst/>
          </a:prstGeom>
          <a:noFill/>
          <a:ln w="9525">
            <a:noFill/>
          </a:ln>
        </p:spPr>
        <p:txBody>
          <a:bodyPr wrap="square" lIns="0" tIns="0" rIns="0" bIns="0" anchor="t">
            <a:spAutoFit/>
          </a:bodyPr>
          <a:p>
            <a:pPr defTabSz="1216025">
              <a:spcBef>
                <a:spcPct val="20000"/>
              </a:spcBef>
            </a:pPr>
            <a:r>
              <a:rPr lang="en-US" sz="1600" b="1">
                <a:latin typeface="Times New Roman Bold" panose="02020603050405020304" charset="0"/>
                <a:cs typeface="Times New Roman Bold" panose="02020603050405020304" charset="0"/>
                <a:sym typeface="+mn-ea"/>
              </a:rPr>
              <a:t>Gated Recurrent Unit (GRU)</a:t>
            </a:r>
            <a:endParaRPr lang="en-US" sz="1600" b="1">
              <a:latin typeface="Times New Roman Bold" panose="02020603050405020304" charset="0"/>
              <a:cs typeface="Times New Roman Bold" panose="02020603050405020304" charset="0"/>
              <a:sym typeface="+mn-ea"/>
            </a:endParaRPr>
          </a:p>
        </p:txBody>
      </p:sp>
      <p:sp>
        <p:nvSpPr>
          <p:cNvPr id="33" name="矩形 22"/>
          <p:cNvSpPr/>
          <p:nvPr/>
        </p:nvSpPr>
        <p:spPr>
          <a:xfrm flipV="1">
            <a:off x="718185" y="490855"/>
            <a:ext cx="3641090" cy="8763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34" name="矩形 22"/>
          <p:cNvSpPr/>
          <p:nvPr/>
        </p:nvSpPr>
        <p:spPr>
          <a:xfrm flipV="1">
            <a:off x="3339465" y="1853565"/>
            <a:ext cx="8910320"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35" name="矩形 22"/>
          <p:cNvSpPr/>
          <p:nvPr/>
        </p:nvSpPr>
        <p:spPr>
          <a:xfrm flipV="1">
            <a:off x="3081020" y="2857500"/>
            <a:ext cx="9110980"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36" name="矩形 22"/>
          <p:cNvSpPr/>
          <p:nvPr/>
        </p:nvSpPr>
        <p:spPr>
          <a:xfrm flipV="1">
            <a:off x="2863850" y="3941445"/>
            <a:ext cx="9327515"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38" name="Text Box 37"/>
          <p:cNvSpPr txBox="1"/>
          <p:nvPr/>
        </p:nvSpPr>
        <p:spPr>
          <a:xfrm>
            <a:off x="4092575" y="1297305"/>
            <a:ext cx="7643495" cy="521970"/>
          </a:xfrm>
          <a:prstGeom prst="rect">
            <a:avLst/>
          </a:prstGeom>
          <a:noFill/>
        </p:spPr>
        <p:txBody>
          <a:bodyPr wrap="square" rtlCol="0">
            <a:spAutoFit/>
          </a:bodyPr>
          <a:p>
            <a:pPr algn="l"/>
            <a:r>
              <a:rPr lang="en-US" sz="1400" b="1">
                <a:latin typeface="Times New Roman Regular" panose="02020603050405020304" charset="0"/>
                <a:cs typeface="Times New Roman Regular" panose="02020603050405020304" charset="0"/>
              </a:rPr>
              <a:t>Purpose:</a:t>
            </a:r>
            <a:r>
              <a:rPr lang="en-US" sz="1400">
                <a:latin typeface="Times New Roman Regular" panose="02020603050405020304" charset="0"/>
                <a:cs typeface="Times New Roman Regular" panose="02020603050405020304" charset="0"/>
              </a:rPr>
              <a:t> Capture temporal dependencies in traffic data.</a:t>
            </a:r>
            <a:endParaRPr lang="en-US" sz="1400">
              <a:latin typeface="Times New Roman Regular" panose="02020603050405020304" charset="0"/>
              <a:cs typeface="Times New Roman Regular" panose="02020603050405020304" charset="0"/>
            </a:endParaRPr>
          </a:p>
          <a:p>
            <a:pPr algn="l"/>
            <a:r>
              <a:rPr lang="en-US" sz="1400" b="1">
                <a:latin typeface="Times New Roman Regular" panose="02020603050405020304" charset="0"/>
                <a:cs typeface="Times New Roman Regular" panose="02020603050405020304" charset="0"/>
              </a:rPr>
              <a:t>Applications:</a:t>
            </a:r>
            <a:r>
              <a:rPr lang="en-US" sz="1400">
                <a:latin typeface="Times New Roman Regular" panose="02020603050405020304" charset="0"/>
                <a:cs typeface="Times New Roman Regular" panose="02020603050405020304" charset="0"/>
              </a:rPr>
              <a:t>Traffic flow prediction, Dynamic signal control.</a:t>
            </a:r>
            <a:endParaRPr lang="en-US" sz="1400">
              <a:latin typeface="Times New Roman Regular" panose="02020603050405020304" charset="0"/>
              <a:cs typeface="Times New Roman Regular" panose="02020603050405020304" charset="0"/>
            </a:endParaRPr>
          </a:p>
        </p:txBody>
      </p:sp>
      <p:sp>
        <p:nvSpPr>
          <p:cNvPr id="39" name="Text Box 38"/>
          <p:cNvSpPr txBox="1"/>
          <p:nvPr/>
        </p:nvSpPr>
        <p:spPr>
          <a:xfrm>
            <a:off x="4042410" y="2256155"/>
            <a:ext cx="7655560" cy="521970"/>
          </a:xfrm>
          <a:prstGeom prst="rect">
            <a:avLst/>
          </a:prstGeom>
          <a:noFill/>
        </p:spPr>
        <p:txBody>
          <a:bodyPr wrap="square" rtlCol="0">
            <a:spAutoFit/>
          </a:bodyPr>
          <a:p>
            <a:pPr algn="l"/>
            <a:r>
              <a:rPr lang="en-US" sz="1400" b="1">
                <a:latin typeface="Times New Roman Bold" panose="02020603050405020304" charset="0"/>
                <a:cs typeface="Times New Roman Bold" panose="02020603050405020304" charset="0"/>
              </a:rPr>
              <a:t>Purpose:</a:t>
            </a:r>
            <a:r>
              <a:rPr lang="en-US" sz="1400">
                <a:latin typeface="Times New Roman Regular" panose="02020603050405020304" charset="0"/>
                <a:cs typeface="Times New Roman Regular" panose="02020603050405020304" charset="0"/>
              </a:rPr>
              <a:t> Analyze spatial features (e.g., camera images).</a:t>
            </a:r>
            <a:endParaRPr lang="en-US" sz="1400">
              <a:latin typeface="Times New Roman Regular" panose="02020603050405020304" charset="0"/>
              <a:cs typeface="Times New Roman Regular" panose="02020603050405020304" charset="0"/>
            </a:endParaRPr>
          </a:p>
          <a:p>
            <a:pPr algn="l"/>
            <a:r>
              <a:rPr lang="en-US" sz="1400" b="1">
                <a:latin typeface="Times New Roman Bold" panose="02020603050405020304" charset="0"/>
                <a:cs typeface="Times New Roman Bold" panose="02020603050405020304" charset="0"/>
              </a:rPr>
              <a:t>Applications:</a:t>
            </a:r>
            <a:r>
              <a:rPr lang="en-US" sz="1400">
                <a:latin typeface="Times New Roman Regular" panose="02020603050405020304" charset="0"/>
                <a:cs typeface="Times New Roman Regular" panose="02020603050405020304" charset="0"/>
              </a:rPr>
              <a:t> Traffic image analysis (vehicle detection, anomaly detection), Real-time event detection.</a:t>
            </a:r>
            <a:endParaRPr lang="en-US" sz="1400">
              <a:latin typeface="Times New Roman Regular" panose="02020603050405020304" charset="0"/>
              <a:cs typeface="Times New Roman Regular" panose="02020603050405020304" charset="0"/>
            </a:endParaRPr>
          </a:p>
        </p:txBody>
      </p:sp>
      <p:sp>
        <p:nvSpPr>
          <p:cNvPr id="40" name="Text Box 39"/>
          <p:cNvSpPr txBox="1"/>
          <p:nvPr/>
        </p:nvSpPr>
        <p:spPr>
          <a:xfrm>
            <a:off x="4080510" y="3314700"/>
            <a:ext cx="7287895" cy="521970"/>
          </a:xfrm>
          <a:prstGeom prst="rect">
            <a:avLst/>
          </a:prstGeom>
          <a:noFill/>
        </p:spPr>
        <p:txBody>
          <a:bodyPr wrap="square" rtlCol="0">
            <a:spAutoFit/>
          </a:bodyPr>
          <a:p>
            <a:pPr algn="l"/>
            <a:r>
              <a:rPr lang="en-US" sz="1400" b="1">
                <a:latin typeface="Times New Roman Bold" panose="02020603050405020304" charset="0"/>
                <a:cs typeface="Times New Roman Bold" panose="02020603050405020304" charset="0"/>
              </a:rPr>
              <a:t>Purpose: </a:t>
            </a:r>
            <a:r>
              <a:rPr lang="en-US" sz="1400">
                <a:latin typeface="Times New Roman Regular" panose="02020603050405020304" charset="0"/>
                <a:cs typeface="Times New Roman Regular" panose="02020603050405020304" charset="0"/>
              </a:rPr>
              <a:t>Flexibility to design tailored architectures.</a:t>
            </a:r>
            <a:endParaRPr lang="en-US" sz="1400">
              <a:latin typeface="Times New Roman Regular" panose="02020603050405020304" charset="0"/>
              <a:cs typeface="Times New Roman Regular" panose="02020603050405020304" charset="0"/>
            </a:endParaRPr>
          </a:p>
          <a:p>
            <a:pPr algn="l"/>
            <a:r>
              <a:rPr lang="en-US" sz="1400" b="1">
                <a:latin typeface="Times New Roman Bold" panose="02020603050405020304" charset="0"/>
                <a:cs typeface="Times New Roman Bold" panose="02020603050405020304" charset="0"/>
              </a:rPr>
              <a:t>Applications: </a:t>
            </a:r>
            <a:r>
              <a:rPr lang="en-US" sz="1400">
                <a:latin typeface="Times New Roman Regular" panose="02020603050405020304" charset="0"/>
                <a:cs typeface="Times New Roman Regular" panose="02020603050405020304" charset="0"/>
              </a:rPr>
              <a:t>Traffic prediction with external factors (weather, events), Congestion classification.</a:t>
            </a:r>
            <a:endParaRPr lang="en-US" sz="1400">
              <a:latin typeface="Times New Roman Regular" panose="02020603050405020304" charset="0"/>
              <a:cs typeface="Times New Roman Regular" panose="02020603050405020304" charset="0"/>
            </a:endParaRPr>
          </a:p>
        </p:txBody>
      </p:sp>
      <p:sp>
        <p:nvSpPr>
          <p:cNvPr id="41" name="Line 39"/>
          <p:cNvSpPr>
            <a:spLocks noChangeShapeType="1"/>
          </p:cNvSpPr>
          <p:nvPr/>
        </p:nvSpPr>
        <p:spPr bwMode="gray">
          <a:xfrm flipH="1">
            <a:off x="2063115" y="5547360"/>
            <a:ext cx="1184275" cy="578485"/>
          </a:xfrm>
          <a:prstGeom prst="line">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a typeface="Microsoft YaHei" charset="-122"/>
              <a:cs typeface="+mn-ea"/>
              <a:sym typeface="Arial" panose="020B0604020202020204" pitchFamily="34" charset="0"/>
            </a:endParaRPr>
          </a:p>
        </p:txBody>
      </p:sp>
      <p:sp>
        <p:nvSpPr>
          <p:cNvPr id="42" name="AutoShape 50"/>
          <p:cNvSpPr>
            <a:spLocks noChangeArrowheads="1"/>
          </p:cNvSpPr>
          <p:nvPr/>
        </p:nvSpPr>
        <p:spPr bwMode="gray">
          <a:xfrm>
            <a:off x="3247390" y="5251450"/>
            <a:ext cx="577850" cy="57785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tx1"/>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dirty="0">
              <a:ln>
                <a:noFill/>
              </a:ln>
              <a:solidFill>
                <a:prstClr val="white"/>
              </a:solidFill>
              <a:effectLst/>
              <a:uLnTx/>
              <a:uFillTx/>
              <a:latin typeface="+mn-lt"/>
              <a:ea typeface="+mn-ea"/>
              <a:cs typeface="Calibri" charset="0"/>
              <a:sym typeface="Arial" panose="020B0604020202020204" pitchFamily="34" charset="0"/>
            </a:endParaRPr>
          </a:p>
        </p:txBody>
      </p:sp>
      <p:sp>
        <p:nvSpPr>
          <p:cNvPr id="43" name="矩形 22"/>
          <p:cNvSpPr/>
          <p:nvPr/>
        </p:nvSpPr>
        <p:spPr>
          <a:xfrm flipV="1">
            <a:off x="2813685" y="5141595"/>
            <a:ext cx="9820910"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44" name="Text Box 43"/>
          <p:cNvSpPr txBox="1"/>
          <p:nvPr/>
        </p:nvSpPr>
        <p:spPr>
          <a:xfrm>
            <a:off x="4080510" y="4342130"/>
            <a:ext cx="7760335" cy="521970"/>
          </a:xfrm>
          <a:prstGeom prst="rect">
            <a:avLst/>
          </a:prstGeom>
          <a:noFill/>
        </p:spPr>
        <p:txBody>
          <a:bodyPr wrap="square" rtlCol="0">
            <a:spAutoFit/>
          </a:bodyPr>
          <a:p>
            <a:pPr algn="l"/>
            <a:r>
              <a:rPr lang="en-US" sz="1400" b="1">
                <a:latin typeface="Times New Roman Bold" panose="02020603050405020304" charset="0"/>
                <a:cs typeface="Times New Roman Bold" panose="02020603050405020304" charset="0"/>
              </a:rPr>
              <a:t>Purpose:</a:t>
            </a:r>
            <a:r>
              <a:rPr lang="en-US" sz="1400">
                <a:latin typeface="Times New Roman Regular" panose="02020603050405020304" charset="0"/>
                <a:cs typeface="Times New Roman Regular" panose="02020603050405020304" charset="0"/>
              </a:rPr>
              <a:t> Similar to LSTM but computationally lighter.</a:t>
            </a:r>
            <a:endParaRPr lang="en-US" sz="1400">
              <a:latin typeface="Times New Roman Regular" panose="02020603050405020304" charset="0"/>
              <a:cs typeface="Times New Roman Regular" panose="02020603050405020304" charset="0"/>
            </a:endParaRPr>
          </a:p>
          <a:p>
            <a:pPr algn="l"/>
            <a:r>
              <a:rPr lang="en-US" sz="1400" b="1">
                <a:latin typeface="Times New Roman Bold" panose="02020603050405020304" charset="0"/>
                <a:cs typeface="Times New Roman Bold" panose="02020603050405020304" charset="0"/>
              </a:rPr>
              <a:t>Applications:</a:t>
            </a:r>
            <a:r>
              <a:rPr lang="en-US" sz="1400">
                <a:latin typeface="Times New Roman Regular" panose="02020603050405020304" charset="0"/>
                <a:cs typeface="Times New Roman Regular" panose="02020603050405020304" charset="0"/>
              </a:rPr>
              <a:t> Short-term traffic prediction, Traffic state estimation.</a:t>
            </a:r>
            <a:endParaRPr lang="en-US" sz="1400">
              <a:latin typeface="Times New Roman Regular" panose="02020603050405020304" charset="0"/>
              <a:cs typeface="Times New Roman Regular" panose="02020603050405020304" charset="0"/>
            </a:endParaRPr>
          </a:p>
        </p:txBody>
      </p:sp>
      <p:sp>
        <p:nvSpPr>
          <p:cNvPr id="46" name="Text Box 45"/>
          <p:cNvSpPr txBox="1"/>
          <p:nvPr/>
        </p:nvSpPr>
        <p:spPr>
          <a:xfrm>
            <a:off x="3876040" y="5269865"/>
            <a:ext cx="2767330" cy="337185"/>
          </a:xfrm>
          <a:prstGeom prst="rect">
            <a:avLst/>
          </a:prstGeom>
          <a:noFill/>
        </p:spPr>
        <p:txBody>
          <a:bodyPr wrap="none" rtlCol="0">
            <a:spAutoFit/>
          </a:bodyPr>
          <a:p>
            <a:pPr algn="l"/>
            <a:r>
              <a:rPr lang="en-US" sz="1600" b="1">
                <a:latin typeface="Times New Roman Bold" panose="02020603050405020304" charset="0"/>
                <a:cs typeface="Times New Roman Bold" panose="02020603050405020304" charset="0"/>
              </a:rPr>
              <a:t>Multilayer Perceptron (MLP)</a:t>
            </a:r>
            <a:endParaRPr lang="en-US" sz="1600" b="1">
              <a:latin typeface="Times New Roman Bold" panose="02020603050405020304" charset="0"/>
              <a:cs typeface="Times New Roman Bold" panose="02020603050405020304" charset="0"/>
            </a:endParaRPr>
          </a:p>
        </p:txBody>
      </p:sp>
      <p:sp>
        <p:nvSpPr>
          <p:cNvPr id="47" name="Text Box 46"/>
          <p:cNvSpPr txBox="1"/>
          <p:nvPr/>
        </p:nvSpPr>
        <p:spPr>
          <a:xfrm>
            <a:off x="4080510" y="5584825"/>
            <a:ext cx="7760335" cy="521970"/>
          </a:xfrm>
          <a:prstGeom prst="rect">
            <a:avLst/>
          </a:prstGeom>
          <a:noFill/>
        </p:spPr>
        <p:txBody>
          <a:bodyPr wrap="square" rtlCol="0">
            <a:spAutoFit/>
          </a:bodyPr>
          <a:p>
            <a:pPr algn="l"/>
            <a:r>
              <a:rPr lang="en-US" sz="1400" b="1">
                <a:latin typeface="Times New Roman Bold" panose="02020603050405020304" charset="0"/>
                <a:cs typeface="Times New Roman Bold" panose="02020603050405020304" charset="0"/>
              </a:rPr>
              <a:t>Purpose:</a:t>
            </a:r>
            <a:r>
              <a:rPr lang="en-US" sz="1400">
                <a:latin typeface="Times New Roman Regular" panose="02020603050405020304" charset="0"/>
                <a:cs typeface="Times New Roman Regular" panose="02020603050405020304" charset="0"/>
              </a:rPr>
              <a:t> Versatile feedforward network.</a:t>
            </a:r>
            <a:endParaRPr lang="en-US" sz="1400">
              <a:latin typeface="Times New Roman Regular" panose="02020603050405020304" charset="0"/>
              <a:cs typeface="Times New Roman Regular" panose="02020603050405020304" charset="0"/>
            </a:endParaRPr>
          </a:p>
          <a:p>
            <a:pPr algn="l"/>
            <a:r>
              <a:rPr lang="en-US" sz="1400" b="1">
                <a:latin typeface="Times New Roman Bold" panose="02020603050405020304" charset="0"/>
                <a:cs typeface="Times New Roman Bold" panose="02020603050405020304" charset="0"/>
              </a:rPr>
              <a:t>Applications: </a:t>
            </a:r>
            <a:r>
              <a:rPr lang="en-US" sz="1400">
                <a:latin typeface="Times New Roman Regular" panose="02020603050405020304" charset="0"/>
                <a:cs typeface="Times New Roman Regular" panose="02020603050405020304" charset="0"/>
              </a:rPr>
              <a:t>Traffic demand modeling, Route optimization.</a:t>
            </a:r>
            <a:endParaRPr lang="en-US" sz="1400">
              <a:latin typeface="Times New Roman Regular" panose="02020603050405020304" charset="0"/>
              <a:cs typeface="Times New Roman Regular" panose="02020603050405020304" charset="0"/>
            </a:endParaRPr>
          </a:p>
        </p:txBody>
      </p:sp>
      <p:sp>
        <p:nvSpPr>
          <p:cNvPr id="48" name="椭圆 7"/>
          <p:cNvSpPr/>
          <p:nvPr/>
        </p:nvSpPr>
        <p:spPr>
          <a:xfrm>
            <a:off x="11544300" y="6298565"/>
            <a:ext cx="506730" cy="43751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49" name="椭圆 8"/>
          <p:cNvSpPr/>
          <p:nvPr/>
        </p:nvSpPr>
        <p:spPr>
          <a:xfrm>
            <a:off x="10733405" y="6156325"/>
            <a:ext cx="362585" cy="31369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50" name="椭圆 10"/>
          <p:cNvSpPr/>
          <p:nvPr/>
        </p:nvSpPr>
        <p:spPr>
          <a:xfrm>
            <a:off x="11217275" y="5618480"/>
            <a:ext cx="623570" cy="53784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51" name="椭圆 11"/>
          <p:cNvSpPr/>
          <p:nvPr/>
        </p:nvSpPr>
        <p:spPr>
          <a:xfrm>
            <a:off x="10329545" y="6522720"/>
            <a:ext cx="292100" cy="252095"/>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52" name="椭圆 11"/>
          <p:cNvSpPr/>
          <p:nvPr/>
        </p:nvSpPr>
        <p:spPr>
          <a:xfrm>
            <a:off x="11095990" y="6589395"/>
            <a:ext cx="292100" cy="252095"/>
          </a:xfrm>
          <a:prstGeom prst="ellipse">
            <a:avLst/>
          </a:prstGeom>
          <a:solidFill>
            <a:schemeClr val="tx1"/>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76" y="23974"/>
            <a:ext cx="572921" cy="572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Calibri" charset="0"/>
                <a:ea typeface="Calibri" charset="0"/>
                <a:cs typeface="Calibri" charset="0"/>
              </a:rPr>
              <a:t>4</a:t>
            </a:r>
            <a:endParaRPr lang="zh-CN" altLang="en-US" sz="3200" dirty="0">
              <a:solidFill>
                <a:schemeClr val="bg1"/>
              </a:solidFill>
              <a:latin typeface="Calibri" charset="0"/>
              <a:ea typeface="Calibri" charset="0"/>
              <a:cs typeface="Calibri" charset="0"/>
            </a:endParaRPr>
          </a:p>
        </p:txBody>
      </p:sp>
      <p:sp>
        <p:nvSpPr>
          <p:cNvPr id="18" name="MH_Entry_1"/>
          <p:cNvSpPr/>
          <p:nvPr>
            <p:custDataLst>
              <p:tags r:id="rId1"/>
            </p:custDataLst>
          </p:nvPr>
        </p:nvSpPr>
        <p:spPr>
          <a:xfrm>
            <a:off x="500403" y="308"/>
            <a:ext cx="2735204" cy="498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lnSpc>
                <a:spcPct val="110000"/>
              </a:lnSpc>
            </a:pPr>
            <a:r>
              <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rPr>
              <a:t>Data Selection</a:t>
            </a:r>
            <a:endParaRPr lang="en-US" altLang="zh-CN" b="1" spc="200" dirty="0" smtClean="0">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Calibri" charset="0"/>
              <a:cs typeface="Times New Roman Bold" panose="02020603050405020304" charset="0"/>
            </a:endParaRPr>
          </a:p>
        </p:txBody>
      </p:sp>
      <p:cxnSp>
        <p:nvCxnSpPr>
          <p:cNvPr id="26" name="直接连接符 25"/>
          <p:cNvCxnSpPr/>
          <p:nvPr/>
        </p:nvCxnSpPr>
        <p:spPr>
          <a:xfrm flipH="1">
            <a:off x="500403" y="586031"/>
            <a:ext cx="3858477" cy="0"/>
          </a:xfrm>
          <a:prstGeom prst="line">
            <a:avLst/>
          </a:prstGeom>
          <a:ln>
            <a:solidFill>
              <a:srgbClr val="5C8EAA"/>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flipV="1">
            <a:off x="500380" y="504190"/>
            <a:ext cx="3858260"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8" name="椭圆 7"/>
          <p:cNvSpPr/>
          <p:nvPr/>
        </p:nvSpPr>
        <p:spPr>
          <a:xfrm>
            <a:off x="10365740" y="6016308"/>
            <a:ext cx="841375" cy="841375"/>
          </a:xfrm>
          <a:prstGeom prst="ellipse">
            <a:avLst/>
          </a:prstGeom>
          <a:solidFill>
            <a:schemeClr val="tx1"/>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9" name="椭圆 8"/>
          <p:cNvSpPr/>
          <p:nvPr/>
        </p:nvSpPr>
        <p:spPr>
          <a:xfrm>
            <a:off x="11036300" y="6254750"/>
            <a:ext cx="601663" cy="603250"/>
          </a:xfrm>
          <a:prstGeom prst="ellipse">
            <a:avLst/>
          </a:prstGeom>
          <a:solidFill>
            <a:srgbClr val="00B050"/>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2" name="椭圆 11"/>
          <p:cNvSpPr/>
          <p:nvPr/>
        </p:nvSpPr>
        <p:spPr>
          <a:xfrm>
            <a:off x="11442700" y="6373495"/>
            <a:ext cx="484188" cy="484188"/>
          </a:xfrm>
          <a:prstGeom prst="ellipse">
            <a:avLst/>
          </a:prstGeom>
          <a:solidFill>
            <a:srgbClr val="00B0F0"/>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0" name="椭圆 12"/>
          <p:cNvSpPr/>
          <p:nvPr/>
        </p:nvSpPr>
        <p:spPr>
          <a:xfrm>
            <a:off x="11399838" y="6164580"/>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1" name="Text Box 10"/>
          <p:cNvSpPr txBox="1"/>
          <p:nvPr/>
        </p:nvSpPr>
        <p:spPr>
          <a:xfrm>
            <a:off x="353060" y="906780"/>
            <a:ext cx="8882380" cy="2030095"/>
          </a:xfrm>
          <a:prstGeom prst="rect">
            <a:avLst/>
          </a:prstGeom>
          <a:noFill/>
        </p:spPr>
        <p:txBody>
          <a:bodyPr wrap="none" rtlCol="0">
            <a:spAutoFit/>
          </a:bodyPr>
          <a:p>
            <a:pPr algn="l"/>
            <a:r>
              <a:rPr lang="en-US"/>
              <a:t>This dataset contains(48120) observations of the number of vehicles each hour in four</a:t>
            </a:r>
            <a:endParaRPr lang="en-US"/>
          </a:p>
          <a:p>
            <a:pPr algn="l"/>
            <a:r>
              <a:rPr lang="en-US"/>
              <a:t>different junctions: https://www.kaggle.com/datasets/</a:t>
            </a:r>
            <a:endParaRPr lang="en-US"/>
          </a:p>
          <a:p>
            <a:pPr algn="l"/>
            <a:r>
              <a:rPr lang="en-US"/>
              <a:t>fedesoriano/traffic-prediction-dataset/data</a:t>
            </a:r>
            <a:endParaRPr lang="en-US"/>
          </a:p>
          <a:p>
            <a:pPr algn="l"/>
            <a:r>
              <a:rPr lang="en-US"/>
              <a:t>1) DateTime</a:t>
            </a:r>
            <a:endParaRPr lang="en-US"/>
          </a:p>
          <a:p>
            <a:pPr algn="l"/>
            <a:r>
              <a:rPr lang="en-US"/>
              <a:t>2) Juction</a:t>
            </a:r>
            <a:endParaRPr lang="en-US"/>
          </a:p>
          <a:p>
            <a:pPr algn="l"/>
            <a:r>
              <a:rPr lang="en-US"/>
              <a:t>3) Vehicles</a:t>
            </a:r>
            <a:endParaRPr lang="en-US"/>
          </a:p>
          <a:p>
            <a:pPr algn="l"/>
            <a:r>
              <a:rPr lang="en-US"/>
              <a:t>4) ID</a:t>
            </a:r>
            <a:endParaRPr lang="en-US"/>
          </a:p>
        </p:txBody>
      </p:sp>
      <p:sp>
        <p:nvSpPr>
          <p:cNvPr id="35" name="Freeform 25"/>
          <p:cNvSpPr/>
          <p:nvPr/>
        </p:nvSpPr>
        <p:spPr bwMode="auto">
          <a:xfrm>
            <a:off x="1971675" y="3530600"/>
            <a:ext cx="842963" cy="1492250"/>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42" name="Freeform 25"/>
          <p:cNvSpPr/>
          <p:nvPr/>
        </p:nvSpPr>
        <p:spPr bwMode="auto">
          <a:xfrm rot="14549685">
            <a:off x="4375944" y="4526756"/>
            <a:ext cx="842963" cy="1492250"/>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43" name="Freeform 25"/>
          <p:cNvSpPr/>
          <p:nvPr/>
        </p:nvSpPr>
        <p:spPr bwMode="auto">
          <a:xfrm rot="7202387">
            <a:off x="4073525" y="1879600"/>
            <a:ext cx="842963" cy="1490663"/>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44" name="아래쪽 화살표 461"/>
          <p:cNvSpPr/>
          <p:nvPr/>
        </p:nvSpPr>
        <p:spPr>
          <a:xfrm>
            <a:off x="8707438" y="4478338"/>
            <a:ext cx="533400" cy="323850"/>
          </a:xfrm>
          <a:prstGeom prst="downArrow">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45" name="아래쪽 화살표 462"/>
          <p:cNvSpPr/>
          <p:nvPr/>
        </p:nvSpPr>
        <p:spPr>
          <a:xfrm>
            <a:off x="8707438" y="2874963"/>
            <a:ext cx="533400" cy="323850"/>
          </a:xfrm>
          <a:prstGeom prst="downArrow">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46" name="모서리가 둥근 직사각형 236"/>
          <p:cNvSpPr/>
          <p:nvPr/>
        </p:nvSpPr>
        <p:spPr bwMode="auto">
          <a:xfrm>
            <a:off x="2330450" y="2336800"/>
            <a:ext cx="3078163" cy="3036888"/>
          </a:xfrm>
          <a:prstGeom prst="roundRect">
            <a:avLst>
              <a:gd name="adj" fmla="val 511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47" name="모서리가 둥근 직사각형 445"/>
          <p:cNvSpPr/>
          <p:nvPr/>
        </p:nvSpPr>
        <p:spPr bwMode="auto">
          <a:xfrm>
            <a:off x="7608888" y="3360738"/>
            <a:ext cx="2817813" cy="920750"/>
          </a:xfrm>
          <a:prstGeom prst="roundRect">
            <a:avLst>
              <a:gd name="adj" fmla="val 4658"/>
            </a:avLst>
          </a:pr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48" name="모서리가 둥근 직사각형 450"/>
          <p:cNvSpPr/>
          <p:nvPr/>
        </p:nvSpPr>
        <p:spPr bwMode="auto">
          <a:xfrm>
            <a:off x="7608888" y="4972050"/>
            <a:ext cx="2817813" cy="920750"/>
          </a:xfrm>
          <a:prstGeom prst="roundRect">
            <a:avLst>
              <a:gd name="adj" fmla="val 4658"/>
            </a:avLst>
          </a:pr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49" name="모서리가 둥근 직사각형 438"/>
          <p:cNvSpPr/>
          <p:nvPr/>
        </p:nvSpPr>
        <p:spPr bwMode="auto">
          <a:xfrm>
            <a:off x="7608888" y="1735138"/>
            <a:ext cx="2817813" cy="922338"/>
          </a:xfrm>
          <a:prstGeom prst="roundRect">
            <a:avLst>
              <a:gd name="adj" fmla="val 4658"/>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50" name="Freeform 49"/>
          <p:cNvSpPr/>
          <p:nvPr/>
        </p:nvSpPr>
        <p:spPr bwMode="auto">
          <a:xfrm rot="7202387">
            <a:off x="2534444" y="2086769"/>
            <a:ext cx="1852613" cy="1054100"/>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51" name="Freeform 49"/>
          <p:cNvSpPr/>
          <p:nvPr/>
        </p:nvSpPr>
        <p:spPr bwMode="auto">
          <a:xfrm rot="14549685">
            <a:off x="4434681" y="3880644"/>
            <a:ext cx="1852613" cy="1054100"/>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F07474"/>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52" name="Freeform 49"/>
          <p:cNvSpPr/>
          <p:nvPr/>
        </p:nvSpPr>
        <p:spPr bwMode="auto">
          <a:xfrm>
            <a:off x="1973263" y="4649788"/>
            <a:ext cx="1852613" cy="1054100"/>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02B3C5"/>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ko-KR" altLang="en-US" sz="3190" b="0" i="0" u="none" strike="noStrike" kern="1200" cap="none" spc="0" normalizeH="0" baseline="0" noProof="0">
              <a:ln>
                <a:noFill/>
              </a:ln>
              <a:solidFill>
                <a:prstClr val="white"/>
              </a:solidFill>
              <a:effectLst/>
              <a:uLnTx/>
              <a:uFillTx/>
              <a:latin typeface="+mn-lt"/>
              <a:ea typeface="+mn-ea"/>
              <a:cs typeface="Calibri" charset="0"/>
              <a:sym typeface="Arial" panose="020B0604020202020204" pitchFamily="34" charset="0"/>
            </a:endParaRPr>
          </a:p>
        </p:txBody>
      </p:sp>
      <p:sp>
        <p:nvSpPr>
          <p:cNvPr id="55" name="직사각형 403"/>
          <p:cNvSpPr/>
          <p:nvPr/>
        </p:nvSpPr>
        <p:spPr bwMode="auto">
          <a:xfrm>
            <a:off x="5113485" y="4172333"/>
            <a:ext cx="589916" cy="276958"/>
          </a:xfrm>
          <a:prstGeom prst="rect">
            <a:avLst/>
          </a:prstGeom>
        </p:spPr>
        <p:txBody>
          <a:bodyPr wrap="none" lIns="0" tIns="0" rIns="0" bIns="0" anchor="ctr">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ko-KR" sz="1800" b="0" i="0" u="none" strike="noStrike" kern="1200" cap="none" spc="0" normalizeH="0" baseline="0" noProof="0" dirty="0">
                <a:ln>
                  <a:solidFill>
                    <a:prstClr val="white"/>
                  </a:solidFill>
                </a:ln>
                <a:solidFill>
                  <a:prstClr val="white"/>
                </a:solidFill>
                <a:effectLst/>
                <a:uLnTx/>
                <a:uFillTx/>
                <a:ea typeface="Microsoft YaHei" charset="-122"/>
                <a:cs typeface="+mn-ea"/>
                <a:sym typeface="Arial" panose="020B0604020202020204" pitchFamily="34" charset="0"/>
              </a:rPr>
              <a:t>TEXT</a:t>
            </a:r>
            <a:endParaRPr kumimoji="0" lang="en-US" altLang="ko-KR" sz="1800" b="0" i="0" u="none" strike="noStrike" kern="1200" cap="none" spc="0" normalizeH="0" baseline="0" noProof="0" dirty="0">
              <a:ln>
                <a:solidFill>
                  <a:prstClr val="white"/>
                </a:solidFill>
              </a:ln>
              <a:solidFill>
                <a:prstClr val="white"/>
              </a:solidFill>
              <a:effectLst/>
              <a:uLnTx/>
              <a:uFillTx/>
              <a:ea typeface="Microsoft YaHei" charset="-122"/>
              <a:cs typeface="+mn-ea"/>
              <a:sym typeface="Arial" panose="020B0604020202020204" pitchFamily="34" charset="0"/>
            </a:endParaRPr>
          </a:p>
        </p:txBody>
      </p:sp>
      <p:sp>
        <p:nvSpPr>
          <p:cNvPr id="56" name="직사각형 399"/>
          <p:cNvSpPr/>
          <p:nvPr/>
        </p:nvSpPr>
        <p:spPr bwMode="auto">
          <a:xfrm>
            <a:off x="2624455" y="3233420"/>
            <a:ext cx="3079115" cy="337185"/>
          </a:xfrm>
          <a:prstGeom prst="rect">
            <a:avLst/>
          </a:prstGeom>
        </p:spPr>
        <p:txBody>
          <a:bodyPr wrap="square">
            <a:spAutoFit/>
          </a:bodyPr>
          <a:p>
            <a:pPr algn="l"/>
            <a:r>
              <a:rPr lang="en-US" sz="1600" b="1">
                <a:latin typeface="Arial Bold" panose="020B0604020202020204" charset="0"/>
                <a:cs typeface="Arial Bold" panose="020B0604020202020204" charset="0"/>
                <a:sym typeface="+mn-ea"/>
              </a:rPr>
              <a:t>Traffic Prediction Dataset</a:t>
            </a:r>
            <a:endParaRPr kumimoji="0" lang="ko-KR" altLang="en-US" sz="1600" b="1" i="0" u="none" strike="noStrike" kern="1200" cap="none" spc="0" normalizeH="0" baseline="0" noProof="0" dirty="0">
              <a:ln>
                <a:noFill/>
              </a:ln>
              <a:solidFill>
                <a:srgbClr val="445469"/>
              </a:solidFill>
              <a:effectLst/>
              <a:uLnTx/>
              <a:uFillTx/>
              <a:latin typeface="Arial Bold" panose="020B0604020202020204" charset="0"/>
              <a:ea typeface="+mn-ea"/>
              <a:cs typeface="Arial Bold" panose="020B0604020202020204" charset="0"/>
              <a:sym typeface="Arial" panose="020B0604020202020204" pitchFamily="34" charset="0"/>
            </a:endParaRPr>
          </a:p>
        </p:txBody>
      </p:sp>
      <p:sp>
        <p:nvSpPr>
          <p:cNvPr id="26642" name="직사각형 400"/>
          <p:cNvSpPr/>
          <p:nvPr/>
        </p:nvSpPr>
        <p:spPr>
          <a:xfrm>
            <a:off x="2983230" y="3677603"/>
            <a:ext cx="1961515" cy="1076960"/>
          </a:xfrm>
          <a:prstGeom prst="rect">
            <a:avLst/>
          </a:prstGeom>
          <a:noFill/>
          <a:ln w="9525">
            <a:noFill/>
          </a:ln>
        </p:spPr>
        <p:txBody>
          <a:bodyPr wrap="square" lIns="0" tIns="0" rIns="0" bIns="0" anchor="ctr">
            <a:spAutoFit/>
          </a:bodyPr>
          <a:p>
            <a:pPr defTabSz="1216025">
              <a:spcBef>
                <a:spcPct val="20000"/>
              </a:spcBef>
            </a:pPr>
            <a:r>
              <a:rPr lang="en-US" altLang="zh-CN" sz="14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ea typeface="Microsoft YaHei" charset="-122"/>
                <a:cs typeface="Times New Roman Regular" panose="02020603050405020304" charset="0"/>
                <a:sym typeface="Arial" panose="020B0604020202020204" pitchFamily="34" charset="0"/>
              </a:rPr>
              <a:t> Hourly traffic data collected from four distinct junctions provides valuable insights for transportation analysis. </a:t>
            </a:r>
            <a:endParaRPr lang="en-US" altLang="zh-CN" sz="14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ea typeface="Microsoft YaHei" charset="-122"/>
              <a:cs typeface="Times New Roman Regular" panose="02020603050405020304" charset="0"/>
              <a:sym typeface="Arial" panose="020B0604020202020204" pitchFamily="34" charset="0"/>
            </a:endParaRPr>
          </a:p>
        </p:txBody>
      </p:sp>
      <p:sp>
        <p:nvSpPr>
          <p:cNvPr id="57" name="TextBox 13"/>
          <p:cNvSpPr txBox="1"/>
          <p:nvPr/>
        </p:nvSpPr>
        <p:spPr>
          <a:xfrm>
            <a:off x="8262938" y="1949450"/>
            <a:ext cx="1376362" cy="245745"/>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FFFFFF"/>
                </a:solidFill>
                <a:ea typeface="Microsoft YaHei" charset="-122"/>
                <a:cs typeface="Calibri" charset="0"/>
                <a:sym typeface="Arial" panose="020B0604020202020204" pitchFamily="34" charset="0"/>
              </a:rPr>
              <a:t>DateTime</a:t>
            </a:r>
            <a:endParaRPr lang="en-US" altLang="zh-CN" sz="1600" b="1" dirty="0">
              <a:solidFill>
                <a:srgbClr val="FFFFFF"/>
              </a:solidFill>
              <a:ea typeface="Microsoft YaHei" charset="-122"/>
              <a:cs typeface="Calibri" charset="0"/>
              <a:sym typeface="Arial" panose="020B0604020202020204" pitchFamily="34" charset="0"/>
            </a:endParaRPr>
          </a:p>
        </p:txBody>
      </p:sp>
      <p:sp>
        <p:nvSpPr>
          <p:cNvPr id="59" name="TextBox 13"/>
          <p:cNvSpPr txBox="1"/>
          <p:nvPr/>
        </p:nvSpPr>
        <p:spPr>
          <a:xfrm>
            <a:off x="8262938" y="3554413"/>
            <a:ext cx="1376362" cy="245745"/>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FFFFFF"/>
                </a:solidFill>
                <a:ea typeface="Microsoft YaHei" charset="-122"/>
                <a:cs typeface="Calibri" charset="0"/>
                <a:sym typeface="Arial" panose="020B0604020202020204" pitchFamily="34" charset="0"/>
              </a:rPr>
              <a:t>Junction</a:t>
            </a:r>
            <a:endParaRPr lang="en-US" altLang="zh-CN" sz="1600" b="1" dirty="0">
              <a:solidFill>
                <a:srgbClr val="FFFFFF"/>
              </a:solidFill>
              <a:ea typeface="Microsoft YaHei" charset="-122"/>
              <a:cs typeface="Calibri" charset="0"/>
              <a:sym typeface="Arial" panose="020B0604020202020204" pitchFamily="34" charset="0"/>
            </a:endParaRPr>
          </a:p>
        </p:txBody>
      </p:sp>
      <p:sp>
        <p:nvSpPr>
          <p:cNvPr id="61" name="TextBox 13"/>
          <p:cNvSpPr txBox="1"/>
          <p:nvPr/>
        </p:nvSpPr>
        <p:spPr>
          <a:xfrm>
            <a:off x="8262938" y="5195888"/>
            <a:ext cx="1376362" cy="245745"/>
          </a:xfrm>
          <a:prstGeom prst="rect">
            <a:avLst/>
          </a:prstGeom>
          <a:noFill/>
          <a:ln w="9525">
            <a:noFill/>
          </a:ln>
        </p:spPr>
        <p:txBody>
          <a:bodyPr lIns="0" tIns="0" rIns="0" bIns="0" anchor="t">
            <a:spAutoFit/>
          </a:bodyPr>
          <a:p>
            <a:pPr algn="ctr" defTabSz="1216025">
              <a:spcBef>
                <a:spcPct val="20000"/>
              </a:spcBef>
            </a:pPr>
            <a:r>
              <a:rPr lang="en-US" altLang="zh-CN" sz="1600" b="1" dirty="0">
                <a:solidFill>
                  <a:srgbClr val="FFFFFF"/>
                </a:solidFill>
                <a:ea typeface="Microsoft YaHei" charset="-122"/>
                <a:cs typeface="Calibri" charset="0"/>
                <a:sym typeface="Arial" panose="020B0604020202020204" pitchFamily="34" charset="0"/>
              </a:rPr>
              <a:t>Vehicles</a:t>
            </a:r>
            <a:endParaRPr lang="en-US" altLang="zh-CN" sz="1600" b="1" dirty="0">
              <a:solidFill>
                <a:srgbClr val="FFFFFF"/>
              </a:solidFill>
              <a:ea typeface="Microsoft YaHei" charset="-122"/>
              <a:cs typeface="Calibri" charset="0"/>
              <a:sym typeface="Arial" panose="020B0604020202020204" pitchFamily="34" charset="0"/>
            </a:endParaRPr>
          </a:p>
        </p:txBody>
      </p:sp>
      <p:sp>
        <p:nvSpPr>
          <p:cNvPr id="63" name="矩形 26"/>
          <p:cNvSpPr/>
          <p:nvPr/>
        </p:nvSpPr>
        <p:spPr>
          <a:xfrm rot="5400000" flipV="1">
            <a:off x="5257800" y="3519170"/>
            <a:ext cx="4258310" cy="11176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64" name="矩形 26"/>
          <p:cNvSpPr/>
          <p:nvPr/>
        </p:nvSpPr>
        <p:spPr>
          <a:xfrm flipV="1">
            <a:off x="5412105" y="3342640"/>
            <a:ext cx="2030730" cy="7620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65" name="Text Box 64"/>
          <p:cNvSpPr txBox="1"/>
          <p:nvPr/>
        </p:nvSpPr>
        <p:spPr>
          <a:xfrm>
            <a:off x="5948680" y="2865120"/>
            <a:ext cx="957580" cy="368300"/>
          </a:xfrm>
          <a:prstGeom prst="rect">
            <a:avLst/>
          </a:prstGeom>
          <a:noFill/>
        </p:spPr>
        <p:txBody>
          <a:bodyPr wrap="none" rtlCol="0">
            <a:spAutoFit/>
          </a:bodyPr>
          <a:p>
            <a:r>
              <a:rPr lang="en-US" b="1">
                <a:latin typeface="Times New Roman Bold" panose="02020603050405020304" charset="0"/>
                <a:cs typeface="Times New Roman Bold" panose="02020603050405020304" charset="0"/>
              </a:rPr>
              <a:t>FOCUS</a:t>
            </a:r>
            <a:endParaRPr lang="en-US" b="1">
              <a:latin typeface="Times New Roman Bold" panose="02020603050405020304" charset="0"/>
              <a:cs typeface="Times New Roman Bold"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left)">
                                      <p:cBhvr>
                                        <p:cTn id="1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just">
              <a:buNone/>
            </a:pPr>
            <a:r>
              <a:rPr lang="en-US" sz="2000">
                <a:latin typeface="Times New Roman Regular" panose="02020603050405020304" charset="0"/>
                <a:cs typeface="Times New Roman Regular" panose="02020603050405020304" charset="0"/>
              </a:rPr>
              <a:t>   Creating relevant features enhances prediction accuracy:</a:t>
            </a:r>
            <a:endParaRPr lang="en-US" sz="2000">
              <a:latin typeface="Times New Roman Regular" panose="02020603050405020304" charset="0"/>
              <a:cs typeface="Times New Roman Regular" panose="02020603050405020304" charset="0"/>
            </a:endParaRPr>
          </a:p>
          <a:p>
            <a:pPr marL="0" indent="0" algn="just">
              <a:buNone/>
            </a:pPr>
            <a:endParaRPr lang="en-US" sz="2000">
              <a:latin typeface="Times New Roman Regular" panose="02020603050405020304" charset="0"/>
              <a:cs typeface="Times New Roman Regular" panose="02020603050405020304" charset="0"/>
            </a:endParaRPr>
          </a:p>
          <a:p>
            <a:pPr marL="0" indent="0" algn="just">
              <a:buNone/>
            </a:pPr>
            <a:r>
              <a:rPr lang="en-US" sz="2000">
                <a:latin typeface="Times New Roman Regular" panose="02020603050405020304" charset="0"/>
                <a:cs typeface="Times New Roman Regular" panose="02020603050405020304" charset="0"/>
              </a:rPr>
              <a:t>    Lagged traffic flow values:</a:t>
            </a:r>
            <a:endParaRPr lang="en-US" sz="2000">
              <a:latin typeface="Times New Roman Regular" panose="02020603050405020304" charset="0"/>
              <a:cs typeface="Times New Roman Regular" panose="02020603050405020304" charset="0"/>
            </a:endParaRPr>
          </a:p>
          <a:p>
            <a:pPr marL="0" indent="0" algn="just">
              <a:buNone/>
            </a:pPr>
            <a:r>
              <a:rPr lang="en-US" sz="2000">
                <a:latin typeface="Times New Roman Regular" panose="02020603050405020304" charset="0"/>
                <a:cs typeface="Times New Roman Regular" panose="02020603050405020304" charset="0"/>
              </a:rPr>
              <a:t>            * Previous time steps provide context for predicting future flow.</a:t>
            </a:r>
            <a:endParaRPr lang="en-US" sz="2000">
              <a:latin typeface="Times New Roman Regular" panose="02020603050405020304" charset="0"/>
              <a:cs typeface="Times New Roman Regular" panose="02020603050405020304" charset="0"/>
            </a:endParaRPr>
          </a:p>
          <a:p>
            <a:pPr marL="0" indent="0" algn="just">
              <a:buNone/>
            </a:pPr>
            <a:r>
              <a:rPr lang="en-US" sz="2000">
                <a:latin typeface="Times New Roman Regular" panose="02020603050405020304" charset="0"/>
                <a:cs typeface="Times New Roman Regular" panose="02020603050405020304" charset="0"/>
              </a:rPr>
              <a:t>    Weather conditions:</a:t>
            </a:r>
            <a:endParaRPr lang="en-US" sz="2000">
              <a:latin typeface="Times New Roman Regular" panose="02020603050405020304" charset="0"/>
              <a:cs typeface="Times New Roman Regular" panose="02020603050405020304" charset="0"/>
            </a:endParaRPr>
          </a:p>
          <a:p>
            <a:pPr marL="0" indent="0" algn="just">
              <a:buNone/>
            </a:pPr>
            <a:r>
              <a:rPr lang="en-US" sz="2000">
                <a:latin typeface="Times New Roman Regular" panose="02020603050405020304" charset="0"/>
                <a:cs typeface="Times New Roman Regular" panose="02020603050405020304" charset="0"/>
              </a:rPr>
              <a:t>            * Temperature, precipitation, and other weather-related features impact traffic.</a:t>
            </a:r>
            <a:endParaRPr lang="en-US" sz="2000">
              <a:latin typeface="Times New Roman Regular" panose="02020603050405020304" charset="0"/>
              <a:cs typeface="Times New Roman Regular" panose="02020603050405020304" charset="0"/>
            </a:endParaRPr>
          </a:p>
          <a:p>
            <a:pPr marL="0" indent="0" algn="just">
              <a:buNone/>
            </a:pPr>
            <a:r>
              <a:rPr lang="en-US" sz="2000">
                <a:latin typeface="Times New Roman Regular" panose="02020603050405020304" charset="0"/>
                <a:cs typeface="Times New Roman Regular" panose="02020603050405020304" charset="0"/>
              </a:rPr>
              <a:t>    Temporal factors:</a:t>
            </a:r>
            <a:endParaRPr lang="en-US" sz="2000">
              <a:latin typeface="Times New Roman Regular" panose="02020603050405020304" charset="0"/>
              <a:cs typeface="Times New Roman Regular" panose="02020603050405020304" charset="0"/>
            </a:endParaRPr>
          </a:p>
          <a:p>
            <a:pPr marL="0" indent="0" algn="just">
              <a:buNone/>
            </a:pPr>
            <a:r>
              <a:rPr lang="en-US" sz="2000">
                <a:latin typeface="Times New Roman Regular" panose="02020603050405020304" charset="0"/>
                <a:cs typeface="Times New Roman Regular" panose="02020603050405020304" charset="0"/>
              </a:rPr>
              <a:t>            * Day of the week, holidays, and special events influence traffic patterns.</a:t>
            </a:r>
            <a:endParaRPr lang="en-US" sz="2000">
              <a:latin typeface="Times New Roman Regular" panose="02020603050405020304" charset="0"/>
              <a:cs typeface="Times New Roman Regular" panose="02020603050405020304" charset="0"/>
            </a:endParaRPr>
          </a:p>
        </p:txBody>
      </p:sp>
      <p:sp>
        <p:nvSpPr>
          <p:cNvPr id="17" name="矩形 16"/>
          <p:cNvSpPr/>
          <p:nvPr/>
        </p:nvSpPr>
        <p:spPr>
          <a:xfrm>
            <a:off x="76" y="-156"/>
            <a:ext cx="572921" cy="572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Calibri" charset="0"/>
                <a:ea typeface="Calibri" charset="0"/>
                <a:cs typeface="Calibri" charset="0"/>
              </a:rPr>
              <a:t>4</a:t>
            </a:r>
            <a:endParaRPr lang="zh-CN" altLang="en-US" sz="3200" dirty="0">
              <a:solidFill>
                <a:schemeClr val="bg1"/>
              </a:solidFill>
              <a:latin typeface="Calibri" charset="0"/>
              <a:ea typeface="Calibri" charset="0"/>
              <a:cs typeface="Calibri" charset="0"/>
            </a:endParaRPr>
          </a:p>
        </p:txBody>
      </p:sp>
      <p:sp>
        <p:nvSpPr>
          <p:cNvPr id="27" name="矩形 26"/>
          <p:cNvSpPr/>
          <p:nvPr/>
        </p:nvSpPr>
        <p:spPr>
          <a:xfrm flipV="1">
            <a:off x="608965" y="496570"/>
            <a:ext cx="3858260" cy="76835"/>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6" name="Text Box 5"/>
          <p:cNvSpPr txBox="1"/>
          <p:nvPr/>
        </p:nvSpPr>
        <p:spPr>
          <a:xfrm>
            <a:off x="609600" y="111760"/>
            <a:ext cx="3176905" cy="368300"/>
          </a:xfrm>
          <a:prstGeom prst="rect">
            <a:avLst/>
          </a:prstGeom>
          <a:noFill/>
        </p:spPr>
        <p:txBody>
          <a:bodyPr wrap="square" rtlCol="0">
            <a:spAutoFit/>
          </a:bodyPr>
          <a:p>
            <a:r>
              <a:rPr lang="en-US" b="1">
                <a:latin typeface="Times New Roman Bold" panose="02020603050405020304" charset="0"/>
                <a:cs typeface="Times New Roman Bold" panose="02020603050405020304" charset="0"/>
                <a:sym typeface="+mn-ea"/>
              </a:rPr>
              <a:t>Feature Engineering:</a:t>
            </a:r>
            <a:endParaRPr lang="en-US" b="1">
              <a:latin typeface="Times New Roman Bold" panose="02020603050405020304" charset="0"/>
              <a:cs typeface="Times New Roman Bold" panose="02020603050405020304" charset="0"/>
            </a:endParaRPr>
          </a:p>
        </p:txBody>
      </p:sp>
      <p:sp>
        <p:nvSpPr>
          <p:cNvPr id="9" name="Oval 22"/>
          <p:cNvSpPr/>
          <p:nvPr/>
        </p:nvSpPr>
        <p:spPr>
          <a:xfrm>
            <a:off x="608648" y="1981518"/>
            <a:ext cx="319088" cy="319088"/>
          </a:xfrm>
          <a:prstGeom prst="ellipse">
            <a:avLst/>
          </a:prstGeom>
          <a:solidFill>
            <a:srgbClr val="FFBF53"/>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3190" b="0" i="0" u="none" strike="noStrike" kern="1200" cap="none" spc="0" normalizeH="0" baseline="0" noProof="0">
              <a:ln>
                <a:noFill/>
              </a:ln>
              <a:solidFill>
                <a:prstClr val="white"/>
              </a:solidFill>
              <a:effectLst/>
              <a:uLnTx/>
              <a:uFillTx/>
              <a:latin typeface="+mn-lt"/>
              <a:ea typeface="Calibri" charset="0"/>
              <a:cs typeface="Calibri" charset="0"/>
              <a:sym typeface="Arial" panose="020B0604020202020204" pitchFamily="34" charset="0"/>
            </a:endParaRPr>
          </a:p>
        </p:txBody>
      </p:sp>
      <p:sp>
        <p:nvSpPr>
          <p:cNvPr id="10" name="Oval 22"/>
          <p:cNvSpPr/>
          <p:nvPr/>
        </p:nvSpPr>
        <p:spPr>
          <a:xfrm>
            <a:off x="609283" y="2690178"/>
            <a:ext cx="319088" cy="319088"/>
          </a:xfrm>
          <a:prstGeom prst="ellipse">
            <a:avLst/>
          </a:prstGeom>
          <a:gradFill>
            <a:gsLst>
              <a:gs pos="0">
                <a:srgbClr val="007BD3"/>
              </a:gs>
              <a:gs pos="100000">
                <a:srgbClr val="034373"/>
              </a:gs>
            </a:gsLst>
            <a:lin scaled="0"/>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3190" b="0" i="0" u="none" strike="noStrike" kern="1200" cap="none" spc="0" normalizeH="0" baseline="0" noProof="0">
              <a:ln>
                <a:noFill/>
              </a:ln>
              <a:solidFill>
                <a:prstClr val="white"/>
              </a:solidFill>
              <a:effectLst/>
              <a:uLnTx/>
              <a:uFillTx/>
              <a:latin typeface="+mn-lt"/>
              <a:ea typeface="Calibri" charset="0"/>
              <a:cs typeface="Calibri" charset="0"/>
              <a:sym typeface="Arial" panose="020B0604020202020204" pitchFamily="34" charset="0"/>
            </a:endParaRPr>
          </a:p>
        </p:txBody>
      </p:sp>
      <p:sp>
        <p:nvSpPr>
          <p:cNvPr id="11" name="Oval 22"/>
          <p:cNvSpPr/>
          <p:nvPr/>
        </p:nvSpPr>
        <p:spPr>
          <a:xfrm>
            <a:off x="609283" y="3475673"/>
            <a:ext cx="319088" cy="319088"/>
          </a:xfrm>
          <a:prstGeom prst="ellipse">
            <a:avLst/>
          </a:prstGeom>
          <a:gradFill>
            <a:gsLst>
              <a:gs pos="0">
                <a:srgbClr val="14CD68"/>
              </a:gs>
              <a:gs pos="100000">
                <a:srgbClr val="0B6E38"/>
              </a:gs>
            </a:gsLst>
            <a:lin scaled="0"/>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3190" b="0" i="0" u="none" strike="noStrike" kern="1200" cap="none" spc="0" normalizeH="0" baseline="0" noProof="0">
              <a:ln>
                <a:noFill/>
              </a:ln>
              <a:solidFill>
                <a:prstClr val="white"/>
              </a:solidFill>
              <a:effectLst/>
              <a:uLnTx/>
              <a:uFillTx/>
              <a:latin typeface="+mn-lt"/>
              <a:ea typeface="Calibri" charset="0"/>
              <a:cs typeface="Calibri" charset="0"/>
              <a:sym typeface="Arial" panose="020B0604020202020204" pitchFamily="34" charset="0"/>
            </a:endParaRPr>
          </a:p>
        </p:txBody>
      </p:sp>
      <p:sp>
        <p:nvSpPr>
          <p:cNvPr id="16" name="Arc 8"/>
          <p:cNvSpPr/>
          <p:nvPr/>
        </p:nvSpPr>
        <p:spPr>
          <a:xfrm rot="1260000">
            <a:off x="8321675" y="3217863"/>
            <a:ext cx="3613150" cy="3613150"/>
          </a:xfrm>
          <a:prstGeom prst="arc">
            <a:avLst>
              <a:gd name="adj1" fmla="val 16178588"/>
              <a:gd name="adj2" fmla="val 3649785"/>
            </a:avLst>
          </a:prstGeom>
          <a:gradFill>
            <a:gsLst>
              <a:gs pos="0">
                <a:srgbClr val="14CD68"/>
              </a:gs>
              <a:gs pos="100000">
                <a:srgbClr val="0B6E38"/>
              </a:gs>
            </a:gsLst>
            <a:lin ang="0" scaled="0"/>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charset="0"/>
              <a:cs typeface="Calibri" charset="0"/>
              <a:sym typeface="Arial" panose="020B0604020202020204" pitchFamily="34" charset="0"/>
            </a:endParaRPr>
          </a:p>
        </p:txBody>
      </p:sp>
      <p:sp>
        <p:nvSpPr>
          <p:cNvPr id="12" name="Arc 9"/>
          <p:cNvSpPr/>
          <p:nvPr/>
        </p:nvSpPr>
        <p:spPr>
          <a:xfrm rot="1260000">
            <a:off x="8664258" y="3530283"/>
            <a:ext cx="3011488" cy="3011488"/>
          </a:xfrm>
          <a:prstGeom prst="arc">
            <a:avLst>
              <a:gd name="adj1" fmla="val 16200006"/>
              <a:gd name="adj2" fmla="val 5273743"/>
            </a:avLst>
          </a:prstGeom>
          <a:solidFill>
            <a:srgbClr val="002060"/>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charset="0"/>
              <a:cs typeface="Calibri" charset="0"/>
              <a:sym typeface="Arial" panose="020B0604020202020204" pitchFamily="34" charset="0"/>
            </a:endParaRPr>
          </a:p>
        </p:txBody>
      </p:sp>
      <p:sp>
        <p:nvSpPr>
          <p:cNvPr id="18" name="Arc 10"/>
          <p:cNvSpPr/>
          <p:nvPr/>
        </p:nvSpPr>
        <p:spPr>
          <a:xfrm rot="1260000">
            <a:off x="8953183" y="3828733"/>
            <a:ext cx="2414588" cy="2414588"/>
          </a:xfrm>
          <a:prstGeom prst="arc">
            <a:avLst>
              <a:gd name="adj1" fmla="val 16200000"/>
              <a:gd name="adj2" fmla="val 7316301"/>
            </a:avLst>
          </a:prstGeom>
          <a:solidFill>
            <a:schemeClr val="tx1"/>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charset="0"/>
              <a:cs typeface="Calibri" charset="0"/>
              <a:sym typeface="Arial" panose="020B0604020202020204" pitchFamily="34" charset="0"/>
            </a:endParaRPr>
          </a:p>
        </p:txBody>
      </p:sp>
      <p:sp>
        <p:nvSpPr>
          <p:cNvPr id="19" name="Arc 11"/>
          <p:cNvSpPr/>
          <p:nvPr/>
        </p:nvSpPr>
        <p:spPr>
          <a:xfrm rot="1260000">
            <a:off x="9250045" y="4138295"/>
            <a:ext cx="1814513" cy="1814513"/>
          </a:xfrm>
          <a:prstGeom prst="arc">
            <a:avLst>
              <a:gd name="adj1" fmla="val 16201532"/>
              <a:gd name="adj2" fmla="val 9499492"/>
            </a:avLst>
          </a:prstGeom>
          <a:gradFill>
            <a:gsLst>
              <a:gs pos="0">
                <a:srgbClr val="007BD3"/>
              </a:gs>
              <a:gs pos="100000">
                <a:srgbClr val="034373"/>
              </a:gs>
            </a:gsLst>
            <a:lin ang="0" scaled="0"/>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190" b="0" i="0" u="none" strike="noStrike" kern="1200" cap="none" spc="0" normalizeH="0" baseline="0" noProof="0">
              <a:ln>
                <a:noFill/>
              </a:ln>
              <a:solidFill>
                <a:prstClr val="white"/>
              </a:solidFill>
              <a:effectLst/>
              <a:uLnTx/>
              <a:uFillTx/>
              <a:latin typeface="+mn-lt"/>
              <a:ea typeface="Calibri" charset="0"/>
              <a:cs typeface="Calibri" charset="0"/>
              <a:sym typeface="Arial" panose="020B0604020202020204" pitchFamily="34" charset="0"/>
            </a:endParaRPr>
          </a:p>
        </p:txBody>
      </p:sp>
      <p:sp>
        <p:nvSpPr>
          <p:cNvPr id="24" name="Oval 47"/>
          <p:cNvSpPr/>
          <p:nvPr/>
        </p:nvSpPr>
        <p:spPr>
          <a:xfrm rot="1260000">
            <a:off x="9410383" y="4306570"/>
            <a:ext cx="1435100" cy="1435100"/>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3190" b="0" i="0" u="none" strike="noStrike" kern="1200" cap="none" spc="0" normalizeH="0" baseline="0" noProof="0">
              <a:ln>
                <a:noFill/>
              </a:ln>
              <a:solidFill>
                <a:prstClr val="white"/>
              </a:solidFill>
              <a:effectLst/>
              <a:uLnTx/>
              <a:uFillTx/>
              <a:latin typeface="+mn-lt"/>
              <a:ea typeface="Calibri" charset="0"/>
              <a:cs typeface="Calibri" charset="0"/>
              <a:sym typeface="Arial" panose="020B0604020202020204" pitchFamily="34" charset="0"/>
            </a:endParaRPr>
          </a:p>
        </p:txBody>
      </p:sp>
      <p:sp>
        <p:nvSpPr>
          <p:cNvPr id="25" name="Freeform 411"/>
          <p:cNvSpPr>
            <a:spLocks noEditPoints="1"/>
          </p:cNvSpPr>
          <p:nvPr/>
        </p:nvSpPr>
        <p:spPr bwMode="auto">
          <a:xfrm rot="1260000">
            <a:off x="9794558" y="4690745"/>
            <a:ext cx="693738" cy="698500"/>
          </a:xfrm>
          <a:custGeom>
            <a:avLst/>
            <a:gdLst>
              <a:gd name="T0" fmla="*/ 280 w 288"/>
              <a:gd name="T1" fmla="*/ 118 h 288"/>
              <a:gd name="T2" fmla="*/ 237 w 288"/>
              <a:gd name="T3" fmla="*/ 110 h 288"/>
              <a:gd name="T4" fmla="*/ 234 w 288"/>
              <a:gd name="T5" fmla="*/ 102 h 288"/>
              <a:gd name="T6" fmla="*/ 259 w 288"/>
              <a:gd name="T7" fmla="*/ 66 h 288"/>
              <a:gd name="T8" fmla="*/ 258 w 288"/>
              <a:gd name="T9" fmla="*/ 54 h 288"/>
              <a:gd name="T10" fmla="*/ 234 w 288"/>
              <a:gd name="T11" fmla="*/ 30 h 288"/>
              <a:gd name="T12" fmla="*/ 222 w 288"/>
              <a:gd name="T13" fmla="*/ 29 h 288"/>
              <a:gd name="T14" fmla="*/ 186 w 288"/>
              <a:gd name="T15" fmla="*/ 54 h 288"/>
              <a:gd name="T16" fmla="*/ 178 w 288"/>
              <a:gd name="T17" fmla="*/ 51 h 288"/>
              <a:gd name="T18" fmla="*/ 170 w 288"/>
              <a:gd name="T19" fmla="*/ 8 h 288"/>
              <a:gd name="T20" fmla="*/ 161 w 288"/>
              <a:gd name="T21" fmla="*/ 0 h 288"/>
              <a:gd name="T22" fmla="*/ 127 w 288"/>
              <a:gd name="T23" fmla="*/ 0 h 288"/>
              <a:gd name="T24" fmla="*/ 118 w 288"/>
              <a:gd name="T25" fmla="*/ 8 h 288"/>
              <a:gd name="T26" fmla="*/ 110 w 288"/>
              <a:gd name="T27" fmla="*/ 51 h 288"/>
              <a:gd name="T28" fmla="*/ 103 w 288"/>
              <a:gd name="T29" fmla="*/ 54 h 288"/>
              <a:gd name="T30" fmla="*/ 66 w 288"/>
              <a:gd name="T31" fmla="*/ 29 h 288"/>
              <a:gd name="T32" fmla="*/ 54 w 288"/>
              <a:gd name="T33" fmla="*/ 30 h 288"/>
              <a:gd name="T34" fmla="*/ 31 w 288"/>
              <a:gd name="T35" fmla="*/ 54 h 288"/>
              <a:gd name="T36" fmla="*/ 29 w 288"/>
              <a:gd name="T37" fmla="*/ 66 h 288"/>
              <a:gd name="T38" fmla="*/ 54 w 288"/>
              <a:gd name="T39" fmla="*/ 102 h 288"/>
              <a:gd name="T40" fmla="*/ 51 w 288"/>
              <a:gd name="T41" fmla="*/ 110 h 288"/>
              <a:gd name="T42" fmla="*/ 8 w 288"/>
              <a:gd name="T43" fmla="*/ 118 h 288"/>
              <a:gd name="T44" fmla="*/ 0 w 288"/>
              <a:gd name="T45" fmla="*/ 127 h 288"/>
              <a:gd name="T46" fmla="*/ 0 w 288"/>
              <a:gd name="T47" fmla="*/ 161 h 288"/>
              <a:gd name="T48" fmla="*/ 8 w 288"/>
              <a:gd name="T49" fmla="*/ 170 h 288"/>
              <a:gd name="T50" fmla="*/ 51 w 288"/>
              <a:gd name="T51" fmla="*/ 178 h 288"/>
              <a:gd name="T52" fmla="*/ 54 w 288"/>
              <a:gd name="T53" fmla="*/ 186 h 288"/>
              <a:gd name="T54" fmla="*/ 29 w 288"/>
              <a:gd name="T55" fmla="*/ 222 h 288"/>
              <a:gd name="T56" fmla="*/ 31 w 288"/>
              <a:gd name="T57" fmla="*/ 234 h 288"/>
              <a:gd name="T58" fmla="*/ 54 w 288"/>
              <a:gd name="T59" fmla="*/ 258 h 288"/>
              <a:gd name="T60" fmla="*/ 66 w 288"/>
              <a:gd name="T61" fmla="*/ 259 h 288"/>
              <a:gd name="T62" fmla="*/ 103 w 288"/>
              <a:gd name="T63" fmla="*/ 234 h 288"/>
              <a:gd name="T64" fmla="*/ 110 w 288"/>
              <a:gd name="T65" fmla="*/ 237 h 288"/>
              <a:gd name="T66" fmla="*/ 118 w 288"/>
              <a:gd name="T67" fmla="*/ 280 h 288"/>
              <a:gd name="T68" fmla="*/ 127 w 288"/>
              <a:gd name="T69" fmla="*/ 288 h 288"/>
              <a:gd name="T70" fmla="*/ 161 w 288"/>
              <a:gd name="T71" fmla="*/ 288 h 288"/>
              <a:gd name="T72" fmla="*/ 170 w 288"/>
              <a:gd name="T73" fmla="*/ 280 h 288"/>
              <a:gd name="T74" fmla="*/ 178 w 288"/>
              <a:gd name="T75" fmla="*/ 237 h 288"/>
              <a:gd name="T76" fmla="*/ 186 w 288"/>
              <a:gd name="T77" fmla="*/ 234 h 288"/>
              <a:gd name="T78" fmla="*/ 222 w 288"/>
              <a:gd name="T79" fmla="*/ 259 h 288"/>
              <a:gd name="T80" fmla="*/ 234 w 288"/>
              <a:gd name="T81" fmla="*/ 258 h 288"/>
              <a:gd name="T82" fmla="*/ 258 w 288"/>
              <a:gd name="T83" fmla="*/ 234 h 288"/>
              <a:gd name="T84" fmla="*/ 259 w 288"/>
              <a:gd name="T85" fmla="*/ 222 h 288"/>
              <a:gd name="T86" fmla="*/ 234 w 288"/>
              <a:gd name="T87" fmla="*/ 186 h 288"/>
              <a:gd name="T88" fmla="*/ 237 w 288"/>
              <a:gd name="T89" fmla="*/ 178 h 288"/>
              <a:gd name="T90" fmla="*/ 280 w 288"/>
              <a:gd name="T91" fmla="*/ 170 h 288"/>
              <a:gd name="T92" fmla="*/ 288 w 288"/>
              <a:gd name="T93" fmla="*/ 161 h 288"/>
              <a:gd name="T94" fmla="*/ 288 w 288"/>
              <a:gd name="T95" fmla="*/ 127 h 288"/>
              <a:gd name="T96" fmla="*/ 280 w 288"/>
              <a:gd name="T97" fmla="*/ 118 h 288"/>
              <a:gd name="T98" fmla="*/ 144 w 288"/>
              <a:gd name="T99" fmla="*/ 196 h 288"/>
              <a:gd name="T100" fmla="*/ 92 w 288"/>
              <a:gd name="T101" fmla="*/ 144 h 288"/>
              <a:gd name="T102" fmla="*/ 144 w 288"/>
              <a:gd name="T103" fmla="*/ 92 h 288"/>
              <a:gd name="T104" fmla="*/ 196 w 288"/>
              <a:gd name="T105" fmla="*/ 144 h 288"/>
              <a:gd name="T106" fmla="*/ 144 w 288"/>
              <a:gd name="T107" fmla="*/ 19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288">
                <a:moveTo>
                  <a:pt x="280" y="118"/>
                </a:moveTo>
                <a:cubicBezTo>
                  <a:pt x="237" y="110"/>
                  <a:pt x="237" y="110"/>
                  <a:pt x="237" y="110"/>
                </a:cubicBezTo>
                <a:cubicBezTo>
                  <a:pt x="233" y="109"/>
                  <a:pt x="232" y="106"/>
                  <a:pt x="234" y="102"/>
                </a:cubicBezTo>
                <a:cubicBezTo>
                  <a:pt x="259" y="66"/>
                  <a:pt x="259" y="66"/>
                  <a:pt x="259" y="66"/>
                </a:cubicBezTo>
                <a:cubicBezTo>
                  <a:pt x="261" y="62"/>
                  <a:pt x="261" y="57"/>
                  <a:pt x="258" y="54"/>
                </a:cubicBezTo>
                <a:cubicBezTo>
                  <a:pt x="234" y="30"/>
                  <a:pt x="234" y="30"/>
                  <a:pt x="234" y="30"/>
                </a:cubicBezTo>
                <a:cubicBezTo>
                  <a:pt x="231" y="27"/>
                  <a:pt x="226" y="27"/>
                  <a:pt x="222" y="29"/>
                </a:cubicBezTo>
                <a:cubicBezTo>
                  <a:pt x="186" y="54"/>
                  <a:pt x="186" y="54"/>
                  <a:pt x="186" y="54"/>
                </a:cubicBezTo>
                <a:cubicBezTo>
                  <a:pt x="182" y="56"/>
                  <a:pt x="179" y="55"/>
                  <a:pt x="178" y="51"/>
                </a:cubicBezTo>
                <a:cubicBezTo>
                  <a:pt x="170" y="8"/>
                  <a:pt x="170" y="8"/>
                  <a:pt x="170" y="8"/>
                </a:cubicBezTo>
                <a:cubicBezTo>
                  <a:pt x="169" y="4"/>
                  <a:pt x="165" y="0"/>
                  <a:pt x="161" y="0"/>
                </a:cubicBezTo>
                <a:cubicBezTo>
                  <a:pt x="127" y="0"/>
                  <a:pt x="127" y="0"/>
                  <a:pt x="127" y="0"/>
                </a:cubicBezTo>
                <a:cubicBezTo>
                  <a:pt x="123" y="0"/>
                  <a:pt x="119" y="4"/>
                  <a:pt x="118" y="8"/>
                </a:cubicBezTo>
                <a:cubicBezTo>
                  <a:pt x="110" y="51"/>
                  <a:pt x="110" y="51"/>
                  <a:pt x="110" y="51"/>
                </a:cubicBezTo>
                <a:cubicBezTo>
                  <a:pt x="110" y="55"/>
                  <a:pt x="106" y="56"/>
                  <a:pt x="103" y="54"/>
                </a:cubicBezTo>
                <a:cubicBezTo>
                  <a:pt x="66" y="29"/>
                  <a:pt x="66" y="29"/>
                  <a:pt x="66" y="29"/>
                </a:cubicBezTo>
                <a:cubicBezTo>
                  <a:pt x="63" y="27"/>
                  <a:pt x="57" y="27"/>
                  <a:pt x="54" y="30"/>
                </a:cubicBezTo>
                <a:cubicBezTo>
                  <a:pt x="31" y="54"/>
                  <a:pt x="31" y="54"/>
                  <a:pt x="31" y="54"/>
                </a:cubicBezTo>
                <a:cubicBezTo>
                  <a:pt x="28" y="57"/>
                  <a:pt x="27" y="62"/>
                  <a:pt x="29" y="66"/>
                </a:cubicBezTo>
                <a:cubicBezTo>
                  <a:pt x="54" y="102"/>
                  <a:pt x="54" y="102"/>
                  <a:pt x="54" y="102"/>
                </a:cubicBezTo>
                <a:cubicBezTo>
                  <a:pt x="56" y="106"/>
                  <a:pt x="55" y="109"/>
                  <a:pt x="51" y="110"/>
                </a:cubicBezTo>
                <a:cubicBezTo>
                  <a:pt x="8" y="118"/>
                  <a:pt x="8" y="118"/>
                  <a:pt x="8" y="118"/>
                </a:cubicBezTo>
                <a:cubicBezTo>
                  <a:pt x="4" y="119"/>
                  <a:pt x="0" y="123"/>
                  <a:pt x="0" y="127"/>
                </a:cubicBezTo>
                <a:cubicBezTo>
                  <a:pt x="0" y="161"/>
                  <a:pt x="0" y="161"/>
                  <a:pt x="0" y="161"/>
                </a:cubicBezTo>
                <a:cubicBezTo>
                  <a:pt x="0" y="165"/>
                  <a:pt x="4" y="169"/>
                  <a:pt x="8" y="170"/>
                </a:cubicBezTo>
                <a:cubicBezTo>
                  <a:pt x="51" y="178"/>
                  <a:pt x="51" y="178"/>
                  <a:pt x="51" y="178"/>
                </a:cubicBezTo>
                <a:cubicBezTo>
                  <a:pt x="55" y="179"/>
                  <a:pt x="56" y="182"/>
                  <a:pt x="54" y="186"/>
                </a:cubicBezTo>
                <a:cubicBezTo>
                  <a:pt x="29" y="222"/>
                  <a:pt x="29" y="222"/>
                  <a:pt x="29" y="222"/>
                </a:cubicBezTo>
                <a:cubicBezTo>
                  <a:pt x="27" y="226"/>
                  <a:pt x="28" y="231"/>
                  <a:pt x="31" y="234"/>
                </a:cubicBezTo>
                <a:cubicBezTo>
                  <a:pt x="54" y="258"/>
                  <a:pt x="54" y="258"/>
                  <a:pt x="54" y="258"/>
                </a:cubicBezTo>
                <a:cubicBezTo>
                  <a:pt x="57" y="261"/>
                  <a:pt x="63" y="261"/>
                  <a:pt x="66" y="259"/>
                </a:cubicBezTo>
                <a:cubicBezTo>
                  <a:pt x="103" y="234"/>
                  <a:pt x="103" y="234"/>
                  <a:pt x="103" y="234"/>
                </a:cubicBezTo>
                <a:cubicBezTo>
                  <a:pt x="106" y="232"/>
                  <a:pt x="110" y="233"/>
                  <a:pt x="110" y="237"/>
                </a:cubicBezTo>
                <a:cubicBezTo>
                  <a:pt x="118" y="280"/>
                  <a:pt x="118" y="280"/>
                  <a:pt x="118" y="280"/>
                </a:cubicBezTo>
                <a:cubicBezTo>
                  <a:pt x="119" y="285"/>
                  <a:pt x="123" y="288"/>
                  <a:pt x="127" y="288"/>
                </a:cubicBezTo>
                <a:cubicBezTo>
                  <a:pt x="161" y="288"/>
                  <a:pt x="161" y="288"/>
                  <a:pt x="161" y="288"/>
                </a:cubicBezTo>
                <a:cubicBezTo>
                  <a:pt x="165" y="288"/>
                  <a:pt x="169" y="285"/>
                  <a:pt x="170" y="280"/>
                </a:cubicBezTo>
                <a:cubicBezTo>
                  <a:pt x="178" y="237"/>
                  <a:pt x="178" y="237"/>
                  <a:pt x="178" y="237"/>
                </a:cubicBezTo>
                <a:cubicBezTo>
                  <a:pt x="179" y="233"/>
                  <a:pt x="182" y="232"/>
                  <a:pt x="186" y="234"/>
                </a:cubicBezTo>
                <a:cubicBezTo>
                  <a:pt x="222" y="259"/>
                  <a:pt x="222" y="259"/>
                  <a:pt x="222" y="259"/>
                </a:cubicBezTo>
                <a:cubicBezTo>
                  <a:pt x="226" y="261"/>
                  <a:pt x="231" y="261"/>
                  <a:pt x="234" y="258"/>
                </a:cubicBezTo>
                <a:cubicBezTo>
                  <a:pt x="258" y="234"/>
                  <a:pt x="258" y="234"/>
                  <a:pt x="258" y="234"/>
                </a:cubicBezTo>
                <a:cubicBezTo>
                  <a:pt x="261" y="231"/>
                  <a:pt x="261" y="226"/>
                  <a:pt x="259" y="222"/>
                </a:cubicBezTo>
                <a:cubicBezTo>
                  <a:pt x="234" y="186"/>
                  <a:pt x="234" y="186"/>
                  <a:pt x="234" y="186"/>
                </a:cubicBezTo>
                <a:cubicBezTo>
                  <a:pt x="232" y="182"/>
                  <a:pt x="233" y="179"/>
                  <a:pt x="237" y="178"/>
                </a:cubicBezTo>
                <a:cubicBezTo>
                  <a:pt x="280" y="170"/>
                  <a:pt x="280" y="170"/>
                  <a:pt x="280" y="170"/>
                </a:cubicBezTo>
                <a:cubicBezTo>
                  <a:pt x="285" y="169"/>
                  <a:pt x="288" y="165"/>
                  <a:pt x="288" y="161"/>
                </a:cubicBezTo>
                <a:cubicBezTo>
                  <a:pt x="288" y="127"/>
                  <a:pt x="288" y="127"/>
                  <a:pt x="288" y="127"/>
                </a:cubicBezTo>
                <a:cubicBezTo>
                  <a:pt x="288" y="123"/>
                  <a:pt x="285" y="119"/>
                  <a:pt x="280" y="118"/>
                </a:cubicBezTo>
                <a:close/>
                <a:moveTo>
                  <a:pt x="144" y="196"/>
                </a:moveTo>
                <a:cubicBezTo>
                  <a:pt x="115" y="196"/>
                  <a:pt x="92" y="173"/>
                  <a:pt x="92" y="144"/>
                </a:cubicBezTo>
                <a:cubicBezTo>
                  <a:pt x="92" y="115"/>
                  <a:pt x="115" y="92"/>
                  <a:pt x="144" y="92"/>
                </a:cubicBezTo>
                <a:cubicBezTo>
                  <a:pt x="173" y="92"/>
                  <a:pt x="196" y="115"/>
                  <a:pt x="196" y="144"/>
                </a:cubicBezTo>
                <a:cubicBezTo>
                  <a:pt x="196" y="173"/>
                  <a:pt x="173" y="196"/>
                  <a:pt x="144" y="196"/>
                </a:cubicBezTo>
                <a:close/>
              </a:path>
            </a:pathLst>
          </a:custGeom>
          <a:solidFill>
            <a:srgbClr val="FFBF53"/>
          </a:solidFill>
          <a:ln>
            <a:noFill/>
          </a:ln>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icrosoft YaHei" charset="-122"/>
              <a:cs typeface="+mn-ea"/>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76" y="-156"/>
            <a:ext cx="572921" cy="572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Calibri" charset="0"/>
                <a:ea typeface="Calibri" charset="0"/>
                <a:cs typeface="Calibri" charset="0"/>
              </a:rPr>
              <a:t>4</a:t>
            </a:r>
            <a:endParaRPr lang="zh-CN" altLang="en-US" sz="3200" dirty="0">
              <a:solidFill>
                <a:schemeClr val="bg1"/>
              </a:solidFill>
              <a:latin typeface="Calibri" charset="0"/>
              <a:ea typeface="Calibri" charset="0"/>
              <a:cs typeface="Calibri" charset="0"/>
            </a:endParaRPr>
          </a:p>
        </p:txBody>
      </p:sp>
      <p:cxnSp>
        <p:nvCxnSpPr>
          <p:cNvPr id="26" name="直接连接符 25"/>
          <p:cNvCxnSpPr/>
          <p:nvPr/>
        </p:nvCxnSpPr>
        <p:spPr>
          <a:xfrm flipH="1">
            <a:off x="500403" y="561901"/>
            <a:ext cx="3858477" cy="0"/>
          </a:xfrm>
          <a:prstGeom prst="line">
            <a:avLst/>
          </a:prstGeom>
          <a:ln>
            <a:solidFill>
              <a:srgbClr val="5C8EAA"/>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flipV="1">
            <a:off x="652145" y="469265"/>
            <a:ext cx="6197600" cy="9271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6" name="Text Box 5"/>
          <p:cNvSpPr txBox="1"/>
          <p:nvPr/>
        </p:nvSpPr>
        <p:spPr>
          <a:xfrm>
            <a:off x="572770" y="102235"/>
            <a:ext cx="5175885" cy="368300"/>
          </a:xfrm>
          <a:prstGeom prst="rect">
            <a:avLst/>
          </a:prstGeom>
          <a:noFill/>
        </p:spPr>
        <p:txBody>
          <a:bodyPr wrap="square" rtlCol="0">
            <a:spAutoFit/>
          </a:bodyPr>
          <a:p>
            <a:r>
              <a:rPr lang="en-US" b="1">
                <a:latin typeface="Times New Roman Bold" panose="02020603050405020304" charset="0"/>
                <a:cs typeface="Times New Roman Bold" panose="02020603050405020304" charset="0"/>
                <a:sym typeface="+mn-ea"/>
              </a:rPr>
              <a:t>Model Evaluation and Hyperparameter Tuning</a:t>
            </a:r>
            <a:endParaRPr lang="en-US" b="1">
              <a:latin typeface="Times New Roman Bold" panose="02020603050405020304" charset="0"/>
              <a:cs typeface="Times New Roman Bold" panose="02020603050405020304" charset="0"/>
            </a:endParaRPr>
          </a:p>
        </p:txBody>
      </p:sp>
      <p:sp>
        <p:nvSpPr>
          <p:cNvPr id="4" name="任意多边形 5"/>
          <p:cNvSpPr/>
          <p:nvPr/>
        </p:nvSpPr>
        <p:spPr>
          <a:xfrm rot="10800000">
            <a:off x="0" y="3940175"/>
            <a:ext cx="2582863" cy="2917825"/>
          </a:xfrm>
          <a:custGeom>
            <a:avLst/>
            <a:gdLst>
              <a:gd name="connsiteX0" fmla="*/ 464944 w 2582970"/>
              <a:gd name="connsiteY0" fmla="*/ 0 h 2918147"/>
              <a:gd name="connsiteX1" fmla="*/ 2582970 w 2582970"/>
              <a:gd name="connsiteY1" fmla="*/ 0 h 2918147"/>
              <a:gd name="connsiteX2" fmla="*/ 2582970 w 2582970"/>
              <a:gd name="connsiteY2" fmla="*/ 2698179 h 2918147"/>
              <a:gd name="connsiteX3" fmla="*/ 2566138 w 2582970"/>
              <a:gd name="connsiteY3" fmla="*/ 2708404 h 2918147"/>
              <a:gd name="connsiteX4" fmla="*/ 1737800 w 2582970"/>
              <a:gd name="connsiteY4" fmla="*/ 2918147 h 2918147"/>
              <a:gd name="connsiteX5" fmla="*/ 0 w 2582970"/>
              <a:gd name="connsiteY5" fmla="*/ 1180347 h 2918147"/>
              <a:gd name="connsiteX6" fmla="*/ 396829 w 2582970"/>
              <a:gd name="connsiteY6" fmla="*/ 74945 h 291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2970" h="2918147">
                <a:moveTo>
                  <a:pt x="464944" y="0"/>
                </a:moveTo>
                <a:lnTo>
                  <a:pt x="2582970" y="0"/>
                </a:lnTo>
                <a:lnTo>
                  <a:pt x="2582970" y="2698179"/>
                </a:lnTo>
                <a:lnTo>
                  <a:pt x="2566138" y="2708404"/>
                </a:lnTo>
                <a:cubicBezTo>
                  <a:pt x="2319904" y="2842167"/>
                  <a:pt x="2037725" y="2918147"/>
                  <a:pt x="1737800" y="2918147"/>
                </a:cubicBezTo>
                <a:cubicBezTo>
                  <a:pt x="778040" y="2918147"/>
                  <a:pt x="0" y="2140107"/>
                  <a:pt x="0" y="1180347"/>
                </a:cubicBezTo>
                <a:cubicBezTo>
                  <a:pt x="0" y="760452"/>
                  <a:pt x="148922" y="375339"/>
                  <a:pt x="396829" y="74945"/>
                </a:cubicBezTo>
                <a:close/>
              </a:path>
            </a:pathLst>
          </a:cu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8" name="椭圆 7"/>
          <p:cNvSpPr/>
          <p:nvPr/>
        </p:nvSpPr>
        <p:spPr>
          <a:xfrm>
            <a:off x="2730500" y="4843463"/>
            <a:ext cx="841375" cy="841375"/>
          </a:xfrm>
          <a:prstGeom prst="ellipse">
            <a:avLst/>
          </a:prstGeom>
          <a:solidFill>
            <a:srgbClr val="6A3C7C"/>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9" name="椭圆 8"/>
          <p:cNvSpPr/>
          <p:nvPr/>
        </p:nvSpPr>
        <p:spPr>
          <a:xfrm>
            <a:off x="3546475" y="3638550"/>
            <a:ext cx="601663" cy="603250"/>
          </a:xfrm>
          <a:prstGeom prst="ellipse">
            <a:avLst/>
          </a:prstGeom>
          <a:solidFill>
            <a:srgbClr val="02B3C5"/>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1" name="椭圆 10"/>
          <p:cNvSpPr/>
          <p:nvPr/>
        </p:nvSpPr>
        <p:spPr>
          <a:xfrm>
            <a:off x="1433513" y="3789363"/>
            <a:ext cx="1035050" cy="1035050"/>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2" name="椭圆 11"/>
          <p:cNvSpPr/>
          <p:nvPr/>
        </p:nvSpPr>
        <p:spPr>
          <a:xfrm>
            <a:off x="2730500" y="3013075"/>
            <a:ext cx="484188" cy="484188"/>
          </a:xfrm>
          <a:prstGeom prst="ellipse">
            <a:avLst/>
          </a:prstGeom>
          <a:solidFill>
            <a:srgbClr val="F07474"/>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13" name="椭圆 12"/>
          <p:cNvSpPr/>
          <p:nvPr/>
        </p:nvSpPr>
        <p:spPr>
          <a:xfrm>
            <a:off x="4148138" y="4664075"/>
            <a:ext cx="322263" cy="320675"/>
          </a:xfrm>
          <a:prstGeom prst="ellipse">
            <a:avLst/>
          </a:prstGeom>
          <a:solidFill>
            <a:srgbClr val="FFBF53"/>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Calibri" charset="0"/>
            </a:endParaRPr>
          </a:p>
        </p:txBody>
      </p:sp>
      <p:sp>
        <p:nvSpPr>
          <p:cNvPr id="8199" name="文本框 34"/>
          <p:cNvSpPr txBox="1"/>
          <p:nvPr/>
        </p:nvSpPr>
        <p:spPr>
          <a:xfrm>
            <a:off x="6613525" y="3160395"/>
            <a:ext cx="5578475" cy="337185"/>
          </a:xfrm>
          <a:prstGeom prst="rect">
            <a:avLst/>
          </a:prstGeom>
          <a:noFill/>
          <a:ln w="9525">
            <a:noFill/>
          </a:ln>
        </p:spPr>
        <p:txBody>
          <a:bodyPr wrap="square" anchor="t">
            <a:spAutoFit/>
          </a:bodyPr>
          <a:p>
            <a:pPr defTabSz="914400"/>
            <a:r>
              <a:rPr lang="en-US" sz="16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Split the data into training, validation, and test sets.</a:t>
            </a:r>
            <a:endParaRPr lang="en-US" altLang="en-US" sz="16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ea typeface="SimSun" pitchFamily="2" charset="-122"/>
              <a:cs typeface="Times New Roman Regular" panose="02020603050405020304" charset="0"/>
              <a:sym typeface="+mn-ea"/>
            </a:endParaRPr>
          </a:p>
        </p:txBody>
      </p:sp>
      <p:sp>
        <p:nvSpPr>
          <p:cNvPr id="36" name="椭圆 35"/>
          <p:cNvSpPr/>
          <p:nvPr/>
        </p:nvSpPr>
        <p:spPr>
          <a:xfrm>
            <a:off x="6035675" y="3101658"/>
            <a:ext cx="339725" cy="339725"/>
          </a:xfrm>
          <a:prstGeom prst="ellipse">
            <a:avLst/>
          </a:prstGeom>
          <a:gradFill>
            <a:gsLst>
              <a:gs pos="0">
                <a:srgbClr val="7B32B2"/>
              </a:gs>
              <a:gs pos="100000">
                <a:srgbClr val="401A5D"/>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charset="0"/>
            </a:endParaRPr>
          </a:p>
        </p:txBody>
      </p:sp>
      <p:sp>
        <p:nvSpPr>
          <p:cNvPr id="8201" name="文本框 36"/>
          <p:cNvSpPr txBox="1"/>
          <p:nvPr/>
        </p:nvSpPr>
        <p:spPr>
          <a:xfrm>
            <a:off x="6613525" y="4324350"/>
            <a:ext cx="5578475" cy="583565"/>
          </a:xfrm>
          <a:prstGeom prst="rect">
            <a:avLst/>
          </a:prstGeom>
          <a:noFill/>
          <a:ln w="9525">
            <a:noFill/>
          </a:ln>
        </p:spPr>
        <p:txBody>
          <a:bodyPr wrap="square" anchor="t">
            <a:spAutoFit/>
          </a:bodyPr>
          <a:p>
            <a:pPr defTabSz="914400"/>
            <a:r>
              <a:rPr lang="en-US" sz="1600">
                <a:sym typeface="+mn-ea"/>
              </a:rPr>
              <a:t>Evaluate model performance using metrics like Mean Absolute Error (MAE) or Root Mean Squared Error (RMSE).</a:t>
            </a:r>
            <a:endParaRPr lang="zh-CN" altLang="en-US" sz="1600" dirty="0">
              <a:solidFill>
                <a:srgbClr val="404040"/>
              </a:solidFill>
              <a:ea typeface="SimSun" pitchFamily="2" charset="-122"/>
              <a:cs typeface="Calibri" charset="0"/>
            </a:endParaRPr>
          </a:p>
        </p:txBody>
      </p:sp>
      <p:sp>
        <p:nvSpPr>
          <p:cNvPr id="38" name="椭圆 37"/>
          <p:cNvSpPr/>
          <p:nvPr/>
        </p:nvSpPr>
        <p:spPr>
          <a:xfrm>
            <a:off x="6035675" y="4324350"/>
            <a:ext cx="339725" cy="33972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charset="0"/>
            </a:endParaRPr>
          </a:p>
        </p:txBody>
      </p:sp>
      <p:sp>
        <p:nvSpPr>
          <p:cNvPr id="8204" name="文本框 43"/>
          <p:cNvSpPr txBox="1"/>
          <p:nvPr/>
        </p:nvSpPr>
        <p:spPr>
          <a:xfrm>
            <a:off x="6697980" y="5476240"/>
            <a:ext cx="4251325" cy="583565"/>
          </a:xfrm>
          <a:prstGeom prst="rect">
            <a:avLst/>
          </a:prstGeom>
          <a:noFill/>
          <a:ln w="9525">
            <a:noFill/>
          </a:ln>
        </p:spPr>
        <p:txBody>
          <a:bodyPr wrap="square" anchor="t">
            <a:spAutoFit/>
          </a:bodyPr>
          <a:p>
            <a:pPr defTabSz="914400"/>
            <a:r>
              <a:rPr lang="en-US" sz="1600">
                <a:sym typeface="+mn-ea"/>
              </a:rPr>
              <a:t>Fine-tune hyperparameters to optimize model performance.</a:t>
            </a:r>
            <a:endParaRPr lang="zh-CN" altLang="en-US" sz="1600" dirty="0">
              <a:solidFill>
                <a:srgbClr val="404040"/>
              </a:solidFill>
              <a:ea typeface="SimSun" pitchFamily="2" charset="-122"/>
              <a:cs typeface="Calibri" charset="0"/>
            </a:endParaRPr>
          </a:p>
        </p:txBody>
      </p:sp>
      <p:sp>
        <p:nvSpPr>
          <p:cNvPr id="45" name="椭圆 44"/>
          <p:cNvSpPr/>
          <p:nvPr/>
        </p:nvSpPr>
        <p:spPr>
          <a:xfrm>
            <a:off x="6045200" y="5606098"/>
            <a:ext cx="339725" cy="3397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n-lt"/>
              <a:ea typeface="+mn-ea"/>
              <a:cs typeface="Calibri" charset="0"/>
            </a:endParaRPr>
          </a:p>
        </p:txBody>
      </p:sp>
      <p:sp>
        <p:nvSpPr>
          <p:cNvPr id="5" name="矩形 26"/>
          <p:cNvSpPr/>
          <p:nvPr/>
        </p:nvSpPr>
        <p:spPr>
          <a:xfrm flipV="1">
            <a:off x="5994400" y="3697605"/>
            <a:ext cx="6197600" cy="9271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7" name="矩形 26"/>
          <p:cNvSpPr/>
          <p:nvPr/>
        </p:nvSpPr>
        <p:spPr>
          <a:xfrm flipV="1">
            <a:off x="5994400" y="5198110"/>
            <a:ext cx="6197600" cy="92710"/>
          </a:xfrm>
          <a:prstGeom prst="rect">
            <a:avLst/>
          </a:prstGeom>
          <a:solidFill>
            <a:srgbClr val="5C8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latin typeface="Calibri" charset="0"/>
              <a:ea typeface="Calibri" charset="0"/>
              <a:cs typeface="Calibri" charset="0"/>
            </a:endParaRPr>
          </a:p>
        </p:txBody>
      </p:sp>
      <p:sp>
        <p:nvSpPr>
          <p:cNvPr id="10" name="Text Box 9"/>
          <p:cNvSpPr txBox="1"/>
          <p:nvPr/>
        </p:nvSpPr>
        <p:spPr>
          <a:xfrm>
            <a:off x="500380" y="949960"/>
            <a:ext cx="7978140" cy="1383665"/>
          </a:xfrm>
          <a:prstGeom prst="rect">
            <a:avLst/>
          </a:prstGeom>
          <a:noFill/>
        </p:spPr>
        <p:txBody>
          <a:bodyPr wrap="none" rtlCol="0">
            <a:spAutoFit/>
          </a:bodyPr>
          <a:p>
            <a:pPr algn="l"/>
            <a:r>
              <a:rPr lang="en-US" sz="1400">
                <a:latin typeface="Times New Roman Regular" panose="02020603050405020304" charset="0"/>
                <a:cs typeface="Times New Roman Regular" panose="02020603050405020304" charset="0"/>
              </a:rPr>
              <a:t>It's important to ensure the quality, consistency, and relevance of the data sources selected for model training </a:t>
            </a:r>
            <a:endParaRPr lang="en-US" sz="1400">
              <a:latin typeface="Times New Roman Regular" panose="02020603050405020304" charset="0"/>
              <a:cs typeface="Times New Roman Regular" panose="02020603050405020304" charset="0"/>
            </a:endParaRPr>
          </a:p>
          <a:p>
            <a:pPr algn="l"/>
            <a:r>
              <a:rPr lang="en-US" sz="1400">
                <a:latin typeface="Times New Roman Regular" panose="02020603050405020304" charset="0"/>
                <a:cs typeface="Times New Roman Regular" panose="02020603050405020304" charset="0"/>
              </a:rPr>
              <a:t>and testing. Data preprocessing steps, such as handling missing values, outlier detection, and feature </a:t>
            </a:r>
            <a:endParaRPr lang="en-US" sz="1400">
              <a:latin typeface="Times New Roman Regular" panose="02020603050405020304" charset="0"/>
              <a:cs typeface="Times New Roman Regular" panose="02020603050405020304" charset="0"/>
            </a:endParaRPr>
          </a:p>
          <a:p>
            <a:pPr algn="l"/>
            <a:r>
              <a:rPr lang="en-US" sz="1400">
                <a:latin typeface="Times New Roman Regular" panose="02020603050405020304" charset="0"/>
                <a:cs typeface="Times New Roman Regular" panose="02020603050405020304" charset="0"/>
              </a:rPr>
              <a:t>engineering, are essential to prepare the data for deep learning model training. </a:t>
            </a:r>
            <a:endParaRPr lang="en-US" sz="1400">
              <a:latin typeface="Times New Roman Regular" panose="02020603050405020304" charset="0"/>
              <a:cs typeface="Times New Roman Regular" panose="02020603050405020304" charset="0"/>
            </a:endParaRPr>
          </a:p>
          <a:p>
            <a:pPr algn="l"/>
            <a:r>
              <a:rPr lang="en-US" sz="1400">
                <a:latin typeface="Times New Roman Regular" panose="02020603050405020304" charset="0"/>
                <a:cs typeface="Times New Roman Regular" panose="02020603050405020304" charset="0"/>
              </a:rPr>
              <a:t>Additionally, privacy and data security considerations should be addressed</a:t>
            </a:r>
            <a:endParaRPr lang="en-US" sz="1400">
              <a:latin typeface="Times New Roman Regular" panose="02020603050405020304" charset="0"/>
              <a:cs typeface="Times New Roman Regular" panose="02020603050405020304" charset="0"/>
            </a:endParaRPr>
          </a:p>
          <a:p>
            <a:pPr algn="l"/>
            <a:r>
              <a:rPr lang="en-US" sz="1400">
                <a:latin typeface="Times New Roman Regular" panose="02020603050405020304" charset="0"/>
                <a:cs typeface="Times New Roman Regular" panose="02020603050405020304" charset="0"/>
              </a:rPr>
              <a:t> when accessing and utilizing sensitive data sources</a:t>
            </a:r>
            <a:endParaRPr lang="en-US" sz="1400">
              <a:latin typeface="Times New Roman Regular" panose="02020603050405020304" charset="0"/>
              <a:cs typeface="Times New Roman Regular" panose="02020603050405020304" charset="0"/>
            </a:endParaRPr>
          </a:p>
          <a:p>
            <a:pPr algn="l"/>
            <a:r>
              <a:rPr lang="en-US" sz="1400">
                <a:latin typeface="Times New Roman Regular" panose="02020603050405020304" charset="0"/>
                <a:cs typeface="Times New Roman Regular" panose="02020603050405020304" charset="0"/>
              </a:rPr>
              <a:t> such as GPS traces or traffic camera feeds.</a:t>
            </a:r>
            <a:endParaRPr lang="en-US" sz="1400">
              <a:latin typeface="Times New Roman Regular" panose="02020603050405020304" charset="0"/>
              <a:cs typeface="Times New Roman Regular" panose="02020603050405020304" charset="0"/>
            </a:endParaRPr>
          </a:p>
        </p:txBody>
      </p:sp>
    </p:spTree>
  </p:cSld>
  <p:clrMapOvr>
    <a:masterClrMapping/>
  </p:clrMapOvr>
</p:sld>
</file>

<file path=ppt/tags/tag1.xml><?xml version="1.0" encoding="utf-8"?>
<p:tagLst xmlns:p="http://schemas.openxmlformats.org/presentationml/2006/main">
  <p:tag name="MH" val="20150429225421"/>
  <p:tag name="MH_LIBRARY" val="CONTENTS"/>
  <p:tag name="MH_TYPE" val="ENTRY"/>
  <p:tag name="ID" val="547142"/>
  <p:tag name="MH_ORDER" val="1"/>
</p:tagLst>
</file>

<file path=ppt/tags/tag10.xml><?xml version="1.0" encoding="utf-8"?>
<p:tagLst xmlns:p="http://schemas.openxmlformats.org/presentationml/2006/main">
  <p:tag name="MH" val="20150429225421"/>
  <p:tag name="MH_LIBRARY" val="CONTENTS"/>
  <p:tag name="MH_TYPE" val="ENTRY"/>
  <p:tag name="ID" val="547142"/>
  <p:tag name="MH_ORDER" val="1"/>
</p:tagLst>
</file>

<file path=ppt/tags/tag2.xml><?xml version="1.0" encoding="utf-8"?>
<p:tagLst xmlns:p="http://schemas.openxmlformats.org/presentationml/2006/main">
  <p:tag name="MH" val="20150429225421"/>
  <p:tag name="MH_LIBRARY" val="CONTENTS"/>
  <p:tag name="MH_TYPE" val="ENTRY"/>
  <p:tag name="ID" val="547142"/>
  <p:tag name="MH_ORDER" val="1"/>
</p:tagLst>
</file>

<file path=ppt/tags/tag3.xml><?xml version="1.0" encoding="utf-8"?>
<p:tagLst xmlns:p="http://schemas.openxmlformats.org/presentationml/2006/main">
  <p:tag name="MH" val="20150429225421"/>
  <p:tag name="MH_LIBRARY" val="CONTENTS"/>
  <p:tag name="MH_TYPE" val="ENTRY"/>
  <p:tag name="ID" val="547142"/>
  <p:tag name="MH_ORDER" val="1"/>
</p:tagLst>
</file>

<file path=ppt/tags/tag4.xml><?xml version="1.0" encoding="utf-8"?>
<p:tagLst xmlns:p="http://schemas.openxmlformats.org/presentationml/2006/main">
  <p:tag name="MH" val="20150429225421"/>
  <p:tag name="MH_LIBRARY" val="CONTENTS"/>
  <p:tag name="MH_TYPE" val="ENTRY"/>
  <p:tag name="ID" val="547142"/>
  <p:tag name="MH_ORDER" val="1"/>
</p:tagLst>
</file>

<file path=ppt/tags/tag5.xml><?xml version="1.0" encoding="utf-8"?>
<p:tagLst xmlns:p="http://schemas.openxmlformats.org/presentationml/2006/main">
  <p:tag name="MH" val="20150429225421"/>
  <p:tag name="MH_LIBRARY" val="CONTENTS"/>
  <p:tag name="MH_TYPE" val="ENTRY"/>
  <p:tag name="ID" val="547142"/>
  <p:tag name="MH_ORDER" val="1"/>
</p:tagLst>
</file>

<file path=ppt/tags/tag6.xml><?xml version="1.0" encoding="utf-8"?>
<p:tagLst xmlns:p="http://schemas.openxmlformats.org/presentationml/2006/main">
  <p:tag name="MH" val="20150429225421"/>
  <p:tag name="MH_LIBRARY" val="CONTENTS"/>
  <p:tag name="MH_TYPE" val="ENTRY"/>
  <p:tag name="ID" val="547142"/>
  <p:tag name="MH_ORDER" val="1"/>
</p:tagLst>
</file>

<file path=ppt/tags/tag7.xml><?xml version="1.0" encoding="utf-8"?>
<p:tagLst xmlns:p="http://schemas.openxmlformats.org/presentationml/2006/main">
  <p:tag name="MH" val="20150429225421"/>
  <p:tag name="MH_LIBRARY" val="CONTENTS"/>
  <p:tag name="MH_TYPE" val="ENTRY"/>
  <p:tag name="ID" val="547142"/>
  <p:tag name="MH_ORDER" val="1"/>
</p:tagLst>
</file>

<file path=ppt/tags/tag8.xml><?xml version="1.0" encoding="utf-8"?>
<p:tagLst xmlns:p="http://schemas.openxmlformats.org/presentationml/2006/main">
  <p:tag name="MH" val="20150429225421"/>
  <p:tag name="MH_LIBRARY" val="CONTENTS"/>
  <p:tag name="MH_TYPE" val="ENTRY"/>
  <p:tag name="ID" val="547142"/>
  <p:tag name="MH_ORDER" val="1"/>
</p:tagLst>
</file>

<file path=ppt/tags/tag9.xml><?xml version="1.0" encoding="utf-8"?>
<p:tagLst xmlns:p="http://schemas.openxmlformats.org/presentationml/2006/main">
  <p:tag name="MH" val="20150429225421"/>
  <p:tag name="MH_LIBRARY" val="CONTENTS"/>
  <p:tag name="MH_TYPE" val="ENTRY"/>
  <p:tag name="ID" val="547142"/>
  <p:tag name="MH_ORDER" val="1"/>
</p:tagLst>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5927</Words>
  <Application>WPS Spreadsheets</Application>
  <PresentationFormat>Widescreen</PresentationFormat>
  <Paragraphs>199</Paragraphs>
  <Slides>12</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12</vt:i4>
      </vt:variant>
    </vt:vector>
  </HeadingPairs>
  <TitlesOfParts>
    <vt:vector size="32" baseType="lpstr">
      <vt:lpstr>Arial</vt:lpstr>
      <vt:lpstr>SimSun</vt:lpstr>
      <vt:lpstr>Wingdings</vt:lpstr>
      <vt:lpstr>宋体-简</vt:lpstr>
      <vt:lpstr>Times New Roman Regular</vt:lpstr>
      <vt:lpstr>Calibri</vt:lpstr>
      <vt:lpstr>仿宋</vt:lpstr>
      <vt:lpstr>方正仿宋_GBK</vt:lpstr>
      <vt:lpstr>Helvetica Neue</vt:lpstr>
      <vt:lpstr>Times New Roman Bold</vt:lpstr>
      <vt:lpstr>Microsoft YaHei</vt:lpstr>
      <vt:lpstr>汉仪旗黑</vt:lpstr>
      <vt:lpstr>Times New Roman</vt:lpstr>
      <vt:lpstr>Arial Bold</vt:lpstr>
      <vt:lpstr>造字工房悦圆（非商用）常规体</vt:lpstr>
      <vt:lpstr>苹方-简</vt:lpstr>
      <vt:lpstr>Microsoft YaHei</vt:lpstr>
      <vt:lpstr>Arial Unicode MS</vt:lpstr>
      <vt:lpstr>SimSun</vt:lpstr>
      <vt:lpstr>Gear Drives</vt:lpstr>
      <vt:lpstr>Traffic Flow Prediction for Road Networks  Using Deep Learning </vt:lpstr>
      <vt:lpstr>PowerPoint 演示文稿</vt:lpstr>
      <vt:lpstr>PowerPoint 演示文稿</vt:lpstr>
      <vt:lpstr>Traffic Flow Road Networks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Traffic Flow Prediction for London Road Networks  Using Deep Learning</dc:title>
  <dc:creator>mac</dc:creator>
  <cp:lastModifiedBy>uzum stanley</cp:lastModifiedBy>
  <cp:revision>4</cp:revision>
  <dcterms:created xsi:type="dcterms:W3CDTF">2024-03-14T21:03:39Z</dcterms:created>
  <dcterms:modified xsi:type="dcterms:W3CDTF">2024-03-14T21:03:39Z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