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0" r:id="rId4"/>
    <p:sldId id="261" r:id="rId5"/>
    <p:sldId id="257" r:id="rId6"/>
    <p:sldId id="258" r:id="rId7"/>
    <p:sldId id="259"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198245" y="2070735"/>
            <a:ext cx="9492615" cy="2479040"/>
          </a:xfrm>
        </p:spPr>
        <p:txBody>
          <a:bodyPr>
            <a:normAutofit fontScale="90000"/>
          </a:bodyPr>
          <a:p>
            <a:br>
              <a:rPr lang="en-US">
                <a:latin typeface="Times New Roman Regular" panose="02020603050405020304" charset="0"/>
                <a:cs typeface="Times New Roman Regular" panose="02020603050405020304" charset="0"/>
              </a:rPr>
            </a:br>
            <a:br>
              <a:rPr lang="en-US">
                <a:latin typeface="Times New Roman Regular" panose="02020603050405020304" charset="0"/>
                <a:cs typeface="Times New Roman Regular" panose="02020603050405020304" charset="0"/>
              </a:rPr>
            </a:br>
            <a:br>
              <a:rPr lang="en-US">
                <a:latin typeface="Times New Roman Regular" panose="02020603050405020304" charset="0"/>
                <a:cs typeface="Times New Roman Regular" panose="02020603050405020304" charset="0"/>
              </a:rPr>
            </a:br>
            <a:br>
              <a:rPr lang="en-US">
                <a:latin typeface="Times New Roman Regular" panose="02020603050405020304" charset="0"/>
                <a:cs typeface="Times New Roman Regular" panose="02020603050405020304" charset="0"/>
              </a:rPr>
            </a:br>
            <a:br>
              <a:rPr lang="en-US">
                <a:latin typeface="Times New Roman Regular" panose="02020603050405020304" charset="0"/>
                <a:cs typeface="Times New Roman Regular" panose="02020603050405020304" charset="0"/>
              </a:rPr>
            </a:br>
            <a:br>
              <a:rPr lang="en-US">
                <a:latin typeface="Times New Roman Regular" panose="02020603050405020304" charset="0"/>
                <a:cs typeface="Times New Roman Regular" panose="02020603050405020304" charset="0"/>
              </a:rPr>
            </a:br>
            <a:br>
              <a:rPr lang="en-US">
                <a:latin typeface="Times New Roman Regular" panose="02020603050405020304" charset="0"/>
                <a:cs typeface="Times New Roman Regular" panose="02020603050405020304" charset="0"/>
              </a:rPr>
            </a:br>
            <a:br>
              <a:rPr lang="en-US">
                <a:latin typeface="Times New Roman Regular" panose="02020603050405020304" charset="0"/>
                <a:cs typeface="Times New Roman Regular" panose="02020603050405020304" charset="0"/>
              </a:rPr>
            </a:br>
            <a:r>
              <a:rPr lang="en-US">
                <a:latin typeface="Times New Roman Regular" panose="02020603050405020304" charset="0"/>
                <a:cs typeface="Times New Roman Regular" panose="02020603050405020304" charset="0"/>
              </a:rPr>
              <a:t>Traffic Flow Prediction for London Road Networks</a:t>
            </a:r>
            <a:br>
              <a:rPr lang="en-US">
                <a:latin typeface="Times New Roman Regular" panose="02020603050405020304" charset="0"/>
                <a:cs typeface="Times New Roman Regular" panose="02020603050405020304" charset="0"/>
              </a:rPr>
            </a:br>
            <a:r>
              <a:rPr lang="en-US">
                <a:latin typeface="Times New Roman Regular" panose="02020603050405020304" charset="0"/>
                <a:cs typeface="Times New Roman Regular" panose="02020603050405020304" charset="0"/>
              </a:rPr>
              <a:t> Using Deep Learning</a:t>
            </a:r>
            <a:endParaRPr lang="en-US">
              <a:latin typeface="Times New Roman Regular" panose="02020603050405020304" charset="0"/>
              <a:cs typeface="Times New Roman Regular"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83790" y="0"/>
            <a:ext cx="10515600" cy="1325563"/>
          </a:xfrm>
        </p:spPr>
        <p:txBody>
          <a:bodyPr/>
          <a:p>
            <a:r>
              <a:rPr lang="en-US" sz="3600"/>
              <a:t>Traffic Flow Networks</a:t>
            </a:r>
            <a:endParaRPr lang="en-US" sz="3600"/>
          </a:p>
        </p:txBody>
      </p:sp>
      <p:pic>
        <p:nvPicPr>
          <p:cNvPr id="4" name="Content Placeholder 3" descr="sustainability-15-05949-g001"/>
          <p:cNvPicPr>
            <a:picLocks noChangeAspect="1"/>
          </p:cNvPicPr>
          <p:nvPr>
            <p:ph idx="1"/>
          </p:nvPr>
        </p:nvPicPr>
        <p:blipFill>
          <a:blip r:embed="rId1"/>
          <a:stretch>
            <a:fillRect/>
          </a:stretch>
        </p:blipFill>
        <p:spPr>
          <a:xfrm>
            <a:off x="1596390" y="1511300"/>
            <a:ext cx="8896350" cy="49917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19910" y="353060"/>
            <a:ext cx="10515600" cy="1325563"/>
          </a:xfrm>
        </p:spPr>
        <p:txBody>
          <a:bodyPr/>
          <a:p>
            <a:r>
              <a:rPr lang="en-US" sz="3600">
                <a:sym typeface="+mn-ea"/>
              </a:rPr>
              <a:t>Traffic Flow Road Networks</a:t>
            </a:r>
            <a:endParaRPr lang="en-US" sz="3600"/>
          </a:p>
        </p:txBody>
      </p:sp>
      <p:sp>
        <p:nvSpPr>
          <p:cNvPr id="3" name="Content Placeholder 2"/>
          <p:cNvSpPr>
            <a:spLocks noGrp="1"/>
          </p:cNvSpPr>
          <p:nvPr>
            <p:ph idx="1"/>
          </p:nvPr>
        </p:nvSpPr>
        <p:spPr/>
        <p:txBody>
          <a:bodyPr>
            <a:normAutofit/>
          </a:bodyPr>
          <a:p>
            <a:pPr marL="0" indent="0" algn="just">
              <a:buNone/>
            </a:pPr>
            <a:r>
              <a:rPr lang="en-US" sz="2220">
                <a:latin typeface="Times New Roman Regular" panose="02020603050405020304" charset="0"/>
                <a:cs typeface="Times New Roman Regular" panose="02020603050405020304" charset="0"/>
              </a:rPr>
              <a:t>Traffic Flow Prediction can be considered a type of time series prediction task.</a:t>
            </a:r>
            <a:endParaRPr lang="en-US" sz="2220">
              <a:latin typeface="Times New Roman Regular" panose="02020603050405020304" charset="0"/>
              <a:cs typeface="Times New Roman Regular" panose="02020603050405020304" charset="0"/>
            </a:endParaRPr>
          </a:p>
          <a:p>
            <a:pPr marL="0" indent="0" algn="just">
              <a:buNone/>
            </a:pPr>
            <a:r>
              <a:rPr lang="en-US" sz="2220">
                <a:latin typeface="Times New Roman Regular" panose="02020603050405020304" charset="0"/>
                <a:cs typeface="Times New Roman Regular" panose="02020603050405020304" charset="0"/>
              </a:rPr>
              <a:t>In time series prediction, the goal is to forecast future values of a sequence of data points based on historical observations. Traffic flow prediction involves analyzing historical traffic data to predict future traffic patterns and congestion levels on London's road networks.</a:t>
            </a:r>
            <a:endParaRPr lang="en-US" sz="2220">
              <a:latin typeface="Times New Roman Regular" panose="02020603050405020304" charset="0"/>
              <a:cs typeface="Times New Roman Regular" panose="02020603050405020304" charset="0"/>
            </a:endParaRPr>
          </a:p>
          <a:p>
            <a:pPr marL="0" indent="0" algn="just">
              <a:buNone/>
            </a:pPr>
            <a:r>
              <a:rPr lang="en-US" sz="2220">
                <a:latin typeface="Times New Roman Regular" panose="02020603050405020304" charset="0"/>
                <a:cs typeface="Times New Roman Regular" panose="02020603050405020304" charset="0"/>
              </a:rPr>
              <a:t>The historical traffic data, which consists of vehicle counts, speeds, congestion patterns, and other relevant factors collected over time, forms a time series dataset. By applying deep learning techniques such as recurrent neural networks (RNNs), long short-term memory (LSTM) networks, and convolutional neural networks (CNNs), the project aims to learn patterns and dependencies within the time series data to make accurate predictions of future traffic flow.</a:t>
            </a:r>
            <a:endParaRPr lang="en-US" sz="2220">
              <a:latin typeface="Times New Roman Regular" panose="02020603050405020304" charset="0"/>
              <a:cs typeface="Times New Roman Regular"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352290" y="316230"/>
            <a:ext cx="10515600" cy="1325563"/>
          </a:xfrm>
        </p:spPr>
        <p:txBody>
          <a:bodyPr/>
          <a:p>
            <a:pPr algn="just"/>
            <a:r>
              <a:rPr lang="en-US" sz="3600">
                <a:latin typeface="Times New Roman Regular" panose="02020603050405020304" charset="0"/>
                <a:cs typeface="Times New Roman Regular" panose="02020603050405020304" charset="0"/>
              </a:rPr>
              <a:t>Background</a:t>
            </a:r>
            <a:endParaRPr lang="en-US" sz="3600">
              <a:latin typeface="Times New Roman Regular" panose="02020603050405020304" charset="0"/>
              <a:cs typeface="Times New Roman Regular" panose="02020603050405020304" charset="0"/>
            </a:endParaRPr>
          </a:p>
        </p:txBody>
      </p:sp>
      <p:sp>
        <p:nvSpPr>
          <p:cNvPr id="3" name="Content Placeholder 2"/>
          <p:cNvSpPr>
            <a:spLocks noGrp="1"/>
          </p:cNvSpPr>
          <p:nvPr>
            <p:ph idx="1"/>
          </p:nvPr>
        </p:nvSpPr>
        <p:spPr>
          <a:xfrm>
            <a:off x="742315" y="1825625"/>
            <a:ext cx="10611485" cy="4727575"/>
          </a:xfrm>
        </p:spPr>
        <p:txBody>
          <a:bodyPr>
            <a:noAutofit/>
          </a:bodyPr>
          <a:p>
            <a:pPr marL="0" indent="0" algn="just">
              <a:lnSpc>
                <a:spcPct val="100000"/>
              </a:lnSpc>
              <a:buNone/>
            </a:pPr>
            <a:r>
              <a:rPr lang="en-US" sz="2000">
                <a:latin typeface="Times New Roman Regular" panose="02020603050405020304" charset="0"/>
                <a:cs typeface="Times New Roman Regular" panose="02020603050405020304" charset="0"/>
              </a:rPr>
              <a:t>Traffic congestion is a pervasive issue in urban areas, impacting travel time, fuel consumption, and overall quality of life. As cities grow, managing traffic becomes increasingly challenging. Accurate traffic flow prediction is essential for efficient traffic management, route planning, and infrastructure development.</a:t>
            </a:r>
            <a:endParaRPr lang="en-US" sz="2000">
              <a:latin typeface="Times New Roman Regular" panose="02020603050405020304" charset="0"/>
              <a:cs typeface="Times New Roman Regular" panose="02020603050405020304" charset="0"/>
            </a:endParaRPr>
          </a:p>
          <a:p>
            <a:pPr marL="0" indent="0" algn="just">
              <a:lnSpc>
                <a:spcPct val="100000"/>
              </a:lnSpc>
              <a:buNone/>
            </a:pPr>
            <a:r>
              <a:rPr lang="en-US" sz="2000">
                <a:latin typeface="Times New Roman Regular" panose="02020603050405020304" charset="0"/>
                <a:cs typeface="Times New Roman Regular" panose="02020603050405020304" charset="0"/>
              </a:rPr>
              <a:t>Accurate traffic flow prediction stands as a cornerstone of modern urban transportation management, offering transformative potential in alleviating congestion, reducing environmental impacts, and enhancing the overall quality of life in rapidly growing urban environments. Embracing innovative predictive analytics methodologies and leveraging emerging technologies can empower cities to confront the challenges posed by traffic congestion and forge a path towards more sustainable, resilient, and livable urban futures.</a:t>
            </a:r>
            <a:endParaRPr lang="en-US" sz="2000">
              <a:latin typeface="Times New Roman Regular" panose="02020603050405020304" charset="0"/>
              <a:cs typeface="Times New Roman Regular"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717165" y="-337185"/>
            <a:ext cx="10515600" cy="1325563"/>
          </a:xfrm>
        </p:spPr>
        <p:txBody>
          <a:bodyPr/>
          <a:p>
            <a:r>
              <a:rPr lang="en-US" sz="3600">
                <a:latin typeface="Times New Roman Regular" panose="02020603050405020304" charset="0"/>
                <a:cs typeface="Times New Roman Regular" panose="02020603050405020304" charset="0"/>
              </a:rPr>
              <a:t>Problem Definition</a:t>
            </a:r>
            <a:endParaRPr lang="en-US" sz="3600">
              <a:latin typeface="Times New Roman Regular" panose="02020603050405020304" charset="0"/>
              <a:cs typeface="Times New Roman Regular" panose="02020603050405020304" charset="0"/>
            </a:endParaRPr>
          </a:p>
        </p:txBody>
      </p:sp>
      <p:sp>
        <p:nvSpPr>
          <p:cNvPr id="3" name="Content Placeholder 2"/>
          <p:cNvSpPr>
            <a:spLocks noGrp="1"/>
          </p:cNvSpPr>
          <p:nvPr>
            <p:ph idx="1"/>
          </p:nvPr>
        </p:nvSpPr>
        <p:spPr>
          <a:xfrm>
            <a:off x="500380" y="639445"/>
            <a:ext cx="10817225" cy="5166995"/>
          </a:xfrm>
        </p:spPr>
        <p:txBody>
          <a:bodyPr>
            <a:noAutofit/>
          </a:bodyPr>
          <a:p>
            <a:pPr marL="0" indent="0" algn="just">
              <a:buNone/>
            </a:pPr>
            <a:r>
              <a:rPr lang="en-US" sz="1800" i="1">
                <a:latin typeface="Times New Roman Regular" panose="02020603050405020304" charset="0"/>
                <a:cs typeface="Times New Roman Regular" panose="02020603050405020304" charset="0"/>
                <a:sym typeface="+mn-ea"/>
              </a:rPr>
              <a:t>"This project aims to predict traffic flow for London’s road networks using deep learning techniques".</a:t>
            </a:r>
            <a:endParaRPr lang="en-US" sz="1800" i="1">
              <a:latin typeface="Times New Roman Regular" panose="02020603050405020304" charset="0"/>
              <a:cs typeface="Times New Roman Regular" panose="02020603050405020304" charset="0"/>
            </a:endParaRPr>
          </a:p>
          <a:p>
            <a:pPr marL="0" indent="0" algn="just">
              <a:buNone/>
            </a:pPr>
            <a:r>
              <a:rPr lang="en-US" sz="1800">
                <a:latin typeface="Times New Roman Regular" panose="02020603050405020304" charset="0"/>
                <a:cs typeface="Times New Roman Regular" panose="02020603050405020304" charset="0"/>
                <a:sym typeface="+mn-ea"/>
              </a:rPr>
              <a:t>The specific problem i intend to address within the domain of deep learning is </a:t>
            </a:r>
            <a:r>
              <a:rPr lang="en-US" sz="1800" b="1" i="1">
                <a:latin typeface="Times New Roman Regular" panose="02020603050405020304" charset="0"/>
                <a:cs typeface="Times New Roman Regular" panose="02020603050405020304" charset="0"/>
                <a:sym typeface="+mn-ea"/>
              </a:rPr>
              <a:t>short-term traffic flow prediction for London’s road networks</a:t>
            </a:r>
            <a:r>
              <a:rPr lang="en-US" sz="1800">
                <a:latin typeface="Times New Roman Regular" panose="02020603050405020304" charset="0"/>
                <a:cs typeface="Times New Roman Regular" panose="02020603050405020304" charset="0"/>
                <a:sym typeface="+mn-ea"/>
              </a:rPr>
              <a:t>. </a:t>
            </a:r>
            <a:endParaRPr lang="en-US" sz="1800">
              <a:latin typeface="Times New Roman Regular" panose="02020603050405020304" charset="0"/>
              <a:cs typeface="Times New Roman Regular" panose="02020603050405020304" charset="0"/>
            </a:endParaRPr>
          </a:p>
          <a:p>
            <a:pPr marL="0" indent="0" algn="just">
              <a:buNone/>
            </a:pPr>
            <a:r>
              <a:rPr lang="en-US" sz="1800">
                <a:latin typeface="Times New Roman Regular" panose="02020603050405020304" charset="0"/>
                <a:cs typeface="Times New Roman Regular" panose="02020603050405020304" charset="0"/>
                <a:sym typeface="+mn-ea"/>
              </a:rPr>
              <a:t>The problem of short-term traffic flow prediction within the realm of deep learning holds immense significance for urban mobility and transportation management. Here’s why:</a:t>
            </a:r>
            <a:endParaRPr lang="en-US" sz="1800">
              <a:latin typeface="Times New Roman Regular" panose="02020603050405020304" charset="0"/>
              <a:cs typeface="Times New Roman Regular" panose="02020603050405020304" charset="0"/>
            </a:endParaRPr>
          </a:p>
          <a:p>
            <a:pPr marL="0" indent="0" algn="just">
              <a:buNone/>
            </a:pPr>
            <a:r>
              <a:rPr lang="en-US" sz="1800">
                <a:latin typeface="Times New Roman Regular" panose="02020603050405020304" charset="0"/>
                <a:cs typeface="Times New Roman Regular" panose="02020603050405020304" charset="0"/>
                <a:sym typeface="+mn-ea"/>
              </a:rPr>
              <a:t>1. Traffic Efficiency: Accurate predictions enable cities to optimize traffic flow, reduce congestion, and enhance overall transportation efficiency. Commuters benefit from shorter travel times and reduced stress.</a:t>
            </a:r>
            <a:endParaRPr lang="en-US" sz="1800">
              <a:latin typeface="Times New Roman Regular" panose="02020603050405020304" charset="0"/>
              <a:cs typeface="Times New Roman Regular" panose="02020603050405020304" charset="0"/>
            </a:endParaRPr>
          </a:p>
          <a:p>
            <a:pPr marL="0" indent="0" algn="just">
              <a:buNone/>
            </a:pPr>
            <a:r>
              <a:rPr lang="en-US" sz="1800">
                <a:latin typeface="Times New Roman Regular" panose="02020603050405020304" charset="0"/>
                <a:cs typeface="Times New Roman Regular" panose="02020603050405020304" charset="0"/>
                <a:sym typeface="+mn-ea"/>
              </a:rPr>
              <a:t>2. Environmental Impact: Efficient traffic management contributes to lower emissions and a greener environment. Predictive models can guide policies for sustainable urban planning.</a:t>
            </a:r>
            <a:endParaRPr lang="en-US" sz="1800">
              <a:latin typeface="Times New Roman Regular" panose="02020603050405020304" charset="0"/>
              <a:cs typeface="Times New Roman Regular" panose="02020603050405020304" charset="0"/>
            </a:endParaRPr>
          </a:p>
          <a:p>
            <a:pPr marL="0" indent="0" algn="just">
              <a:buNone/>
            </a:pPr>
            <a:r>
              <a:rPr lang="en-US" sz="1800">
                <a:latin typeface="Times New Roman Regular" panose="02020603050405020304" charset="0"/>
                <a:cs typeface="Times New Roman Regular" panose="02020603050405020304" charset="0"/>
                <a:sym typeface="+mn-ea"/>
              </a:rPr>
              <a:t>3. Safety: Real-time traffic flow predictions aid in preventing accidents and improving road safety. Timely rerouting can avoid hazardous situations.</a:t>
            </a:r>
            <a:endParaRPr lang="en-US" sz="1800">
              <a:latin typeface="Times New Roman Regular" panose="02020603050405020304" charset="0"/>
              <a:cs typeface="Times New Roman Regular" panose="02020603050405020304" charset="0"/>
            </a:endParaRPr>
          </a:p>
          <a:p>
            <a:pPr marL="0" indent="0" algn="just">
              <a:buNone/>
            </a:pPr>
            <a:r>
              <a:rPr lang="en-US" sz="1800">
                <a:latin typeface="Times New Roman Regular" panose="02020603050405020304" charset="0"/>
                <a:cs typeface="Times New Roman Regular" panose="02020603050405020304" charset="0"/>
                <a:sym typeface="+mn-ea"/>
              </a:rPr>
              <a:t>4. Emergency Response: During emergencies (e.g., accidents, natural disasters), accurate predictions help emergency services allocate resources effectively.</a:t>
            </a:r>
            <a:endParaRPr lang="en-US" sz="1800">
              <a:latin typeface="Times New Roman Regular" panose="02020603050405020304" charset="0"/>
              <a:cs typeface="Times New Roman Regular" panose="02020603050405020304" charset="0"/>
            </a:endParaRPr>
          </a:p>
          <a:p>
            <a:pPr marL="0" indent="0" algn="just">
              <a:buNone/>
            </a:pPr>
            <a:r>
              <a:rPr lang="en-US" sz="1800">
                <a:latin typeface="Times New Roman Regular" panose="02020603050405020304" charset="0"/>
                <a:cs typeface="Times New Roman Regular" panose="02020603050405020304" charset="0"/>
                <a:sym typeface="+mn-ea"/>
              </a:rPr>
              <a:t>5. Infrastructure Planning: Predictive models inform infrastructure development, such as road expansions, traffic signal optimization, and public transportation enhancements.</a:t>
            </a:r>
            <a:endParaRPr lang="en-US" sz="1800">
              <a:latin typeface="Times New Roman Regular" panose="02020603050405020304" charset="0"/>
              <a:cs typeface="Times New Roman Regular" panose="02020603050405020304" charset="0"/>
            </a:endParaRPr>
          </a:p>
          <a:p>
            <a:pPr marL="0" indent="0" algn="just">
              <a:buNone/>
            </a:pPr>
            <a:r>
              <a:rPr lang="en-US" sz="1800">
                <a:latin typeface="Times New Roman Regular" panose="02020603050405020304" charset="0"/>
                <a:cs typeface="Times New Roman Regular" panose="02020603050405020304" charset="0"/>
                <a:sym typeface="+mn-ea"/>
              </a:rPr>
              <a:t>6. Economic Productivity: Smooth traffic flow supports economic activities by ensuring timely goods delivery, reducing business costs, and promoting commerce.</a:t>
            </a:r>
            <a:endParaRPr lang="en-US" sz="1800">
              <a:latin typeface="Times New Roman Regular" panose="02020603050405020304" charset="0"/>
              <a:cs typeface="Times New Roman Regular" panose="02020603050405020304" charset="0"/>
            </a:endParaRPr>
          </a:p>
          <a:p>
            <a:pPr marL="0" indent="0" algn="just">
              <a:buNone/>
            </a:pPr>
            <a:r>
              <a:rPr lang="en-US" sz="1800">
                <a:latin typeface="Times New Roman Regular" panose="02020603050405020304" charset="0"/>
                <a:cs typeface="Times New Roman Regular" panose="02020603050405020304" charset="0"/>
                <a:sym typeface="+mn-ea"/>
              </a:rPr>
              <a:t>In summary, deep learning-based traffic flow prediction directly impacts daily lives, safety, the sustainable growth of cities , </a:t>
            </a:r>
            <a:r>
              <a:rPr lang="en-US" sz="1800">
                <a:latin typeface="Times New Roman Regular" panose="02020603050405020304" charset="0"/>
                <a:cs typeface="Times New Roman Regular" panose="02020603050405020304" charset="0"/>
                <a:sym typeface="+mn-ea"/>
              </a:rPr>
              <a:t>enhance traffic management, optimize routes, and improve overall urban mobility</a:t>
            </a:r>
            <a:endParaRPr lang="en-US" sz="1800">
              <a:latin typeface="Times New Roman Regular" panose="02020603050405020304" charset="0"/>
              <a:cs typeface="Times New Roman Regular" panose="02020603050405020304" charset="0"/>
              <a:sym typeface="+mn-ea"/>
            </a:endParaRPr>
          </a:p>
          <a:p>
            <a:pPr marL="0" indent="0" algn="just">
              <a:buNone/>
            </a:pPr>
            <a:endParaRPr lang="en-US" sz="1800">
              <a:latin typeface="Times New Roman Regular" panose="02020603050405020304" charset="0"/>
              <a:cs typeface="Times New Roman Regular"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endParaRPr lang="en-US" sz="4890"/>
          </a:p>
        </p:txBody>
      </p:sp>
      <p:sp>
        <p:nvSpPr>
          <p:cNvPr id="3" name="Content Placeholder 2"/>
          <p:cNvSpPr>
            <a:spLocks noGrp="1"/>
          </p:cNvSpPr>
          <p:nvPr>
            <p:ph idx="1"/>
          </p:nvPr>
        </p:nvSpPr>
        <p:spPr/>
        <p:txBody>
          <a:bodyPr/>
          <a:p>
            <a:pPr marL="0" indent="0" algn="just">
              <a:buNone/>
            </a:pPr>
            <a:endParaRPr lang="en-US" sz="2000">
              <a:latin typeface="Times New Roman Regular" panose="02020603050405020304" charset="0"/>
              <a:cs typeface="Times New Roman Regular"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765810" y="1304925"/>
            <a:ext cx="10515600" cy="7392670"/>
          </a:xfrm>
        </p:spPr>
        <p:txBody>
          <a:bodyPr>
            <a:noAutofit/>
          </a:bodyPr>
          <a:p>
            <a:pPr marL="0" indent="0" algn="just">
              <a:buNone/>
            </a:pPr>
            <a:endParaRPr lang="en-US" sz="2000">
              <a:latin typeface="Times New Roman Regular" panose="02020603050405020304" charset="0"/>
              <a:cs typeface="Times New Roman Regular" panose="02020603050405020304" charset="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3467</Words>
  <Application>WPS Writer</Application>
  <PresentationFormat>Widescreen</PresentationFormat>
  <Paragraphs>29</Paragraphs>
  <Slides>7</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7</vt:i4>
      </vt:variant>
    </vt:vector>
  </HeadingPairs>
  <TitlesOfParts>
    <vt:vector size="23" baseType="lpstr">
      <vt:lpstr>Arial</vt:lpstr>
      <vt:lpstr>SimSun</vt:lpstr>
      <vt:lpstr>Wingdings</vt:lpstr>
      <vt:lpstr>Arial Unicode MS</vt:lpstr>
      <vt:lpstr>Calibri Light</vt:lpstr>
      <vt:lpstr>Helvetica Neue</vt:lpstr>
      <vt:lpstr>Calibri</vt:lpstr>
      <vt:lpstr>Microsoft YaHei</vt:lpstr>
      <vt:lpstr>汉仪旗黑</vt:lpstr>
      <vt:lpstr>宋体-简</vt:lpstr>
      <vt:lpstr>Times New Roman Regular</vt:lpstr>
      <vt:lpstr>Avenir Next Condensed Regular</vt:lpstr>
      <vt:lpstr>Times New Roman Italic</vt:lpstr>
      <vt:lpstr>Times New Roman Bold</vt:lpstr>
      <vt:lpstr>Times New Roman Bold Italic</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       Traffic Flow Prediction for London Road Networks  Using Deep Learning</dc:title>
  <dc:creator>mac</dc:creator>
  <cp:lastModifiedBy>uzum stanley</cp:lastModifiedBy>
  <cp:revision>1</cp:revision>
  <dcterms:created xsi:type="dcterms:W3CDTF">2024-03-08T14:21:10Z</dcterms:created>
  <dcterms:modified xsi:type="dcterms:W3CDTF">2024-03-08T14:21:10Z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1033-5.6.0.8082</vt:lpwstr>
  </property>
</Properties>
</file>