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62" r:id="rId4"/>
    <p:sldId id="266" r:id="rId5"/>
    <p:sldId id="310" r:id="rId6"/>
    <p:sldId id="311" r:id="rId7"/>
    <p:sldId id="312" r:id="rId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661"/>
    <a:srgbClr val="767D83"/>
    <a:srgbClr val="4F79BD"/>
    <a:srgbClr val="25538F"/>
    <a:srgbClr val="FBA41F"/>
    <a:srgbClr val="FFFFFF"/>
    <a:srgbClr val="7F7F7F"/>
    <a:srgbClr val="234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7"/>
    <p:restoredTop sz="94660"/>
  </p:normalViewPr>
  <p:slideViewPr>
    <p:cSldViewPr snapToGrid="0" showGuides="1">
      <p:cViewPr varScale="1">
        <p:scale>
          <a:sx n="83" d="100"/>
          <a:sy n="83" d="100"/>
        </p:scale>
        <p:origin x="1116" y="102"/>
      </p:cViewPr>
      <p:guideLst>
        <p:guide orient="horz" pos="2160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8D80B1-AF37-422E-9742-0525A775D1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86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5194300" y="0"/>
            <a:ext cx="5473700" cy="6858000"/>
          </a:xfrm>
          <a:custGeom>
            <a:avLst/>
            <a:gdLst>
              <a:gd name="connsiteX0" fmla="*/ 0 w 3819525"/>
              <a:gd name="connsiteY0" fmla="*/ 0 h 6858000"/>
              <a:gd name="connsiteX1" fmla="*/ 3819525 w 3819525"/>
              <a:gd name="connsiteY1" fmla="*/ 0 h 6858000"/>
              <a:gd name="connsiteX2" fmla="*/ 3819525 w 3819525"/>
              <a:gd name="connsiteY2" fmla="*/ 6858000 h 6858000"/>
              <a:gd name="connsiteX3" fmla="*/ 0 w 3819525"/>
              <a:gd name="connsiteY3" fmla="*/ 6858000 h 6858000"/>
              <a:gd name="connsiteX4" fmla="*/ 0 w 3819525"/>
              <a:gd name="connsiteY4" fmla="*/ 0 h 6858000"/>
              <a:gd name="connsiteX0-1" fmla="*/ 1876425 w 5695950"/>
              <a:gd name="connsiteY0-2" fmla="*/ 0 h 6858000"/>
              <a:gd name="connsiteX1-3" fmla="*/ 5695950 w 5695950"/>
              <a:gd name="connsiteY1-4" fmla="*/ 0 h 6858000"/>
              <a:gd name="connsiteX2-5" fmla="*/ 5695950 w 5695950"/>
              <a:gd name="connsiteY2-6" fmla="*/ 6858000 h 6858000"/>
              <a:gd name="connsiteX3-7" fmla="*/ 0 w 5695950"/>
              <a:gd name="connsiteY3-8" fmla="*/ 6848475 h 6858000"/>
              <a:gd name="connsiteX4-9" fmla="*/ 1876425 w 5695950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695950" h="6858000">
                <a:moveTo>
                  <a:pt x="1876425" y="0"/>
                </a:moveTo>
                <a:lnTo>
                  <a:pt x="5695950" y="0"/>
                </a:lnTo>
                <a:lnTo>
                  <a:pt x="5695950" y="6858000"/>
                </a:lnTo>
                <a:lnTo>
                  <a:pt x="0" y="6848475"/>
                </a:lnTo>
                <a:lnTo>
                  <a:pt x="18764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8700" y="0"/>
            <a:ext cx="88900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0" y="2530475"/>
            <a:ext cx="3016250" cy="3722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1" name="文本框 7"/>
          <p:cNvSpPr txBox="1"/>
          <p:nvPr/>
        </p:nvSpPr>
        <p:spPr>
          <a:xfrm>
            <a:off x="6616065" y="1844675"/>
            <a:ext cx="393954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5400" dirty="0">
                <a:solidFill>
                  <a:srgbClr val="1B3862"/>
                </a:solidFill>
                <a:latin typeface="Impact" panose="020B0806030902050204" pitchFamily="34" charset="0"/>
                <a:ea typeface="SimSun" panose="02010600030101010101" pitchFamily="2" charset="-122"/>
              </a:rPr>
              <a:t>   </a:t>
            </a:r>
            <a:r>
              <a:rPr lang="zh-CN" altLang="en-US" sz="5400" dirty="0">
                <a:solidFill>
                  <a:srgbClr val="1B3862"/>
                </a:solidFill>
                <a:latin typeface="Impact" panose="020B0806030902050204" pitchFamily="34" charset="0"/>
                <a:ea typeface="SimSun" panose="02010600030101010101" pitchFamily="2" charset="-122"/>
              </a:rPr>
              <a:t>BIG</a:t>
            </a:r>
            <a:r>
              <a:rPr lang="en-US" altLang="zh-CN" sz="5400" dirty="0">
                <a:solidFill>
                  <a:srgbClr val="1B3862"/>
                </a:solidFill>
                <a:latin typeface="Impact" panose="020B0806030902050204" pitchFamily="34" charset="0"/>
                <a:ea typeface="SimSun" panose="02010600030101010101" pitchFamily="2" charset="-122"/>
              </a:rPr>
              <a:t> </a:t>
            </a:r>
            <a:r>
              <a:rPr lang="zh-CN" altLang="en-US" sz="5400" dirty="0">
                <a:solidFill>
                  <a:srgbClr val="1B3862"/>
                </a:solidFill>
                <a:latin typeface="Impact" panose="020B0806030902050204" pitchFamily="34" charset="0"/>
                <a:ea typeface="SimSun" panose="02010600030101010101" pitchFamily="2" charset="-122"/>
              </a:rPr>
              <a:t>TECH</a:t>
            </a:r>
            <a:r>
              <a:rPr lang="en-US" altLang="zh-CN" sz="5400" dirty="0">
                <a:solidFill>
                  <a:srgbClr val="1B3862"/>
                </a:solidFill>
                <a:latin typeface="Impact" panose="020B0806030902050204" pitchFamily="34" charset="0"/>
                <a:ea typeface="SimSun" panose="02010600030101010101" pitchFamily="2" charset="-122"/>
              </a:rPr>
              <a:t>   </a:t>
            </a:r>
            <a:r>
              <a:rPr lang="zh-CN" altLang="en-US" sz="5400" dirty="0">
                <a:solidFill>
                  <a:srgbClr val="1B3862"/>
                </a:solidFill>
                <a:latin typeface="Impact" panose="020B0806030902050204" pitchFamily="34" charset="0"/>
                <a:ea typeface="SimSun" panose="02010600030101010101" pitchFamily="2" charset="-122"/>
              </a:rPr>
              <a:t>COMPANY</a:t>
            </a:r>
            <a:endParaRPr lang="zh-CN" altLang="en-US" sz="5400" dirty="0">
              <a:solidFill>
                <a:srgbClr val="1B3862"/>
              </a:solidFill>
              <a:latin typeface="Impact" panose="020B0806030902050204" pitchFamily="34" charset="0"/>
              <a:ea typeface="SimSun" panose="02010600030101010101" pitchFamily="2" charset="-122"/>
            </a:endParaRPr>
          </a:p>
        </p:txBody>
      </p:sp>
      <p:sp>
        <p:nvSpPr>
          <p:cNvPr id="4102" name="文本框 8"/>
          <p:cNvSpPr txBox="1"/>
          <p:nvPr/>
        </p:nvSpPr>
        <p:spPr>
          <a:xfrm>
            <a:off x="6737033" y="4365625"/>
            <a:ext cx="286067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solidFill>
                  <a:srgbClr val="1B38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Financial Overview</a:t>
            </a:r>
            <a:endParaRPr lang="zh-CN" altLang="en-US" dirty="0">
              <a:solidFill>
                <a:srgbClr val="1B386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3" name="文本框 9"/>
          <p:cNvSpPr txBox="1"/>
          <p:nvPr/>
        </p:nvSpPr>
        <p:spPr>
          <a:xfrm>
            <a:off x="5817870" y="5916295"/>
            <a:ext cx="448881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600" dirty="0">
                <a:solidFill>
                  <a:srgbClr val="1B38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Stanley Uzum : Financial Analyst</a:t>
            </a:r>
            <a:endParaRPr lang="en-US" altLang="zh-CN" sz="1600" dirty="0">
              <a:solidFill>
                <a:srgbClr val="1B386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104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13" y="-647700"/>
            <a:ext cx="2530475" cy="215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平行四边形 38"/>
          <p:cNvSpPr/>
          <p:nvPr/>
        </p:nvSpPr>
        <p:spPr>
          <a:xfrm>
            <a:off x="1595438" y="2276475"/>
            <a:ext cx="1816100" cy="3313113"/>
          </a:xfrm>
          <a:prstGeom prst="parallelogram">
            <a:avLst>
              <a:gd name="adj" fmla="val 26362"/>
            </a:avLst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图片 2"/>
          <p:cNvPicPr>
            <a:picLocks noChangeAspect="1"/>
          </p:cNvPicPr>
          <p:nvPr/>
        </p:nvPicPr>
        <p:blipFill>
          <a:blip r:embed="rId1"/>
          <a:srcRect l="25000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平行四边形 1"/>
          <p:cNvSpPr/>
          <p:nvPr/>
        </p:nvSpPr>
        <p:spPr>
          <a:xfrm>
            <a:off x="1855788" y="0"/>
            <a:ext cx="2633663" cy="6858000"/>
          </a:xfrm>
          <a:prstGeom prst="parallelogram">
            <a:avLst>
              <a:gd name="adj" fmla="val 26362"/>
            </a:avLst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125" name="组合 16"/>
          <p:cNvGrpSpPr/>
          <p:nvPr/>
        </p:nvGrpSpPr>
        <p:grpSpPr>
          <a:xfrm rot="0">
            <a:off x="2531745" y="2776855"/>
            <a:ext cx="1294130" cy="1294130"/>
            <a:chOff x="1071220" y="2781923"/>
            <a:chExt cx="1294149" cy="1294149"/>
          </a:xfrm>
        </p:grpSpPr>
        <p:grpSp>
          <p:nvGrpSpPr>
            <p:cNvPr id="5126" name="组合 11"/>
            <p:cNvGrpSpPr/>
            <p:nvPr/>
          </p:nvGrpSpPr>
          <p:grpSpPr>
            <a:xfrm>
              <a:off x="1071220" y="2781923"/>
              <a:ext cx="1294149" cy="1294149"/>
              <a:chOff x="8496537" y="2750811"/>
              <a:chExt cx="2720898" cy="27208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8674957" y="2929231"/>
                <a:ext cx="2364059" cy="236405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弧形 10"/>
              <p:cNvSpPr/>
              <p:nvPr/>
            </p:nvSpPr>
            <p:spPr>
              <a:xfrm>
                <a:off x="8496537" y="2750811"/>
                <a:ext cx="2720898" cy="2720898"/>
              </a:xfrm>
              <a:prstGeom prst="arc">
                <a:avLst>
                  <a:gd name="adj1" fmla="val 641230"/>
                  <a:gd name="adj2" fmla="val 18374922"/>
                </a:avLst>
              </a:prstGeom>
              <a:ln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129" name="Freeform 70"/>
            <p:cNvSpPr/>
            <p:nvPr/>
          </p:nvSpPr>
          <p:spPr>
            <a:xfrm>
              <a:off x="1316736" y="3179899"/>
              <a:ext cx="704313" cy="58743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296" h="295">
                  <a:moveTo>
                    <a:pt x="202" y="295"/>
                  </a:moveTo>
                  <a:lnTo>
                    <a:pt x="121" y="225"/>
                  </a:lnTo>
                  <a:lnTo>
                    <a:pt x="121" y="248"/>
                  </a:lnTo>
                  <a:lnTo>
                    <a:pt x="123" y="243"/>
                  </a:lnTo>
                  <a:lnTo>
                    <a:pt x="138" y="258"/>
                  </a:lnTo>
                  <a:lnTo>
                    <a:pt x="102" y="291"/>
                  </a:lnTo>
                  <a:lnTo>
                    <a:pt x="102" y="182"/>
                  </a:lnTo>
                  <a:lnTo>
                    <a:pt x="192" y="262"/>
                  </a:lnTo>
                  <a:lnTo>
                    <a:pt x="268" y="28"/>
                  </a:lnTo>
                  <a:lnTo>
                    <a:pt x="34" y="113"/>
                  </a:lnTo>
                  <a:lnTo>
                    <a:pt x="83" y="161"/>
                  </a:lnTo>
                  <a:lnTo>
                    <a:pt x="180" y="87"/>
                  </a:lnTo>
                  <a:lnTo>
                    <a:pt x="192" y="104"/>
                  </a:lnTo>
                  <a:lnTo>
                    <a:pt x="83" y="187"/>
                  </a:lnTo>
                  <a:lnTo>
                    <a:pt x="0" y="104"/>
                  </a:lnTo>
                  <a:lnTo>
                    <a:pt x="296" y="0"/>
                  </a:lnTo>
                  <a:lnTo>
                    <a:pt x="202" y="29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8788400" y="2206625"/>
            <a:ext cx="1892300" cy="0"/>
          </a:xfrm>
          <a:prstGeom prst="line">
            <a:avLst/>
          </a:prstGeom>
          <a:ln w="19050">
            <a:solidFill>
              <a:srgbClr val="2343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9906000" y="2106613"/>
            <a:ext cx="774700" cy="0"/>
          </a:xfrm>
          <a:prstGeom prst="line">
            <a:avLst/>
          </a:prstGeom>
          <a:ln w="19050">
            <a:solidFill>
              <a:srgbClr val="2343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5237480" y="3056573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平行四边形 45"/>
          <p:cNvSpPr/>
          <p:nvPr/>
        </p:nvSpPr>
        <p:spPr>
          <a:xfrm>
            <a:off x="1552575" y="0"/>
            <a:ext cx="906463" cy="6858000"/>
          </a:xfrm>
          <a:custGeom>
            <a:avLst/>
            <a:gdLst>
              <a:gd name="connsiteX0" fmla="*/ 0 w 2632367"/>
              <a:gd name="connsiteY0" fmla="*/ 6858000 h 6858000"/>
              <a:gd name="connsiteX1" fmla="*/ 693945 w 2632367"/>
              <a:gd name="connsiteY1" fmla="*/ 0 h 6858000"/>
              <a:gd name="connsiteX2" fmla="*/ 2632367 w 2632367"/>
              <a:gd name="connsiteY2" fmla="*/ 0 h 6858000"/>
              <a:gd name="connsiteX3" fmla="*/ 1938422 w 2632367"/>
              <a:gd name="connsiteY3" fmla="*/ 6858000 h 6858000"/>
              <a:gd name="connsiteX4" fmla="*/ 0 w 2632367"/>
              <a:gd name="connsiteY4" fmla="*/ 6858000 h 6858000"/>
              <a:gd name="connsiteX0-1" fmla="*/ 0 w 2632367"/>
              <a:gd name="connsiteY0-2" fmla="*/ 6858000 h 6858000"/>
              <a:gd name="connsiteX1-3" fmla="*/ 2392117 w 2632367"/>
              <a:gd name="connsiteY1-4" fmla="*/ 29028 h 6858000"/>
              <a:gd name="connsiteX2-5" fmla="*/ 2632367 w 2632367"/>
              <a:gd name="connsiteY2-6" fmla="*/ 0 h 6858000"/>
              <a:gd name="connsiteX3-7" fmla="*/ 1938422 w 2632367"/>
              <a:gd name="connsiteY3-8" fmla="*/ 6858000 h 6858000"/>
              <a:gd name="connsiteX4-9" fmla="*/ 0 w 2632367"/>
              <a:gd name="connsiteY4-10" fmla="*/ 6858000 h 6858000"/>
              <a:gd name="connsiteX0-11" fmla="*/ 0 w 905167"/>
              <a:gd name="connsiteY0-12" fmla="*/ 6858000 h 6858000"/>
              <a:gd name="connsiteX1-13" fmla="*/ 664917 w 905167"/>
              <a:gd name="connsiteY1-14" fmla="*/ 29028 h 6858000"/>
              <a:gd name="connsiteX2-15" fmla="*/ 905167 w 905167"/>
              <a:gd name="connsiteY2-16" fmla="*/ 0 h 6858000"/>
              <a:gd name="connsiteX3-17" fmla="*/ 211222 w 905167"/>
              <a:gd name="connsiteY3-18" fmla="*/ 6858000 h 6858000"/>
              <a:gd name="connsiteX4-19" fmla="*/ 0 w 905167"/>
              <a:gd name="connsiteY4-2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5167" h="6858000">
                <a:moveTo>
                  <a:pt x="0" y="6858000"/>
                </a:moveTo>
                <a:lnTo>
                  <a:pt x="664917" y="29028"/>
                </a:lnTo>
                <a:lnTo>
                  <a:pt x="905167" y="0"/>
                </a:lnTo>
                <a:lnTo>
                  <a:pt x="21122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平行四边形 45"/>
          <p:cNvSpPr/>
          <p:nvPr/>
        </p:nvSpPr>
        <p:spPr>
          <a:xfrm>
            <a:off x="3914775" y="0"/>
            <a:ext cx="904875" cy="6858000"/>
          </a:xfrm>
          <a:custGeom>
            <a:avLst/>
            <a:gdLst>
              <a:gd name="connsiteX0" fmla="*/ 0 w 2632367"/>
              <a:gd name="connsiteY0" fmla="*/ 6858000 h 6858000"/>
              <a:gd name="connsiteX1" fmla="*/ 693945 w 2632367"/>
              <a:gd name="connsiteY1" fmla="*/ 0 h 6858000"/>
              <a:gd name="connsiteX2" fmla="*/ 2632367 w 2632367"/>
              <a:gd name="connsiteY2" fmla="*/ 0 h 6858000"/>
              <a:gd name="connsiteX3" fmla="*/ 1938422 w 2632367"/>
              <a:gd name="connsiteY3" fmla="*/ 6858000 h 6858000"/>
              <a:gd name="connsiteX4" fmla="*/ 0 w 2632367"/>
              <a:gd name="connsiteY4" fmla="*/ 6858000 h 6858000"/>
              <a:gd name="connsiteX0-1" fmla="*/ 0 w 2632367"/>
              <a:gd name="connsiteY0-2" fmla="*/ 6858000 h 6858000"/>
              <a:gd name="connsiteX1-3" fmla="*/ 2392117 w 2632367"/>
              <a:gd name="connsiteY1-4" fmla="*/ 29028 h 6858000"/>
              <a:gd name="connsiteX2-5" fmla="*/ 2632367 w 2632367"/>
              <a:gd name="connsiteY2-6" fmla="*/ 0 h 6858000"/>
              <a:gd name="connsiteX3-7" fmla="*/ 1938422 w 2632367"/>
              <a:gd name="connsiteY3-8" fmla="*/ 6858000 h 6858000"/>
              <a:gd name="connsiteX4-9" fmla="*/ 0 w 2632367"/>
              <a:gd name="connsiteY4-10" fmla="*/ 6858000 h 6858000"/>
              <a:gd name="connsiteX0-11" fmla="*/ 0 w 905167"/>
              <a:gd name="connsiteY0-12" fmla="*/ 6858000 h 6858000"/>
              <a:gd name="connsiteX1-13" fmla="*/ 664917 w 905167"/>
              <a:gd name="connsiteY1-14" fmla="*/ 29028 h 6858000"/>
              <a:gd name="connsiteX2-15" fmla="*/ 905167 w 905167"/>
              <a:gd name="connsiteY2-16" fmla="*/ 0 h 6858000"/>
              <a:gd name="connsiteX3-17" fmla="*/ 211222 w 905167"/>
              <a:gd name="connsiteY3-18" fmla="*/ 6858000 h 6858000"/>
              <a:gd name="connsiteX4-19" fmla="*/ 0 w 905167"/>
              <a:gd name="connsiteY4-2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5167" h="6858000">
                <a:moveTo>
                  <a:pt x="0" y="6858000"/>
                </a:moveTo>
                <a:lnTo>
                  <a:pt x="664917" y="29028"/>
                </a:lnTo>
                <a:lnTo>
                  <a:pt x="905167" y="0"/>
                </a:lnTo>
                <a:lnTo>
                  <a:pt x="21122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53305" y="609600"/>
            <a:ext cx="6095365" cy="664210"/>
          </a:xfrm>
          <a:prstGeom prst="rect">
            <a:avLst/>
          </a:prstGeom>
        </p:spPr>
        <p:txBody>
          <a:bodyPr>
            <a:noAutofit/>
          </a:bodyPr>
          <a:p>
            <a:pPr marL="0" indent="0" defTabSz="266700">
              <a:spcAft>
                <a:spcPct val="0"/>
              </a:spcAft>
            </a:pPr>
            <a:r>
              <a:rPr lang="en-US" altLang="zh-CN" sz="2800" b="1">
                <a:latin typeface="Calibri"/>
                <a:ea typeface="SimSun"/>
              </a:rPr>
              <a:t>Introduction to BigTechCompany</a:t>
            </a:r>
            <a:endParaRPr lang="en-US" altLang="zh-CN" sz="2800" b="1">
              <a:latin typeface="Calibri"/>
              <a:ea typeface="SimSun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03850" y="243935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defTabSz="266700">
              <a:spcAft>
                <a:spcPct val="0"/>
              </a:spcAft>
            </a:pPr>
            <a:r>
              <a:rPr lang="en-US" altLang="zh-CN" sz="1600" b="1">
                <a:latin typeface="Calibri"/>
                <a:ea typeface="SimSun"/>
              </a:rPr>
              <a:t>Company Overview</a:t>
            </a:r>
            <a:endParaRPr lang="en-US" altLang="zh-CN" sz="1600" b="1">
              <a:latin typeface="Calibri"/>
              <a:ea typeface="SimSun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373370" y="2679700"/>
            <a:ext cx="5405755" cy="3496310"/>
          </a:xfrm>
          <a:prstGeom prst="rect">
            <a:avLst/>
          </a:prstGeom>
        </p:spPr>
        <p:txBody>
          <a:bodyPr>
            <a:noAutofit/>
          </a:bodyPr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  <a:sym typeface="+mn-ea"/>
              </a:rPr>
              <a:t>Major player in the tech industry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Focus on innovative solutions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 b="1">
                <a:latin typeface="Calibri"/>
                <a:ea typeface="SimSun"/>
              </a:rPr>
              <a:t>       Analysis Scope</a:t>
            </a: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  Historical financial results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  Customer data and trends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  Future projections</a:t>
            </a:r>
            <a:endParaRPr lang="en-US" altLang="zh-CN" sz="1600">
              <a:latin typeface="Calibri"/>
              <a:ea typeface="SimSun"/>
            </a:endParaRPr>
          </a:p>
        </p:txBody>
      </p:sp>
      <p:sp>
        <p:nvSpPr>
          <p:cNvPr id="12" name="椭圆 46"/>
          <p:cNvSpPr/>
          <p:nvPr/>
        </p:nvSpPr>
        <p:spPr>
          <a:xfrm>
            <a:off x="5237480" y="3542983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46"/>
          <p:cNvSpPr/>
          <p:nvPr/>
        </p:nvSpPr>
        <p:spPr>
          <a:xfrm>
            <a:off x="5403850" y="4547553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46"/>
          <p:cNvSpPr/>
          <p:nvPr/>
        </p:nvSpPr>
        <p:spPr>
          <a:xfrm>
            <a:off x="5403850" y="5009833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46"/>
          <p:cNvSpPr/>
          <p:nvPr/>
        </p:nvSpPr>
        <p:spPr>
          <a:xfrm>
            <a:off x="5403850" y="5472113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平行四边形 38"/>
          <p:cNvSpPr/>
          <p:nvPr/>
        </p:nvSpPr>
        <p:spPr>
          <a:xfrm>
            <a:off x="1595438" y="2276475"/>
            <a:ext cx="1816100" cy="3313113"/>
          </a:xfrm>
          <a:prstGeom prst="parallelogram">
            <a:avLst>
              <a:gd name="adj" fmla="val 26362"/>
            </a:avLst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图片 2"/>
          <p:cNvPicPr>
            <a:picLocks noChangeAspect="1"/>
          </p:cNvPicPr>
          <p:nvPr/>
        </p:nvPicPr>
        <p:blipFill>
          <a:blip r:embed="rId1"/>
          <a:srcRect l="25000"/>
          <a:stretch>
            <a:fillRect/>
          </a:stretch>
        </p:blipFill>
        <p:spPr>
          <a:xfrm>
            <a:off x="1536700" y="3937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平行四边形 1"/>
          <p:cNvSpPr/>
          <p:nvPr/>
        </p:nvSpPr>
        <p:spPr>
          <a:xfrm>
            <a:off x="1855788" y="0"/>
            <a:ext cx="2633663" cy="6858000"/>
          </a:xfrm>
          <a:prstGeom prst="parallelogram">
            <a:avLst>
              <a:gd name="adj" fmla="val 26362"/>
            </a:avLst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125" name="组合 16"/>
          <p:cNvGrpSpPr/>
          <p:nvPr/>
        </p:nvGrpSpPr>
        <p:grpSpPr>
          <a:xfrm rot="0">
            <a:off x="2531745" y="2776855"/>
            <a:ext cx="1294130" cy="1294130"/>
            <a:chOff x="1071220" y="2781923"/>
            <a:chExt cx="1294149" cy="1294149"/>
          </a:xfrm>
        </p:grpSpPr>
        <p:grpSp>
          <p:nvGrpSpPr>
            <p:cNvPr id="5126" name="组合 11"/>
            <p:cNvGrpSpPr/>
            <p:nvPr/>
          </p:nvGrpSpPr>
          <p:grpSpPr>
            <a:xfrm>
              <a:off x="1071220" y="2781923"/>
              <a:ext cx="1294149" cy="1294149"/>
              <a:chOff x="8496537" y="2750811"/>
              <a:chExt cx="2720898" cy="27208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8674957" y="2929231"/>
                <a:ext cx="2364059" cy="236405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弧形 10"/>
              <p:cNvSpPr/>
              <p:nvPr/>
            </p:nvSpPr>
            <p:spPr>
              <a:xfrm>
                <a:off x="8496537" y="2750811"/>
                <a:ext cx="2720898" cy="2720898"/>
              </a:xfrm>
              <a:prstGeom prst="arc">
                <a:avLst>
                  <a:gd name="adj1" fmla="val 641230"/>
                  <a:gd name="adj2" fmla="val 18374922"/>
                </a:avLst>
              </a:prstGeom>
              <a:ln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129" name="Freeform 70"/>
            <p:cNvSpPr/>
            <p:nvPr/>
          </p:nvSpPr>
          <p:spPr>
            <a:xfrm>
              <a:off x="1316736" y="3179899"/>
              <a:ext cx="704313" cy="58743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296" h="295">
                  <a:moveTo>
                    <a:pt x="202" y="295"/>
                  </a:moveTo>
                  <a:lnTo>
                    <a:pt x="121" y="225"/>
                  </a:lnTo>
                  <a:lnTo>
                    <a:pt x="121" y="248"/>
                  </a:lnTo>
                  <a:lnTo>
                    <a:pt x="123" y="243"/>
                  </a:lnTo>
                  <a:lnTo>
                    <a:pt x="138" y="258"/>
                  </a:lnTo>
                  <a:lnTo>
                    <a:pt x="102" y="291"/>
                  </a:lnTo>
                  <a:lnTo>
                    <a:pt x="102" y="182"/>
                  </a:lnTo>
                  <a:lnTo>
                    <a:pt x="192" y="262"/>
                  </a:lnTo>
                  <a:lnTo>
                    <a:pt x="268" y="28"/>
                  </a:lnTo>
                  <a:lnTo>
                    <a:pt x="34" y="113"/>
                  </a:lnTo>
                  <a:lnTo>
                    <a:pt x="83" y="161"/>
                  </a:lnTo>
                  <a:lnTo>
                    <a:pt x="180" y="87"/>
                  </a:lnTo>
                  <a:lnTo>
                    <a:pt x="192" y="104"/>
                  </a:lnTo>
                  <a:lnTo>
                    <a:pt x="83" y="187"/>
                  </a:lnTo>
                  <a:lnTo>
                    <a:pt x="0" y="104"/>
                  </a:lnTo>
                  <a:lnTo>
                    <a:pt x="296" y="0"/>
                  </a:lnTo>
                  <a:lnTo>
                    <a:pt x="202" y="29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6" name="平行四边形 45"/>
          <p:cNvSpPr/>
          <p:nvPr/>
        </p:nvSpPr>
        <p:spPr>
          <a:xfrm>
            <a:off x="1552575" y="0"/>
            <a:ext cx="906463" cy="6858000"/>
          </a:xfrm>
          <a:custGeom>
            <a:avLst/>
            <a:gdLst>
              <a:gd name="connsiteX0" fmla="*/ 0 w 2632367"/>
              <a:gd name="connsiteY0" fmla="*/ 6858000 h 6858000"/>
              <a:gd name="connsiteX1" fmla="*/ 693945 w 2632367"/>
              <a:gd name="connsiteY1" fmla="*/ 0 h 6858000"/>
              <a:gd name="connsiteX2" fmla="*/ 2632367 w 2632367"/>
              <a:gd name="connsiteY2" fmla="*/ 0 h 6858000"/>
              <a:gd name="connsiteX3" fmla="*/ 1938422 w 2632367"/>
              <a:gd name="connsiteY3" fmla="*/ 6858000 h 6858000"/>
              <a:gd name="connsiteX4" fmla="*/ 0 w 2632367"/>
              <a:gd name="connsiteY4" fmla="*/ 6858000 h 6858000"/>
              <a:gd name="connsiteX0-1" fmla="*/ 0 w 2632367"/>
              <a:gd name="connsiteY0-2" fmla="*/ 6858000 h 6858000"/>
              <a:gd name="connsiteX1-3" fmla="*/ 2392117 w 2632367"/>
              <a:gd name="connsiteY1-4" fmla="*/ 29028 h 6858000"/>
              <a:gd name="connsiteX2-5" fmla="*/ 2632367 w 2632367"/>
              <a:gd name="connsiteY2-6" fmla="*/ 0 h 6858000"/>
              <a:gd name="connsiteX3-7" fmla="*/ 1938422 w 2632367"/>
              <a:gd name="connsiteY3-8" fmla="*/ 6858000 h 6858000"/>
              <a:gd name="connsiteX4-9" fmla="*/ 0 w 2632367"/>
              <a:gd name="connsiteY4-10" fmla="*/ 6858000 h 6858000"/>
              <a:gd name="connsiteX0-11" fmla="*/ 0 w 905167"/>
              <a:gd name="connsiteY0-12" fmla="*/ 6858000 h 6858000"/>
              <a:gd name="connsiteX1-13" fmla="*/ 664917 w 905167"/>
              <a:gd name="connsiteY1-14" fmla="*/ 29028 h 6858000"/>
              <a:gd name="connsiteX2-15" fmla="*/ 905167 w 905167"/>
              <a:gd name="connsiteY2-16" fmla="*/ 0 h 6858000"/>
              <a:gd name="connsiteX3-17" fmla="*/ 211222 w 905167"/>
              <a:gd name="connsiteY3-18" fmla="*/ 6858000 h 6858000"/>
              <a:gd name="connsiteX4-19" fmla="*/ 0 w 905167"/>
              <a:gd name="connsiteY4-2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5167" h="6858000">
                <a:moveTo>
                  <a:pt x="0" y="6858000"/>
                </a:moveTo>
                <a:lnTo>
                  <a:pt x="664917" y="29028"/>
                </a:lnTo>
                <a:lnTo>
                  <a:pt x="905167" y="0"/>
                </a:lnTo>
                <a:lnTo>
                  <a:pt x="21122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平行四边形 45"/>
          <p:cNvSpPr/>
          <p:nvPr/>
        </p:nvSpPr>
        <p:spPr>
          <a:xfrm>
            <a:off x="3914775" y="0"/>
            <a:ext cx="904875" cy="6858000"/>
          </a:xfrm>
          <a:custGeom>
            <a:avLst/>
            <a:gdLst>
              <a:gd name="connsiteX0" fmla="*/ 0 w 2632367"/>
              <a:gd name="connsiteY0" fmla="*/ 6858000 h 6858000"/>
              <a:gd name="connsiteX1" fmla="*/ 693945 w 2632367"/>
              <a:gd name="connsiteY1" fmla="*/ 0 h 6858000"/>
              <a:gd name="connsiteX2" fmla="*/ 2632367 w 2632367"/>
              <a:gd name="connsiteY2" fmla="*/ 0 h 6858000"/>
              <a:gd name="connsiteX3" fmla="*/ 1938422 w 2632367"/>
              <a:gd name="connsiteY3" fmla="*/ 6858000 h 6858000"/>
              <a:gd name="connsiteX4" fmla="*/ 0 w 2632367"/>
              <a:gd name="connsiteY4" fmla="*/ 6858000 h 6858000"/>
              <a:gd name="connsiteX0-1" fmla="*/ 0 w 2632367"/>
              <a:gd name="connsiteY0-2" fmla="*/ 6858000 h 6858000"/>
              <a:gd name="connsiteX1-3" fmla="*/ 2392117 w 2632367"/>
              <a:gd name="connsiteY1-4" fmla="*/ 29028 h 6858000"/>
              <a:gd name="connsiteX2-5" fmla="*/ 2632367 w 2632367"/>
              <a:gd name="connsiteY2-6" fmla="*/ 0 h 6858000"/>
              <a:gd name="connsiteX3-7" fmla="*/ 1938422 w 2632367"/>
              <a:gd name="connsiteY3-8" fmla="*/ 6858000 h 6858000"/>
              <a:gd name="connsiteX4-9" fmla="*/ 0 w 2632367"/>
              <a:gd name="connsiteY4-10" fmla="*/ 6858000 h 6858000"/>
              <a:gd name="connsiteX0-11" fmla="*/ 0 w 905167"/>
              <a:gd name="connsiteY0-12" fmla="*/ 6858000 h 6858000"/>
              <a:gd name="connsiteX1-13" fmla="*/ 664917 w 905167"/>
              <a:gd name="connsiteY1-14" fmla="*/ 29028 h 6858000"/>
              <a:gd name="connsiteX2-15" fmla="*/ 905167 w 905167"/>
              <a:gd name="connsiteY2-16" fmla="*/ 0 h 6858000"/>
              <a:gd name="connsiteX3-17" fmla="*/ 211222 w 905167"/>
              <a:gd name="connsiteY3-18" fmla="*/ 6858000 h 6858000"/>
              <a:gd name="connsiteX4-19" fmla="*/ 0 w 905167"/>
              <a:gd name="connsiteY4-2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5167" h="6858000">
                <a:moveTo>
                  <a:pt x="0" y="6858000"/>
                </a:moveTo>
                <a:lnTo>
                  <a:pt x="664917" y="29028"/>
                </a:lnTo>
                <a:lnTo>
                  <a:pt x="905167" y="0"/>
                </a:lnTo>
                <a:lnTo>
                  <a:pt x="21122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993640" y="27019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marL="0" indent="0" defTabSz="266700">
              <a:spcAft>
                <a:spcPct val="0"/>
              </a:spcAft>
            </a:pPr>
            <a:r>
              <a:rPr lang="en-US" altLang="zh-CN" sz="2800" b="1">
                <a:latin typeface="Calibri"/>
                <a:ea typeface="SimSun"/>
              </a:rPr>
              <a:t>Quarterly Financial Overview</a:t>
            </a:r>
            <a:endParaRPr lang="en-US" altLang="zh-CN" sz="2800" b="1">
              <a:latin typeface="Calibri"/>
              <a:ea typeface="SimSun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033010" y="1702435"/>
            <a:ext cx="5080000" cy="4156075"/>
          </a:xfrm>
          <a:prstGeom prst="rect">
            <a:avLst/>
          </a:prstGeom>
        </p:spPr>
        <p:txBody>
          <a:bodyPr>
            <a:noAutofit/>
          </a:bodyPr>
          <a:p>
            <a:pPr marL="0" indent="0" defTabSz="266700">
              <a:spcAft>
                <a:spcPct val="0"/>
              </a:spcAft>
            </a:pPr>
            <a:r>
              <a:rPr lang="en-US" altLang="zh-CN" sz="1600" b="1">
                <a:latin typeface="Calibri"/>
                <a:ea typeface="SimSun"/>
              </a:rPr>
              <a:t>Revenue Trends</a:t>
            </a: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 Q1 2023: $571,305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 Consistent growth: 15% annual projection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 b="1">
                <a:latin typeface="Calibri"/>
                <a:ea typeface="SimSun"/>
              </a:rPr>
              <a:t>Operating Income</a:t>
            </a: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 Positive but fluctuating expenses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 Notable high/low expense quarters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 b="1">
                <a:latin typeface="Calibri"/>
                <a:ea typeface="SimSun"/>
              </a:rPr>
              <a:t>Net Income &amp; Free Cash Flow</a:t>
            </a: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 Positive net income: trending upward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 Strong free cash flow: $120,002 (Q1 2023)</a:t>
            </a:r>
            <a:endParaRPr lang="en-US" altLang="zh-CN" sz="1600">
              <a:latin typeface="Calibri"/>
              <a:ea typeface="SimSun"/>
            </a:endParaRPr>
          </a:p>
        </p:txBody>
      </p:sp>
      <p:sp>
        <p:nvSpPr>
          <p:cNvPr id="12" name="椭圆 46"/>
          <p:cNvSpPr/>
          <p:nvPr/>
        </p:nvSpPr>
        <p:spPr>
          <a:xfrm>
            <a:off x="5033010" y="2276158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46"/>
          <p:cNvSpPr/>
          <p:nvPr/>
        </p:nvSpPr>
        <p:spPr>
          <a:xfrm>
            <a:off x="5019675" y="2548573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46"/>
          <p:cNvSpPr/>
          <p:nvPr/>
        </p:nvSpPr>
        <p:spPr>
          <a:xfrm>
            <a:off x="5007610" y="3762058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46"/>
          <p:cNvSpPr/>
          <p:nvPr/>
        </p:nvSpPr>
        <p:spPr>
          <a:xfrm>
            <a:off x="5007610" y="3985578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46"/>
          <p:cNvSpPr/>
          <p:nvPr/>
        </p:nvSpPr>
        <p:spPr>
          <a:xfrm>
            <a:off x="5007610" y="5247958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46"/>
          <p:cNvSpPr/>
          <p:nvPr/>
        </p:nvSpPr>
        <p:spPr>
          <a:xfrm>
            <a:off x="5019675" y="5472113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平行四边形 38"/>
          <p:cNvSpPr/>
          <p:nvPr/>
        </p:nvSpPr>
        <p:spPr>
          <a:xfrm>
            <a:off x="1595438" y="2276475"/>
            <a:ext cx="1816100" cy="3313113"/>
          </a:xfrm>
          <a:prstGeom prst="parallelogram">
            <a:avLst>
              <a:gd name="adj" fmla="val 26362"/>
            </a:avLst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rcRect l="25000"/>
          <a:stretch>
            <a:fillRect/>
          </a:stretch>
        </p:blipFill>
        <p:spPr>
          <a:xfrm>
            <a:off x="1536700" y="3937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平行四边形 1"/>
          <p:cNvSpPr/>
          <p:nvPr/>
        </p:nvSpPr>
        <p:spPr>
          <a:xfrm>
            <a:off x="1855788" y="0"/>
            <a:ext cx="2633663" cy="6858000"/>
          </a:xfrm>
          <a:prstGeom prst="parallelogram">
            <a:avLst>
              <a:gd name="adj" fmla="val 26362"/>
            </a:avLst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组合 16"/>
          <p:cNvGrpSpPr/>
          <p:nvPr/>
        </p:nvGrpSpPr>
        <p:grpSpPr>
          <a:xfrm rot="0">
            <a:off x="2531745" y="2776855"/>
            <a:ext cx="1294130" cy="1294130"/>
            <a:chOff x="1071220" y="2781923"/>
            <a:chExt cx="1294149" cy="1294149"/>
          </a:xfrm>
        </p:grpSpPr>
        <p:grpSp>
          <p:nvGrpSpPr>
            <p:cNvPr id="8" name="组合 11"/>
            <p:cNvGrpSpPr/>
            <p:nvPr/>
          </p:nvGrpSpPr>
          <p:grpSpPr>
            <a:xfrm>
              <a:off x="1071220" y="2781923"/>
              <a:ext cx="1294149" cy="1294149"/>
              <a:chOff x="8496537" y="2750811"/>
              <a:chExt cx="2720898" cy="2720898"/>
            </a:xfrm>
          </p:grpSpPr>
          <p:sp>
            <p:nvSpPr>
              <p:cNvPr id="9" name="椭圆 9"/>
              <p:cNvSpPr/>
              <p:nvPr/>
            </p:nvSpPr>
            <p:spPr>
              <a:xfrm>
                <a:off x="8674957" y="2929231"/>
                <a:ext cx="2364059" cy="236405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弧形 10"/>
              <p:cNvSpPr/>
              <p:nvPr/>
            </p:nvSpPr>
            <p:spPr>
              <a:xfrm>
                <a:off x="8496537" y="2750811"/>
                <a:ext cx="2720898" cy="2720898"/>
              </a:xfrm>
              <a:prstGeom prst="arc">
                <a:avLst>
                  <a:gd name="adj1" fmla="val 641230"/>
                  <a:gd name="adj2" fmla="val 18374922"/>
                </a:avLst>
              </a:prstGeom>
              <a:ln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3" name="Freeform 70"/>
            <p:cNvSpPr/>
            <p:nvPr/>
          </p:nvSpPr>
          <p:spPr>
            <a:xfrm>
              <a:off x="1316736" y="3179899"/>
              <a:ext cx="704313" cy="58743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296" h="295">
                  <a:moveTo>
                    <a:pt x="202" y="295"/>
                  </a:moveTo>
                  <a:lnTo>
                    <a:pt x="121" y="225"/>
                  </a:lnTo>
                  <a:lnTo>
                    <a:pt x="121" y="248"/>
                  </a:lnTo>
                  <a:lnTo>
                    <a:pt x="123" y="243"/>
                  </a:lnTo>
                  <a:lnTo>
                    <a:pt x="138" y="258"/>
                  </a:lnTo>
                  <a:lnTo>
                    <a:pt x="102" y="291"/>
                  </a:lnTo>
                  <a:lnTo>
                    <a:pt x="102" y="182"/>
                  </a:lnTo>
                  <a:lnTo>
                    <a:pt x="192" y="262"/>
                  </a:lnTo>
                  <a:lnTo>
                    <a:pt x="268" y="28"/>
                  </a:lnTo>
                  <a:lnTo>
                    <a:pt x="34" y="113"/>
                  </a:lnTo>
                  <a:lnTo>
                    <a:pt x="83" y="161"/>
                  </a:lnTo>
                  <a:lnTo>
                    <a:pt x="180" y="87"/>
                  </a:lnTo>
                  <a:lnTo>
                    <a:pt x="192" y="104"/>
                  </a:lnTo>
                  <a:lnTo>
                    <a:pt x="83" y="187"/>
                  </a:lnTo>
                  <a:lnTo>
                    <a:pt x="0" y="104"/>
                  </a:lnTo>
                  <a:lnTo>
                    <a:pt x="296" y="0"/>
                  </a:lnTo>
                  <a:lnTo>
                    <a:pt x="202" y="29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5" name="平行四边形 45"/>
          <p:cNvSpPr/>
          <p:nvPr/>
        </p:nvSpPr>
        <p:spPr>
          <a:xfrm>
            <a:off x="1552575" y="0"/>
            <a:ext cx="906463" cy="6858000"/>
          </a:xfrm>
          <a:custGeom>
            <a:avLst/>
            <a:gdLst>
              <a:gd name="connsiteX0" fmla="*/ 0 w 2632367"/>
              <a:gd name="connsiteY0" fmla="*/ 6858000 h 6858000"/>
              <a:gd name="connsiteX1" fmla="*/ 693945 w 2632367"/>
              <a:gd name="connsiteY1" fmla="*/ 0 h 6858000"/>
              <a:gd name="connsiteX2" fmla="*/ 2632367 w 2632367"/>
              <a:gd name="connsiteY2" fmla="*/ 0 h 6858000"/>
              <a:gd name="connsiteX3" fmla="*/ 1938422 w 2632367"/>
              <a:gd name="connsiteY3" fmla="*/ 6858000 h 6858000"/>
              <a:gd name="connsiteX4" fmla="*/ 0 w 2632367"/>
              <a:gd name="connsiteY4" fmla="*/ 6858000 h 6858000"/>
              <a:gd name="connsiteX0-1" fmla="*/ 0 w 2632367"/>
              <a:gd name="connsiteY0-2" fmla="*/ 6858000 h 6858000"/>
              <a:gd name="connsiteX1-3" fmla="*/ 2392117 w 2632367"/>
              <a:gd name="connsiteY1-4" fmla="*/ 29028 h 6858000"/>
              <a:gd name="connsiteX2-5" fmla="*/ 2632367 w 2632367"/>
              <a:gd name="connsiteY2-6" fmla="*/ 0 h 6858000"/>
              <a:gd name="connsiteX3-7" fmla="*/ 1938422 w 2632367"/>
              <a:gd name="connsiteY3-8" fmla="*/ 6858000 h 6858000"/>
              <a:gd name="connsiteX4-9" fmla="*/ 0 w 2632367"/>
              <a:gd name="connsiteY4-10" fmla="*/ 6858000 h 6858000"/>
              <a:gd name="connsiteX0-11" fmla="*/ 0 w 905167"/>
              <a:gd name="connsiteY0-12" fmla="*/ 6858000 h 6858000"/>
              <a:gd name="connsiteX1-13" fmla="*/ 664917 w 905167"/>
              <a:gd name="connsiteY1-14" fmla="*/ 29028 h 6858000"/>
              <a:gd name="connsiteX2-15" fmla="*/ 905167 w 905167"/>
              <a:gd name="connsiteY2-16" fmla="*/ 0 h 6858000"/>
              <a:gd name="connsiteX3-17" fmla="*/ 211222 w 905167"/>
              <a:gd name="connsiteY3-18" fmla="*/ 6858000 h 6858000"/>
              <a:gd name="connsiteX4-19" fmla="*/ 0 w 905167"/>
              <a:gd name="connsiteY4-2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5167" h="6858000">
                <a:moveTo>
                  <a:pt x="0" y="6858000"/>
                </a:moveTo>
                <a:lnTo>
                  <a:pt x="664917" y="29028"/>
                </a:lnTo>
                <a:lnTo>
                  <a:pt x="905167" y="0"/>
                </a:lnTo>
                <a:lnTo>
                  <a:pt x="21122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平行四边形 45"/>
          <p:cNvSpPr/>
          <p:nvPr/>
        </p:nvSpPr>
        <p:spPr>
          <a:xfrm>
            <a:off x="3914775" y="0"/>
            <a:ext cx="904875" cy="6858000"/>
          </a:xfrm>
          <a:custGeom>
            <a:avLst/>
            <a:gdLst>
              <a:gd name="connsiteX0" fmla="*/ 0 w 2632367"/>
              <a:gd name="connsiteY0" fmla="*/ 6858000 h 6858000"/>
              <a:gd name="connsiteX1" fmla="*/ 693945 w 2632367"/>
              <a:gd name="connsiteY1" fmla="*/ 0 h 6858000"/>
              <a:gd name="connsiteX2" fmla="*/ 2632367 w 2632367"/>
              <a:gd name="connsiteY2" fmla="*/ 0 h 6858000"/>
              <a:gd name="connsiteX3" fmla="*/ 1938422 w 2632367"/>
              <a:gd name="connsiteY3" fmla="*/ 6858000 h 6858000"/>
              <a:gd name="connsiteX4" fmla="*/ 0 w 2632367"/>
              <a:gd name="connsiteY4" fmla="*/ 6858000 h 6858000"/>
              <a:gd name="connsiteX0-1" fmla="*/ 0 w 2632367"/>
              <a:gd name="connsiteY0-2" fmla="*/ 6858000 h 6858000"/>
              <a:gd name="connsiteX1-3" fmla="*/ 2392117 w 2632367"/>
              <a:gd name="connsiteY1-4" fmla="*/ 29028 h 6858000"/>
              <a:gd name="connsiteX2-5" fmla="*/ 2632367 w 2632367"/>
              <a:gd name="connsiteY2-6" fmla="*/ 0 h 6858000"/>
              <a:gd name="connsiteX3-7" fmla="*/ 1938422 w 2632367"/>
              <a:gd name="connsiteY3-8" fmla="*/ 6858000 h 6858000"/>
              <a:gd name="connsiteX4-9" fmla="*/ 0 w 2632367"/>
              <a:gd name="connsiteY4-10" fmla="*/ 6858000 h 6858000"/>
              <a:gd name="connsiteX0-11" fmla="*/ 0 w 905167"/>
              <a:gd name="connsiteY0-12" fmla="*/ 6858000 h 6858000"/>
              <a:gd name="connsiteX1-13" fmla="*/ 664917 w 905167"/>
              <a:gd name="connsiteY1-14" fmla="*/ 29028 h 6858000"/>
              <a:gd name="connsiteX2-15" fmla="*/ 905167 w 905167"/>
              <a:gd name="connsiteY2-16" fmla="*/ 0 h 6858000"/>
              <a:gd name="connsiteX3-17" fmla="*/ 211222 w 905167"/>
              <a:gd name="connsiteY3-18" fmla="*/ 6858000 h 6858000"/>
              <a:gd name="connsiteX4-19" fmla="*/ 0 w 905167"/>
              <a:gd name="connsiteY4-2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5167" h="6858000">
                <a:moveTo>
                  <a:pt x="0" y="6858000"/>
                </a:moveTo>
                <a:lnTo>
                  <a:pt x="664917" y="29028"/>
                </a:lnTo>
                <a:lnTo>
                  <a:pt x="905167" y="0"/>
                </a:lnTo>
                <a:lnTo>
                  <a:pt x="21122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600700" y="52419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marL="0" indent="0" defTabSz="266700">
              <a:spcAft>
                <a:spcPct val="0"/>
              </a:spcAft>
            </a:pPr>
            <a:r>
              <a:rPr lang="en-US" altLang="zh-CN" sz="2800" b="1">
                <a:latin typeface="Calibri"/>
                <a:ea typeface="SimSun"/>
              </a:rPr>
              <a:t>Customer Trends</a:t>
            </a:r>
            <a:endParaRPr lang="en-US" altLang="zh-CN" sz="2800" b="1">
              <a:latin typeface="Calibri"/>
              <a:ea typeface="SimSun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252720" y="1883727"/>
            <a:ext cx="5080000" cy="3784600"/>
          </a:xfrm>
          <a:prstGeom prst="rect">
            <a:avLst/>
          </a:prstGeom>
        </p:spPr>
        <p:txBody>
          <a:bodyPr>
            <a:spAutoFit/>
          </a:bodyPr>
          <a:p>
            <a:pPr marL="0" indent="0" defTabSz="266700">
              <a:spcAft>
                <a:spcPct val="0"/>
              </a:spcAft>
            </a:pPr>
            <a:r>
              <a:rPr lang="en-US" altLang="zh-CN" sz="1600" b="1">
                <a:latin typeface="Calibri"/>
                <a:ea typeface="SimSun"/>
              </a:rPr>
              <a:t>User Base</a:t>
            </a: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Q1 2023: 18,446 users (up from 16,198 in Q1 2022)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 b="1">
                <a:latin typeface="Calibri"/>
                <a:ea typeface="SimSun"/>
              </a:rPr>
              <a:t>Customer Metrics</a:t>
            </a: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Customer attrition: 322 (Q1 2023)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New users: 1,965 (Q1 2023)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Churn rate: 1.9%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 b="1">
                <a:latin typeface="Calibri"/>
                <a:ea typeface="SimSun"/>
              </a:rPr>
              <a:t>Observations</a:t>
            </a: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Strong user growth despite previous high attrition</a:t>
            </a:r>
            <a:endParaRPr lang="en-US" altLang="zh-CN" sz="1600">
              <a:latin typeface="Calibri"/>
              <a:ea typeface="SimSun"/>
            </a:endParaRPr>
          </a:p>
        </p:txBody>
      </p:sp>
      <p:sp>
        <p:nvSpPr>
          <p:cNvPr id="19" name="椭圆 46"/>
          <p:cNvSpPr/>
          <p:nvPr/>
        </p:nvSpPr>
        <p:spPr>
          <a:xfrm>
            <a:off x="5114925" y="2478723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椭圆 46"/>
          <p:cNvSpPr/>
          <p:nvPr/>
        </p:nvSpPr>
        <p:spPr>
          <a:xfrm>
            <a:off x="5135245" y="3720783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椭圆 46"/>
          <p:cNvSpPr/>
          <p:nvPr/>
        </p:nvSpPr>
        <p:spPr>
          <a:xfrm>
            <a:off x="5135245" y="3953193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椭圆 46"/>
          <p:cNvSpPr/>
          <p:nvPr/>
        </p:nvSpPr>
        <p:spPr>
          <a:xfrm>
            <a:off x="5135245" y="4185603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椭圆 46"/>
          <p:cNvSpPr/>
          <p:nvPr/>
        </p:nvSpPr>
        <p:spPr>
          <a:xfrm>
            <a:off x="5135245" y="5427663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平行四边形 38"/>
          <p:cNvSpPr/>
          <p:nvPr/>
        </p:nvSpPr>
        <p:spPr>
          <a:xfrm>
            <a:off x="1595438" y="2276475"/>
            <a:ext cx="1816100" cy="3313113"/>
          </a:xfrm>
          <a:prstGeom prst="parallelogram">
            <a:avLst>
              <a:gd name="adj" fmla="val 26362"/>
            </a:avLst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rcRect l="25000"/>
          <a:stretch>
            <a:fillRect/>
          </a:stretch>
        </p:blipFill>
        <p:spPr>
          <a:xfrm>
            <a:off x="1536700" y="21590"/>
            <a:ext cx="9167495" cy="68757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平行四边形 1"/>
          <p:cNvSpPr/>
          <p:nvPr/>
        </p:nvSpPr>
        <p:spPr>
          <a:xfrm>
            <a:off x="1855788" y="0"/>
            <a:ext cx="2633663" cy="6858000"/>
          </a:xfrm>
          <a:prstGeom prst="parallelogram">
            <a:avLst>
              <a:gd name="adj" fmla="val 26362"/>
            </a:avLst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组合 16"/>
          <p:cNvGrpSpPr/>
          <p:nvPr/>
        </p:nvGrpSpPr>
        <p:grpSpPr>
          <a:xfrm rot="0">
            <a:off x="2531745" y="2776855"/>
            <a:ext cx="1294130" cy="1294130"/>
            <a:chOff x="1071220" y="2781923"/>
            <a:chExt cx="1294149" cy="1294149"/>
          </a:xfrm>
        </p:grpSpPr>
        <p:grpSp>
          <p:nvGrpSpPr>
            <p:cNvPr id="8" name="组合 11"/>
            <p:cNvGrpSpPr/>
            <p:nvPr/>
          </p:nvGrpSpPr>
          <p:grpSpPr>
            <a:xfrm>
              <a:off x="1071220" y="2781923"/>
              <a:ext cx="1294149" cy="1294149"/>
              <a:chOff x="8496537" y="2750811"/>
              <a:chExt cx="2720898" cy="2720898"/>
            </a:xfrm>
          </p:grpSpPr>
          <p:sp>
            <p:nvSpPr>
              <p:cNvPr id="9" name="椭圆 9"/>
              <p:cNvSpPr/>
              <p:nvPr/>
            </p:nvSpPr>
            <p:spPr>
              <a:xfrm>
                <a:off x="8674957" y="2929231"/>
                <a:ext cx="2364059" cy="236405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弧形 10"/>
              <p:cNvSpPr/>
              <p:nvPr/>
            </p:nvSpPr>
            <p:spPr>
              <a:xfrm>
                <a:off x="8496537" y="2750811"/>
                <a:ext cx="2720898" cy="2720898"/>
              </a:xfrm>
              <a:prstGeom prst="arc">
                <a:avLst>
                  <a:gd name="adj1" fmla="val 641230"/>
                  <a:gd name="adj2" fmla="val 18374922"/>
                </a:avLst>
              </a:prstGeom>
              <a:ln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3" name="Freeform 70"/>
            <p:cNvSpPr/>
            <p:nvPr/>
          </p:nvSpPr>
          <p:spPr>
            <a:xfrm>
              <a:off x="1316736" y="3179899"/>
              <a:ext cx="704313" cy="58743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296" h="295">
                  <a:moveTo>
                    <a:pt x="202" y="295"/>
                  </a:moveTo>
                  <a:lnTo>
                    <a:pt x="121" y="225"/>
                  </a:lnTo>
                  <a:lnTo>
                    <a:pt x="121" y="248"/>
                  </a:lnTo>
                  <a:lnTo>
                    <a:pt x="123" y="243"/>
                  </a:lnTo>
                  <a:lnTo>
                    <a:pt x="138" y="258"/>
                  </a:lnTo>
                  <a:lnTo>
                    <a:pt x="102" y="291"/>
                  </a:lnTo>
                  <a:lnTo>
                    <a:pt x="102" y="182"/>
                  </a:lnTo>
                  <a:lnTo>
                    <a:pt x="192" y="262"/>
                  </a:lnTo>
                  <a:lnTo>
                    <a:pt x="268" y="28"/>
                  </a:lnTo>
                  <a:lnTo>
                    <a:pt x="34" y="113"/>
                  </a:lnTo>
                  <a:lnTo>
                    <a:pt x="83" y="161"/>
                  </a:lnTo>
                  <a:lnTo>
                    <a:pt x="180" y="87"/>
                  </a:lnTo>
                  <a:lnTo>
                    <a:pt x="192" y="104"/>
                  </a:lnTo>
                  <a:lnTo>
                    <a:pt x="83" y="187"/>
                  </a:lnTo>
                  <a:lnTo>
                    <a:pt x="0" y="104"/>
                  </a:lnTo>
                  <a:lnTo>
                    <a:pt x="296" y="0"/>
                  </a:lnTo>
                  <a:lnTo>
                    <a:pt x="202" y="29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5" name="平行四边形 45"/>
          <p:cNvSpPr/>
          <p:nvPr/>
        </p:nvSpPr>
        <p:spPr>
          <a:xfrm>
            <a:off x="1552575" y="0"/>
            <a:ext cx="906463" cy="6858000"/>
          </a:xfrm>
          <a:custGeom>
            <a:avLst/>
            <a:gdLst>
              <a:gd name="connsiteX0" fmla="*/ 0 w 2632367"/>
              <a:gd name="connsiteY0" fmla="*/ 6858000 h 6858000"/>
              <a:gd name="connsiteX1" fmla="*/ 693945 w 2632367"/>
              <a:gd name="connsiteY1" fmla="*/ 0 h 6858000"/>
              <a:gd name="connsiteX2" fmla="*/ 2632367 w 2632367"/>
              <a:gd name="connsiteY2" fmla="*/ 0 h 6858000"/>
              <a:gd name="connsiteX3" fmla="*/ 1938422 w 2632367"/>
              <a:gd name="connsiteY3" fmla="*/ 6858000 h 6858000"/>
              <a:gd name="connsiteX4" fmla="*/ 0 w 2632367"/>
              <a:gd name="connsiteY4" fmla="*/ 6858000 h 6858000"/>
              <a:gd name="connsiteX0-1" fmla="*/ 0 w 2632367"/>
              <a:gd name="connsiteY0-2" fmla="*/ 6858000 h 6858000"/>
              <a:gd name="connsiteX1-3" fmla="*/ 2392117 w 2632367"/>
              <a:gd name="connsiteY1-4" fmla="*/ 29028 h 6858000"/>
              <a:gd name="connsiteX2-5" fmla="*/ 2632367 w 2632367"/>
              <a:gd name="connsiteY2-6" fmla="*/ 0 h 6858000"/>
              <a:gd name="connsiteX3-7" fmla="*/ 1938422 w 2632367"/>
              <a:gd name="connsiteY3-8" fmla="*/ 6858000 h 6858000"/>
              <a:gd name="connsiteX4-9" fmla="*/ 0 w 2632367"/>
              <a:gd name="connsiteY4-10" fmla="*/ 6858000 h 6858000"/>
              <a:gd name="connsiteX0-11" fmla="*/ 0 w 905167"/>
              <a:gd name="connsiteY0-12" fmla="*/ 6858000 h 6858000"/>
              <a:gd name="connsiteX1-13" fmla="*/ 664917 w 905167"/>
              <a:gd name="connsiteY1-14" fmla="*/ 29028 h 6858000"/>
              <a:gd name="connsiteX2-15" fmla="*/ 905167 w 905167"/>
              <a:gd name="connsiteY2-16" fmla="*/ 0 h 6858000"/>
              <a:gd name="connsiteX3-17" fmla="*/ 211222 w 905167"/>
              <a:gd name="connsiteY3-18" fmla="*/ 6858000 h 6858000"/>
              <a:gd name="connsiteX4-19" fmla="*/ 0 w 905167"/>
              <a:gd name="connsiteY4-2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5167" h="6858000">
                <a:moveTo>
                  <a:pt x="0" y="6858000"/>
                </a:moveTo>
                <a:lnTo>
                  <a:pt x="664917" y="29028"/>
                </a:lnTo>
                <a:lnTo>
                  <a:pt x="905167" y="0"/>
                </a:lnTo>
                <a:lnTo>
                  <a:pt x="21122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平行四边形 45"/>
          <p:cNvSpPr/>
          <p:nvPr/>
        </p:nvSpPr>
        <p:spPr>
          <a:xfrm>
            <a:off x="3914775" y="0"/>
            <a:ext cx="904875" cy="6858000"/>
          </a:xfrm>
          <a:custGeom>
            <a:avLst/>
            <a:gdLst>
              <a:gd name="connsiteX0" fmla="*/ 0 w 2632367"/>
              <a:gd name="connsiteY0" fmla="*/ 6858000 h 6858000"/>
              <a:gd name="connsiteX1" fmla="*/ 693945 w 2632367"/>
              <a:gd name="connsiteY1" fmla="*/ 0 h 6858000"/>
              <a:gd name="connsiteX2" fmla="*/ 2632367 w 2632367"/>
              <a:gd name="connsiteY2" fmla="*/ 0 h 6858000"/>
              <a:gd name="connsiteX3" fmla="*/ 1938422 w 2632367"/>
              <a:gd name="connsiteY3" fmla="*/ 6858000 h 6858000"/>
              <a:gd name="connsiteX4" fmla="*/ 0 w 2632367"/>
              <a:gd name="connsiteY4" fmla="*/ 6858000 h 6858000"/>
              <a:gd name="connsiteX0-1" fmla="*/ 0 w 2632367"/>
              <a:gd name="connsiteY0-2" fmla="*/ 6858000 h 6858000"/>
              <a:gd name="connsiteX1-3" fmla="*/ 2392117 w 2632367"/>
              <a:gd name="connsiteY1-4" fmla="*/ 29028 h 6858000"/>
              <a:gd name="connsiteX2-5" fmla="*/ 2632367 w 2632367"/>
              <a:gd name="connsiteY2-6" fmla="*/ 0 h 6858000"/>
              <a:gd name="connsiteX3-7" fmla="*/ 1938422 w 2632367"/>
              <a:gd name="connsiteY3-8" fmla="*/ 6858000 h 6858000"/>
              <a:gd name="connsiteX4-9" fmla="*/ 0 w 2632367"/>
              <a:gd name="connsiteY4-10" fmla="*/ 6858000 h 6858000"/>
              <a:gd name="connsiteX0-11" fmla="*/ 0 w 905167"/>
              <a:gd name="connsiteY0-12" fmla="*/ 6858000 h 6858000"/>
              <a:gd name="connsiteX1-13" fmla="*/ 664917 w 905167"/>
              <a:gd name="connsiteY1-14" fmla="*/ 29028 h 6858000"/>
              <a:gd name="connsiteX2-15" fmla="*/ 905167 w 905167"/>
              <a:gd name="connsiteY2-16" fmla="*/ 0 h 6858000"/>
              <a:gd name="connsiteX3-17" fmla="*/ 211222 w 905167"/>
              <a:gd name="connsiteY3-18" fmla="*/ 6858000 h 6858000"/>
              <a:gd name="connsiteX4-19" fmla="*/ 0 w 905167"/>
              <a:gd name="connsiteY4-2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5167" h="6858000">
                <a:moveTo>
                  <a:pt x="0" y="6858000"/>
                </a:moveTo>
                <a:lnTo>
                  <a:pt x="664917" y="29028"/>
                </a:lnTo>
                <a:lnTo>
                  <a:pt x="905167" y="0"/>
                </a:lnTo>
                <a:lnTo>
                  <a:pt x="21122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806440" y="29432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marL="0" indent="0" defTabSz="266700">
              <a:spcAft>
                <a:spcPct val="0"/>
              </a:spcAft>
            </a:pPr>
            <a:r>
              <a:rPr lang="en-US" altLang="zh-CN" sz="2800" b="1">
                <a:latin typeface="Calibri"/>
                <a:ea typeface="SimSun"/>
              </a:rPr>
              <a:t>Future Outlook</a:t>
            </a:r>
            <a:endParaRPr lang="en-US" altLang="zh-CN" sz="2800" b="1">
              <a:latin typeface="Calibri"/>
              <a:ea typeface="SimSun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322570" y="1405890"/>
            <a:ext cx="6580505" cy="4421505"/>
          </a:xfrm>
          <a:prstGeom prst="rect">
            <a:avLst/>
          </a:prstGeom>
        </p:spPr>
        <p:txBody>
          <a:bodyPr>
            <a:noAutofit/>
          </a:bodyPr>
          <a:p>
            <a:pPr marL="0" indent="0" defTabSz="266700">
              <a:spcAft>
                <a:spcPct val="0"/>
              </a:spcAft>
            </a:pP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 b="1">
                <a:latin typeface="Calibri"/>
                <a:ea typeface="SimSun"/>
              </a:rPr>
              <a:t>2023 &amp; 2024 Projections</a:t>
            </a: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Revenues: Annualized growth 15%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Operating Income: Annual growth 10%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Net Income: Annual growth 8%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 b="1">
                <a:latin typeface="Calibri"/>
                <a:ea typeface="SimSun"/>
              </a:rPr>
              <a:t>Financial Metrics</a:t>
            </a: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 EBITDA margin vs. industry average: Need to improve 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   (39% industry avg.)</a:t>
            </a:r>
            <a:endParaRPr lang="en-US" altLang="zh-CN" sz="1600">
              <a:latin typeface="Calibri"/>
              <a:ea typeface="SimSun"/>
            </a:endParaRPr>
          </a:p>
        </p:txBody>
      </p:sp>
      <p:sp>
        <p:nvSpPr>
          <p:cNvPr id="19" name="椭圆 46"/>
          <p:cNvSpPr/>
          <p:nvPr/>
        </p:nvSpPr>
        <p:spPr>
          <a:xfrm>
            <a:off x="5252720" y="2526983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椭圆 46"/>
          <p:cNvSpPr/>
          <p:nvPr/>
        </p:nvSpPr>
        <p:spPr>
          <a:xfrm>
            <a:off x="5252720" y="2744153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椭圆 46"/>
          <p:cNvSpPr/>
          <p:nvPr/>
        </p:nvSpPr>
        <p:spPr>
          <a:xfrm>
            <a:off x="5271770" y="3009583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椭圆 46"/>
          <p:cNvSpPr/>
          <p:nvPr/>
        </p:nvSpPr>
        <p:spPr>
          <a:xfrm>
            <a:off x="5259705" y="4464368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平行四边形 38"/>
          <p:cNvSpPr/>
          <p:nvPr/>
        </p:nvSpPr>
        <p:spPr>
          <a:xfrm>
            <a:off x="1595438" y="2276475"/>
            <a:ext cx="1816100" cy="3313113"/>
          </a:xfrm>
          <a:prstGeom prst="parallelogram">
            <a:avLst>
              <a:gd name="adj" fmla="val 26362"/>
            </a:avLst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rcRect l="25000"/>
          <a:stretch>
            <a:fillRect/>
          </a:stretch>
        </p:blipFill>
        <p:spPr>
          <a:xfrm>
            <a:off x="1536700" y="21590"/>
            <a:ext cx="9167495" cy="68757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平行四边形 1"/>
          <p:cNvSpPr/>
          <p:nvPr/>
        </p:nvSpPr>
        <p:spPr>
          <a:xfrm>
            <a:off x="1855788" y="0"/>
            <a:ext cx="2633663" cy="6858000"/>
          </a:xfrm>
          <a:prstGeom prst="parallelogram">
            <a:avLst>
              <a:gd name="adj" fmla="val 26362"/>
            </a:avLst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组合 16"/>
          <p:cNvGrpSpPr/>
          <p:nvPr/>
        </p:nvGrpSpPr>
        <p:grpSpPr>
          <a:xfrm rot="0">
            <a:off x="2531745" y="2776855"/>
            <a:ext cx="1294130" cy="1294130"/>
            <a:chOff x="1071220" y="2781923"/>
            <a:chExt cx="1294149" cy="1294149"/>
          </a:xfrm>
        </p:grpSpPr>
        <p:grpSp>
          <p:nvGrpSpPr>
            <p:cNvPr id="8" name="组合 11"/>
            <p:cNvGrpSpPr/>
            <p:nvPr/>
          </p:nvGrpSpPr>
          <p:grpSpPr>
            <a:xfrm>
              <a:off x="1071220" y="2781923"/>
              <a:ext cx="1294149" cy="1294149"/>
              <a:chOff x="8496537" y="2750811"/>
              <a:chExt cx="2720898" cy="2720898"/>
            </a:xfrm>
          </p:grpSpPr>
          <p:sp>
            <p:nvSpPr>
              <p:cNvPr id="9" name="椭圆 9"/>
              <p:cNvSpPr/>
              <p:nvPr/>
            </p:nvSpPr>
            <p:spPr>
              <a:xfrm>
                <a:off x="8674957" y="2929231"/>
                <a:ext cx="2364059" cy="236405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弧形 10"/>
              <p:cNvSpPr/>
              <p:nvPr/>
            </p:nvSpPr>
            <p:spPr>
              <a:xfrm>
                <a:off x="8496537" y="2750811"/>
                <a:ext cx="2720898" cy="2720898"/>
              </a:xfrm>
              <a:prstGeom prst="arc">
                <a:avLst>
                  <a:gd name="adj1" fmla="val 641230"/>
                  <a:gd name="adj2" fmla="val 18374922"/>
                </a:avLst>
              </a:prstGeom>
              <a:ln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3" name="Freeform 70"/>
            <p:cNvSpPr/>
            <p:nvPr/>
          </p:nvSpPr>
          <p:spPr>
            <a:xfrm>
              <a:off x="1316736" y="3179899"/>
              <a:ext cx="704313" cy="58743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296" h="295">
                  <a:moveTo>
                    <a:pt x="202" y="295"/>
                  </a:moveTo>
                  <a:lnTo>
                    <a:pt x="121" y="225"/>
                  </a:lnTo>
                  <a:lnTo>
                    <a:pt x="121" y="248"/>
                  </a:lnTo>
                  <a:lnTo>
                    <a:pt x="123" y="243"/>
                  </a:lnTo>
                  <a:lnTo>
                    <a:pt x="138" y="258"/>
                  </a:lnTo>
                  <a:lnTo>
                    <a:pt x="102" y="291"/>
                  </a:lnTo>
                  <a:lnTo>
                    <a:pt x="102" y="182"/>
                  </a:lnTo>
                  <a:lnTo>
                    <a:pt x="192" y="262"/>
                  </a:lnTo>
                  <a:lnTo>
                    <a:pt x="268" y="28"/>
                  </a:lnTo>
                  <a:lnTo>
                    <a:pt x="34" y="113"/>
                  </a:lnTo>
                  <a:lnTo>
                    <a:pt x="83" y="161"/>
                  </a:lnTo>
                  <a:lnTo>
                    <a:pt x="180" y="87"/>
                  </a:lnTo>
                  <a:lnTo>
                    <a:pt x="192" y="104"/>
                  </a:lnTo>
                  <a:lnTo>
                    <a:pt x="83" y="187"/>
                  </a:lnTo>
                  <a:lnTo>
                    <a:pt x="0" y="104"/>
                  </a:lnTo>
                  <a:lnTo>
                    <a:pt x="296" y="0"/>
                  </a:lnTo>
                  <a:lnTo>
                    <a:pt x="202" y="29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5" name="平行四边形 45"/>
          <p:cNvSpPr/>
          <p:nvPr/>
        </p:nvSpPr>
        <p:spPr>
          <a:xfrm>
            <a:off x="1552575" y="0"/>
            <a:ext cx="906463" cy="6858000"/>
          </a:xfrm>
          <a:custGeom>
            <a:avLst/>
            <a:gdLst>
              <a:gd name="connsiteX0" fmla="*/ 0 w 2632367"/>
              <a:gd name="connsiteY0" fmla="*/ 6858000 h 6858000"/>
              <a:gd name="connsiteX1" fmla="*/ 693945 w 2632367"/>
              <a:gd name="connsiteY1" fmla="*/ 0 h 6858000"/>
              <a:gd name="connsiteX2" fmla="*/ 2632367 w 2632367"/>
              <a:gd name="connsiteY2" fmla="*/ 0 h 6858000"/>
              <a:gd name="connsiteX3" fmla="*/ 1938422 w 2632367"/>
              <a:gd name="connsiteY3" fmla="*/ 6858000 h 6858000"/>
              <a:gd name="connsiteX4" fmla="*/ 0 w 2632367"/>
              <a:gd name="connsiteY4" fmla="*/ 6858000 h 6858000"/>
              <a:gd name="connsiteX0-1" fmla="*/ 0 w 2632367"/>
              <a:gd name="connsiteY0-2" fmla="*/ 6858000 h 6858000"/>
              <a:gd name="connsiteX1-3" fmla="*/ 2392117 w 2632367"/>
              <a:gd name="connsiteY1-4" fmla="*/ 29028 h 6858000"/>
              <a:gd name="connsiteX2-5" fmla="*/ 2632367 w 2632367"/>
              <a:gd name="connsiteY2-6" fmla="*/ 0 h 6858000"/>
              <a:gd name="connsiteX3-7" fmla="*/ 1938422 w 2632367"/>
              <a:gd name="connsiteY3-8" fmla="*/ 6858000 h 6858000"/>
              <a:gd name="connsiteX4-9" fmla="*/ 0 w 2632367"/>
              <a:gd name="connsiteY4-10" fmla="*/ 6858000 h 6858000"/>
              <a:gd name="connsiteX0-11" fmla="*/ 0 w 905167"/>
              <a:gd name="connsiteY0-12" fmla="*/ 6858000 h 6858000"/>
              <a:gd name="connsiteX1-13" fmla="*/ 664917 w 905167"/>
              <a:gd name="connsiteY1-14" fmla="*/ 29028 h 6858000"/>
              <a:gd name="connsiteX2-15" fmla="*/ 905167 w 905167"/>
              <a:gd name="connsiteY2-16" fmla="*/ 0 h 6858000"/>
              <a:gd name="connsiteX3-17" fmla="*/ 211222 w 905167"/>
              <a:gd name="connsiteY3-18" fmla="*/ 6858000 h 6858000"/>
              <a:gd name="connsiteX4-19" fmla="*/ 0 w 905167"/>
              <a:gd name="connsiteY4-2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5167" h="6858000">
                <a:moveTo>
                  <a:pt x="0" y="6858000"/>
                </a:moveTo>
                <a:lnTo>
                  <a:pt x="664917" y="29028"/>
                </a:lnTo>
                <a:lnTo>
                  <a:pt x="905167" y="0"/>
                </a:lnTo>
                <a:lnTo>
                  <a:pt x="21122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平行四边形 45"/>
          <p:cNvSpPr/>
          <p:nvPr/>
        </p:nvSpPr>
        <p:spPr>
          <a:xfrm>
            <a:off x="3914775" y="0"/>
            <a:ext cx="904875" cy="6858000"/>
          </a:xfrm>
          <a:custGeom>
            <a:avLst/>
            <a:gdLst>
              <a:gd name="connsiteX0" fmla="*/ 0 w 2632367"/>
              <a:gd name="connsiteY0" fmla="*/ 6858000 h 6858000"/>
              <a:gd name="connsiteX1" fmla="*/ 693945 w 2632367"/>
              <a:gd name="connsiteY1" fmla="*/ 0 h 6858000"/>
              <a:gd name="connsiteX2" fmla="*/ 2632367 w 2632367"/>
              <a:gd name="connsiteY2" fmla="*/ 0 h 6858000"/>
              <a:gd name="connsiteX3" fmla="*/ 1938422 w 2632367"/>
              <a:gd name="connsiteY3" fmla="*/ 6858000 h 6858000"/>
              <a:gd name="connsiteX4" fmla="*/ 0 w 2632367"/>
              <a:gd name="connsiteY4" fmla="*/ 6858000 h 6858000"/>
              <a:gd name="connsiteX0-1" fmla="*/ 0 w 2632367"/>
              <a:gd name="connsiteY0-2" fmla="*/ 6858000 h 6858000"/>
              <a:gd name="connsiteX1-3" fmla="*/ 2392117 w 2632367"/>
              <a:gd name="connsiteY1-4" fmla="*/ 29028 h 6858000"/>
              <a:gd name="connsiteX2-5" fmla="*/ 2632367 w 2632367"/>
              <a:gd name="connsiteY2-6" fmla="*/ 0 h 6858000"/>
              <a:gd name="connsiteX3-7" fmla="*/ 1938422 w 2632367"/>
              <a:gd name="connsiteY3-8" fmla="*/ 6858000 h 6858000"/>
              <a:gd name="connsiteX4-9" fmla="*/ 0 w 2632367"/>
              <a:gd name="connsiteY4-10" fmla="*/ 6858000 h 6858000"/>
              <a:gd name="connsiteX0-11" fmla="*/ 0 w 905167"/>
              <a:gd name="connsiteY0-12" fmla="*/ 6858000 h 6858000"/>
              <a:gd name="connsiteX1-13" fmla="*/ 664917 w 905167"/>
              <a:gd name="connsiteY1-14" fmla="*/ 29028 h 6858000"/>
              <a:gd name="connsiteX2-15" fmla="*/ 905167 w 905167"/>
              <a:gd name="connsiteY2-16" fmla="*/ 0 h 6858000"/>
              <a:gd name="connsiteX3-17" fmla="*/ 211222 w 905167"/>
              <a:gd name="connsiteY3-18" fmla="*/ 6858000 h 6858000"/>
              <a:gd name="connsiteX4-19" fmla="*/ 0 w 905167"/>
              <a:gd name="connsiteY4-2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5167" h="6858000">
                <a:moveTo>
                  <a:pt x="0" y="6858000"/>
                </a:moveTo>
                <a:lnTo>
                  <a:pt x="664917" y="29028"/>
                </a:lnTo>
                <a:lnTo>
                  <a:pt x="905167" y="0"/>
                </a:lnTo>
                <a:lnTo>
                  <a:pt x="21122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806440" y="29432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marL="0" indent="0" defTabSz="266700">
              <a:spcAft>
                <a:spcPct val="0"/>
              </a:spcAft>
            </a:pPr>
            <a:r>
              <a:rPr lang="en-US" altLang="zh-CN" sz="2800" b="1">
                <a:latin typeface="Calibri"/>
                <a:ea typeface="SimSun"/>
              </a:rPr>
              <a:t>Recommendation</a:t>
            </a:r>
            <a:endParaRPr lang="en-US" altLang="zh-CN" sz="2800" b="1">
              <a:latin typeface="Calibri"/>
              <a:ea typeface="SimSun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252720" y="1405890"/>
            <a:ext cx="6650355" cy="4905375"/>
          </a:xfrm>
          <a:prstGeom prst="rect">
            <a:avLst/>
          </a:prstGeom>
        </p:spPr>
        <p:txBody>
          <a:bodyPr>
            <a:noAutofit/>
          </a:bodyPr>
          <a:p>
            <a:pPr marL="0" indent="0" defTabSz="266700">
              <a:spcAft>
                <a:spcPct val="0"/>
              </a:spcAft>
            </a:pPr>
            <a:endParaRPr lang="en-US" altLang="zh-CN" sz="18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8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8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800" b="1">
                <a:latin typeface="Calibri"/>
                <a:ea typeface="SimSun"/>
              </a:rPr>
              <a:t>Proceed with Relationship?</a:t>
            </a:r>
            <a:endParaRPr lang="en-US" altLang="zh-CN" sz="18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8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Positive growth and strong cash flow indicators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800" b="1">
                <a:latin typeface="Calibri"/>
                <a:ea typeface="SimSun"/>
              </a:rPr>
              <a:t>Clarification Areas</a:t>
            </a:r>
            <a:endParaRPr lang="en-US" altLang="zh-CN" sz="18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8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  Request explanations for revenue spikes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  Explore reasons for high customer attrition in 2022</a:t>
            </a: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endParaRPr lang="en-US" altLang="zh-CN" sz="1600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800" b="1">
                <a:latin typeface="Calibri"/>
                <a:ea typeface="SimSun"/>
              </a:rPr>
              <a:t>Conclusion</a:t>
            </a:r>
            <a:endParaRPr lang="en-US" altLang="zh-CN" sz="1800" b="1">
              <a:latin typeface="Calibri"/>
              <a:ea typeface="SimSun"/>
            </a:endParaRPr>
          </a:p>
          <a:p>
            <a:pPr marL="0" indent="0" defTabSz="266700">
              <a:spcAft>
                <a:spcPct val="0"/>
              </a:spcAft>
            </a:pPr>
            <a:r>
              <a:rPr lang="en-US" altLang="zh-CN" sz="1600">
                <a:latin typeface="Calibri"/>
                <a:ea typeface="SimSun"/>
              </a:rPr>
              <a:t>  Open for questions and further discussion.</a:t>
            </a:r>
            <a:endParaRPr lang="en-US" altLang="zh-CN" sz="1600">
              <a:latin typeface="Calibri"/>
              <a:ea typeface="SimSun"/>
            </a:endParaRPr>
          </a:p>
        </p:txBody>
      </p:sp>
      <p:sp>
        <p:nvSpPr>
          <p:cNvPr id="19" name="椭圆 46"/>
          <p:cNvSpPr/>
          <p:nvPr/>
        </p:nvSpPr>
        <p:spPr>
          <a:xfrm>
            <a:off x="5264785" y="5686743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椭圆 46"/>
          <p:cNvSpPr/>
          <p:nvPr/>
        </p:nvSpPr>
        <p:spPr>
          <a:xfrm>
            <a:off x="5135245" y="2889568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椭圆 46"/>
          <p:cNvSpPr/>
          <p:nvPr/>
        </p:nvSpPr>
        <p:spPr>
          <a:xfrm>
            <a:off x="5259705" y="4680268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椭圆 46"/>
          <p:cNvSpPr/>
          <p:nvPr/>
        </p:nvSpPr>
        <p:spPr>
          <a:xfrm>
            <a:off x="5259705" y="4464368"/>
            <a:ext cx="117475" cy="117475"/>
          </a:xfrm>
          <a:prstGeom prst="ellipse">
            <a:avLst/>
          </a:prstGeom>
          <a:solidFill>
            <a:srgbClr val="234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1291</Words>
  <Application>WPS Writer</Application>
  <PresentationFormat>全屏显示(4:3)</PresentationFormat>
  <Paragraphs>95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Helvetica Neue</vt:lpstr>
      <vt:lpstr>SimSun</vt:lpstr>
      <vt:lpstr>宋体-简</vt:lpstr>
      <vt:lpstr>Impact</vt:lpstr>
      <vt:lpstr>Microsoft YaHei</vt:lpstr>
      <vt:lpstr>汉仪旗黑</vt:lpstr>
      <vt:lpstr>Gulim</vt:lpstr>
      <vt:lpstr>HelveticaNeueLT Pro 67 MdCn</vt:lpstr>
      <vt:lpstr>Arial Unicode MS</vt:lpstr>
      <vt:lpstr>Calibri Light</vt:lpstr>
      <vt:lpstr>Gill Sans</vt:lpstr>
      <vt:lpstr>Apple SD Gothic Neo</vt:lpstr>
      <vt:lpstr>Thonburi</vt:lpstr>
      <vt:lpstr>SimSun</vt:lpstr>
      <vt:lpstr>Calibri</vt:lpstr>
      <vt:lpstr>SimSun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uzum stanley</cp:lastModifiedBy>
  <cp:revision>48</cp:revision>
  <dcterms:created xsi:type="dcterms:W3CDTF">2024-10-06T14:53:28Z</dcterms:created>
  <dcterms:modified xsi:type="dcterms:W3CDTF">2024-10-06T14:53:28Z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1033-6.10.1.8197</vt:lpwstr>
  </property>
  <property fmtid="{D5CDD505-2E9C-101B-9397-08002B2CF9AE}" pid="3" name="ICV">
    <vt:lpwstr>C056E2074972F4E70D92026754ED2CAE_41</vt:lpwstr>
  </property>
</Properties>
</file>