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13716000" cy="24384000"/>
  <p:embeddedFontLst>
    <p:embeddedFont>
      <p:font typeface="EB Garamond" panose="00000500000000000000"/>
      <p:regular r:id="rId12"/>
    </p:embeddedFont>
    <p:embeddedFont>
      <p:font typeface="Calibri" panose="020F0502020204030204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pos="0" userDrawn="1">
          <p15:clr>
            <a:srgbClr val="A4A3A4"/>
          </p15:clr>
        </p15:guide>
        <p15:guide id="2" pos="484" userDrawn="1">
          <p15:clr>
            <a:srgbClr val="A4A3A4"/>
          </p15:clr>
        </p15:guide>
        <p15:guide id="3" orient="horz" pos="2610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895" userDrawn="1">
          <p15:clr>
            <a:srgbClr val="A4A3A4"/>
          </p15:clr>
        </p15:guide>
        <p15:guide id="6" orient="horz" pos="2148" userDrawn="1">
          <p15:clr>
            <a:srgbClr val="A4A3A4"/>
          </p15:clr>
        </p15:guide>
        <p15:guide id="7" orient="horz" pos="4059" userDrawn="1">
          <p15:clr>
            <a:srgbClr val="A4A3A4"/>
          </p15:clr>
        </p15:guide>
        <p15:guide id="8" orient="horz" pos="1174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92" y="77"/>
      </p:cViewPr>
      <p:guideLst>
        <p:guide/>
        <p:guide pos="484"/>
        <p:guide orient="horz" pos="2610"/>
        <p:guide orient="horz" pos="3264"/>
        <p:guide pos="6895"/>
        <p:guide orient="horz" pos="2148"/>
        <p:guide orient="horz" pos="4059"/>
        <p:guide orient="horz" pos="1174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 panose="020B0604020202090204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 panose="020B0604020202090204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 panose="020B0604020202090204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1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 panose="020B0A040201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 panose="020B0A040201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Introduction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 panose="020B0604020202090204"/>
              <a:buNone/>
              <a:defRPr sz="3300"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  <a:defRPr sz="4400" b="1" i="0" u="none" strike="noStrike" cap="none">
                <a:solidFill>
                  <a:schemeClr val="accent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9pPr>
          </a:lstStyle>
          <a:p/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defRPr>
            </a:lvl9pPr>
          </a:lstStyle>
          <a:p/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</a:pPr>
            <a:r>
              <a:rPr lang="en-US"/>
              <a:t>BIG TECH COMPANY</a:t>
            </a:r>
            <a:endParaRPr lang="en-US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 lang="en-US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</a:pPr>
            <a:r>
              <a:rPr lang="en-US" sz="4400" b="1">
                <a:solidFill>
                  <a:schemeClr val="accent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QUARTERLY PERFORMANCE</a:t>
            </a:r>
            <a:endParaRPr lang="en-US" sz="4400" b="1">
              <a:solidFill>
                <a:schemeClr val="accent6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 lang="en-US"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70205" y="1475740"/>
          <a:ext cx="11562080" cy="4994910"/>
        </p:xfrm>
        <a:graphic>
          <a:graphicData uri="http://schemas.openxmlformats.org/drawingml/2006/table">
            <a:tbl>
              <a:tblPr/>
              <a:tblGrid>
                <a:gridCol w="4054475"/>
                <a:gridCol w="834390"/>
                <a:gridCol w="835025"/>
                <a:gridCol w="833755"/>
                <a:gridCol w="833755"/>
                <a:gridCol w="835025"/>
                <a:gridCol w="833120"/>
                <a:gridCol w="835025"/>
                <a:gridCol w="832485"/>
                <a:gridCol w="835025"/>
              </a:tblGrid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BigTech Company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Q2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Q3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Q4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Q2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Q3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Q4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($ in thousands)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2023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Revenues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$501,430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$513,924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$523,843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$539,652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$550,744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$557,910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$554,791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$549,644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$571,305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Quarterly Growth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-1%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-1%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Operating Income (EBITDA)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$137,190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$129,334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$122,868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$44,224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$138,014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$110,480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$107,311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$38,493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$120,002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Quarterly Growth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-6%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-5%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-64%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212%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-20%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-3%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-64%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212%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Net Income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$119,470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$94,711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$101,435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$42,520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$111,821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$100,867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$97,877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$3,870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$102,019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Quarterly Growth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-21%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7%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-58%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163%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-10%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-3%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-96%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2536%</a:t>
                      </a:r>
                      <a:endParaRPr lang="en-US" altLang="zh-CN"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Net Income per Share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$3.85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$3.05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$3.27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$1.37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$3.60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$3.24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$3.14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$0.12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$3.27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endParaRPr sz="9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Non GAAP Free Cash Flow (FCF)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$48,416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-$12,253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-$7,438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-$39,848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$56,118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$891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$33,030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$23,259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$56,812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Financial Metrics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 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Q2 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Q3 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Q4 2021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 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Q2 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Q3 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Q4 2022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9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 2023</a:t>
                      </a:r>
                      <a:endParaRPr lang="en-US" altLang="zh-CN" sz="9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EBITDA Margin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27%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25%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8%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25%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19%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7%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Net Income Margin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24%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18%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19%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8%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18%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18%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18%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FCF per Diluted Share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$1.52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-$0.38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-$0.23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-$1.25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$1.77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$0.03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$1.05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$0.74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9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$1.79</a:t>
                      </a:r>
                      <a:endParaRPr lang="en-US" altLang="zh-CN"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9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37190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</a:pPr>
            <a:r>
              <a:rPr lang="en-US" sz="4400" b="1">
                <a:solidFill>
                  <a:schemeClr val="accent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CUSTOMER TRENDS</a:t>
            </a:r>
            <a:endParaRPr lang="en-US" sz="4400" b="1">
              <a:solidFill>
                <a:schemeClr val="accent6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2" name="Google Shape;252;p3"/>
          <p:cNvSpPr txBox="1"/>
          <p:nvPr/>
        </p:nvSpPr>
        <p:spPr>
          <a:xfrm>
            <a:off x="972185" y="1071245"/>
            <a:ext cx="10671175" cy="21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Key Takeaways:</a:t>
            </a:r>
            <a:endParaRPr lang="en-US" sz="1800" u="sng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Growth: Beginning Users Grew from 15,195 (Q1 2021) to 16,803 (Q1 2023) and End Users Increased to 18,446 (Q1 2023).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Cost of Subscription: Stable at $34 since 2022.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New Users: Increased to 1,965 in Q1 2023.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Net Change: Positive growth of 1,643 in Q1 2023.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Churn Rate: Improved from 30.5% (Q2 2022) to 1.9% (Q1 2023).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1488141" y="3587771"/>
            <a:ext cx="9215718" cy="28776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9793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487805" y="3566160"/>
          <a:ext cx="9215755" cy="2877820"/>
        </p:xfrm>
        <a:graphic>
          <a:graphicData uri="http://schemas.openxmlformats.org/drawingml/2006/table">
            <a:tbl>
              <a:tblPr/>
              <a:tblGrid>
                <a:gridCol w="3219450"/>
                <a:gridCol w="666115"/>
                <a:gridCol w="666115"/>
                <a:gridCol w="666750"/>
                <a:gridCol w="666115"/>
                <a:gridCol w="666115"/>
                <a:gridCol w="666115"/>
                <a:gridCol w="666115"/>
                <a:gridCol w="666750"/>
                <a:gridCol w="666115"/>
              </a:tblGrid>
              <a:tr h="23495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Customer Trends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Q2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Q4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Q2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Q4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3431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#s in thousands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1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2023</a:t>
                      </a:r>
                      <a:endParaRPr lang="en-US" altLang="zh-CN" sz="11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Cost of Subscription (Quarterly)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$33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$33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$33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$33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$34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$34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$34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$34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$34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Number of Users (Beginning of Period)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15,195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15,573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15,874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16,353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16,198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16,409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16,317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16,166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16,803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Customer Attrition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89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200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204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444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2,446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5,000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1,655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1,244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322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New Users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468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501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683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289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2,657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4,908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1,504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1,881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1,965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Number of Users (End of Period)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15,573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15,874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16,353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16,198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16,409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16,317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16,166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16,803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18,446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Change in # of Users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-1%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-1%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-1%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10%</a:t>
                      </a:r>
                      <a:endParaRPr lang="en-US" altLang="zh-CN"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0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Net Change in Customers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379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301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479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(155)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211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(92)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(151)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637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1,643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Churn Rate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0.6%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1.3%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1.3%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2.7%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15.1%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30.5%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10.1%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7.7%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1.9%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</a:pPr>
            <a:r>
              <a:rPr lang="en-US" sz="4400" b="1">
                <a:solidFill>
                  <a:schemeClr val="accent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PROJECTIONS</a:t>
            </a:r>
            <a:endParaRPr lang="en-US" sz="4400" b="1">
              <a:solidFill>
                <a:schemeClr val="accent6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2" name="Google Shape;262;p4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191895" y="1863725"/>
          <a:ext cx="9754235" cy="4541520"/>
        </p:xfrm>
        <a:graphic>
          <a:graphicData uri="http://schemas.openxmlformats.org/drawingml/2006/table">
            <a:tbl>
              <a:tblPr/>
              <a:tblGrid>
                <a:gridCol w="3794125"/>
                <a:gridCol w="1136015"/>
                <a:gridCol w="964565"/>
                <a:gridCol w="965200"/>
                <a:gridCol w="964565"/>
                <a:gridCol w="965200"/>
                <a:gridCol w="964565"/>
              </a:tblGrid>
              <a:tr h="283845">
                <a:tc>
                  <a:txBody>
                    <a:bodyPr/>
                    <a:p>
                      <a:pPr marL="12700" indent="0" algn="l" fontAlgn="b"/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FY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FY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FY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FY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FY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2020-2024E</a:t>
                      </a:r>
                      <a:endParaRPr lang="en-US" altLang="zh-CN" sz="12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Financial Highlights</a:t>
                      </a:r>
                      <a:endParaRPr lang="en-US" altLang="zh-CN" sz="12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2020</a:t>
                      </a:r>
                      <a:endParaRPr lang="en-US" altLang="zh-CN" sz="12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2021</a:t>
                      </a:r>
                      <a:endParaRPr lang="en-US" altLang="zh-CN" sz="12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2022</a:t>
                      </a:r>
                      <a:endParaRPr lang="en-US" altLang="zh-CN" sz="12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2023E</a:t>
                      </a:r>
                      <a:endParaRPr lang="en-US" altLang="zh-CN" sz="12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2024E</a:t>
                      </a:r>
                      <a:endParaRPr lang="en-US" altLang="zh-CN" sz="1200" b="0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ctr" fontAlgn="b"/>
                      <a:r>
                        <a:rPr lang="en-US" altLang="zh-CN" sz="1200" b="0" i="1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CAGR</a:t>
                      </a:r>
                      <a:endParaRPr lang="en-US" altLang="zh-CN" sz="1200" b="0" i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Revenues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$1,999,444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$2,078,849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$2,213,089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$2,285,221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$2,628,004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7%</a:t>
                      </a:r>
                      <a:endParaRPr lang="en-US" altLang="zh-CN"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Annual Growth</a:t>
                      </a:r>
                      <a:endParaRPr lang="en-US" altLang="zh-CN" sz="12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15%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Operating Income (EBITDA)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$371,461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$433,616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$394,298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$480,009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$528,010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9%</a:t>
                      </a:r>
                      <a:endParaRPr lang="en-US" altLang="zh-CN"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Annual Growth</a:t>
                      </a:r>
                      <a:endParaRPr lang="en-US" altLang="zh-CN" sz="12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17%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-9%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10%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Net Income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$247,641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$358,136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$314,435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$408,075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$440,721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16%</a:t>
                      </a:r>
                      <a:endParaRPr lang="en-US" altLang="zh-CN"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Annual Growth</a:t>
                      </a:r>
                      <a:endParaRPr lang="en-US" altLang="zh-CN" sz="12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-12%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30%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8%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Net Income per Share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$12.11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$11.55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$10.11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$13.09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$14.14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4%</a:t>
                      </a:r>
                      <a:endParaRPr lang="en-US" altLang="zh-CN"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Non GAAP Free Cash Flow (FCF)</a:t>
                      </a:r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$755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-$11,123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$113,297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$227,248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$222,703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314%</a:t>
                      </a:r>
                      <a:endParaRPr lang="en-US" altLang="zh-CN" sz="1100" b="0" i="1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1" i="0" u="sng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Financial Metrics</a:t>
                      </a:r>
                      <a:endParaRPr lang="en-US" altLang="zh-CN" sz="1200" b="1" i="0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EBITDA Margin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19%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18%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20%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Net Income Margin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17%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14%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18%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17%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Debt/EBITDA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2.7x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2.4x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r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2.5x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2.0x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1.9x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FCF per Diluted Share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$0.02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-$0.35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$3.58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$7.18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$7.03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700" indent="0"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3017" marR="13017" marT="13017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 panose="020B0A04020102020204"/>
              <a:buNone/>
            </a:pPr>
            <a:r>
              <a:rPr lang="en-US" sz="4400" b="1">
                <a:solidFill>
                  <a:schemeClr val="accent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CONCLUSIONS</a:t>
            </a:r>
            <a:endParaRPr lang="en-US" sz="4400" b="1">
              <a:solidFill>
                <a:schemeClr val="accent6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0" name="Google Shape;270;p5"/>
          <p:cNvSpPr txBox="1"/>
          <p:nvPr/>
        </p:nvSpPr>
        <p:spPr>
          <a:xfrm>
            <a:off x="1416963" y="1375920"/>
            <a:ext cx="9215718" cy="469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Company Highlights</a:t>
            </a:r>
            <a:endParaRPr lang="en-US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Revenue Trends: Steady growth from $1,999,444 (2020) with a projected 15% increase in 2024.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Cash Flows: Positive FCF at $739 for 2023E, with a slight 2% decrease expected in 2024E.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Debt/EBITDA: 2.7x ratio, below industry average of 4.0x—indicating a healthy balance sheet.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Positives: Strong user growth and improving churn rates.</a:t>
            </a:r>
            <a:endParaRPr lang="en-US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Areas of Concern</a:t>
            </a:r>
            <a:endParaRPr lang="en-US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Earnings Volatility: Fluctuations in customer attrition and net user changes.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Expenses: Significant expense spikes in Q2 2022.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EBITDA Margin: 19%, below industry average of 39%.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Recommendation</a:t>
            </a:r>
            <a:endParaRPr lang="en-US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Partnership: Explore collaboration with Stargaze.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Clarifications Needed: Explanation for high customer attrition and low EBITDA margin.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3265</Words>
  <Application>WPS Writer</Application>
  <PresentationFormat>Widescreen</PresentationFormat>
  <Paragraphs>701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Arial</vt:lpstr>
      <vt:lpstr>Arial Black</vt:lpstr>
      <vt:lpstr>EB Garamond</vt:lpstr>
      <vt:lpstr>Calibri</vt:lpstr>
      <vt:lpstr>Noto Sans Symbols</vt:lpstr>
      <vt:lpstr>Thonburi</vt:lpstr>
      <vt:lpstr>Microsoft YaHei</vt:lpstr>
      <vt:lpstr>汉仪旗黑</vt:lpstr>
      <vt:lpstr>Arial Unicode MS</vt:lpstr>
      <vt:lpstr>宋体-简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uzum stanley</cp:lastModifiedBy>
  <cp:revision>2</cp:revision>
  <dcterms:created xsi:type="dcterms:W3CDTF">2024-10-06T03:30:32Z</dcterms:created>
  <dcterms:modified xsi:type="dcterms:W3CDTF">2024-10-06T03:30:32Z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7336B3846BA65228580402670FE41819_42</vt:lpwstr>
  </property>
  <property fmtid="{D5CDD505-2E9C-101B-9397-08002B2CF9AE}" pid="3" name="KSOProductBuildVer">
    <vt:lpwstr>1033-6.10.1.8197</vt:lpwstr>
  </property>
</Properties>
</file>