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4"/>
  </p:notesMasterIdLst>
  <p:sldIdLst>
    <p:sldId id="573" r:id="rId3"/>
  </p:sldIdLst>
  <p:sldSz cx="10688320" cy="7562850"/>
  <p:notesSz cx="6805295" cy="9944100"/>
  <p:custDataLst>
    <p:tags r:id="rId8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48" userDrawn="1">
          <p15:clr>
            <a:srgbClr val="A4A3A4"/>
          </p15:clr>
        </p15:guide>
        <p15:guide id="5" orient="horz" pos="4763" userDrawn="1">
          <p15:clr>
            <a:srgbClr val="A4A3A4"/>
          </p15:clr>
        </p15:guide>
        <p15:guide id="6" pos="501" userDrawn="1">
          <p15:clr>
            <a:srgbClr val="A4A3A4"/>
          </p15:clr>
        </p15:guide>
        <p15:guide id="7" pos="2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320" y="168"/>
      </p:cViewPr>
      <p:guideLst>
        <p:guide orient="horz" pos="386"/>
        <p:guide orient="horz" pos="2881"/>
        <p:guide orient="horz" pos="3848"/>
        <p:guide orient="horz" pos="4763"/>
        <p:guide pos="501"/>
        <p:guide pos="2706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3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100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90204"/>
              </a:defRPr>
            </a:lvl1pPr>
          </a:lstStyle>
          <a:p>
            <a:r>
              <a:rPr lang="en-US"/>
              <a:t>[Presentation title]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90204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90204"/>
              </a:defRPr>
            </a:lvl2pPr>
            <a:lvl3pPr marL="210185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90204"/>
              </a:defRPr>
            </a:lvl3pPr>
            <a:lvl4pPr marL="42037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90204"/>
              </a:defRPr>
            </a:lvl4pPr>
            <a:lvl5pPr marL="64897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[Date]</a:t>
            </a:r>
            <a:endParaRPr lang="en-US"/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  <a:endParaRPr lang="en-US"/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90204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90204"/>
              </a:defRPr>
            </a:lvl2pPr>
            <a:lvl3pPr marL="210185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90204"/>
              </a:defRPr>
            </a:lvl3pPr>
            <a:lvl4pPr marL="42037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90204"/>
              </a:defRPr>
            </a:lvl4pPr>
            <a:lvl5pPr marL="64897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Name, Title, Group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  <a:endParaRPr lang="en-US" dirty="0"/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  <a:endParaRPr lang="en-US" dirty="0"/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2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  <a:endParaRPr lang="en-US" dirty="0"/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3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90204"/>
              </a:defRPr>
            </a:lvl1pPr>
          </a:lstStyle>
          <a:p>
            <a:r>
              <a:rPr lang="en-US"/>
              <a:t>Click to edit Section Divider title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 panose="020B0604020202090204"/>
              </a:rPr>
              <a:t>STRICTLY PRIVATE AND CONFIDENTIAL</a:t>
            </a:r>
            <a:endParaRPr lang="en-GB" sz="800" b="0" i="0" cap="all" spc="210" dirty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2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 panose="020B0604020202090204"/>
              </a:rPr>
              <a:t>Agenda</a:t>
            </a:r>
            <a:endParaRPr lang="en-GB" sz="1800" b="0" i="0" dirty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4" name="AgendaPage"/>
          <p:cNvSpPr txBox="1"/>
          <p:nvPr userDrawn="1">
            <p:custDataLst>
              <p:tags r:id="rId3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 panose="020B0604020202090204"/>
              </a:rPr>
              <a:t>Page</a:t>
            </a:r>
            <a:endParaRPr lang="en-GB" sz="1300" b="0" i="0" dirty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90204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 marL="21018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 marL="42037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 marL="64897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  <a:endParaRPr lang="en-US"/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45" indent="-118745">
              <a:spcBef>
                <a:spcPts val="0"/>
              </a:spcBef>
              <a:defRPr sz="800" i="1">
                <a:latin typeface="Arial" panose="020B0604020202090204" pitchFamily="34" charset="0"/>
                <a:ea typeface="LF_Kai"/>
                <a:cs typeface="Arial" panose="020B0604020202090204" pitchFamily="34" charset="0"/>
              </a:defRPr>
            </a:lvl1pPr>
            <a:lvl2pPr marL="118745" indent="-118745">
              <a:defRPr sz="800" i="1"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8745" indent="-118745">
              <a:defRPr sz="800" i="1"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8745" indent="-118745">
              <a:defRPr sz="800" i="1"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18745" indent="-118745">
              <a:defRPr sz="800" i="1"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90" indent="-186690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80" indent="-186690" algn="l">
              <a:buClr>
                <a:srgbClr val="000000"/>
              </a:buClr>
              <a:buSzPct val="100000"/>
              <a:buFont typeface="Arial" panose="020B0604020202090204"/>
              <a:buChar char="–"/>
              <a:defRPr b="0">
                <a:solidFill>
                  <a:srgbClr val="53565A"/>
                </a:solidFill>
              </a:defRPr>
            </a:lvl2pPr>
            <a:lvl3pPr marL="560070" indent="-186690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760" indent="-186690" algn="l">
              <a:buClr>
                <a:srgbClr val="000000"/>
              </a:buClr>
              <a:buSzPct val="100000"/>
              <a:buFont typeface="Arial" panose="020B060402020209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450" indent="-186690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20140" indent="-186690" algn="l">
              <a:buClr>
                <a:srgbClr val="000000"/>
              </a:buClr>
              <a:buSzPct val="100000"/>
              <a:buFont typeface="Arial" panose="020B0604020202090204"/>
              <a:buChar char="–"/>
              <a:defRPr b="0">
                <a:solidFill>
                  <a:srgbClr val="53565A"/>
                </a:solidFill>
              </a:defRPr>
            </a:lvl6pPr>
            <a:lvl7pPr marL="1306830" indent="-186690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520" indent="-186690" algn="l">
              <a:buClr>
                <a:srgbClr val="000000"/>
              </a:buClr>
              <a:buSzPct val="100000"/>
              <a:buFont typeface="Arial" panose="020B060402020209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80210" indent="-186690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Bullet level 2</a:t>
            </a:r>
            <a:endParaRPr lang="en-US" dirty="0"/>
          </a:p>
          <a:p>
            <a:pPr lvl="2"/>
            <a:r>
              <a:rPr lang="en-US" dirty="0"/>
              <a:t>Bullet level 3</a:t>
            </a:r>
            <a:endParaRPr lang="en-US" dirty="0"/>
          </a:p>
          <a:p>
            <a:pPr lvl="3"/>
            <a:r>
              <a:rPr lang="en-US" dirty="0"/>
              <a:t>Bullet level 4</a:t>
            </a:r>
            <a:endParaRPr lang="en-US" dirty="0"/>
          </a:p>
          <a:p>
            <a:pPr lvl="4"/>
            <a:r>
              <a:rPr lang="en-US" dirty="0"/>
              <a:t>Bullet level 5</a:t>
            </a:r>
            <a:endParaRPr lang="en-US" dirty="0"/>
          </a:p>
          <a:p>
            <a:pPr lvl="5"/>
            <a:r>
              <a:rPr lang="en-US" dirty="0"/>
              <a:t>Bullet level 6</a:t>
            </a:r>
            <a:endParaRPr lang="en-US" dirty="0"/>
          </a:p>
          <a:p>
            <a:pPr lvl="6"/>
            <a:r>
              <a:rPr lang="en-US" dirty="0"/>
              <a:t>Bullet level 7</a:t>
            </a:r>
            <a:endParaRPr lang="en-US" dirty="0"/>
          </a:p>
          <a:p>
            <a:pPr lvl="7"/>
            <a:r>
              <a:rPr lang="en-US" dirty="0"/>
              <a:t>Bullet level 8</a:t>
            </a:r>
            <a:endParaRPr lang="en-US" dirty="0"/>
          </a:p>
          <a:p>
            <a:pPr lvl="8"/>
            <a:r>
              <a:rPr lang="en-US" dirty="0"/>
              <a:t>Bullet level 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9020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  <a:endParaRPr lang="en-US"/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90204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90204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90204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90204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90204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9.xml"/><Relationship Id="rId28" Type="http://schemas.openxmlformats.org/officeDocument/2006/relationships/tags" Target="../tags/tag8.xml"/><Relationship Id="rId27" Type="http://schemas.openxmlformats.org/officeDocument/2006/relationships/tags" Target="../tags/tag7.xml"/><Relationship Id="rId26" Type="http://schemas.openxmlformats.org/officeDocument/2006/relationships/tags" Target="../tags/tag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065" lvl="0" indent="-8890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en-US"/>
              <a:t>Body Text</a:t>
            </a:r>
            <a:endParaRPr lang="en-US"/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90204" pitchFamily="34" charset="0"/>
              <a:buChar char="•"/>
            </a:pPr>
            <a:r>
              <a:rPr lang="en-US"/>
              <a:t>Bullet one</a:t>
            </a:r>
            <a:endParaRPr lang="en-US"/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90204" pitchFamily="34" charset="0"/>
              <a:buChar char="•"/>
            </a:pPr>
            <a:r>
              <a:rPr lang="en-US"/>
              <a:t>Bullet two</a:t>
            </a:r>
            <a:endParaRPr lang="en-US"/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90204" pitchFamily="34" charset="0"/>
              <a:buChar char="•"/>
            </a:pPr>
            <a:r>
              <a:rPr lang="en-US"/>
              <a:t>Bullet three</a:t>
            </a:r>
            <a:endParaRPr lang="en-US"/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90204" pitchFamily="34" charset="0"/>
              <a:buChar char="•"/>
            </a:pPr>
            <a:r>
              <a:rPr lang="en-US"/>
              <a:t>Bullet four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6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7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 panose="020B0606020202030204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8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 panose="020B0604020202090204"/>
              </a:rPr>
              <a:t>Worldwide Brewing</a:t>
            </a:r>
            <a:endParaRPr lang="en-GB" sz="900" b="0" i="0" cap="all" spc="150" dirty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29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0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90204"/>
          <a:ea typeface="+mj-ea"/>
          <a:cs typeface="+mj-cs"/>
        </a:defRPr>
      </a:lvl1pPr>
    </p:titleStyle>
    <p:bodyStyle>
      <a:lvl1pPr marL="12065" indent="-8890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 panose="020B0604020202090204"/>
          <a:ea typeface="+mn-ea"/>
          <a:cs typeface="+mn-cs"/>
        </a:defRPr>
      </a:lvl1pPr>
      <a:lvl2pPr marL="210185" indent="-210185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/>
        <a:buChar char="n"/>
        <a:defRPr sz="1200" b="0" i="0" kern="1200">
          <a:solidFill>
            <a:srgbClr val="313335"/>
          </a:solidFill>
          <a:latin typeface="Arial" panose="020B0604020202090204"/>
          <a:ea typeface="+mn-ea"/>
          <a:cs typeface="+mn-cs"/>
        </a:defRPr>
      </a:lvl2pPr>
      <a:lvl3pPr marL="420370" indent="-210185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/>
        <a:buChar char="n"/>
        <a:defRPr sz="1200" b="0" i="0" kern="1200">
          <a:solidFill>
            <a:srgbClr val="313335"/>
          </a:solidFill>
          <a:latin typeface="Arial" panose="020B0604020202090204"/>
          <a:ea typeface="+mn-ea"/>
          <a:cs typeface="+mn-cs"/>
        </a:defRPr>
      </a:lvl3pPr>
      <a:lvl4pPr marL="648970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90204"/>
        <a:buChar char="–"/>
        <a:defRPr sz="1200" b="0" i="0" kern="1200">
          <a:solidFill>
            <a:srgbClr val="313335"/>
          </a:solidFill>
          <a:latin typeface="Arial" panose="020B0604020202090204"/>
          <a:ea typeface="+mn-ea"/>
          <a:cs typeface="+mn-cs"/>
        </a:defRPr>
      </a:lvl4pPr>
      <a:lvl5pPr marL="87757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90204"/>
        <a:buChar char="–"/>
        <a:defRPr sz="1200" b="0" i="0" kern="1200">
          <a:solidFill>
            <a:srgbClr val="313335"/>
          </a:solidFill>
          <a:latin typeface="Arial" panose="020B060402020209020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065" indent="-889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 panose="020B0604020202090204"/>
          <a:ea typeface="Arial Unicode MS" panose="020B0604020202020204" charset="-122"/>
          <a:cs typeface="+mn-cs"/>
        </a:defRPr>
      </a:lvl1pPr>
      <a:lvl2pPr marL="210185" indent="-210185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 panose="05000000000000000000"/>
        <a:buChar char="n"/>
        <a:defRPr sz="900" b="0" i="0" kern="1200">
          <a:solidFill>
            <a:schemeClr val="tx2"/>
          </a:solidFill>
          <a:latin typeface="Arial" panose="020B0604020202090204"/>
          <a:ea typeface="Arial Unicode MS" panose="020B0604020202020204" charset="-122"/>
          <a:cs typeface="+mn-cs"/>
        </a:defRPr>
      </a:lvl2pPr>
      <a:lvl3pPr marL="420370" indent="-210185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 panose="05000000000000000000"/>
        <a:buChar char="n"/>
        <a:defRPr sz="900" b="0" i="0" kern="1200">
          <a:solidFill>
            <a:schemeClr val="tx2"/>
          </a:solidFill>
          <a:latin typeface="Arial" panose="020B0604020202090204"/>
          <a:ea typeface="Arial Unicode MS" panose="020B0604020202020204" charset="-122"/>
          <a:cs typeface="+mn-cs"/>
        </a:defRPr>
      </a:lvl3pPr>
      <a:lvl4pPr marL="648970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 panose="020B0604020202090204"/>
        <a:buChar char="–"/>
        <a:defRPr sz="900" b="0" i="0" kern="1200">
          <a:solidFill>
            <a:schemeClr val="tx2"/>
          </a:solidFill>
          <a:latin typeface="Arial" panose="020B0604020202090204"/>
          <a:ea typeface="Arial Unicode MS" panose="020B0604020202020204" charset="-122"/>
          <a:cs typeface="+mn-cs"/>
        </a:defRPr>
      </a:lvl4pPr>
      <a:lvl5pPr marL="877570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 panose="020B0604020202090204"/>
        <a:buChar char="–"/>
        <a:defRPr sz="900" b="0" i="0" kern="1200">
          <a:solidFill>
            <a:schemeClr val="tx2"/>
          </a:solidFill>
          <a:latin typeface="Arial" panose="020B0604020202090204"/>
          <a:ea typeface="Arial Unicode MS" panose="020B0604020202020204" charset="-122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-250952"/>
            <a:ext cx="9107424" cy="685800"/>
          </a:xfrm>
        </p:spPr>
        <p:txBody>
          <a:bodyPr/>
          <a:lstStyle/>
          <a:p>
            <a:r>
              <a:rPr lang="en-GB" dirty="0"/>
              <a:t>Illustrative DCF analysis for Happy Hour Co</a:t>
            </a:r>
            <a:endParaRPr lang="en-GB" dirty="0"/>
          </a:p>
        </p:txBody>
      </p:sp>
      <p:sp>
        <p:nvSpPr>
          <p:cNvPr id="9" name="Subtitle 12"/>
          <p:cNvSpPr txBox="1"/>
          <p:nvPr/>
        </p:nvSpPr>
        <p:spPr>
          <a:xfrm>
            <a:off x="178308" y="79172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 panose="020B060402020209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/>
              <a:buNone/>
              <a:defRPr sz="1200" b="0" i="0" kern="1200">
                <a:solidFill>
                  <a:srgbClr val="313335"/>
                </a:solidFill>
                <a:latin typeface="Arial" panose="020B060402020209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/>
              <a:buNone/>
              <a:defRPr sz="1200" b="0" i="0" kern="1200">
                <a:solidFill>
                  <a:srgbClr val="313335"/>
                </a:solidFill>
                <a:latin typeface="Arial" panose="020B060402020209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90204"/>
              <a:buNone/>
              <a:defRPr sz="1200" b="0" i="0" kern="1200">
                <a:solidFill>
                  <a:srgbClr val="313335"/>
                </a:solidFill>
                <a:latin typeface="Arial" panose="020B060402020209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90204"/>
              <a:buNone/>
              <a:defRPr sz="1200" b="0" i="0" kern="1200">
                <a:solidFill>
                  <a:srgbClr val="313335"/>
                </a:solidFill>
                <a:latin typeface="Arial" panose="020B060402020209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2" name="Subtitle 12"/>
          <p:cNvSpPr txBox="1"/>
          <p:nvPr/>
        </p:nvSpPr>
        <p:spPr>
          <a:xfrm>
            <a:off x="328168" y="61697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 panose="020B060402020209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/>
              <a:buNone/>
              <a:defRPr sz="1200" b="0" i="0" kern="1200">
                <a:solidFill>
                  <a:srgbClr val="313335"/>
                </a:solidFill>
                <a:latin typeface="Arial" panose="020B060402020209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/>
              <a:buNone/>
              <a:defRPr sz="1200" b="0" i="0" kern="1200">
                <a:solidFill>
                  <a:srgbClr val="313335"/>
                </a:solidFill>
                <a:latin typeface="Arial" panose="020B060402020209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90204"/>
              <a:buNone/>
              <a:defRPr sz="1200" b="0" i="0" kern="1200">
                <a:solidFill>
                  <a:srgbClr val="313335"/>
                </a:solidFill>
                <a:latin typeface="Arial" panose="020B060402020209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90204"/>
              <a:buNone/>
              <a:defRPr sz="1200" b="0" i="0" kern="1200">
                <a:solidFill>
                  <a:srgbClr val="313335"/>
                </a:solidFill>
                <a:latin typeface="Arial" panose="020B060402020209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 panose="020B060402020209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  <a:endParaRPr lang="en-GB" sz="700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805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  <a:endParaRPr lang="en-GB" sz="9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20435" y="1312545"/>
            <a:ext cx="3882390" cy="400113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  <a:endParaRPr lang="en-GB" sz="900" b="1" dirty="0">
              <a:solidFill>
                <a:schemeClr val="accent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  <a:endParaRPr lang="en-US" sz="700" dirty="0"/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  <a:endParaRPr 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90204" pitchFamily="34" charset="0"/>
              </a:rPr>
              <a:t>1</a:t>
            </a:r>
            <a:endParaRPr lang="en-GB" sz="900" dirty="0">
              <a:solidFill>
                <a:schemeClr val="tx2"/>
              </a:solidFill>
              <a:latin typeface="Arial" panose="020B060402020209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8435" y="1104265"/>
            <a:ext cx="2935605" cy="40297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p>
            <a:pPr algn="l">
              <a:lnSpc>
                <a:spcPct val="110000"/>
              </a:lnSpc>
            </a:pPr>
            <a:r>
              <a:rPr lang="en-US" sz="1200" b="0" i="0" dirty="0" smtClean="0">
                <a:solidFill>
                  <a:schemeClr val="tx2"/>
                </a:solidFill>
                <a:latin typeface="Arial" panose="020B0604020202090204"/>
              </a:rPr>
              <a:t>- Revenue Growth: Expected to grow from $1,149m in 2020E to $1,547m in 2030E. Growth rate stabilizes at 1% from 2025E onwards.  </a:t>
            </a:r>
            <a:endParaRPr lang="en-US" sz="1200" b="0" i="0" dirty="0" smtClean="0">
              <a:solidFill>
                <a:schemeClr val="tx2"/>
              </a:solidFill>
              <a:latin typeface="Arial" panose="020B0604020202090204"/>
            </a:endParaRPr>
          </a:p>
          <a:p>
            <a:pPr algn="l">
              <a:lnSpc>
                <a:spcPct val="110000"/>
              </a:lnSpc>
            </a:pPr>
            <a:r>
              <a:rPr lang="en-US" sz="1200" b="0" i="0" dirty="0" smtClean="0">
                <a:solidFill>
                  <a:schemeClr val="tx2"/>
                </a:solidFill>
                <a:latin typeface="Arial" panose="020B0604020202090204"/>
              </a:rPr>
              <a:t>- EBITDA Margin: Improves from 8.2% in 2020E to 9% from 2025E onwards.  </a:t>
            </a:r>
            <a:endParaRPr lang="en-US" sz="1200" b="0" i="0" dirty="0" smtClean="0">
              <a:solidFill>
                <a:schemeClr val="tx2"/>
              </a:solidFill>
              <a:latin typeface="Arial" panose="020B0604020202090204"/>
            </a:endParaRPr>
          </a:p>
          <a:p>
            <a:pPr algn="l">
              <a:lnSpc>
                <a:spcPct val="110000"/>
              </a:lnSpc>
            </a:pPr>
            <a:r>
              <a:rPr lang="en-US" sz="1200" b="0" i="0" dirty="0" smtClean="0">
                <a:solidFill>
                  <a:schemeClr val="tx2"/>
                </a:solidFill>
                <a:latin typeface="Arial" panose="020B0604020202090204"/>
              </a:rPr>
              <a:t>- EBIT Margin: Expands from 5.1% in 2020E to 12.1% by 2025E, reflecting operational improvements.  </a:t>
            </a:r>
            <a:endParaRPr lang="en-US" sz="1200" b="0" i="0" dirty="0" smtClean="0">
              <a:solidFill>
                <a:schemeClr val="tx2"/>
              </a:solidFill>
              <a:latin typeface="Arial" panose="020B0604020202090204"/>
            </a:endParaRPr>
          </a:p>
          <a:p>
            <a:pPr algn="l">
              <a:lnSpc>
                <a:spcPct val="110000"/>
              </a:lnSpc>
            </a:pPr>
            <a:r>
              <a:rPr lang="en-US" sz="1200" b="0" i="0" dirty="0" smtClean="0">
                <a:solidFill>
                  <a:schemeClr val="tx2"/>
                </a:solidFill>
                <a:latin typeface="Arial" panose="020B0604020202090204"/>
              </a:rPr>
              <a:t>- Capex: No major Capex forecasted throughout the forecast period.  </a:t>
            </a:r>
            <a:endParaRPr lang="en-US" sz="1200" b="0" i="0" dirty="0" smtClean="0">
              <a:solidFill>
                <a:schemeClr val="tx2"/>
              </a:solidFill>
              <a:latin typeface="Arial" panose="020B0604020202090204"/>
            </a:endParaRPr>
          </a:p>
          <a:p>
            <a:pPr algn="l">
              <a:lnSpc>
                <a:spcPct val="110000"/>
              </a:lnSpc>
            </a:pPr>
            <a:r>
              <a:rPr lang="en-US" sz="1200" b="0" i="0" dirty="0" smtClean="0">
                <a:solidFill>
                  <a:schemeClr val="tx2"/>
                </a:solidFill>
                <a:latin typeface="Arial" panose="020B0604020202090204"/>
              </a:rPr>
              <a:t>- Tax Rate: Maintains a steady rate of 19% from 2021E onward.  </a:t>
            </a:r>
            <a:endParaRPr lang="en-US" sz="1200" b="0" i="0" dirty="0" smtClean="0">
              <a:solidFill>
                <a:schemeClr val="tx2"/>
              </a:solidFill>
              <a:latin typeface="Arial" panose="020B0604020202090204"/>
            </a:endParaRPr>
          </a:p>
          <a:p>
            <a:pPr algn="l">
              <a:lnSpc>
                <a:spcPct val="110000"/>
              </a:lnSpc>
            </a:pPr>
            <a:r>
              <a:rPr lang="en-US" sz="1200" b="0" i="0" dirty="0" smtClean="0">
                <a:solidFill>
                  <a:schemeClr val="tx2"/>
                </a:solidFill>
                <a:latin typeface="Arial" panose="020B0604020202090204"/>
              </a:rPr>
              <a:t>- Unlevered Free Cash Flow: Grows steadily, reaching $104m by 2030E, with terminal value at $1,302m.  </a:t>
            </a:r>
            <a:endParaRPr lang="en-US" sz="1200" b="0" i="0" dirty="0" smtClean="0">
              <a:solidFill>
                <a:schemeClr val="tx2"/>
              </a:solidFill>
              <a:latin typeface="Arial" panose="020B0604020202090204"/>
            </a:endParaRPr>
          </a:p>
          <a:p>
            <a:pPr algn="l">
              <a:lnSpc>
                <a:spcPct val="110000"/>
              </a:lnSpc>
            </a:pPr>
            <a:r>
              <a:rPr lang="en-US" sz="1200" b="0" i="0" dirty="0" smtClean="0">
                <a:solidFill>
                  <a:schemeClr val="tx2"/>
                </a:solidFill>
                <a:latin typeface="Arial" panose="020B0604020202090204"/>
              </a:rPr>
              <a:t>- Discounted Cashflows: Present value of cashflows over 10 years is $661m, with a terminal value of $576m.  </a:t>
            </a:r>
            <a:endParaRPr lang="en-US" sz="1200" b="0" i="0" dirty="0" smtClean="0">
              <a:solidFill>
                <a:schemeClr val="tx2"/>
              </a:solidFill>
              <a:latin typeface="Arial" panose="020B0604020202090204"/>
            </a:endParaRPr>
          </a:p>
          <a:p>
            <a:pPr algn="l">
              <a:lnSpc>
                <a:spcPct val="110000"/>
              </a:lnSpc>
            </a:pPr>
            <a:r>
              <a:rPr lang="en-US" sz="1200" b="0" i="0" dirty="0" smtClean="0">
                <a:solidFill>
                  <a:schemeClr val="tx2"/>
                </a:solidFill>
                <a:latin typeface="Arial" panose="020B0604020202090204"/>
              </a:rPr>
              <a:t>- Implied Firm Value: Net present value based on an 8.5% WACC and 0.5% terminal growth rate is $1,237m.  </a:t>
            </a:r>
            <a:endParaRPr lang="en-US" sz="1200" b="0" i="0" dirty="0" smtClean="0">
              <a:solidFill>
                <a:schemeClr val="tx2"/>
              </a:solidFill>
              <a:latin typeface="Arial" panose="020B0604020202090204"/>
            </a:endParaRPr>
          </a:p>
          <a:p>
            <a:pPr algn="l">
              <a:lnSpc>
                <a:spcPct val="110000"/>
              </a:lnSpc>
            </a:pPr>
            <a:r>
              <a:rPr lang="en-US" sz="1200" b="0" i="0" dirty="0" smtClean="0">
                <a:solidFill>
                  <a:schemeClr val="tx2"/>
                </a:solidFill>
                <a:latin typeface="Arial" panose="020B0604020202090204"/>
              </a:rPr>
              <a:t>- Net Debt Adjustments: $85m, resulting in an implied equity value of $1,152m.</a:t>
            </a:r>
            <a:endParaRPr lang="en-US" sz="1200" b="0" i="0" dirty="0" smtClean="0">
              <a:solidFill>
                <a:schemeClr val="tx2"/>
              </a:solidFill>
              <a:latin typeface="Arial" panose="020B060402020209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255010" y="1508760"/>
            <a:ext cx="2652395" cy="34690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p>
            <a:pPr algn="l">
              <a:lnSpc>
                <a:spcPct val="110000"/>
              </a:lnSpc>
            </a:pPr>
            <a:r>
              <a:rPr lang="en-US" sz="1200" i="0" dirty="0" smtClean="0">
                <a:solidFill>
                  <a:schemeClr val="tx2"/>
                </a:solidFill>
                <a:latin typeface="Times New Roman" panose="02020503050405090304" charset="0"/>
                <a:cs typeface="Times New Roman" panose="02020503050405090304" charset="0"/>
              </a:rPr>
              <a:t>Management projects steady revenue growth over the forecast period, with a CAGR of ~3%. EBITDA margins are expected to improve slightly from 8.2% in 2020E to 9.0% by 2026E, driven by operational efficiencies. No significant changes in Capex or working capital are anticipated. Tax rates are expected to remain at 19%, in line with previous forecasts. Terminal value assumptions are based on a 0.5% perpetuity growth rate.</a:t>
            </a:r>
            <a:endParaRPr lang="en-US" sz="1200" i="0" dirty="0" smtClean="0">
              <a:solidFill>
                <a:schemeClr val="tx2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160770" y="1541780"/>
            <a:ext cx="3882390" cy="39300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sz="1600" b="1" i="0">
                <a:latin typeface="Times New Roman Bold" panose="02020503050405090304" charset="0"/>
                <a:cs typeface="Times New Roman Bold" panose="02020503050405090304" charset="0"/>
              </a:rPr>
              <a:t>J.P. Morgan Outside-in Extrapolation</a:t>
            </a:r>
            <a:endParaRPr sz="1600" b="1" i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/>
            <a:r>
              <a:rPr sz="1600" b="1" i="0">
                <a:latin typeface="Times New Roman Bold" panose="02020503050405090304" charset="0"/>
                <a:cs typeface="Times New Roman Bold" panose="02020503050405090304" charset="0"/>
              </a:rPr>
              <a:t>Using an 8.5% WACC and a 0.5% terminal growth rate, J.P. Morgan's analysis suggests an implied firm value of $1.24 billion. Cash flows are discounted over a 10-year forecast horizon, with terminal value contributing 46.6% of the total NPV. The projected equity value is $1.15 billion, with a 250.9% premium to the current share price. These assumptions are consistent with industry norms and market expectations.</a:t>
            </a:r>
            <a:endParaRPr sz="1600" b="1" i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LOGOTYPE" val="CoverGraphic"/>
</p:tagLst>
</file>

<file path=ppt/tags/tag10.xml><?xml version="1.0" encoding="utf-8"?>
<p:tagLst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1.xml><?xml version="1.0" encoding="utf-8"?>
<p:tagLst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2.xml><?xml version="1.0" encoding="utf-8"?>
<p:tagLst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3.xml><?xml version="1.0" encoding="utf-8"?>
<p:tagLst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2.xml><?xml version="1.0" encoding="utf-8"?>
<p:tagLst xmlns:p="http://schemas.openxmlformats.org/presentationml/2006/main">
  <p:tag name="LOGOTYPE" val="ClientLogo"/>
</p:tagLst>
</file>

<file path=ppt/tags/tag3.xml><?xml version="1.0" encoding="utf-8"?>
<p:tagLst xmlns:p="http://schemas.openxmlformats.org/presentationml/2006/main">
  <p:tag name="LOGOTYPE" val="BrandLogo"/>
  <p:tag name="JPM_OBJECT_NAME" val="BrandLogo"/>
</p:tagLst>
</file>

<file path=ppt/tags/tag4.xml><?xml version="1.0" encoding="utf-8"?>
<p:tagLst xmlns:p="http://schemas.openxmlformats.org/presentationml/2006/main">
  <p:tag name="AGENDASHAPE" val="AgendaTitle"/>
</p:tagLst>
</file>

<file path=ppt/tags/tag5.xml><?xml version="1.0" encoding="utf-8"?>
<p:tagLst xmlns:p="http://schemas.openxmlformats.org/presentationml/2006/main">
  <p:tag name="AGENDASHAPE" val="AgendaNumberingType"/>
</p:tagLst>
</file>

<file path=ppt/tags/tag6.xml><?xml version="1.0" encoding="utf-8"?>
<p:tagLst xmlns:p="http://schemas.openxmlformats.org/presentationml/2006/main">
  <p:tag name="SHAPETYPE" val="ConfidentialInternal"/>
</p:tagLst>
</file>

<file path=ppt/tags/tag7.xml><?xml version="1.0" encoding="utf-8"?>
<p:tagLst xmlns:p="http://schemas.openxmlformats.org/presentationml/2006/main">
  <p:tag name="SHAPETYPE" val="Confidential"/>
</p:tagLst>
</file>

<file path=ppt/tags/tag8.xml><?xml version="1.0" encoding="utf-8"?>
<p:tagLst xmlns:p="http://schemas.openxmlformats.org/presentationml/2006/main">
  <p:tag name="MASTERSHAPETYPE" val="ClientName"/>
</p:tagLst>
</file>

<file path=ppt/tags/tag9.xml><?xml version="1.0" encoding="utf-8"?>
<p:tagLst xmlns:p="http://schemas.openxmlformats.org/presentationml/2006/main">
  <p:tag name="LOGOTYPE" val="BrandLogo"/>
  <p:tag name="JPM_OBJECT_NAME" val="BrandLogo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 panose="020B0604020202090204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2051</Words>
  <Application>WPS Writer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SimSun</vt:lpstr>
      <vt:lpstr>Wingdings</vt:lpstr>
      <vt:lpstr>Arial</vt:lpstr>
      <vt:lpstr>Arial Narrow</vt:lpstr>
      <vt:lpstr>Wingdings</vt:lpstr>
      <vt:lpstr>Arial Unicode MS</vt:lpstr>
      <vt:lpstr>LF_Kai</vt:lpstr>
      <vt:lpstr>Thonburi</vt:lpstr>
      <vt:lpstr>Symbol</vt:lpstr>
      <vt:lpstr>Kingsoft Sign</vt:lpstr>
      <vt:lpstr>Microsoft YaHei</vt:lpstr>
      <vt:lpstr>汉仪旗黑</vt:lpstr>
      <vt:lpstr>Calibri</vt:lpstr>
      <vt:lpstr>Helvetica Neue</vt:lpstr>
      <vt:lpstr>宋体-简</vt:lpstr>
      <vt:lpstr>Times New Roman Regular</vt:lpstr>
      <vt:lpstr>Times New Roman Bold</vt:lpstr>
      <vt:lpstr>Times New Roman</vt:lpstr>
      <vt:lpstr>Helvetica Regular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uzum stanley</cp:lastModifiedBy>
  <cp:revision>866</cp:revision>
  <cp:lastPrinted>2024-10-09T03:56:15Z</cp:lastPrinted>
  <dcterms:created xsi:type="dcterms:W3CDTF">2024-10-09T03:56:15Z</dcterms:created>
  <dcterms:modified xsi:type="dcterms:W3CDTF">2024-10-09T03:56:15Z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A4711461B34AFDD3DFFE0567A3F56BED_42</vt:lpwstr>
  </property>
  <property fmtid="{D5CDD505-2E9C-101B-9397-08002B2CF9AE}" pid="3" name="KSOProductBuildVer">
    <vt:lpwstr>1033-6.10.1.8197</vt:lpwstr>
  </property>
</Properties>
</file>