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2"/>
  </p:normalViewPr>
  <p:slideViewPr>
    <p:cSldViewPr snapToGrid="0">
      <p:cViewPr varScale="1">
        <p:scale>
          <a:sx n="90" d="100"/>
          <a:sy n="90"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1C97BD0-A0D0-1F43-9DC2-72A57F43AA6B}"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71B714D-B540-9046-B0CC-94A3E4C371EC}" type="slidenum">
              <a:rPr lang="en-US" smtClean="0"/>
              <a:t>‹#›</a:t>
            </a:fld>
            <a:endParaRPr lang="en-US"/>
          </a:p>
        </p:txBody>
      </p:sp>
    </p:spTree>
    <p:extLst>
      <p:ext uri="{BB962C8B-B14F-4D97-AF65-F5344CB8AC3E}">
        <p14:creationId xmlns:p14="http://schemas.microsoft.com/office/powerpoint/2010/main" val="2425026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1C97BD0-A0D0-1F43-9DC2-72A57F43AA6B}"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B714D-B540-9046-B0CC-94A3E4C371EC}" type="slidenum">
              <a:rPr lang="en-US" smtClean="0"/>
              <a:t>‹#›</a:t>
            </a:fld>
            <a:endParaRPr lang="en-US"/>
          </a:p>
        </p:txBody>
      </p:sp>
    </p:spTree>
    <p:extLst>
      <p:ext uri="{BB962C8B-B14F-4D97-AF65-F5344CB8AC3E}">
        <p14:creationId xmlns:p14="http://schemas.microsoft.com/office/powerpoint/2010/main" val="23647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C97BD0-A0D0-1F43-9DC2-72A57F43AA6B}"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B714D-B540-9046-B0CC-94A3E4C371EC}" type="slidenum">
              <a:rPr lang="en-US" smtClean="0"/>
              <a:t>‹#›</a:t>
            </a:fld>
            <a:endParaRPr lang="en-US"/>
          </a:p>
        </p:txBody>
      </p:sp>
    </p:spTree>
    <p:extLst>
      <p:ext uri="{BB962C8B-B14F-4D97-AF65-F5344CB8AC3E}">
        <p14:creationId xmlns:p14="http://schemas.microsoft.com/office/powerpoint/2010/main" val="372498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C97BD0-A0D0-1F43-9DC2-72A57F43AA6B}"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B714D-B540-9046-B0CC-94A3E4C371EC}" type="slidenum">
              <a:rPr lang="en-US" smtClean="0"/>
              <a:t>‹#›</a:t>
            </a:fld>
            <a:endParaRPr lang="en-US"/>
          </a:p>
        </p:txBody>
      </p:sp>
    </p:spTree>
    <p:extLst>
      <p:ext uri="{BB962C8B-B14F-4D97-AF65-F5344CB8AC3E}">
        <p14:creationId xmlns:p14="http://schemas.microsoft.com/office/powerpoint/2010/main" val="220019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1C97BD0-A0D0-1F43-9DC2-72A57F43AA6B}" type="datetimeFigureOut">
              <a:rPr lang="en-US" smtClean="0"/>
              <a:t>10/23/23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71B714D-B540-9046-B0CC-94A3E4C371EC}" type="slidenum">
              <a:rPr lang="en-US" smtClean="0"/>
              <a:t>‹#›</a:t>
            </a:fld>
            <a:endParaRPr lang="en-US"/>
          </a:p>
        </p:txBody>
      </p:sp>
    </p:spTree>
    <p:extLst>
      <p:ext uri="{BB962C8B-B14F-4D97-AF65-F5344CB8AC3E}">
        <p14:creationId xmlns:p14="http://schemas.microsoft.com/office/powerpoint/2010/main" val="353702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1C97BD0-A0D0-1F43-9DC2-72A57F43AA6B}"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B714D-B540-9046-B0CC-94A3E4C371EC}" type="slidenum">
              <a:rPr lang="en-US" smtClean="0"/>
              <a:t>‹#›</a:t>
            </a:fld>
            <a:endParaRPr lang="en-US"/>
          </a:p>
        </p:txBody>
      </p:sp>
    </p:spTree>
    <p:extLst>
      <p:ext uri="{BB962C8B-B14F-4D97-AF65-F5344CB8AC3E}">
        <p14:creationId xmlns:p14="http://schemas.microsoft.com/office/powerpoint/2010/main" val="185615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1C97BD0-A0D0-1F43-9DC2-72A57F43AA6B}" type="datetimeFigureOut">
              <a:rPr lang="en-US" smtClean="0"/>
              <a:t>10/23/23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1B714D-B540-9046-B0CC-94A3E4C371EC}"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77798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1C97BD0-A0D0-1F43-9DC2-72A57F43AA6B}" type="datetimeFigureOut">
              <a:rPr lang="en-US" smtClean="0"/>
              <a:t>10/23/23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1B714D-B540-9046-B0CC-94A3E4C371EC}"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4543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97BD0-A0D0-1F43-9DC2-72A57F43AA6B}" type="datetimeFigureOut">
              <a:rPr lang="en-US" smtClean="0"/>
              <a:t>10/23/23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1B714D-B540-9046-B0CC-94A3E4C371EC}" type="slidenum">
              <a:rPr lang="en-US" smtClean="0"/>
              <a:t>‹#›</a:t>
            </a:fld>
            <a:endParaRPr lang="en-US"/>
          </a:p>
        </p:txBody>
      </p:sp>
    </p:spTree>
    <p:extLst>
      <p:ext uri="{BB962C8B-B14F-4D97-AF65-F5344CB8AC3E}">
        <p14:creationId xmlns:p14="http://schemas.microsoft.com/office/powerpoint/2010/main" val="159041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1C97BD0-A0D0-1F43-9DC2-72A57F43AA6B}"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E71B714D-B540-9046-B0CC-94A3E4C371EC}" type="slidenum">
              <a:rPr lang="en-US" smtClean="0"/>
              <a:t>‹#›</a:t>
            </a:fld>
            <a:endParaRPr lang="en-US"/>
          </a:p>
        </p:txBody>
      </p:sp>
    </p:spTree>
    <p:extLst>
      <p:ext uri="{BB962C8B-B14F-4D97-AF65-F5344CB8AC3E}">
        <p14:creationId xmlns:p14="http://schemas.microsoft.com/office/powerpoint/2010/main" val="198883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1C97BD0-A0D0-1F43-9DC2-72A57F43AA6B}" type="datetimeFigureOut">
              <a:rPr lang="en-US" smtClean="0"/>
              <a:t>10/23/23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E71B714D-B540-9046-B0CC-94A3E4C371EC}" type="slidenum">
              <a:rPr lang="en-US" smtClean="0"/>
              <a:t>‹#›</a:t>
            </a:fld>
            <a:endParaRPr lang="en-US"/>
          </a:p>
        </p:txBody>
      </p:sp>
    </p:spTree>
    <p:extLst>
      <p:ext uri="{BB962C8B-B14F-4D97-AF65-F5344CB8AC3E}">
        <p14:creationId xmlns:p14="http://schemas.microsoft.com/office/powerpoint/2010/main" val="74938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1C97BD0-A0D0-1F43-9DC2-72A57F43AA6B}" type="datetimeFigureOut">
              <a:rPr lang="en-US" smtClean="0"/>
              <a:t>10/23/23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71B714D-B540-9046-B0CC-94A3E4C371EC}" type="slidenum">
              <a:rPr lang="en-US" smtClean="0"/>
              <a:t>‹#›</a:t>
            </a:fld>
            <a:endParaRPr lang="en-US"/>
          </a:p>
        </p:txBody>
      </p:sp>
    </p:spTree>
    <p:extLst>
      <p:ext uri="{BB962C8B-B14F-4D97-AF65-F5344CB8AC3E}">
        <p14:creationId xmlns:p14="http://schemas.microsoft.com/office/powerpoint/2010/main" val="10938198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ured question marks">
            <a:extLst>
              <a:ext uri="{FF2B5EF4-FFF2-40B4-BE49-F238E27FC236}">
                <a16:creationId xmlns:a16="http://schemas.microsoft.com/office/drawing/2014/main" id="{307D9A25-3054-C7C2-9D18-2BE1194AF51E}"/>
              </a:ext>
            </a:extLst>
          </p:cNvPr>
          <p:cNvPicPr>
            <a:picLocks noChangeAspect="1"/>
          </p:cNvPicPr>
          <p:nvPr/>
        </p:nvPicPr>
        <p:blipFill rotWithShape="1">
          <a:blip r:embed="rId2"/>
          <a:srcRect/>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D68F5D-8E75-3079-AF2A-6A3BE006B2C6}"/>
              </a:ext>
            </a:extLst>
          </p:cNvPr>
          <p:cNvSpPr>
            <a:spLocks noGrp="1"/>
          </p:cNvSpPr>
          <p:nvPr>
            <p:ph type="ctrTitle"/>
          </p:nvPr>
        </p:nvSpPr>
        <p:spPr>
          <a:xfrm>
            <a:off x="1051560" y="1432223"/>
            <a:ext cx="9966960" cy="3035808"/>
          </a:xfrm>
        </p:spPr>
        <p:txBody>
          <a:bodyPr anchor="b">
            <a:normAutofit/>
          </a:bodyPr>
          <a:lstStyle/>
          <a:p>
            <a:r>
              <a:rPr lang="en-US">
                <a:solidFill>
                  <a:srgbClr val="FFFFFF"/>
                </a:solidFill>
              </a:rPr>
              <a:t>Practice Questions </a:t>
            </a:r>
          </a:p>
        </p:txBody>
      </p:sp>
      <p:sp>
        <p:nvSpPr>
          <p:cNvPr id="3" name="Subtitle 2">
            <a:extLst>
              <a:ext uri="{FF2B5EF4-FFF2-40B4-BE49-F238E27FC236}">
                <a16:creationId xmlns:a16="http://schemas.microsoft.com/office/drawing/2014/main" id="{52588AAF-5A6C-34FE-874B-FF8282C5D274}"/>
              </a:ext>
            </a:extLst>
          </p:cNvPr>
          <p:cNvSpPr>
            <a:spLocks noGrp="1"/>
          </p:cNvSpPr>
          <p:nvPr>
            <p:ph type="subTitle" idx="1"/>
          </p:nvPr>
        </p:nvSpPr>
        <p:spPr>
          <a:xfrm>
            <a:off x="1069848" y="4389120"/>
            <a:ext cx="7891272" cy="1069848"/>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36142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89FD-9242-EE65-8873-0C93F18CF21C}"/>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BD2B517D-6842-18CC-B058-33664D821CAC}"/>
              </a:ext>
            </a:extLst>
          </p:cNvPr>
          <p:cNvSpPr>
            <a:spLocks noGrp="1"/>
          </p:cNvSpPr>
          <p:nvPr>
            <p:ph idx="1"/>
          </p:nvPr>
        </p:nvSpPr>
        <p:spPr/>
        <p:txBody>
          <a:bodyPr>
            <a:normAutofit/>
          </a:bodyPr>
          <a:lstStyle/>
          <a:p>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In 2005, 1,475,623 students heading to college took the SAT. The distribution of scores in the math section of the SAT follows a normal distribution with mean </a:t>
            </a:r>
            <a:r>
              <a:rPr lang="en-GB" sz="1800" i="1" kern="0" dirty="0">
                <a:solidFill>
                  <a:srgbClr val="424242"/>
                </a:solidFill>
                <a:effectLst/>
                <a:latin typeface="Helvetica" pitchFamily="2" charset="0"/>
                <a:ea typeface="Times New Roman" panose="02020603050405020304" pitchFamily="18" charset="0"/>
                <a:cs typeface="Times New Roman" panose="02020603050405020304" pitchFamily="18" charset="0"/>
              </a:rPr>
              <a:t>µ</a:t>
            </a: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 = 520 and standard deviation </a:t>
            </a:r>
            <a:r>
              <a:rPr lang="en-GB" sz="1800" i="1" kern="0" dirty="0" err="1">
                <a:solidFill>
                  <a:srgbClr val="424242"/>
                </a:solidFill>
                <a:effectLst/>
                <a:latin typeface="Helvetica" pitchFamily="2" charset="0"/>
                <a:ea typeface="Times New Roman" panose="02020603050405020304" pitchFamily="18" charset="0"/>
                <a:cs typeface="Times New Roman" panose="02020603050405020304" pitchFamily="18" charset="0"/>
              </a:rPr>
              <a:t>σ</a:t>
            </a: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 = 115.</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Calculate the </a:t>
            </a:r>
            <a:r>
              <a:rPr lang="en-GB" sz="1800" i="1" kern="0" dirty="0">
                <a:solidFill>
                  <a:srgbClr val="424242"/>
                </a:solidFill>
                <a:effectLst/>
                <a:latin typeface="Helvetica" pitchFamily="2" charset="0"/>
                <a:ea typeface="Times New Roman" panose="02020603050405020304" pitchFamily="18" charset="0"/>
                <a:cs typeface="Times New Roman" panose="02020603050405020304" pitchFamily="18" charset="0"/>
              </a:rPr>
              <a:t>z</a:t>
            </a: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-score for an SAT score of 720. Interpret it using a complete sentence.</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What math SAT score is 1.5 standard deviations above the mean? What can you say about this SAT score?</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For 2012, the SAT math test had a mean of 514 and standard deviation 117. The ACT math test is an alternate to the SAT and is approximately normally distributed with mean 21 and standard deviation 5.3. If one person took the SAT math test and scored 700 and a second person took the ACT math test and scored 30, who did better with respect to the test they took?</a:t>
            </a:r>
            <a:r>
              <a:rPr lang="en-GB" dirty="0">
                <a:effectLst/>
              </a:rPr>
              <a:t> </a:t>
            </a:r>
            <a:endParaRPr lang="en-US" dirty="0"/>
          </a:p>
        </p:txBody>
      </p:sp>
    </p:spTree>
    <p:extLst>
      <p:ext uri="{BB962C8B-B14F-4D97-AF65-F5344CB8AC3E}">
        <p14:creationId xmlns:p14="http://schemas.microsoft.com/office/powerpoint/2010/main" val="257011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833C-470B-83CF-8BFB-DED905FFFA78}"/>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65FE3FC4-9B95-9657-2B77-63B033A9618F}"/>
              </a:ext>
            </a:extLst>
          </p:cNvPr>
          <p:cNvSpPr>
            <a:spLocks noGrp="1"/>
          </p:cNvSpPr>
          <p:nvPr>
            <p:ph idx="1"/>
          </p:nvPr>
        </p:nvSpPr>
        <p:spPr/>
        <p:txBody>
          <a:bodyPr/>
          <a:lstStyle/>
          <a:p>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According to a study done by De Anza students, the height for Asian adult males is normally distributed with an average of 66 inches and a standard deviation of 2.5 inches. Suppose one Asian adult male is randomly chosen. Let </a:t>
            </a:r>
            <a:r>
              <a:rPr lang="en-GB" sz="1800" i="1" kern="0" dirty="0">
                <a:solidFill>
                  <a:srgbClr val="424242"/>
                </a:solidFill>
                <a:effectLst/>
                <a:latin typeface="Helvetica" pitchFamily="2" charset="0"/>
                <a:ea typeface="Times New Roman" panose="02020603050405020304" pitchFamily="18" charset="0"/>
                <a:cs typeface="Times New Roman" panose="02020603050405020304" pitchFamily="18" charset="0"/>
              </a:rPr>
              <a:t>X</a:t>
            </a: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 = height of the individual.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i="1" kern="0" dirty="0">
                <a:solidFill>
                  <a:srgbClr val="424242"/>
                </a:solidFill>
                <a:effectLst/>
                <a:latin typeface="Helvetica" pitchFamily="2" charset="0"/>
                <a:ea typeface="Times New Roman" panose="02020603050405020304" pitchFamily="18" charset="0"/>
                <a:cs typeface="Times New Roman" panose="02020603050405020304" pitchFamily="18" charset="0"/>
              </a:rPr>
              <a:t>X</a:t>
            </a: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 ~ _____(_____,_____)</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Find the probability that the person is between 65 and 69 inches. Include a sketch of the graph, and write a probability statement.</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Would you expect to meet many Asian adult males over 72 inches? Explain why or why not, and justify your answer numerically.</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8315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F425-DA1B-52B1-DF44-297E112EB37F}"/>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B241E915-C3A2-977E-212E-96764C5A7B9B}"/>
              </a:ext>
            </a:extLst>
          </p:cNvPr>
          <p:cNvSpPr>
            <a:spLocks noGrp="1"/>
          </p:cNvSpPr>
          <p:nvPr>
            <p:ph idx="1"/>
          </p:nvPr>
        </p:nvSpPr>
        <p:spPr/>
        <p:txBody>
          <a:bodyPr>
            <a:normAutofit/>
          </a:bodyPr>
          <a:lstStyle/>
          <a:p>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In China, four-year-olds average three hours a day unsupervised. Most of the unsupervised children live in rural areas, considered safe. Suppose that the standard deviation is 1.5 hours and the amount of time spent alone is normally distributed. We randomly select one Chinese four-year-old living in a rural area. We are interested in the amount of time the child spends alone per day.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In words, define the random variable </a:t>
            </a:r>
            <a:r>
              <a:rPr lang="en-GB" sz="1800" i="1" kern="0" dirty="0">
                <a:solidFill>
                  <a:srgbClr val="424242"/>
                </a:solidFill>
                <a:effectLst/>
                <a:latin typeface="Helvetica" pitchFamily="2" charset="0"/>
                <a:ea typeface="Times New Roman" panose="02020603050405020304" pitchFamily="18" charset="0"/>
                <a:cs typeface="Times New Roman" panose="02020603050405020304" pitchFamily="18" charset="0"/>
              </a:rPr>
              <a:t>X</a:t>
            </a: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i="1" kern="0" dirty="0">
                <a:solidFill>
                  <a:srgbClr val="424242"/>
                </a:solidFill>
                <a:effectLst/>
                <a:latin typeface="Helvetica" pitchFamily="2" charset="0"/>
                <a:ea typeface="Times New Roman" panose="02020603050405020304" pitchFamily="18" charset="0"/>
                <a:cs typeface="Times New Roman" panose="02020603050405020304" pitchFamily="18" charset="0"/>
              </a:rPr>
              <a:t>X</a:t>
            </a: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 ~ _____(_____,_____)</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Find the probability that the child spends less than one hour per day unsupervised. Sketch the graph, and write the probability statement.</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What percent of the children spend over ten hours per day unsupervised?</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tabLst>
                <a:tab pos="457200" algn="l"/>
              </a:tabLst>
            </a:pPr>
            <a:r>
              <a:rPr lang="en-GB" sz="1800" kern="0" dirty="0">
                <a:solidFill>
                  <a:srgbClr val="424242"/>
                </a:solidFill>
                <a:effectLst/>
                <a:latin typeface="Helvetica" pitchFamily="2" charset="0"/>
                <a:ea typeface="Times New Roman" panose="02020603050405020304" pitchFamily="18" charset="0"/>
                <a:cs typeface="Times New Roman" panose="02020603050405020304" pitchFamily="18" charset="0"/>
              </a:rPr>
              <a:t>Seventy percent of the children spend at least how long per day unsupervised?</a:t>
            </a:r>
            <a:endParaRPr lang="en-GB" sz="1800" kern="100" dirty="0">
              <a:solidFill>
                <a:srgbClr val="42424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8787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158B-FA13-13B9-CEE6-E36C0A9306F2}"/>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8FAA6775-2F16-0B6E-0B34-CAE656278BF8}"/>
              </a:ext>
            </a:extLst>
          </p:cNvPr>
          <p:cNvSpPr>
            <a:spLocks noGrp="1"/>
          </p:cNvSpPr>
          <p:nvPr>
            <p:ph idx="1"/>
          </p:nvPr>
        </p:nvSpPr>
        <p:spPr/>
        <p:txBody>
          <a:bodyPr/>
          <a:lstStyle/>
          <a:p>
            <a:r>
              <a:rPr lang="en-GB" sz="1800" kern="100" dirty="0">
                <a:solidFill>
                  <a:srgbClr val="424242"/>
                </a:solidFill>
                <a:effectLst/>
                <a:latin typeface="Helvetica" pitchFamily="2" charset="0"/>
                <a:ea typeface="Calibri" panose="020F0502020204030204" pitchFamily="34" charset="0"/>
                <a:cs typeface="Times New Roman" panose="02020603050405020304" pitchFamily="18" charset="0"/>
              </a:rPr>
              <a:t>Jeffrey, as an eight-year old, </a:t>
            </a:r>
            <a:r>
              <a:rPr lang="en-GB" sz="1800" b="1" kern="100" dirty="0">
                <a:solidFill>
                  <a:srgbClr val="424242"/>
                </a:solidFill>
                <a:effectLst/>
                <a:latin typeface="Helvetica" pitchFamily="2" charset="0"/>
                <a:ea typeface="Calibri" panose="020F0502020204030204" pitchFamily="34" charset="0"/>
                <a:cs typeface="Times New Roman" panose="02020603050405020304" pitchFamily="18" charset="0"/>
              </a:rPr>
              <a:t>established a mean time of 16.43 seconds</a:t>
            </a:r>
            <a:r>
              <a:rPr lang="en-GB" sz="1800" kern="100" dirty="0">
                <a:solidFill>
                  <a:srgbClr val="424242"/>
                </a:solidFill>
                <a:effectLst/>
                <a:latin typeface="Helvetica" pitchFamily="2" charset="0"/>
                <a:ea typeface="Calibri" panose="020F0502020204030204" pitchFamily="34" charset="0"/>
                <a:cs typeface="Times New Roman" panose="02020603050405020304" pitchFamily="18" charset="0"/>
              </a:rPr>
              <a:t> for swimming the 25-yard freestyle, with a </a:t>
            </a:r>
            <a:r>
              <a:rPr lang="en-GB" sz="1800" b="1" kern="100" dirty="0">
                <a:solidFill>
                  <a:srgbClr val="424242"/>
                </a:solidFill>
                <a:effectLst/>
                <a:latin typeface="Helvetica" pitchFamily="2" charset="0"/>
                <a:ea typeface="Calibri" panose="020F0502020204030204" pitchFamily="34" charset="0"/>
                <a:cs typeface="Times New Roman" panose="02020603050405020304" pitchFamily="18" charset="0"/>
              </a:rPr>
              <a:t>standard deviation of 0.8 seconds</a:t>
            </a:r>
            <a:r>
              <a:rPr lang="en-GB" sz="1800" kern="100" dirty="0">
                <a:solidFill>
                  <a:srgbClr val="424242"/>
                </a:solidFill>
                <a:effectLst/>
                <a:latin typeface="Helvetica" pitchFamily="2" charset="0"/>
                <a:ea typeface="Calibri" panose="020F0502020204030204" pitchFamily="34" charset="0"/>
                <a:cs typeface="Times New Roman" panose="02020603050405020304" pitchFamily="18" charset="0"/>
              </a:rPr>
              <a:t>. His dad, Frank, thought that Jeffrey could swim the 25-yard freestyle faster using goggles. Frank bought Jeffrey a new pair of expensive goggles and timed Jeffrey for </a:t>
            </a:r>
            <a:r>
              <a:rPr lang="en-GB" sz="1800" b="1" kern="100" dirty="0">
                <a:solidFill>
                  <a:srgbClr val="424242"/>
                </a:solidFill>
                <a:effectLst/>
                <a:latin typeface="Helvetica" pitchFamily="2" charset="0"/>
                <a:ea typeface="Calibri" panose="020F0502020204030204" pitchFamily="34" charset="0"/>
                <a:cs typeface="Times New Roman" panose="02020603050405020304" pitchFamily="18" charset="0"/>
              </a:rPr>
              <a:t>15 25-yard freestyle swims</a:t>
            </a:r>
            <a:r>
              <a:rPr lang="en-GB" sz="1800" kern="100" dirty="0">
                <a:solidFill>
                  <a:srgbClr val="424242"/>
                </a:solidFill>
                <a:effectLst/>
                <a:latin typeface="Helvetica" pitchFamily="2" charset="0"/>
                <a:ea typeface="Calibri" panose="020F0502020204030204" pitchFamily="34" charset="0"/>
                <a:cs typeface="Times New Roman" panose="02020603050405020304" pitchFamily="18" charset="0"/>
              </a:rPr>
              <a:t>. For the 15 swims, </a:t>
            </a:r>
            <a:r>
              <a:rPr lang="en-GB" sz="1800" b="1" kern="100" dirty="0">
                <a:solidFill>
                  <a:srgbClr val="424242"/>
                </a:solidFill>
                <a:effectLst/>
                <a:latin typeface="Helvetica" pitchFamily="2" charset="0"/>
                <a:ea typeface="Calibri" panose="020F0502020204030204" pitchFamily="34" charset="0"/>
                <a:cs typeface="Times New Roman" panose="02020603050405020304" pitchFamily="18" charset="0"/>
              </a:rPr>
              <a:t>Jeffrey's mean time was 16 seconds. Frank thought that the goggles helped Jeffrey to swim faster than the 16.43 </a:t>
            </a:r>
            <a:r>
              <a:rPr lang="en-GB" sz="1800" b="1" kern="100" dirty="0" err="1">
                <a:solidFill>
                  <a:srgbClr val="424242"/>
                </a:solidFill>
                <a:effectLst/>
                <a:latin typeface="Helvetica" pitchFamily="2" charset="0"/>
                <a:ea typeface="Calibri" panose="020F0502020204030204" pitchFamily="34" charset="0"/>
                <a:cs typeface="Times New Roman" panose="02020603050405020304" pitchFamily="18" charset="0"/>
              </a:rPr>
              <a:t>seconds.</a:t>
            </a:r>
            <a:r>
              <a:rPr lang="en-GB" sz="1800" kern="100" dirty="0" err="1">
                <a:solidFill>
                  <a:srgbClr val="424242"/>
                </a:solidFill>
                <a:effectLst/>
                <a:latin typeface="Helvetica" pitchFamily="2" charset="0"/>
                <a:ea typeface="Calibri" panose="020F0502020204030204" pitchFamily="34" charset="0"/>
                <a:cs typeface="Times New Roman" panose="02020603050405020304" pitchFamily="18" charset="0"/>
              </a:rPr>
              <a:t>Conduct</a:t>
            </a:r>
            <a:r>
              <a:rPr lang="en-GB" sz="1800" kern="100" dirty="0">
                <a:solidFill>
                  <a:srgbClr val="424242"/>
                </a:solidFill>
                <a:effectLst/>
                <a:latin typeface="Helvetica" pitchFamily="2" charset="0"/>
                <a:ea typeface="Calibri" panose="020F0502020204030204" pitchFamily="34" charset="0"/>
                <a:cs typeface="Times New Roman" panose="02020603050405020304" pitchFamily="18" charset="0"/>
              </a:rPr>
              <a:t> a hypothesis test using a </a:t>
            </a:r>
            <a:r>
              <a:rPr lang="en-GB" sz="1800" kern="100" dirty="0" err="1">
                <a:solidFill>
                  <a:srgbClr val="424242"/>
                </a:solidFill>
                <a:effectLst/>
                <a:latin typeface="Helvetica" pitchFamily="2" charset="0"/>
                <a:ea typeface="Calibri" panose="020F0502020204030204" pitchFamily="34" charset="0"/>
                <a:cs typeface="Times New Roman" panose="02020603050405020304" pitchFamily="18" charset="0"/>
              </a:rPr>
              <a:t>preset</a:t>
            </a:r>
            <a:r>
              <a:rPr lang="en-GB" sz="1800" kern="100" dirty="0">
                <a:solidFill>
                  <a:srgbClr val="424242"/>
                </a:solidFill>
                <a:effectLst/>
                <a:latin typeface="Helvetica" pitchFamily="2" charset="0"/>
                <a:ea typeface="Calibri" panose="020F0502020204030204" pitchFamily="34" charset="0"/>
                <a:cs typeface="Times New Roman" panose="02020603050405020304" pitchFamily="18" charset="0"/>
              </a:rPr>
              <a:t> </a:t>
            </a:r>
            <a:r>
              <a:rPr lang="en-GB" sz="1800" i="1" kern="100" dirty="0">
                <a:solidFill>
                  <a:srgbClr val="424242"/>
                </a:solidFill>
                <a:effectLst/>
                <a:latin typeface="Helvetica" pitchFamily="2" charset="0"/>
                <a:ea typeface="Calibri" panose="020F0502020204030204" pitchFamily="34" charset="0"/>
                <a:cs typeface="Times New Roman" panose="02020603050405020304" pitchFamily="18" charset="0"/>
              </a:rPr>
              <a:t>α</a:t>
            </a:r>
            <a:r>
              <a:rPr lang="en-GB" sz="1800" kern="100" dirty="0">
                <a:solidFill>
                  <a:srgbClr val="424242"/>
                </a:solidFill>
                <a:effectLst/>
                <a:latin typeface="Helvetica" pitchFamily="2" charset="0"/>
                <a:ea typeface="Calibri" panose="020F0502020204030204" pitchFamily="34" charset="0"/>
                <a:cs typeface="Times New Roman" panose="02020603050405020304" pitchFamily="18" charset="0"/>
              </a:rPr>
              <a:t> = 0.05. Assume that the swim times for the 25-yard freestyle are normal.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4343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{F54E22BA-2FED-CA48-A07C-76C706B93D45}tf10001070_mac</Template>
  <TotalTime>2</TotalTime>
  <Words>513</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Helvetica</vt:lpstr>
      <vt:lpstr>Rockwell</vt:lpstr>
      <vt:lpstr>Rockwell Condensed</vt:lpstr>
      <vt:lpstr>Rockwell Extra Bold</vt:lpstr>
      <vt:lpstr>Wingdings</vt:lpstr>
      <vt:lpstr>Wood Type</vt:lpstr>
      <vt:lpstr>Practice Questions </vt:lpstr>
      <vt:lpstr>Question 1</vt:lpstr>
      <vt:lpstr>Question 2</vt:lpstr>
      <vt:lpstr>Question 3</vt:lpstr>
      <vt:lpstr>Question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Questions </dc:title>
  <dc:creator>rabail qureshi</dc:creator>
  <cp:lastModifiedBy>rabail qureshi</cp:lastModifiedBy>
  <cp:revision>1</cp:revision>
  <dcterms:created xsi:type="dcterms:W3CDTF">2023-10-23T10:14:46Z</dcterms:created>
  <dcterms:modified xsi:type="dcterms:W3CDTF">2023-10-23T10:17:25Z</dcterms:modified>
</cp:coreProperties>
</file>