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2" r:id="rId6"/>
    <p:sldId id="263" r:id="rId7"/>
    <p:sldId id="264" r:id="rId8"/>
    <p:sldId id="265" r:id="rId9"/>
    <p:sldId id="266" r:id="rId10"/>
    <p:sldId id="267"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0EA00B7-675E-3B4D-90B0-A49F64E63D52}"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362270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0EA00B7-675E-3B4D-90B0-A49F64E63D52}"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142645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0EA00B7-675E-3B4D-90B0-A49F64E63D52}"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8FDFA-F185-814B-8CFC-B9CAAE535A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292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0EA00B7-675E-3B4D-90B0-A49F64E63D52}"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3960717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0EA00B7-675E-3B4D-90B0-A49F64E63D52}"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8FDFA-F185-814B-8CFC-B9CAAE535A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8411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0EA00B7-675E-3B4D-90B0-A49F64E63D52}"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1193580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0EA00B7-675E-3B4D-90B0-A49F64E63D52}"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694730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0EA00B7-675E-3B4D-90B0-A49F64E63D52}"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122789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0EA00B7-675E-3B4D-90B0-A49F64E63D52}"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300702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0EA00B7-675E-3B4D-90B0-A49F64E63D52}"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35622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0EA00B7-675E-3B4D-90B0-A49F64E63D52}" type="datetimeFigureOut">
              <a:rPr lang="en-US" smtClean="0"/>
              <a:t>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329702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0EA00B7-675E-3B4D-90B0-A49F64E63D52}" type="datetimeFigureOut">
              <a:rPr lang="en-US" smtClean="0"/>
              <a:t>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393827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0EA00B7-675E-3B4D-90B0-A49F64E63D52}" type="datetimeFigureOut">
              <a:rPr lang="en-US" smtClean="0"/>
              <a:t>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34595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A00B7-675E-3B4D-90B0-A49F64E63D52}" type="datetimeFigureOut">
              <a:rPr lang="en-US" smtClean="0"/>
              <a:t>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44610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0EA00B7-675E-3B4D-90B0-A49F64E63D52}" type="datetimeFigureOut">
              <a:rPr lang="en-US" smtClean="0"/>
              <a:t>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4119616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0EA00B7-675E-3B4D-90B0-A49F64E63D52}" type="datetimeFigureOut">
              <a:rPr lang="en-US" smtClean="0"/>
              <a:t>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8FDFA-F185-814B-8CFC-B9CAAE535A3D}" type="slidenum">
              <a:rPr lang="en-US" smtClean="0"/>
              <a:t>‹#›</a:t>
            </a:fld>
            <a:endParaRPr lang="en-US"/>
          </a:p>
        </p:txBody>
      </p:sp>
    </p:spTree>
    <p:extLst>
      <p:ext uri="{BB962C8B-B14F-4D97-AF65-F5344CB8AC3E}">
        <p14:creationId xmlns:p14="http://schemas.microsoft.com/office/powerpoint/2010/main" val="131318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EA00B7-675E-3B4D-90B0-A49F64E63D52}" type="datetimeFigureOut">
              <a:rPr lang="en-US" smtClean="0"/>
              <a:t>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28FDFA-F185-814B-8CFC-B9CAAE535A3D}" type="slidenum">
              <a:rPr lang="en-US" smtClean="0"/>
              <a:t>‹#›</a:t>
            </a:fld>
            <a:endParaRPr lang="en-US"/>
          </a:p>
        </p:txBody>
      </p:sp>
    </p:spTree>
    <p:extLst>
      <p:ext uri="{BB962C8B-B14F-4D97-AF65-F5344CB8AC3E}">
        <p14:creationId xmlns:p14="http://schemas.microsoft.com/office/powerpoint/2010/main" val="836737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2069-C47B-958C-271B-D1FE1F0E9A79}"/>
              </a:ext>
            </a:extLst>
          </p:cNvPr>
          <p:cNvSpPr>
            <a:spLocks noGrp="1"/>
          </p:cNvSpPr>
          <p:nvPr>
            <p:ph type="ctrTitle"/>
          </p:nvPr>
        </p:nvSpPr>
        <p:spPr/>
        <p:txBody>
          <a:bodyPr/>
          <a:lstStyle/>
          <a:p>
            <a:r>
              <a:rPr lang="en-US" dirty="0"/>
              <a:t>T – Test and Z – Test </a:t>
            </a:r>
          </a:p>
        </p:txBody>
      </p:sp>
      <p:sp>
        <p:nvSpPr>
          <p:cNvPr id="3" name="Subtitle 2">
            <a:extLst>
              <a:ext uri="{FF2B5EF4-FFF2-40B4-BE49-F238E27FC236}">
                <a16:creationId xmlns:a16="http://schemas.microsoft.com/office/drawing/2014/main" id="{5CC6B98C-0796-DDAC-78F5-9793CC7BAFB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8407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4D97-2570-FB23-DD4C-11CBD530DC7E}"/>
              </a:ext>
            </a:extLst>
          </p:cNvPr>
          <p:cNvSpPr>
            <a:spLocks noGrp="1"/>
          </p:cNvSpPr>
          <p:nvPr>
            <p:ph type="title"/>
          </p:nvPr>
        </p:nvSpPr>
        <p:spPr/>
        <p:txBody>
          <a:bodyPr/>
          <a:lstStyle/>
          <a:p>
            <a:r>
              <a:rPr lang="en-US" dirty="0"/>
              <a:t>Step 4: Does it fall in rejection region?</a:t>
            </a:r>
          </a:p>
        </p:txBody>
      </p:sp>
      <p:sp>
        <p:nvSpPr>
          <p:cNvPr id="3" name="Content Placeholder 2">
            <a:extLst>
              <a:ext uri="{FF2B5EF4-FFF2-40B4-BE49-F238E27FC236}">
                <a16:creationId xmlns:a16="http://schemas.microsoft.com/office/drawing/2014/main" id="{6B05B23A-36F0-3884-AEBF-A5948F356153}"/>
              </a:ext>
            </a:extLst>
          </p:cNvPr>
          <p:cNvSpPr>
            <a:spLocks noGrp="1"/>
          </p:cNvSpPr>
          <p:nvPr>
            <p:ph idx="1"/>
          </p:nvPr>
        </p:nvSpPr>
        <p:spPr>
          <a:xfrm>
            <a:off x="677334" y="1428751"/>
            <a:ext cx="8596668" cy="4612612"/>
          </a:xfrm>
        </p:spPr>
        <p:txBody>
          <a:bodyPr/>
          <a:lstStyle/>
          <a:p>
            <a:r>
              <a:rPr lang="en-GB" b="0" i="0" u="none" strike="noStrike" dirty="0">
                <a:solidFill>
                  <a:srgbClr val="292929"/>
                </a:solidFill>
                <a:effectLst/>
                <a:latin typeface="roboto" panose="02000000000000000000" pitchFamily="2" charset="0"/>
              </a:rPr>
              <a:t>Since the computed T Statistic is less than the T-critical, it does not fall in the rejection region.</a:t>
            </a:r>
          </a:p>
          <a:p>
            <a:pPr algn="l" fontAlgn="base"/>
            <a:r>
              <a:rPr lang="en-GB" b="0" i="0" u="none" strike="noStrike" dirty="0">
                <a:solidFill>
                  <a:srgbClr val="292929"/>
                </a:solidFill>
                <a:effectLst/>
                <a:latin typeface="roboto" panose="02000000000000000000" pitchFamily="2" charset="0"/>
              </a:rPr>
              <a:t>Clearly, the calculated T statistic does not fall in the rejection region. So, we do not reject the null hypothesis.</a:t>
            </a:r>
          </a:p>
          <a:p>
            <a:pPr marL="0" indent="0">
              <a:buNone/>
            </a:pPr>
            <a:endParaRPr lang="en-GB" b="0" i="0" u="none" strike="noStrike" dirty="0">
              <a:solidFill>
                <a:srgbClr val="292929"/>
              </a:solidFill>
              <a:effectLst/>
              <a:latin typeface="roboto" panose="02000000000000000000" pitchFamily="2" charset="0"/>
            </a:endParaRPr>
          </a:p>
          <a:p>
            <a:pPr marL="0" indent="0">
              <a:buNone/>
            </a:pPr>
            <a:endParaRPr lang="en-US" dirty="0"/>
          </a:p>
        </p:txBody>
      </p:sp>
      <p:pic>
        <p:nvPicPr>
          <p:cNvPr id="5" name="Picture 4" descr="Chart, diagram, line chart&#10;&#10;Description automatically generated">
            <a:extLst>
              <a:ext uri="{FF2B5EF4-FFF2-40B4-BE49-F238E27FC236}">
                <a16:creationId xmlns:a16="http://schemas.microsoft.com/office/drawing/2014/main" id="{B21DD6E0-3F8A-5234-D30F-A16A07584D12}"/>
              </a:ext>
            </a:extLst>
          </p:cNvPr>
          <p:cNvPicPr>
            <a:picLocks noChangeAspect="1"/>
          </p:cNvPicPr>
          <p:nvPr/>
        </p:nvPicPr>
        <p:blipFill>
          <a:blip r:embed="rId2"/>
          <a:stretch>
            <a:fillRect/>
          </a:stretch>
        </p:blipFill>
        <p:spPr>
          <a:xfrm>
            <a:off x="3353456" y="2664423"/>
            <a:ext cx="5485088" cy="4054195"/>
          </a:xfrm>
          <a:prstGeom prst="rect">
            <a:avLst/>
          </a:prstGeom>
        </p:spPr>
      </p:pic>
    </p:spTree>
    <p:extLst>
      <p:ext uri="{BB962C8B-B14F-4D97-AF65-F5344CB8AC3E}">
        <p14:creationId xmlns:p14="http://schemas.microsoft.com/office/powerpoint/2010/main" val="29326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9CAF-221E-06AF-B3FB-3178EA2BA3BC}"/>
              </a:ext>
            </a:extLst>
          </p:cNvPr>
          <p:cNvSpPr>
            <a:spLocks noGrp="1"/>
          </p:cNvSpPr>
          <p:nvPr>
            <p:ph type="title"/>
          </p:nvPr>
        </p:nvSpPr>
        <p:spPr/>
        <p:txBody>
          <a:bodyPr/>
          <a:lstStyle/>
          <a:p>
            <a:r>
              <a:rPr lang="en-US" dirty="0"/>
              <a:t>Example- One tailed T – test </a:t>
            </a:r>
          </a:p>
        </p:txBody>
      </p:sp>
      <p:sp>
        <p:nvSpPr>
          <p:cNvPr id="3" name="Content Placeholder 2">
            <a:extLst>
              <a:ext uri="{FF2B5EF4-FFF2-40B4-BE49-F238E27FC236}">
                <a16:creationId xmlns:a16="http://schemas.microsoft.com/office/drawing/2014/main" id="{0E36D794-2282-325E-9F23-BA7A3C28C637}"/>
              </a:ext>
            </a:extLst>
          </p:cNvPr>
          <p:cNvSpPr>
            <a:spLocks noGrp="1"/>
          </p:cNvSpPr>
          <p:nvPr>
            <p:ph idx="1"/>
          </p:nvPr>
        </p:nvSpPr>
        <p:spPr/>
        <p:txBody>
          <a:bodyPr/>
          <a:lstStyle/>
          <a:p>
            <a:r>
              <a:rPr lang="en-US" dirty="0"/>
              <a:t>A researcher recruits 20 subjects for a study and conducts a one-tailed t-test for a mean using an alpha level of 0.05.</a:t>
            </a:r>
          </a:p>
          <a:p>
            <a:r>
              <a:rPr lang="en-US" b="1" dirty="0"/>
              <a:t>Question</a:t>
            </a:r>
            <a:r>
              <a:rPr lang="en-US" dirty="0"/>
              <a:t>: Once she conducts her one-tailed t-test and obtains a test statistic t, what critical value should she compare t to?</a:t>
            </a:r>
          </a:p>
          <a:p>
            <a:r>
              <a:rPr lang="en-US" b="1" dirty="0"/>
              <a:t>Answer</a:t>
            </a:r>
            <a:r>
              <a:rPr lang="en-US" dirty="0"/>
              <a:t>: For a t-test with one sample, the degrees of freedom is equal to n-1, which is 20-1 = 19 in this case. The problem also tells us that she is conducting a one-tailed test and that she is using an alpha level of 0.05, so the corresponding critical value in the t-distribution table is 1.729.</a:t>
            </a:r>
          </a:p>
          <a:p>
            <a:endParaRPr lang="en-US" dirty="0"/>
          </a:p>
        </p:txBody>
      </p:sp>
    </p:spTree>
    <p:extLst>
      <p:ext uri="{BB962C8B-B14F-4D97-AF65-F5344CB8AC3E}">
        <p14:creationId xmlns:p14="http://schemas.microsoft.com/office/powerpoint/2010/main" val="402096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5CA1-F3BE-3DE8-12AB-5270828BAAF7}"/>
              </a:ext>
            </a:extLst>
          </p:cNvPr>
          <p:cNvSpPr>
            <a:spLocks noGrp="1"/>
          </p:cNvSpPr>
          <p:nvPr>
            <p:ph type="title"/>
          </p:nvPr>
        </p:nvSpPr>
        <p:spPr/>
        <p:txBody>
          <a:bodyPr/>
          <a:lstStyle/>
          <a:p>
            <a:r>
              <a:rPr lang="en-US" dirty="0"/>
              <a:t>Example 2 </a:t>
            </a:r>
          </a:p>
        </p:txBody>
      </p:sp>
      <p:sp>
        <p:nvSpPr>
          <p:cNvPr id="3" name="Content Placeholder 2">
            <a:extLst>
              <a:ext uri="{FF2B5EF4-FFF2-40B4-BE49-F238E27FC236}">
                <a16:creationId xmlns:a16="http://schemas.microsoft.com/office/drawing/2014/main" id="{38B93E5F-4322-6A8F-9AA8-E17D5DFAF748}"/>
              </a:ext>
            </a:extLst>
          </p:cNvPr>
          <p:cNvSpPr>
            <a:spLocks noGrp="1"/>
          </p:cNvSpPr>
          <p:nvPr>
            <p:ph idx="1"/>
          </p:nvPr>
        </p:nvSpPr>
        <p:spPr/>
        <p:txBody>
          <a:bodyPr/>
          <a:lstStyle/>
          <a:p>
            <a:r>
              <a:rPr lang="en-GB" b="0" i="0" u="none" strike="noStrike" dirty="0">
                <a:solidFill>
                  <a:srgbClr val="000000"/>
                </a:solidFill>
                <a:effectLst/>
                <a:latin typeface="Helvetica" pitchFamily="2" charset="0"/>
              </a:rPr>
              <a:t>A researcher conducts a two-tailed t-test for a mean using a sample size of 14 and an alpha level of 0.05. </a:t>
            </a:r>
          </a:p>
          <a:p>
            <a:r>
              <a:rPr lang="en-US" dirty="0"/>
              <a:t>What would the absolute value of her test statistic t need to be in order for her to reject the null hypothesis?</a:t>
            </a:r>
          </a:p>
          <a:p>
            <a:r>
              <a:rPr lang="en-US" dirty="0"/>
              <a:t>Answer: For a t-test with one sample, the degrees of freedom is equal to n-1, which is 14-1 = 13 in this case. The problem also tells us that she is conducting a two-tailed test and that she is using an alpha level of 0.05, so the corresponding critical value in the t-distribution table is 2.16. This means that she can reject the null hypothesis if the test statistic t is less than -2.16 or greater than 2.16.</a:t>
            </a:r>
          </a:p>
          <a:p>
            <a:endParaRPr lang="en-US" dirty="0"/>
          </a:p>
        </p:txBody>
      </p:sp>
    </p:spTree>
    <p:extLst>
      <p:ext uri="{BB962C8B-B14F-4D97-AF65-F5344CB8AC3E}">
        <p14:creationId xmlns:p14="http://schemas.microsoft.com/office/powerpoint/2010/main" val="245673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CEF5-5251-B354-B353-B74920A6C181}"/>
              </a:ext>
            </a:extLst>
          </p:cNvPr>
          <p:cNvSpPr>
            <a:spLocks noGrp="1"/>
          </p:cNvSpPr>
          <p:nvPr>
            <p:ph type="title"/>
          </p:nvPr>
        </p:nvSpPr>
        <p:spPr/>
        <p:txBody>
          <a:bodyPr/>
          <a:lstStyle/>
          <a:p>
            <a:endParaRPr lang="en-US" dirty="0"/>
          </a:p>
        </p:txBody>
      </p:sp>
      <p:pic>
        <p:nvPicPr>
          <p:cNvPr id="5" name="Content Placeholder 4" descr="Graphical user interface, table&#10;&#10;Description automatically generated">
            <a:extLst>
              <a:ext uri="{FF2B5EF4-FFF2-40B4-BE49-F238E27FC236}">
                <a16:creationId xmlns:a16="http://schemas.microsoft.com/office/drawing/2014/main" id="{77BB4C11-6738-909D-2265-02B984093494}"/>
              </a:ext>
            </a:extLst>
          </p:cNvPr>
          <p:cNvPicPr>
            <a:picLocks noGrp="1" noChangeAspect="1"/>
          </p:cNvPicPr>
          <p:nvPr>
            <p:ph idx="1"/>
          </p:nvPr>
        </p:nvPicPr>
        <p:blipFill rotWithShape="1">
          <a:blip r:embed="rId2"/>
          <a:srcRect l="916" t="9005" r="4640" b="8505"/>
          <a:stretch/>
        </p:blipFill>
        <p:spPr>
          <a:xfrm>
            <a:off x="486795" y="1365663"/>
            <a:ext cx="8977746" cy="3372592"/>
          </a:xfrm>
        </p:spPr>
      </p:pic>
      <p:sp>
        <p:nvSpPr>
          <p:cNvPr id="6" name="TextBox 5">
            <a:extLst>
              <a:ext uri="{FF2B5EF4-FFF2-40B4-BE49-F238E27FC236}">
                <a16:creationId xmlns:a16="http://schemas.microsoft.com/office/drawing/2014/main" id="{3A8C6CFF-7F2E-0E80-9A7C-EDA5AFBBAB96}"/>
              </a:ext>
            </a:extLst>
          </p:cNvPr>
          <p:cNvSpPr txBox="1"/>
          <p:nvPr/>
        </p:nvSpPr>
        <p:spPr>
          <a:xfrm>
            <a:off x="1508165" y="5588000"/>
            <a:ext cx="7403803" cy="646331"/>
          </a:xfrm>
          <a:prstGeom prst="rect">
            <a:avLst/>
          </a:prstGeom>
          <a:noFill/>
        </p:spPr>
        <p:txBody>
          <a:bodyPr wrap="square" rtlCol="0">
            <a:spAutoFit/>
          </a:bodyPr>
          <a:lstStyle/>
          <a:p>
            <a:r>
              <a:rPr lang="en-US" dirty="0"/>
              <a:t>https://</a:t>
            </a:r>
            <a:r>
              <a:rPr lang="en-US" dirty="0" err="1"/>
              <a:t>medium.com</a:t>
            </a:r>
            <a:r>
              <a:rPr lang="en-US" dirty="0"/>
              <a:t>/@marin892/test-statistic-cheat-sheet-z-t-f-and-chi-squared-58f4d9db5b99</a:t>
            </a:r>
          </a:p>
        </p:txBody>
      </p:sp>
    </p:spTree>
    <p:extLst>
      <p:ext uri="{BB962C8B-B14F-4D97-AF65-F5344CB8AC3E}">
        <p14:creationId xmlns:p14="http://schemas.microsoft.com/office/powerpoint/2010/main" val="297649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CD09-DCAA-4507-D635-DD24CE401E4C}"/>
              </a:ext>
            </a:extLst>
          </p:cNvPr>
          <p:cNvSpPr>
            <a:spLocks noGrp="1"/>
          </p:cNvSpPr>
          <p:nvPr>
            <p:ph type="title"/>
          </p:nvPr>
        </p:nvSpPr>
        <p:spPr/>
        <p:txBody>
          <a:bodyPr/>
          <a:lstStyle/>
          <a:p>
            <a:r>
              <a:rPr lang="en-US" dirty="0"/>
              <a:t>How and when to use T – Table? </a:t>
            </a:r>
          </a:p>
        </p:txBody>
      </p:sp>
      <p:sp>
        <p:nvSpPr>
          <p:cNvPr id="3" name="Content Placeholder 2">
            <a:extLst>
              <a:ext uri="{FF2B5EF4-FFF2-40B4-BE49-F238E27FC236}">
                <a16:creationId xmlns:a16="http://schemas.microsoft.com/office/drawing/2014/main" id="{18891F07-DAD0-3C3F-0B85-5A57A8B93B3C}"/>
              </a:ext>
            </a:extLst>
          </p:cNvPr>
          <p:cNvSpPr>
            <a:spLocks noGrp="1"/>
          </p:cNvSpPr>
          <p:nvPr>
            <p:ph idx="1"/>
          </p:nvPr>
        </p:nvSpPr>
        <p:spPr/>
        <p:txBody>
          <a:bodyPr/>
          <a:lstStyle/>
          <a:p>
            <a:r>
              <a:rPr lang="en-US" dirty="0"/>
              <a:t>T- table is used when the sample size is less than 30. </a:t>
            </a:r>
          </a:p>
          <a:p>
            <a:pPr algn="l" fontAlgn="base"/>
            <a:r>
              <a:rPr lang="en-GB" b="0" i="0" u="none" strike="noStrike" dirty="0">
                <a:solidFill>
                  <a:srgbClr val="000000"/>
                </a:solidFill>
                <a:effectLst/>
                <a:latin typeface="Helvetica" pitchFamily="2" charset="0"/>
              </a:rPr>
              <a:t>To use the t-distribution table, you only need to know three values:</a:t>
            </a:r>
            <a:endParaRPr lang="en-GB" b="0" i="0" u="none" strike="noStrike" dirty="0">
              <a:solidFill>
                <a:srgbClr val="3D3D3D"/>
              </a:solidFill>
              <a:effectLst/>
              <a:latin typeface="Lato" panose="020F0502020204030203" pitchFamily="34" charset="0"/>
            </a:endParaRPr>
          </a:p>
          <a:p>
            <a:pPr lvl="1" fontAlgn="base">
              <a:buFont typeface="Arial" panose="020B0604020202020204" pitchFamily="34" charset="0"/>
              <a:buChar char="•"/>
            </a:pPr>
            <a:r>
              <a:rPr lang="en-GB" b="0" i="0" u="none" strike="noStrike" dirty="0">
                <a:solidFill>
                  <a:srgbClr val="000000"/>
                </a:solidFill>
                <a:effectLst/>
                <a:latin typeface="Helvetica" pitchFamily="2" charset="0"/>
              </a:rPr>
              <a:t>The degrees of freedom of the t-test</a:t>
            </a:r>
            <a:endParaRPr lang="en-GB" b="0" i="0" u="none" strike="noStrike" dirty="0">
              <a:solidFill>
                <a:srgbClr val="3D3D3D"/>
              </a:solidFill>
              <a:effectLst/>
              <a:latin typeface="inherit"/>
            </a:endParaRPr>
          </a:p>
          <a:p>
            <a:pPr lvl="1" fontAlgn="base">
              <a:buFont typeface="Arial" panose="020B0604020202020204" pitchFamily="34" charset="0"/>
              <a:buChar char="•"/>
            </a:pPr>
            <a:r>
              <a:rPr lang="en-GB" b="0" i="0" u="none" strike="noStrike" dirty="0">
                <a:solidFill>
                  <a:srgbClr val="000000"/>
                </a:solidFill>
                <a:effectLst/>
                <a:latin typeface="Helvetica" pitchFamily="2" charset="0"/>
              </a:rPr>
              <a:t>The number of tails of the t-test (one-tailed or two-tailed)</a:t>
            </a:r>
            <a:endParaRPr lang="en-GB" b="0" i="0" u="none" strike="noStrike" dirty="0">
              <a:solidFill>
                <a:srgbClr val="3D3D3D"/>
              </a:solidFill>
              <a:effectLst/>
              <a:latin typeface="inherit"/>
            </a:endParaRPr>
          </a:p>
          <a:p>
            <a:pPr lvl="1" fontAlgn="base">
              <a:buFont typeface="Arial" panose="020B0604020202020204" pitchFamily="34" charset="0"/>
              <a:buChar char="•"/>
            </a:pPr>
            <a:r>
              <a:rPr lang="en-GB" b="0" i="0" u="none" strike="noStrike" dirty="0">
                <a:solidFill>
                  <a:srgbClr val="000000"/>
                </a:solidFill>
                <a:effectLst/>
                <a:latin typeface="Helvetica" pitchFamily="2" charset="0"/>
              </a:rPr>
              <a:t>The alpha level of the t-test (common choices are 0.01, 0.05, and 0.10)</a:t>
            </a:r>
            <a:endParaRPr lang="en-GB" b="0" i="0" u="none" strike="noStrike" dirty="0">
              <a:solidFill>
                <a:srgbClr val="3D3D3D"/>
              </a:solidFill>
              <a:effectLst/>
              <a:latin typeface="inherit"/>
            </a:endParaRPr>
          </a:p>
          <a:p>
            <a:r>
              <a:rPr lang="en-US" dirty="0"/>
              <a:t>When you conduct a t-test, you can compare the test statistic from the t-test to the critical value from the t-Distribution table. If the test statistic is greater than the critical value found in the table, then you can reject the null hypothesis of the t-test and conclude that the results of the test are statistically significant.</a:t>
            </a:r>
          </a:p>
        </p:txBody>
      </p:sp>
    </p:spTree>
    <p:extLst>
      <p:ext uri="{BB962C8B-B14F-4D97-AF65-F5344CB8AC3E}">
        <p14:creationId xmlns:p14="http://schemas.microsoft.com/office/powerpoint/2010/main" val="98073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D3B3-8430-187A-C536-8E359F9ED89F}"/>
              </a:ext>
            </a:extLst>
          </p:cNvPr>
          <p:cNvSpPr>
            <a:spLocks noGrp="1"/>
          </p:cNvSpPr>
          <p:nvPr>
            <p:ph type="title"/>
          </p:nvPr>
        </p:nvSpPr>
        <p:spPr/>
        <p:txBody>
          <a:bodyPr/>
          <a:lstStyle/>
          <a:p>
            <a:endParaRPr lang="en-US"/>
          </a:p>
        </p:txBody>
      </p:sp>
      <p:pic>
        <p:nvPicPr>
          <p:cNvPr id="5" name="Content Placeholder 4" descr="Table&#10;&#10;Description automatically generated">
            <a:extLst>
              <a:ext uri="{FF2B5EF4-FFF2-40B4-BE49-F238E27FC236}">
                <a16:creationId xmlns:a16="http://schemas.microsoft.com/office/drawing/2014/main" id="{0A25AB68-36C4-E285-2601-75D20FD3C03C}"/>
              </a:ext>
            </a:extLst>
          </p:cNvPr>
          <p:cNvPicPr>
            <a:picLocks noGrp="1" noChangeAspect="1"/>
          </p:cNvPicPr>
          <p:nvPr>
            <p:ph idx="1"/>
          </p:nvPr>
        </p:nvPicPr>
        <p:blipFill>
          <a:blip r:embed="rId2"/>
          <a:stretch>
            <a:fillRect/>
          </a:stretch>
        </p:blipFill>
        <p:spPr>
          <a:xfrm>
            <a:off x="1657350" y="11118"/>
            <a:ext cx="5343525" cy="6585781"/>
          </a:xfrm>
        </p:spPr>
      </p:pic>
    </p:spTree>
    <p:extLst>
      <p:ext uri="{BB962C8B-B14F-4D97-AF65-F5344CB8AC3E}">
        <p14:creationId xmlns:p14="http://schemas.microsoft.com/office/powerpoint/2010/main" val="90145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22C0-928D-862D-93E3-E76271AD6368}"/>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4EC6C53F-A06D-AB6F-EA93-B1E7E0AA51D1}"/>
              </a:ext>
            </a:extLst>
          </p:cNvPr>
          <p:cNvSpPr>
            <a:spLocks noGrp="1"/>
          </p:cNvSpPr>
          <p:nvPr>
            <p:ph idx="1"/>
          </p:nvPr>
        </p:nvSpPr>
        <p:spPr/>
        <p:txBody>
          <a:bodyPr/>
          <a:lstStyle/>
          <a:p>
            <a:r>
              <a:rPr lang="en-GB" b="1" i="0" u="none" strike="noStrike" dirty="0">
                <a:solidFill>
                  <a:srgbClr val="292929"/>
                </a:solidFill>
                <a:effectLst/>
                <a:latin typeface="roboto" panose="02000000000000000000" pitchFamily="2" charset="0"/>
              </a:rPr>
              <a:t>Step 1:</a:t>
            </a:r>
            <a:r>
              <a:rPr lang="en-GB" b="0" i="0" u="none" strike="noStrike" dirty="0">
                <a:solidFill>
                  <a:srgbClr val="292929"/>
                </a:solidFill>
                <a:effectLst/>
                <a:latin typeface="roboto" panose="02000000000000000000" pitchFamily="2" charset="0"/>
              </a:rPr>
              <a:t> Define the Null Hypothesis (H0) and Alternate Hypothesis (H1)</a:t>
            </a:r>
          </a:p>
          <a:p>
            <a:r>
              <a:rPr lang="en-GB" b="1" i="0" u="none" strike="noStrike" dirty="0">
                <a:solidFill>
                  <a:srgbClr val="292929"/>
                </a:solidFill>
                <a:effectLst/>
                <a:latin typeface="roboto" panose="02000000000000000000" pitchFamily="2" charset="0"/>
              </a:rPr>
              <a:t>Step 2:</a:t>
            </a:r>
            <a:r>
              <a:rPr lang="en-GB" b="0" i="0" u="none" strike="noStrike" dirty="0">
                <a:solidFill>
                  <a:srgbClr val="292929"/>
                </a:solidFill>
                <a:effectLst/>
                <a:latin typeface="roboto" panose="02000000000000000000" pitchFamily="2" charset="0"/>
              </a:rPr>
              <a:t> Compute the test statistic (T)</a:t>
            </a:r>
            <a:endParaRPr lang="en-US" dirty="0"/>
          </a:p>
        </p:txBody>
      </p:sp>
      <p:pic>
        <p:nvPicPr>
          <p:cNvPr id="5" name="Picture 4" descr="A picture containing table&#10;&#10;Description automatically generated">
            <a:extLst>
              <a:ext uri="{FF2B5EF4-FFF2-40B4-BE49-F238E27FC236}">
                <a16:creationId xmlns:a16="http://schemas.microsoft.com/office/drawing/2014/main" id="{009F8975-4A9F-8055-0DA5-455F3CC95115}"/>
              </a:ext>
            </a:extLst>
          </p:cNvPr>
          <p:cNvPicPr>
            <a:picLocks noChangeAspect="1"/>
          </p:cNvPicPr>
          <p:nvPr/>
        </p:nvPicPr>
        <p:blipFill>
          <a:blip r:embed="rId2"/>
          <a:stretch>
            <a:fillRect/>
          </a:stretch>
        </p:blipFill>
        <p:spPr>
          <a:xfrm>
            <a:off x="3519487" y="3343275"/>
            <a:ext cx="2095500" cy="1270000"/>
          </a:xfrm>
          <a:prstGeom prst="rect">
            <a:avLst/>
          </a:prstGeom>
        </p:spPr>
      </p:pic>
    </p:spTree>
    <p:extLst>
      <p:ext uri="{BB962C8B-B14F-4D97-AF65-F5344CB8AC3E}">
        <p14:creationId xmlns:p14="http://schemas.microsoft.com/office/powerpoint/2010/main" val="206620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DEB6-E169-13C2-6904-2607DA7A8706}"/>
              </a:ext>
            </a:extLst>
          </p:cNvPr>
          <p:cNvSpPr>
            <a:spLocks noGrp="1"/>
          </p:cNvSpPr>
          <p:nvPr>
            <p:ph type="title"/>
          </p:nvPr>
        </p:nvSpPr>
        <p:spPr/>
        <p:txBody>
          <a:bodyPr/>
          <a:lstStyle/>
          <a:p>
            <a:r>
              <a:rPr lang="en-US" dirty="0"/>
              <a:t>Steps continued </a:t>
            </a:r>
          </a:p>
        </p:txBody>
      </p:sp>
      <p:sp>
        <p:nvSpPr>
          <p:cNvPr id="3" name="Content Placeholder 2">
            <a:extLst>
              <a:ext uri="{FF2B5EF4-FFF2-40B4-BE49-F238E27FC236}">
                <a16:creationId xmlns:a16="http://schemas.microsoft.com/office/drawing/2014/main" id="{2C99D462-F80B-77B6-F57E-360271BE341D}"/>
              </a:ext>
            </a:extLst>
          </p:cNvPr>
          <p:cNvSpPr>
            <a:spLocks noGrp="1"/>
          </p:cNvSpPr>
          <p:nvPr>
            <p:ph idx="1"/>
          </p:nvPr>
        </p:nvSpPr>
        <p:spPr/>
        <p:txBody>
          <a:bodyPr/>
          <a:lstStyle/>
          <a:p>
            <a:r>
              <a:rPr lang="en-US" dirty="0"/>
              <a:t>Step 3: Find the T-critical from the T-Table</a:t>
            </a:r>
          </a:p>
          <a:p>
            <a:pPr lvl="1"/>
            <a:r>
              <a:rPr lang="en-US" dirty="0"/>
              <a:t>Use the degree of freedom and the alpha level (0.05) to find the T-critical.</a:t>
            </a:r>
          </a:p>
          <a:p>
            <a:pPr algn="l" fontAlgn="base"/>
            <a:r>
              <a:rPr lang="en-GB" b="1" i="0" u="none" strike="noStrike" dirty="0">
                <a:solidFill>
                  <a:srgbClr val="292929"/>
                </a:solidFill>
                <a:effectLst/>
                <a:latin typeface="roboto" panose="02000000000000000000" pitchFamily="2" charset="0"/>
              </a:rPr>
              <a:t>Step 4:</a:t>
            </a:r>
            <a:r>
              <a:rPr lang="en-GB" b="0" i="0" u="none" strike="noStrike" dirty="0">
                <a:solidFill>
                  <a:srgbClr val="292929"/>
                </a:solidFill>
                <a:effectLst/>
                <a:latin typeface="roboto" panose="02000000000000000000" pitchFamily="2" charset="0"/>
              </a:rPr>
              <a:t> Determine if the computed test statistic falls in the rejection region.</a:t>
            </a:r>
          </a:p>
          <a:p>
            <a:pPr lvl="1" fontAlgn="base"/>
            <a:r>
              <a:rPr lang="en-GB" b="0" i="0" u="none" strike="noStrike" dirty="0">
                <a:solidFill>
                  <a:srgbClr val="292929"/>
                </a:solidFill>
                <a:effectLst/>
                <a:latin typeface="roboto" panose="02000000000000000000" pitchFamily="2" charset="0"/>
              </a:rPr>
              <a:t>Alternately, simply compute the P-value. If it is less than the significance level (0.05 or 0.01), reject the null hypothesis.</a:t>
            </a:r>
          </a:p>
          <a:p>
            <a:pPr marL="457200" lvl="1" indent="0">
              <a:buNone/>
            </a:pPr>
            <a:endParaRPr lang="en-US" dirty="0"/>
          </a:p>
          <a:p>
            <a:endParaRPr lang="en-US" dirty="0"/>
          </a:p>
        </p:txBody>
      </p:sp>
    </p:spTree>
    <p:extLst>
      <p:ext uri="{BB962C8B-B14F-4D97-AF65-F5344CB8AC3E}">
        <p14:creationId xmlns:p14="http://schemas.microsoft.com/office/powerpoint/2010/main" val="94501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9F5C-F471-78DA-B732-4911D3E5F726}"/>
              </a:ext>
            </a:extLst>
          </p:cNvPr>
          <p:cNvSpPr>
            <a:spLocks noGrp="1"/>
          </p:cNvSpPr>
          <p:nvPr>
            <p:ph type="title"/>
          </p:nvPr>
        </p:nvSpPr>
        <p:spPr/>
        <p:txBody>
          <a:bodyPr/>
          <a:lstStyle/>
          <a:p>
            <a:r>
              <a:rPr lang="en-US" dirty="0"/>
              <a:t>One Sample T Test Example</a:t>
            </a:r>
            <a:br>
              <a:rPr lang="en-US" dirty="0"/>
            </a:br>
            <a:endParaRPr lang="en-US" dirty="0"/>
          </a:p>
        </p:txBody>
      </p:sp>
      <p:sp>
        <p:nvSpPr>
          <p:cNvPr id="3" name="Content Placeholder 2">
            <a:extLst>
              <a:ext uri="{FF2B5EF4-FFF2-40B4-BE49-F238E27FC236}">
                <a16:creationId xmlns:a16="http://schemas.microsoft.com/office/drawing/2014/main" id="{F057EF8B-E29A-8639-4F8B-C06EA2CD6178}"/>
              </a:ext>
            </a:extLst>
          </p:cNvPr>
          <p:cNvSpPr>
            <a:spLocks noGrp="1"/>
          </p:cNvSpPr>
          <p:nvPr>
            <p:ph idx="1"/>
          </p:nvPr>
        </p:nvSpPr>
        <p:spPr/>
        <p:txBody>
          <a:bodyPr>
            <a:normAutofit lnSpcReduction="10000"/>
          </a:bodyPr>
          <a:lstStyle/>
          <a:p>
            <a:pPr algn="l" fontAlgn="base"/>
            <a:r>
              <a:rPr lang="en-GB" b="1" i="0" u="none" strike="noStrike" dirty="0">
                <a:solidFill>
                  <a:srgbClr val="292929"/>
                </a:solidFill>
                <a:effectLst/>
                <a:latin typeface="roboto" panose="02000000000000000000" pitchFamily="2" charset="0"/>
              </a:rPr>
              <a:t>Problem Statement:</a:t>
            </a:r>
            <a:endParaRPr lang="en-GB" b="0" i="0" u="none" strike="noStrike" dirty="0">
              <a:solidFill>
                <a:srgbClr val="292929"/>
              </a:solidFill>
              <a:effectLst/>
              <a:latin typeface="roboto" panose="02000000000000000000" pitchFamily="2" charset="0"/>
            </a:endParaRPr>
          </a:p>
          <a:p>
            <a:pPr algn="l" fontAlgn="base"/>
            <a:r>
              <a:rPr lang="en-GB" b="0" i="0" u="none" strike="noStrike" dirty="0">
                <a:solidFill>
                  <a:srgbClr val="292929"/>
                </a:solidFill>
                <a:effectLst/>
                <a:latin typeface="roboto" panose="02000000000000000000" pitchFamily="2" charset="0"/>
              </a:rPr>
              <a:t>We have the potato yield from 12 different farms. We know that the standard potato yield for the given variety is µ=20.</a:t>
            </a:r>
          </a:p>
          <a:p>
            <a:pPr algn="l" fontAlgn="base"/>
            <a:r>
              <a:rPr lang="en-GB" b="0" i="0" u="none" strike="noStrike" dirty="0">
                <a:solidFill>
                  <a:srgbClr val="292929"/>
                </a:solidFill>
                <a:effectLst/>
                <a:latin typeface="roboto" panose="02000000000000000000" pitchFamily="2" charset="0"/>
              </a:rPr>
              <a:t>x = [21.5, 24.5, 18.5, 17.2, 14.5, 23.2, 22.1, 20.5, 19.4, 18.1, 24.1, 18.5]</a:t>
            </a:r>
          </a:p>
          <a:p>
            <a:pPr algn="l" fontAlgn="base"/>
            <a:r>
              <a:rPr lang="en-GB" b="0" i="0" u="none" strike="noStrike" dirty="0">
                <a:solidFill>
                  <a:srgbClr val="292929"/>
                </a:solidFill>
                <a:effectLst/>
                <a:latin typeface="roboto" panose="02000000000000000000" pitchFamily="2" charset="0"/>
              </a:rPr>
              <a:t>Test if the potato yield from these farms is significantly better than the standard yield.</a:t>
            </a:r>
          </a:p>
          <a:p>
            <a:pPr algn="l" fontAlgn="base"/>
            <a:r>
              <a:rPr lang="en-GB" b="1" i="0" u="none" strike="noStrike" dirty="0">
                <a:solidFill>
                  <a:srgbClr val="292929"/>
                </a:solidFill>
                <a:effectLst/>
                <a:latin typeface="roboto" panose="02000000000000000000" pitchFamily="2" charset="0"/>
              </a:rPr>
              <a:t>Solution:</a:t>
            </a:r>
            <a:endParaRPr lang="en-GB" b="0" i="0" u="none" strike="noStrike" dirty="0">
              <a:solidFill>
                <a:srgbClr val="292929"/>
              </a:solidFill>
              <a:effectLst/>
              <a:latin typeface="roboto" panose="02000000000000000000" pitchFamily="2" charset="0"/>
            </a:endParaRPr>
          </a:p>
          <a:p>
            <a:pPr algn="l" fontAlgn="base"/>
            <a:r>
              <a:rPr lang="en-GB" b="1" i="0" u="none" strike="noStrike" dirty="0">
                <a:solidFill>
                  <a:srgbClr val="292929"/>
                </a:solidFill>
                <a:effectLst/>
                <a:latin typeface="roboto" panose="02000000000000000000" pitchFamily="2" charset="0"/>
              </a:rPr>
              <a:t>Step 1: Define the Null and Alternate Hypothesis</a:t>
            </a:r>
            <a:endParaRPr lang="en-GB" b="0" i="0" u="none" strike="noStrike" dirty="0">
              <a:solidFill>
                <a:srgbClr val="292929"/>
              </a:solidFill>
              <a:effectLst/>
              <a:latin typeface="roboto" panose="02000000000000000000" pitchFamily="2" charset="0"/>
            </a:endParaRPr>
          </a:p>
          <a:p>
            <a:pPr algn="l" fontAlgn="base"/>
            <a:r>
              <a:rPr lang="en-GB" b="0" i="0" u="none" strike="noStrike" dirty="0">
                <a:solidFill>
                  <a:srgbClr val="292929"/>
                </a:solidFill>
                <a:effectLst/>
                <a:latin typeface="roboto" panose="02000000000000000000" pitchFamily="2" charset="0"/>
              </a:rPr>
              <a:t>H0: x̅ = 20</a:t>
            </a:r>
          </a:p>
          <a:p>
            <a:pPr algn="l" fontAlgn="base"/>
            <a:r>
              <a:rPr lang="en-GB" b="0" i="0" u="none" strike="noStrike" dirty="0">
                <a:solidFill>
                  <a:srgbClr val="292929"/>
                </a:solidFill>
                <a:effectLst/>
                <a:latin typeface="roboto" panose="02000000000000000000" pitchFamily="2" charset="0"/>
              </a:rPr>
              <a:t>H1: x̅ &gt; 20</a:t>
            </a:r>
          </a:p>
          <a:p>
            <a:pPr algn="ctr" fontAlgn="base"/>
            <a:r>
              <a:rPr lang="en-GB" b="0" i="0" u="none" strike="noStrike" dirty="0">
                <a:solidFill>
                  <a:srgbClr val="292929"/>
                </a:solidFill>
                <a:effectLst/>
                <a:latin typeface="roboto" panose="02000000000000000000" pitchFamily="2" charset="0"/>
              </a:rPr>
              <a:t>n = 12. Since this is one sample T test, the degree of freedom = n-1 = 12-1 = 11.</a:t>
            </a:r>
          </a:p>
          <a:p>
            <a:endParaRPr lang="en-US" dirty="0"/>
          </a:p>
        </p:txBody>
      </p:sp>
    </p:spTree>
    <p:extLst>
      <p:ext uri="{BB962C8B-B14F-4D97-AF65-F5344CB8AC3E}">
        <p14:creationId xmlns:p14="http://schemas.microsoft.com/office/powerpoint/2010/main" val="275268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AB42-942C-C510-FCB2-86B1CA9189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E94785-2641-D29F-764E-68DA822FDF5B}"/>
              </a:ext>
            </a:extLst>
          </p:cNvPr>
          <p:cNvSpPr>
            <a:spLocks noGrp="1"/>
          </p:cNvSpPr>
          <p:nvPr>
            <p:ph idx="1"/>
          </p:nvPr>
        </p:nvSpPr>
        <p:spPr>
          <a:xfrm>
            <a:off x="677334" y="709863"/>
            <a:ext cx="8596668" cy="5331499"/>
          </a:xfrm>
        </p:spPr>
        <p:txBody>
          <a:bodyPr/>
          <a:lstStyle/>
          <a:p>
            <a:pPr fontAlgn="base"/>
            <a:r>
              <a:rPr lang="en-GB" dirty="0">
                <a:solidFill>
                  <a:srgbClr val="292929"/>
                </a:solidFill>
                <a:effectLst/>
              </a:rPr>
              <a:t>Let’s set alpha = 0.05, to meet 95% confidence level.</a:t>
            </a:r>
          </a:p>
          <a:p>
            <a:pPr fontAlgn="base"/>
            <a:r>
              <a:rPr lang="en-GB" b="1" dirty="0">
                <a:solidFill>
                  <a:srgbClr val="292929"/>
                </a:solidFill>
                <a:effectLst/>
              </a:rPr>
              <a:t>Step 2: Calculate the Test Statistic (T)</a:t>
            </a:r>
            <a:br>
              <a:rPr lang="en-GB" dirty="0">
                <a:solidFill>
                  <a:srgbClr val="292929"/>
                </a:solidFill>
                <a:effectLst/>
              </a:rPr>
            </a:br>
            <a:r>
              <a:rPr lang="en-GB" dirty="0">
                <a:solidFill>
                  <a:srgbClr val="292929"/>
                </a:solidFill>
                <a:effectLst/>
              </a:rPr>
              <a:t>1. Calculate sample mean</a:t>
            </a:r>
            <a:endParaRPr lang="en-GB" dirty="0">
              <a:effectLst/>
            </a:endParaRPr>
          </a:p>
          <a:p>
            <a:pPr algn="ctr"/>
            <a:r>
              <a:rPr lang="en-GB" b="0" i="0" u="none" strike="noStrike" dirty="0">
                <a:effectLst/>
                <a:latin typeface="STIXGeneral-Italic" pitchFamily="2" charset="2"/>
              </a:rPr>
              <a:t>𝑥</a:t>
            </a:r>
            <a:r>
              <a:rPr lang="en-GB" b="0" i="0" u="none" strike="noStrike" dirty="0">
                <a:effectLst/>
                <a:latin typeface="STIXGeneral-Regular" pitchFamily="2" charset="2"/>
              </a:rPr>
              <a:t>¯=20.175</a:t>
            </a:r>
            <a:endParaRPr lang="en-GB" dirty="0">
              <a:effectLst/>
            </a:endParaRPr>
          </a:p>
          <a:p>
            <a:pPr fontAlgn="base">
              <a:buFont typeface="+mj-lt"/>
              <a:buAutoNum type="arabicPeriod"/>
            </a:pPr>
            <a:r>
              <a:rPr lang="en-GB" dirty="0">
                <a:solidFill>
                  <a:srgbClr val="292929"/>
                </a:solidFill>
                <a:effectLst/>
              </a:rPr>
              <a:t>Calculate sample standard deviation</a:t>
            </a:r>
            <a:endParaRPr lang="en-GB" dirty="0">
              <a:effectLst/>
            </a:endParaRPr>
          </a:p>
          <a:p>
            <a:pPr algn="ctr"/>
            <a:r>
              <a:rPr lang="en-GB" b="0" i="0" u="none" strike="noStrike" dirty="0">
                <a:effectLst/>
                <a:latin typeface="STIXGeneral-Italic" pitchFamily="2" charset="2"/>
              </a:rPr>
              <a:t>𝜎</a:t>
            </a:r>
            <a:r>
              <a:rPr lang="en-GB" b="0" i="0" u="none" strike="noStrike" dirty="0">
                <a:effectLst/>
                <a:latin typeface="STIXGeneral-Regular" pitchFamily="2" charset="2"/>
              </a:rPr>
              <a:t>=3.0211</a:t>
            </a:r>
            <a:endParaRPr lang="en-GB" dirty="0">
              <a:effectLst/>
            </a:endParaRPr>
          </a:p>
          <a:p>
            <a:pPr fontAlgn="base">
              <a:buFont typeface="+mj-lt"/>
              <a:buAutoNum type="arabicPeriod"/>
            </a:pPr>
            <a:r>
              <a:rPr lang="en-GB" dirty="0">
                <a:solidFill>
                  <a:srgbClr val="292929"/>
                </a:solidFill>
                <a:effectLst/>
              </a:rPr>
              <a:t>Substitute in the T Statistic formula</a:t>
            </a:r>
          </a:p>
          <a:p>
            <a:br>
              <a:rPr lang="en-GB" dirty="0"/>
            </a:br>
            <a:endParaRPr lang="en-US" dirty="0"/>
          </a:p>
        </p:txBody>
      </p:sp>
      <p:pic>
        <p:nvPicPr>
          <p:cNvPr id="5" name="Picture 4" descr="Table&#10;&#10;Description automatically generated with medium confidence">
            <a:extLst>
              <a:ext uri="{FF2B5EF4-FFF2-40B4-BE49-F238E27FC236}">
                <a16:creationId xmlns:a16="http://schemas.microsoft.com/office/drawing/2014/main" id="{861E4090-D7FF-9ED8-D1A8-EBEE459861EB}"/>
              </a:ext>
            </a:extLst>
          </p:cNvPr>
          <p:cNvPicPr>
            <a:picLocks noChangeAspect="1"/>
          </p:cNvPicPr>
          <p:nvPr/>
        </p:nvPicPr>
        <p:blipFill>
          <a:blip r:embed="rId2"/>
          <a:stretch>
            <a:fillRect/>
          </a:stretch>
        </p:blipFill>
        <p:spPr>
          <a:xfrm>
            <a:off x="2735347" y="3715251"/>
            <a:ext cx="4889500" cy="1524000"/>
          </a:xfrm>
          <a:prstGeom prst="rect">
            <a:avLst/>
          </a:prstGeom>
        </p:spPr>
      </p:pic>
    </p:spTree>
    <p:extLst>
      <p:ext uri="{BB962C8B-B14F-4D97-AF65-F5344CB8AC3E}">
        <p14:creationId xmlns:p14="http://schemas.microsoft.com/office/powerpoint/2010/main" val="2027691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D5CA-70DB-0F86-CE04-5F5F428A5B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15D14-C214-84C1-D92E-BC838CF0B78B}"/>
              </a:ext>
            </a:extLst>
          </p:cNvPr>
          <p:cNvSpPr>
            <a:spLocks noGrp="1"/>
          </p:cNvSpPr>
          <p:nvPr>
            <p:ph idx="1"/>
          </p:nvPr>
        </p:nvSpPr>
        <p:spPr/>
        <p:txBody>
          <a:bodyPr/>
          <a:lstStyle/>
          <a:p>
            <a:pPr algn="l" fontAlgn="base"/>
            <a:r>
              <a:rPr lang="en-GB" b="1" i="0" u="none" strike="noStrike" dirty="0">
                <a:solidFill>
                  <a:srgbClr val="292929"/>
                </a:solidFill>
                <a:effectLst/>
                <a:latin typeface="roboto" panose="02000000000000000000" pitchFamily="2" charset="0"/>
              </a:rPr>
              <a:t>Step 3: Find the T-Critical</a:t>
            </a:r>
            <a:endParaRPr lang="en-GB" b="0" i="0" u="none" strike="noStrike" dirty="0">
              <a:solidFill>
                <a:srgbClr val="292929"/>
              </a:solidFill>
              <a:effectLst/>
              <a:latin typeface="roboto" panose="02000000000000000000" pitchFamily="2" charset="0"/>
            </a:endParaRPr>
          </a:p>
          <a:p>
            <a:pPr algn="l" fontAlgn="base"/>
            <a:r>
              <a:rPr lang="en-GB" b="0" i="0" u="none" strike="noStrike" dirty="0">
                <a:solidFill>
                  <a:srgbClr val="292929"/>
                </a:solidFill>
                <a:effectLst/>
                <a:latin typeface="roboto" panose="02000000000000000000" pitchFamily="2" charset="0"/>
              </a:rPr>
              <a:t>Confidence level = 0.95, alpha=0.05. For one tailed test, look under 0.05 column. For </a:t>
            </a:r>
            <a:r>
              <a:rPr lang="en-GB" b="0" i="0" u="none" strike="noStrike" dirty="0" err="1">
                <a:solidFill>
                  <a:srgbClr val="292929"/>
                </a:solidFill>
                <a:effectLst/>
                <a:latin typeface="roboto" panose="02000000000000000000" pitchFamily="2" charset="0"/>
              </a:rPr>
              <a:t>d.o.f</a:t>
            </a:r>
            <a:r>
              <a:rPr lang="en-GB" b="0" i="0" u="none" strike="noStrike" dirty="0">
                <a:solidFill>
                  <a:srgbClr val="292929"/>
                </a:solidFill>
                <a:effectLst/>
                <a:latin typeface="roboto" panose="02000000000000000000" pitchFamily="2" charset="0"/>
              </a:rPr>
              <a:t> = 12 – 1 = 11, </a:t>
            </a:r>
            <a:r>
              <a:rPr lang="en-GB" b="1" i="0" u="none" strike="noStrike" dirty="0">
                <a:solidFill>
                  <a:srgbClr val="292929"/>
                </a:solidFill>
                <a:effectLst/>
                <a:latin typeface="roboto" panose="02000000000000000000" pitchFamily="2" charset="0"/>
              </a:rPr>
              <a:t>T-Critical = 1.796</a:t>
            </a:r>
            <a:r>
              <a:rPr lang="en-GB" b="0" i="0" u="none" strike="noStrike" dirty="0">
                <a:solidFill>
                  <a:srgbClr val="292929"/>
                </a:solidFill>
                <a:effectLst/>
                <a:latin typeface="roboto" panose="02000000000000000000" pitchFamily="2" charset="0"/>
              </a:rPr>
              <a:t>.</a:t>
            </a:r>
          </a:p>
          <a:p>
            <a:r>
              <a:rPr lang="en-GB" b="0" i="0" u="none" strike="noStrike" dirty="0">
                <a:solidFill>
                  <a:srgbClr val="292929"/>
                </a:solidFill>
                <a:effectLst/>
                <a:latin typeface="roboto" panose="02000000000000000000" pitchFamily="2" charset="0"/>
              </a:rPr>
              <a:t>Now you might wonder why ‘One Tailed test’ was chosen. This is because of the way you define the alternate hypothesis. Had the null hypothesis simply stated that the sample means is not equal to 20, then we would have gone for a two tailed test.</a:t>
            </a:r>
            <a:endParaRPr lang="en-US" dirty="0"/>
          </a:p>
        </p:txBody>
      </p:sp>
    </p:spTree>
    <p:extLst>
      <p:ext uri="{BB962C8B-B14F-4D97-AF65-F5344CB8AC3E}">
        <p14:creationId xmlns:p14="http://schemas.microsoft.com/office/powerpoint/2010/main" val="39906361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{F5569F6B-45B2-284A-BAFC-1AF5BB55197B}tf10001060_mac</Template>
  <TotalTime>34</TotalTime>
  <Words>810</Words>
  <Application>Microsoft Macintosh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Helvetica</vt:lpstr>
      <vt:lpstr>inherit</vt:lpstr>
      <vt:lpstr>Lato</vt:lpstr>
      <vt:lpstr>roboto</vt:lpstr>
      <vt:lpstr>STIXGeneral-Italic</vt:lpstr>
      <vt:lpstr>STIXGeneral-Regular</vt:lpstr>
      <vt:lpstr>Trebuchet MS</vt:lpstr>
      <vt:lpstr>Wingdings 3</vt:lpstr>
      <vt:lpstr>Facet</vt:lpstr>
      <vt:lpstr>T – Test and Z – Test </vt:lpstr>
      <vt:lpstr>PowerPoint Presentation</vt:lpstr>
      <vt:lpstr>How and when to use T – Table? </vt:lpstr>
      <vt:lpstr>PowerPoint Presentation</vt:lpstr>
      <vt:lpstr>Steps</vt:lpstr>
      <vt:lpstr>Steps continued </vt:lpstr>
      <vt:lpstr>One Sample T Test Example </vt:lpstr>
      <vt:lpstr>PowerPoint Presentation</vt:lpstr>
      <vt:lpstr>PowerPoint Presentation</vt:lpstr>
      <vt:lpstr>Step 4: Does it fall in rejection region?</vt:lpstr>
      <vt:lpstr>Example- One tailed T – test </vt:lpstr>
      <vt:lpstr>Example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 – Test and Z – Test </dc:title>
  <dc:creator>rabail qureshi</dc:creator>
  <cp:lastModifiedBy>rabail qureshi</cp:lastModifiedBy>
  <cp:revision>1</cp:revision>
  <dcterms:created xsi:type="dcterms:W3CDTF">2023-02-20T21:47:36Z</dcterms:created>
  <dcterms:modified xsi:type="dcterms:W3CDTF">2023-02-20T22:22:11Z</dcterms:modified>
</cp:coreProperties>
</file>