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61" r:id="rId5"/>
    <p:sldId id="262" r:id="rId6"/>
    <p:sldId id="259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5884"/>
  </p:normalViewPr>
  <p:slideViewPr>
    <p:cSldViewPr snapToGrid="0" snapToObjects="1">
      <p:cViewPr varScale="1">
        <p:scale>
          <a:sx n="107" d="100"/>
          <a:sy n="107" d="100"/>
        </p:scale>
        <p:origin x="20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F6C98E-5BCC-443A-8DC9-04F8403064CC}" type="doc">
      <dgm:prSet loTypeId="urn:microsoft.com/office/officeart/2005/8/layout/h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34B0A5D-305F-4309-B4EE-9787D0F8608E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PMF</a:t>
          </a:r>
          <a:endParaRPr lang="en-GB" b="1" dirty="0">
            <a:solidFill>
              <a:schemeClr val="tx1"/>
            </a:solidFill>
          </a:endParaRPr>
        </a:p>
      </dgm:t>
    </dgm:pt>
    <dgm:pt modelId="{74445B68-14BA-4F6E-B287-3F1C821233CC}" type="parTrans" cxnId="{505659EB-77DB-4CC8-8BD1-9AF79709181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2B5A569-2E68-4A66-8055-23F10325231F}" type="sibTrans" cxnId="{505659EB-77DB-4CC8-8BD1-9AF79709181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A34D930F-D0F1-4B55-BEA1-C1C42DBC7237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Probability Mass Function</a:t>
          </a:r>
          <a:endParaRPr lang="en-GB" dirty="0">
            <a:solidFill>
              <a:schemeClr val="tx1"/>
            </a:solidFill>
          </a:endParaRPr>
        </a:p>
      </dgm:t>
    </dgm:pt>
    <dgm:pt modelId="{A4E844D0-F645-4CF8-A925-4685A76BB7DC}" type="parTrans" cxnId="{3297F3A3-8555-48AA-9A85-A237DA41AF3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66E7C347-0CE9-4484-80AA-9B6E57595465}" type="sibTrans" cxnId="{3297F3A3-8555-48AA-9A85-A237DA41AF3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AC797F0-93DC-44D5-85B0-C72E1B4785F3}">
      <dgm:prSet phldrT="[Text]"/>
      <dgm:spPr/>
      <dgm:t>
        <a:bodyPr/>
        <a:lstStyle/>
        <a:p>
          <a:endParaRPr lang="en-GB" dirty="0">
            <a:solidFill>
              <a:schemeClr val="tx1"/>
            </a:solidFill>
          </a:endParaRPr>
        </a:p>
      </dgm:t>
    </dgm:pt>
    <dgm:pt modelId="{4DF5EFEE-F520-455A-9D0F-BA98DF9D7062}" type="parTrans" cxnId="{FC2A96F8-75EF-4DEA-92C3-6716C6F866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D6D37D9-8B9E-4ED7-B670-1A5F81C892B3}" type="sibTrans" cxnId="{FC2A96F8-75EF-4DEA-92C3-6716C6F8664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6BC6EF9-07F6-4248-8F10-A7A14B6C0095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PDF</a:t>
          </a:r>
          <a:endParaRPr lang="en-GB" b="1" dirty="0">
            <a:solidFill>
              <a:schemeClr val="tx1"/>
            </a:solidFill>
          </a:endParaRPr>
        </a:p>
      </dgm:t>
    </dgm:pt>
    <dgm:pt modelId="{4CAAC183-93E2-41B9-BD51-3D16A051EE19}" type="parTrans" cxnId="{46B12243-9CC4-458A-BC9D-3D56E60A728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CBABD3F-6D5C-43AB-99B9-98F19B456349}" type="sibTrans" cxnId="{46B12243-9CC4-458A-BC9D-3D56E60A728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B48D811-071B-44FF-8988-4C195753009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Probability Density Function</a:t>
          </a:r>
          <a:endParaRPr lang="en-GB" dirty="0">
            <a:solidFill>
              <a:schemeClr val="tx1"/>
            </a:solidFill>
          </a:endParaRPr>
        </a:p>
      </dgm:t>
    </dgm:pt>
    <dgm:pt modelId="{CBE5BDBB-B825-4EE6-8A70-592F450A9B12}" type="parTrans" cxnId="{26835E6C-6DB2-4D62-B38D-0054AD40BFE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BFAAEB62-E0CF-4FCB-9B39-DE92E896C108}" type="sibTrans" cxnId="{26835E6C-6DB2-4D62-B38D-0054AD40BFEE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F8532515-EC81-4C89-8D2E-C2F0BE5148AB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Applies on </a:t>
          </a:r>
          <a:r>
            <a:rPr lang="en-US" b="1" dirty="0">
              <a:solidFill>
                <a:schemeClr val="tx1"/>
              </a:solidFill>
            </a:rPr>
            <a:t>Continuous</a:t>
          </a:r>
          <a:r>
            <a:rPr lang="en-US" dirty="0">
              <a:solidFill>
                <a:schemeClr val="tx1"/>
              </a:solidFill>
            </a:rPr>
            <a:t> Variables</a:t>
          </a:r>
          <a:endParaRPr lang="en-GB" dirty="0">
            <a:solidFill>
              <a:schemeClr val="tx1"/>
            </a:solidFill>
          </a:endParaRPr>
        </a:p>
      </dgm:t>
    </dgm:pt>
    <dgm:pt modelId="{779A0E8A-673F-4312-A242-A7FBE8FB9B2F}" type="parTrans" cxnId="{15751E7F-E82B-4397-A912-C9E499A2639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D6A388D8-9E33-4EB5-B91E-59C90C0E0ECE}" type="sibTrans" cxnId="{15751E7F-E82B-4397-A912-C9E499A2639B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C0D3502-8D62-4467-ACB0-B832B3AADADD}">
      <dgm:prSet phldrT="[Text]"/>
      <dgm:spPr/>
      <dgm:t>
        <a:bodyPr/>
        <a:lstStyle/>
        <a:p>
          <a:r>
            <a:rPr lang="en-US" b="1" dirty="0">
              <a:solidFill>
                <a:schemeClr val="tx1"/>
              </a:solidFill>
            </a:rPr>
            <a:t>CDF</a:t>
          </a:r>
          <a:endParaRPr lang="en-GB" b="1" dirty="0">
            <a:solidFill>
              <a:schemeClr val="tx1"/>
            </a:solidFill>
          </a:endParaRPr>
        </a:p>
      </dgm:t>
    </dgm:pt>
    <dgm:pt modelId="{60F37158-8680-4760-97E4-A4ACCBE768FF}" type="parTrans" cxnId="{AA702A56-FF0B-485E-AC48-30041D3F191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4ABFA85E-B9D8-4ADE-9C12-2430AFC742C9}" type="sibTrans" cxnId="{AA702A56-FF0B-485E-AC48-30041D3F1917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9C45B8A-E22C-48D1-9142-B6938EC67D32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Cumulative Distribution Function</a:t>
          </a:r>
          <a:endParaRPr lang="en-GB" dirty="0">
            <a:solidFill>
              <a:schemeClr val="tx1"/>
            </a:solidFill>
          </a:endParaRPr>
        </a:p>
      </dgm:t>
    </dgm:pt>
    <dgm:pt modelId="{C96EF4C7-DD76-4725-9061-15691889C813}" type="parTrans" cxnId="{709497E0-6CA4-43AD-9543-4C77CF75224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D2654B2-41CB-4DBF-BB0E-2C2705FE3B45}" type="sibTrans" cxnId="{709497E0-6CA4-43AD-9543-4C77CF75224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14C837C1-1A50-40BF-9557-5410B440742E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Applies on both </a:t>
          </a:r>
          <a:r>
            <a:rPr lang="en-US" b="1" dirty="0">
              <a:solidFill>
                <a:schemeClr val="tx1"/>
              </a:solidFill>
            </a:rPr>
            <a:t>Discrete</a:t>
          </a:r>
          <a:r>
            <a:rPr lang="en-US" dirty="0">
              <a:solidFill>
                <a:schemeClr val="tx1"/>
              </a:solidFill>
            </a:rPr>
            <a:t> and </a:t>
          </a:r>
          <a:r>
            <a:rPr lang="en-US" b="1" dirty="0">
              <a:solidFill>
                <a:schemeClr val="tx1"/>
              </a:solidFill>
            </a:rPr>
            <a:t>continuous</a:t>
          </a:r>
          <a:r>
            <a:rPr lang="en-US" dirty="0">
              <a:solidFill>
                <a:schemeClr val="tx1"/>
              </a:solidFill>
            </a:rPr>
            <a:t> variable(s)</a:t>
          </a:r>
          <a:endParaRPr lang="en-GB" dirty="0">
            <a:solidFill>
              <a:schemeClr val="tx1"/>
            </a:solidFill>
          </a:endParaRPr>
        </a:p>
      </dgm:t>
    </dgm:pt>
    <dgm:pt modelId="{65E41F27-83F6-4B8D-B973-32D899C181C8}" type="parTrans" cxnId="{264AF95C-F959-4EA3-AA0B-D5575AD8AA5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78522120-9750-4074-81AB-F4E3B842CD18}" type="sibTrans" cxnId="{264AF95C-F959-4EA3-AA0B-D5575AD8AA56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3946D19C-FAEC-4BB7-8971-CCF2D5EAB520}">
      <dgm:prSet phldrT="[Text]"/>
      <dgm:spPr/>
      <dgm:t>
        <a:bodyPr/>
        <a:lstStyle/>
        <a:p>
          <a:r>
            <a:rPr lang="en-US" dirty="0">
              <a:solidFill>
                <a:schemeClr val="tx1"/>
              </a:solidFill>
            </a:rPr>
            <a:t>Applies on </a:t>
          </a:r>
          <a:r>
            <a:rPr lang="en-US" b="1" i="1" dirty="0">
              <a:solidFill>
                <a:schemeClr val="tx1"/>
              </a:solidFill>
            </a:rPr>
            <a:t>Discrete</a:t>
          </a:r>
          <a:r>
            <a:rPr lang="en-US" dirty="0">
              <a:solidFill>
                <a:schemeClr val="tx1"/>
              </a:solidFill>
            </a:rPr>
            <a:t> Variables</a:t>
          </a:r>
          <a:endParaRPr lang="en-GB" dirty="0">
            <a:solidFill>
              <a:schemeClr val="tx1"/>
            </a:solidFill>
          </a:endParaRPr>
        </a:p>
      </dgm:t>
    </dgm:pt>
    <dgm:pt modelId="{6EE1D4D9-63A0-4B69-B233-A4EA9B9FA615}" type="parTrans" cxnId="{5508118E-5893-48D9-821A-38C042C1CE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CBEB5ADF-942F-4575-B4C2-6534AD06CC6B}" type="sibTrans" cxnId="{5508118E-5893-48D9-821A-38C042C1CE04}">
      <dgm:prSet/>
      <dgm:spPr/>
      <dgm:t>
        <a:bodyPr/>
        <a:lstStyle/>
        <a:p>
          <a:endParaRPr lang="en-GB">
            <a:solidFill>
              <a:schemeClr val="tx1"/>
            </a:solidFill>
          </a:endParaRPr>
        </a:p>
      </dgm:t>
    </dgm:pt>
    <dgm:pt modelId="{9A329CD0-AE35-4C2F-B53A-9C6E7D22FAFF}" type="pres">
      <dgm:prSet presAssocID="{B9F6C98E-5BCC-443A-8DC9-04F8403064CC}" presName="Name0" presStyleCnt="0">
        <dgm:presLayoutVars>
          <dgm:dir/>
          <dgm:resizeHandles val="exact"/>
        </dgm:presLayoutVars>
      </dgm:prSet>
      <dgm:spPr/>
    </dgm:pt>
    <dgm:pt modelId="{C230E484-5A75-4893-B51E-6B5B16BABD35}" type="pres">
      <dgm:prSet presAssocID="{734B0A5D-305F-4309-B4EE-9787D0F8608E}" presName="node" presStyleLbl="node1" presStyleIdx="0" presStyleCnt="3">
        <dgm:presLayoutVars>
          <dgm:bulletEnabled val="1"/>
        </dgm:presLayoutVars>
      </dgm:prSet>
      <dgm:spPr/>
    </dgm:pt>
    <dgm:pt modelId="{F17EEF61-908E-4934-A6CA-CC688F31B066}" type="pres">
      <dgm:prSet presAssocID="{92B5A569-2E68-4A66-8055-23F10325231F}" presName="sibTrans" presStyleCnt="0"/>
      <dgm:spPr/>
    </dgm:pt>
    <dgm:pt modelId="{1A8C50A7-A9F3-42F6-B3A4-E7F09D47AC09}" type="pres">
      <dgm:prSet presAssocID="{36BC6EF9-07F6-4248-8F10-A7A14B6C0095}" presName="node" presStyleLbl="node1" presStyleIdx="1" presStyleCnt="3">
        <dgm:presLayoutVars>
          <dgm:bulletEnabled val="1"/>
        </dgm:presLayoutVars>
      </dgm:prSet>
      <dgm:spPr/>
    </dgm:pt>
    <dgm:pt modelId="{A69B7A6E-F77B-41B3-A5D6-9F619147334B}" type="pres">
      <dgm:prSet presAssocID="{DCBABD3F-6D5C-43AB-99B9-98F19B456349}" presName="sibTrans" presStyleCnt="0"/>
      <dgm:spPr/>
    </dgm:pt>
    <dgm:pt modelId="{54FE465A-41AB-4EE4-AD5B-AA76547EE93A}" type="pres">
      <dgm:prSet presAssocID="{1C0D3502-8D62-4467-ACB0-B832B3AADADD}" presName="node" presStyleLbl="node1" presStyleIdx="2" presStyleCnt="3">
        <dgm:presLayoutVars>
          <dgm:bulletEnabled val="1"/>
        </dgm:presLayoutVars>
      </dgm:prSet>
      <dgm:spPr/>
    </dgm:pt>
  </dgm:ptLst>
  <dgm:cxnLst>
    <dgm:cxn modelId="{984A0822-1D1B-459E-8832-2D5E2E8DFEDE}" type="presOf" srcId="{7B48D811-071B-44FF-8988-4C195753009E}" destId="{1A8C50A7-A9F3-42F6-B3A4-E7F09D47AC09}" srcOrd="0" destOrd="1" presId="urn:microsoft.com/office/officeart/2005/8/layout/hList6"/>
    <dgm:cxn modelId="{E6807B22-01D1-4A17-B276-9441BF21B6A7}" type="presOf" srcId="{CAC797F0-93DC-44D5-85B0-C72E1B4785F3}" destId="{C230E484-5A75-4893-B51E-6B5B16BABD35}" srcOrd="0" destOrd="3" presId="urn:microsoft.com/office/officeart/2005/8/layout/hList6"/>
    <dgm:cxn modelId="{FE56983E-3B1A-4A70-A9FF-99923E9EE658}" type="presOf" srcId="{B9F6C98E-5BCC-443A-8DC9-04F8403064CC}" destId="{9A329CD0-AE35-4C2F-B53A-9C6E7D22FAFF}" srcOrd="0" destOrd="0" presId="urn:microsoft.com/office/officeart/2005/8/layout/hList6"/>
    <dgm:cxn modelId="{46B12243-9CC4-458A-BC9D-3D56E60A7286}" srcId="{B9F6C98E-5BCC-443A-8DC9-04F8403064CC}" destId="{36BC6EF9-07F6-4248-8F10-A7A14B6C0095}" srcOrd="1" destOrd="0" parTransId="{4CAAC183-93E2-41B9-BD51-3D16A051EE19}" sibTransId="{DCBABD3F-6D5C-43AB-99B9-98F19B456349}"/>
    <dgm:cxn modelId="{60584353-75A0-4B5D-AD72-277E1F5201BF}" type="presOf" srcId="{36BC6EF9-07F6-4248-8F10-A7A14B6C0095}" destId="{1A8C50A7-A9F3-42F6-B3A4-E7F09D47AC09}" srcOrd="0" destOrd="0" presId="urn:microsoft.com/office/officeart/2005/8/layout/hList6"/>
    <dgm:cxn modelId="{AA702A56-FF0B-485E-AC48-30041D3F1917}" srcId="{B9F6C98E-5BCC-443A-8DC9-04F8403064CC}" destId="{1C0D3502-8D62-4467-ACB0-B832B3AADADD}" srcOrd="2" destOrd="0" parTransId="{60F37158-8680-4760-97E4-A4ACCBE768FF}" sibTransId="{4ABFA85E-B9D8-4ADE-9C12-2430AFC742C9}"/>
    <dgm:cxn modelId="{264AF95C-F959-4EA3-AA0B-D5575AD8AA56}" srcId="{1C0D3502-8D62-4467-ACB0-B832B3AADADD}" destId="{14C837C1-1A50-40BF-9557-5410B440742E}" srcOrd="1" destOrd="0" parTransId="{65E41F27-83F6-4B8D-B973-32D899C181C8}" sibTransId="{78522120-9750-4074-81AB-F4E3B842CD18}"/>
    <dgm:cxn modelId="{26835E6C-6DB2-4D62-B38D-0054AD40BFEE}" srcId="{36BC6EF9-07F6-4248-8F10-A7A14B6C0095}" destId="{7B48D811-071B-44FF-8988-4C195753009E}" srcOrd="0" destOrd="0" parTransId="{CBE5BDBB-B825-4EE6-8A70-592F450A9B12}" sibTransId="{BFAAEB62-E0CF-4FCB-9B39-DE92E896C108}"/>
    <dgm:cxn modelId="{14B84C7A-E3A8-473F-A6B8-06F0A2B8A926}" type="presOf" srcId="{19C45B8A-E22C-48D1-9142-B6938EC67D32}" destId="{54FE465A-41AB-4EE4-AD5B-AA76547EE93A}" srcOrd="0" destOrd="1" presId="urn:microsoft.com/office/officeart/2005/8/layout/hList6"/>
    <dgm:cxn modelId="{15751E7F-E82B-4397-A912-C9E499A2639B}" srcId="{36BC6EF9-07F6-4248-8F10-A7A14B6C0095}" destId="{F8532515-EC81-4C89-8D2E-C2F0BE5148AB}" srcOrd="1" destOrd="0" parTransId="{779A0E8A-673F-4312-A242-A7FBE8FB9B2F}" sibTransId="{D6A388D8-9E33-4EB5-B91E-59C90C0E0ECE}"/>
    <dgm:cxn modelId="{5508118E-5893-48D9-821A-38C042C1CE04}" srcId="{734B0A5D-305F-4309-B4EE-9787D0F8608E}" destId="{3946D19C-FAEC-4BB7-8971-CCF2D5EAB520}" srcOrd="1" destOrd="0" parTransId="{6EE1D4D9-63A0-4B69-B233-A4EA9B9FA615}" sibTransId="{CBEB5ADF-942F-4575-B4C2-6534AD06CC6B}"/>
    <dgm:cxn modelId="{BA547196-8EA9-4D49-911B-CBFA5923B3A8}" type="presOf" srcId="{3946D19C-FAEC-4BB7-8971-CCF2D5EAB520}" destId="{C230E484-5A75-4893-B51E-6B5B16BABD35}" srcOrd="0" destOrd="2" presId="urn:microsoft.com/office/officeart/2005/8/layout/hList6"/>
    <dgm:cxn modelId="{7F218D9C-E727-4123-9500-DDC435B9EDAC}" type="presOf" srcId="{14C837C1-1A50-40BF-9557-5410B440742E}" destId="{54FE465A-41AB-4EE4-AD5B-AA76547EE93A}" srcOrd="0" destOrd="2" presId="urn:microsoft.com/office/officeart/2005/8/layout/hList6"/>
    <dgm:cxn modelId="{3297F3A3-8555-48AA-9A85-A237DA41AF37}" srcId="{734B0A5D-305F-4309-B4EE-9787D0F8608E}" destId="{A34D930F-D0F1-4B55-BEA1-C1C42DBC7237}" srcOrd="0" destOrd="0" parTransId="{A4E844D0-F645-4CF8-A925-4685A76BB7DC}" sibTransId="{66E7C347-0CE9-4484-80AA-9B6E57595465}"/>
    <dgm:cxn modelId="{6BECF2B7-13D4-46E9-86B1-D8DD87CA229C}" type="presOf" srcId="{A34D930F-D0F1-4B55-BEA1-C1C42DBC7237}" destId="{C230E484-5A75-4893-B51E-6B5B16BABD35}" srcOrd="0" destOrd="1" presId="urn:microsoft.com/office/officeart/2005/8/layout/hList6"/>
    <dgm:cxn modelId="{A68F43C3-D389-4213-94CA-BC88202875D7}" type="presOf" srcId="{1C0D3502-8D62-4467-ACB0-B832B3AADADD}" destId="{54FE465A-41AB-4EE4-AD5B-AA76547EE93A}" srcOrd="0" destOrd="0" presId="urn:microsoft.com/office/officeart/2005/8/layout/hList6"/>
    <dgm:cxn modelId="{709497E0-6CA4-43AD-9543-4C77CF752244}" srcId="{1C0D3502-8D62-4467-ACB0-B832B3AADADD}" destId="{19C45B8A-E22C-48D1-9142-B6938EC67D32}" srcOrd="0" destOrd="0" parTransId="{C96EF4C7-DD76-4725-9061-15691889C813}" sibTransId="{1D2654B2-41CB-4DBF-BB0E-2C2705FE3B45}"/>
    <dgm:cxn modelId="{8D966BE2-E7E5-403C-BF33-702A72ED9DBA}" type="presOf" srcId="{734B0A5D-305F-4309-B4EE-9787D0F8608E}" destId="{C230E484-5A75-4893-B51E-6B5B16BABD35}" srcOrd="0" destOrd="0" presId="urn:microsoft.com/office/officeart/2005/8/layout/hList6"/>
    <dgm:cxn modelId="{505659EB-77DB-4CC8-8BD1-9AF79709181E}" srcId="{B9F6C98E-5BCC-443A-8DC9-04F8403064CC}" destId="{734B0A5D-305F-4309-B4EE-9787D0F8608E}" srcOrd="0" destOrd="0" parTransId="{74445B68-14BA-4F6E-B287-3F1C821233CC}" sibTransId="{92B5A569-2E68-4A66-8055-23F10325231F}"/>
    <dgm:cxn modelId="{FC2A96F8-75EF-4DEA-92C3-6716C6F8664E}" srcId="{734B0A5D-305F-4309-B4EE-9787D0F8608E}" destId="{CAC797F0-93DC-44D5-85B0-C72E1B4785F3}" srcOrd="2" destOrd="0" parTransId="{4DF5EFEE-F520-455A-9D0F-BA98DF9D7062}" sibTransId="{4D6D37D9-8B9E-4ED7-B670-1A5F81C892B3}"/>
    <dgm:cxn modelId="{48F54AFB-E7B0-4DCC-BFB0-1D43811B89FA}" type="presOf" srcId="{F8532515-EC81-4C89-8D2E-C2F0BE5148AB}" destId="{1A8C50A7-A9F3-42F6-B3A4-E7F09D47AC09}" srcOrd="0" destOrd="2" presId="urn:microsoft.com/office/officeart/2005/8/layout/hList6"/>
    <dgm:cxn modelId="{C084C014-D2A3-4B0A-B895-BAF5AB403BBE}" type="presParOf" srcId="{9A329CD0-AE35-4C2F-B53A-9C6E7D22FAFF}" destId="{C230E484-5A75-4893-B51E-6B5B16BABD35}" srcOrd="0" destOrd="0" presId="urn:microsoft.com/office/officeart/2005/8/layout/hList6"/>
    <dgm:cxn modelId="{AFB08A1D-F54E-4435-ACA5-0F7B7DB30994}" type="presParOf" srcId="{9A329CD0-AE35-4C2F-B53A-9C6E7D22FAFF}" destId="{F17EEF61-908E-4934-A6CA-CC688F31B066}" srcOrd="1" destOrd="0" presId="urn:microsoft.com/office/officeart/2005/8/layout/hList6"/>
    <dgm:cxn modelId="{104E9918-534A-48D8-9F64-3DCE8D0BD040}" type="presParOf" srcId="{9A329CD0-AE35-4C2F-B53A-9C6E7D22FAFF}" destId="{1A8C50A7-A9F3-42F6-B3A4-E7F09D47AC09}" srcOrd="2" destOrd="0" presId="urn:microsoft.com/office/officeart/2005/8/layout/hList6"/>
    <dgm:cxn modelId="{0DFC0A3E-2D11-43C1-A321-83972B59A5A0}" type="presParOf" srcId="{9A329CD0-AE35-4C2F-B53A-9C6E7D22FAFF}" destId="{A69B7A6E-F77B-41B3-A5D6-9F619147334B}" srcOrd="3" destOrd="0" presId="urn:microsoft.com/office/officeart/2005/8/layout/hList6"/>
    <dgm:cxn modelId="{9BE0F71C-3A26-4A9C-A497-17748B70D08A}" type="presParOf" srcId="{9A329CD0-AE35-4C2F-B53A-9C6E7D22FAFF}" destId="{54FE465A-41AB-4EE4-AD5B-AA76547EE93A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30E484-5A75-4893-B51E-6B5B16BABD35}">
      <dsp:nvSpPr>
        <dsp:cNvPr id="0" name=""/>
        <dsp:cNvSpPr/>
      </dsp:nvSpPr>
      <dsp:spPr>
        <a:xfrm rot="16200000">
          <a:off x="-575508" y="576557"/>
          <a:ext cx="3881437" cy="27283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PMF</a:t>
          </a:r>
          <a:endParaRPr lang="en-GB" sz="24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Probability Mass Function</a:t>
          </a:r>
          <a:endParaRPr lang="en-GB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Applies on </a:t>
          </a:r>
          <a:r>
            <a:rPr lang="en-US" sz="1900" b="1" i="1" kern="1200" dirty="0">
              <a:solidFill>
                <a:schemeClr val="tx1"/>
              </a:solidFill>
            </a:rPr>
            <a:t>Discrete</a:t>
          </a:r>
          <a:r>
            <a:rPr lang="en-US" sz="1900" kern="1200" dirty="0">
              <a:solidFill>
                <a:schemeClr val="tx1"/>
              </a:solidFill>
            </a:rPr>
            <a:t> Variables</a:t>
          </a:r>
          <a:endParaRPr lang="en-GB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1900" kern="1200" dirty="0">
            <a:solidFill>
              <a:schemeClr val="tx1"/>
            </a:solidFill>
          </a:endParaRPr>
        </a:p>
      </dsp:txBody>
      <dsp:txXfrm rot="5400000">
        <a:off x="1050" y="776286"/>
        <a:ext cx="2728321" cy="2328863"/>
      </dsp:txXfrm>
    </dsp:sp>
    <dsp:sp modelId="{1A8C50A7-A9F3-42F6-B3A4-E7F09D47AC09}">
      <dsp:nvSpPr>
        <dsp:cNvPr id="0" name=""/>
        <dsp:cNvSpPr/>
      </dsp:nvSpPr>
      <dsp:spPr>
        <a:xfrm rot="16200000">
          <a:off x="2357437" y="576557"/>
          <a:ext cx="3881437" cy="27283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PDF</a:t>
          </a:r>
          <a:endParaRPr lang="en-GB" sz="24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Probability Density Function</a:t>
          </a:r>
          <a:endParaRPr lang="en-GB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Applies on </a:t>
          </a:r>
          <a:r>
            <a:rPr lang="en-US" sz="1900" b="1" kern="1200" dirty="0">
              <a:solidFill>
                <a:schemeClr val="tx1"/>
              </a:solidFill>
            </a:rPr>
            <a:t>Continuous</a:t>
          </a:r>
          <a:r>
            <a:rPr lang="en-US" sz="1900" kern="1200" dirty="0">
              <a:solidFill>
                <a:schemeClr val="tx1"/>
              </a:solidFill>
            </a:rPr>
            <a:t> Variables</a:t>
          </a:r>
          <a:endParaRPr lang="en-GB" sz="1900" kern="1200" dirty="0">
            <a:solidFill>
              <a:schemeClr val="tx1"/>
            </a:solidFill>
          </a:endParaRPr>
        </a:p>
      </dsp:txBody>
      <dsp:txXfrm rot="5400000">
        <a:off x="2933995" y="776286"/>
        <a:ext cx="2728321" cy="2328863"/>
      </dsp:txXfrm>
    </dsp:sp>
    <dsp:sp modelId="{54FE465A-41AB-4EE4-AD5B-AA76547EE93A}">
      <dsp:nvSpPr>
        <dsp:cNvPr id="0" name=""/>
        <dsp:cNvSpPr/>
      </dsp:nvSpPr>
      <dsp:spPr>
        <a:xfrm rot="16200000">
          <a:off x="5290383" y="576557"/>
          <a:ext cx="3881437" cy="2728321"/>
        </a:xfrm>
        <a:prstGeom prst="flowChartManualOperati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0" rIns="154812" bIns="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CDF</a:t>
          </a:r>
          <a:endParaRPr lang="en-GB" sz="2400" b="1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Cumulative Distribution Function</a:t>
          </a:r>
          <a:endParaRPr lang="en-GB" sz="1900" kern="1200" dirty="0">
            <a:solidFill>
              <a:schemeClr val="tx1"/>
            </a:solidFill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>
              <a:solidFill>
                <a:schemeClr val="tx1"/>
              </a:solidFill>
            </a:rPr>
            <a:t>Applies on both </a:t>
          </a:r>
          <a:r>
            <a:rPr lang="en-US" sz="1900" b="1" kern="1200" dirty="0">
              <a:solidFill>
                <a:schemeClr val="tx1"/>
              </a:solidFill>
            </a:rPr>
            <a:t>Discrete</a:t>
          </a:r>
          <a:r>
            <a:rPr lang="en-US" sz="1900" kern="1200" dirty="0">
              <a:solidFill>
                <a:schemeClr val="tx1"/>
              </a:solidFill>
            </a:rPr>
            <a:t> and </a:t>
          </a:r>
          <a:r>
            <a:rPr lang="en-US" sz="1900" b="1" kern="1200" dirty="0">
              <a:solidFill>
                <a:schemeClr val="tx1"/>
              </a:solidFill>
            </a:rPr>
            <a:t>continuous</a:t>
          </a:r>
          <a:r>
            <a:rPr lang="en-US" sz="1900" kern="1200" dirty="0">
              <a:solidFill>
                <a:schemeClr val="tx1"/>
              </a:solidFill>
            </a:rPr>
            <a:t> variable(s)</a:t>
          </a:r>
          <a:endParaRPr lang="en-GB" sz="1900" kern="1200" dirty="0">
            <a:solidFill>
              <a:schemeClr val="tx1"/>
            </a:solidFill>
          </a:endParaRPr>
        </a:p>
      </dsp:txBody>
      <dsp:txXfrm rot="5400000">
        <a:off x="5866941" y="776286"/>
        <a:ext cx="2728321" cy="23288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17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038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88965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1948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18031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919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87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98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019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406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60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033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040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5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B1F1C-33A2-B148-9440-A5755AB7E06E}" type="datetimeFigureOut">
              <a:rPr lang="en-US" smtClean="0"/>
              <a:t>11/19/23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C238E8E-8687-F54A-AD58-DEECFA2005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954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75DB-D582-91B3-6721-8DF42FF732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Continuous Variable Distribution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66F27-D14D-1A99-0664-3BC9384DFF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83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D8ECE-B549-4825-7A4A-7BFB7ABE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5FC19-5973-A7FB-7B78-2DC8C8ED8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 </a:t>
            </a:r>
            <a:r>
              <a:rPr lang="en-GB" i="1" dirty="0"/>
              <a:t>k</a:t>
            </a:r>
            <a:r>
              <a:rPr lang="en-GB" dirty="0"/>
              <a:t> from the condition ∫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</a:t>
            </a:r>
            <a:r>
              <a:rPr lang="en-GB" i="1" dirty="0"/>
              <a:t>dx</a:t>
            </a:r>
            <a:r>
              <a:rPr lang="en-GB" dirty="0"/>
              <a:t> = 1:</a:t>
            </a:r>
          </a:p>
          <a:p>
            <a:endParaRPr lang="en-GB" dirty="0"/>
          </a:p>
        </p:txBody>
      </p:sp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9C031848-0691-BB90-FC5A-111EADC98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175" y="2911475"/>
            <a:ext cx="78105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7452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36DE-C816-1B7A-F427-F3452598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for the function f </a:t>
            </a:r>
          </a:p>
        </p:txBody>
      </p:sp>
      <p:pic>
        <p:nvPicPr>
          <p:cNvPr id="5" name="Content Placeholder 4" descr="Chart, box and whisker chart&#10;&#10;Description automatically generated">
            <a:extLst>
              <a:ext uri="{FF2B5EF4-FFF2-40B4-BE49-F238E27FC236}">
                <a16:creationId xmlns:a16="http://schemas.microsoft.com/office/drawing/2014/main" id="{2E8F41CA-65EB-3CB6-D529-ECAFD18A9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51719" y="1930400"/>
            <a:ext cx="7391400" cy="3606800"/>
          </a:xfrm>
        </p:spPr>
      </p:pic>
    </p:spTree>
    <p:extLst>
      <p:ext uri="{BB962C8B-B14F-4D97-AF65-F5344CB8AC3E}">
        <p14:creationId xmlns:p14="http://schemas.microsoft.com/office/powerpoint/2010/main" val="1967663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D295AE9-78D6-9B20-EEFE-890DAD775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DDDA7F1A-2D7D-9A0B-7F29-8390082932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5968" y="1560782"/>
            <a:ext cx="8288033" cy="2672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5627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DD2D2B-7FCC-7EB5-A554-6C0EA05AB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9" y="4553712"/>
            <a:ext cx="8288032" cy="10963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endParaRPr lang="en-US" sz="4800" kern="1200"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2041411-4F5E-4C68-93EE-36185C8BD1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74279" y="263050"/>
            <a:ext cx="6149536" cy="6323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0959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2ED49-B80C-E262-C6F6-CF52F2FF5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9C795B79-B1F5-6DA1-2E1A-17E3C11191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5646" y="771526"/>
            <a:ext cx="7848356" cy="5270500"/>
          </a:xfrm>
        </p:spPr>
      </p:pic>
    </p:spTree>
    <p:extLst>
      <p:ext uri="{BB962C8B-B14F-4D97-AF65-F5344CB8AC3E}">
        <p14:creationId xmlns:p14="http://schemas.microsoft.com/office/powerpoint/2010/main" val="2649408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07AB3-6E5D-FCA7-3C17-F951BDDB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6A386-6080-1343-037B-81B8F43B23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random variable </a:t>
            </a:r>
            <a:r>
              <a:rPr lang="en-GB" i="1" dirty="0"/>
              <a:t>X</a:t>
            </a:r>
            <a:r>
              <a:rPr lang="en-GB" dirty="0"/>
              <a:t> has density</a:t>
            </a:r>
          </a:p>
          <a:p>
            <a:pPr marL="0" indent="0">
              <a:buNone/>
            </a:pPr>
            <a:r>
              <a:rPr lang="en-GB" dirty="0"/>
              <a:t>    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Its expectation equals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picture containing chart&#10;&#10;Description automatically generated">
            <a:extLst>
              <a:ext uri="{FF2B5EF4-FFF2-40B4-BE49-F238E27FC236}">
                <a16:creationId xmlns:a16="http://schemas.microsoft.com/office/drawing/2014/main" id="{29A6034F-60B6-8AE5-B93A-7E174FE7A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0069" y="2539577"/>
            <a:ext cx="3276600" cy="698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EDB71E-8B50-807B-312B-08DA96F7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31" y="4502997"/>
            <a:ext cx="64135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18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3B2C-136C-0F9A-BEF7-D22C6924A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14B8-85F9-DC47-D088-D01E091F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Computing its variance, we run into a “surprise,”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655CC4-7DE8-96A1-E587-31C0CCD759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7402" y="3111500"/>
            <a:ext cx="8356600" cy="63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455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BFD9D-A4C2-7C54-1AB1-2C75B6238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Distributions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6B662-73DE-A572-295D-A31B0784F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Uniform distribution</a:t>
            </a:r>
          </a:p>
          <a:p>
            <a:r>
              <a:rPr lang="en-US" dirty="0"/>
              <a:t>Exponential Distribution</a:t>
            </a:r>
          </a:p>
          <a:p>
            <a:r>
              <a:rPr lang="en-US" dirty="0"/>
              <a:t>Normal Distribution </a:t>
            </a:r>
          </a:p>
        </p:txBody>
      </p:sp>
    </p:spTree>
    <p:extLst>
      <p:ext uri="{BB962C8B-B14F-4D97-AF65-F5344CB8AC3E}">
        <p14:creationId xmlns:p14="http://schemas.microsoft.com/office/powerpoint/2010/main" val="354197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87BBC-E0BA-675D-96BA-6CC563B6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Uniform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A4558-66FF-49B4-9B61-DF12A7A9A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Many computer languages and software are equipped with a random number generator that produces Uniform random variables.</a:t>
            </a:r>
          </a:p>
          <a:p>
            <a:r>
              <a:rPr lang="en-GB" dirty="0"/>
              <a:t> Users can convert them into variables with desired distributions and use for computer simulation of various events and processes.</a:t>
            </a:r>
          </a:p>
          <a:p>
            <a:r>
              <a:rPr lang="en-GB" dirty="0"/>
              <a:t>Also, Uniform distribution is used in any situation when a value is picked “at random” from a given interval; that is, without any preference to lower, higher, or medium values. For example, locations of errors in a program, birthdays throughout a year.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40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66D3-1DB8-4680-8BBB-E571CDB2C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Uniform distribution continued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A234F-4AD2-5B8A-C8F1-9F47135AE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To give equal preference to all values, the Uniform distribution has a </a:t>
            </a:r>
            <a:r>
              <a:rPr lang="en-GB" i="1" dirty="0"/>
              <a:t>constant </a:t>
            </a:r>
            <a:r>
              <a:rPr lang="en-GB" dirty="0"/>
              <a:t>density. On the interval (</a:t>
            </a:r>
            <a:r>
              <a:rPr lang="en-GB" i="1" dirty="0"/>
              <a:t>a</a:t>
            </a:r>
            <a:r>
              <a:rPr lang="en-GB" dirty="0"/>
              <a:t>, </a:t>
            </a:r>
            <a:r>
              <a:rPr lang="en-GB" i="1" dirty="0"/>
              <a:t>b</a:t>
            </a:r>
            <a:r>
              <a:rPr lang="en-GB" dirty="0"/>
              <a:t>), its density equals</a:t>
            </a:r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endParaRPr lang="en-GB" dirty="0"/>
          </a:p>
          <a:p>
            <a:pPr marL="0" indent="0" fontAlgn="base">
              <a:buNone/>
            </a:pPr>
            <a:r>
              <a:rPr lang="en-GB" dirty="0"/>
              <a:t>because the rectangular area below the density graph must equal 1.</a:t>
            </a:r>
          </a:p>
          <a:p>
            <a:endParaRPr lang="en-US" dirty="0"/>
          </a:p>
        </p:txBody>
      </p:sp>
      <p:pic>
        <p:nvPicPr>
          <p:cNvPr id="5" name="Picture 4" descr="A picture containing text, clock, gauge, watch&#10;&#10;Description automatically generated">
            <a:extLst>
              <a:ext uri="{FF2B5EF4-FFF2-40B4-BE49-F238E27FC236}">
                <a16:creationId xmlns:a16="http://schemas.microsoft.com/office/drawing/2014/main" id="{2CA13F97-D628-F19A-3AE7-A871588CE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872" y="2956278"/>
            <a:ext cx="3365500" cy="58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963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67C10-E753-7D06-774B-15948D939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Random Variables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DD836-5426-AF5D-D842-AAEC9B70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Service time</a:t>
            </a:r>
          </a:p>
          <a:p>
            <a:r>
              <a:rPr lang="en-GB" dirty="0"/>
              <a:t>Installation time</a:t>
            </a:r>
          </a:p>
          <a:p>
            <a:r>
              <a:rPr lang="en-GB" dirty="0"/>
              <a:t>Download time Failure time, </a:t>
            </a:r>
          </a:p>
          <a:p>
            <a:r>
              <a:rPr lang="en-GB" dirty="0"/>
              <a:t>Weight</a:t>
            </a:r>
          </a:p>
          <a:p>
            <a:r>
              <a:rPr lang="en-GB" dirty="0"/>
              <a:t>Height</a:t>
            </a:r>
          </a:p>
          <a:p>
            <a:r>
              <a:rPr lang="en-GB" dirty="0"/>
              <a:t>Distance</a:t>
            </a:r>
          </a:p>
          <a:p>
            <a:r>
              <a:rPr lang="en-GB" dirty="0"/>
              <a:t>Velocity</a:t>
            </a:r>
          </a:p>
          <a:p>
            <a:r>
              <a:rPr lang="en-GB" dirty="0"/>
              <a:t>Temperature</a:t>
            </a:r>
          </a:p>
          <a:p>
            <a:r>
              <a:rPr lang="en-GB" dirty="0"/>
              <a:t>Connection speed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39126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FDCB1-C6BD-47AD-7491-A06C700DE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Chart&#10;&#10;Description automatically generated">
            <a:extLst>
              <a:ext uri="{FF2B5EF4-FFF2-40B4-BE49-F238E27FC236}">
                <a16:creationId xmlns:a16="http://schemas.microsoft.com/office/drawing/2014/main" id="{B37F3763-C4AF-116C-0300-3D914EC22D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1729" y="2205196"/>
            <a:ext cx="8572500" cy="306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7548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A998-B79F-3B73-467C-7AA1750BB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CB33C-F6D8-DDAB-FEE6-99BE19041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a flight scheduled to arrive at 5 pm actually arrives at a Uniformly distributed time between 4:50 and 5:10, then it is equally likely to arrive before 5 pm and after 5 pm, equally likely before 4:55 and after 5:05,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971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5644B-67A7-3C60-A95B-ED2F254E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able&#10;&#10;Description automatically generated">
            <a:extLst>
              <a:ext uri="{FF2B5EF4-FFF2-40B4-BE49-F238E27FC236}">
                <a16:creationId xmlns:a16="http://schemas.microsoft.com/office/drawing/2014/main" id="{94983101-1033-9C43-0536-9548DC3E8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19" b="7633"/>
          <a:stretch/>
        </p:blipFill>
        <p:spPr>
          <a:xfrm>
            <a:off x="853440" y="2099755"/>
            <a:ext cx="8747759" cy="2956560"/>
          </a:xfrm>
        </p:spPr>
      </p:pic>
    </p:spTree>
    <p:extLst>
      <p:ext uri="{BB962C8B-B14F-4D97-AF65-F5344CB8AC3E}">
        <p14:creationId xmlns:p14="http://schemas.microsoft.com/office/powerpoint/2010/main" val="119961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55D3-2812-4CBE-7A59-11764075F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DA2C-F3E1-1C98-7A2D-9504A198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Exponential distribution is often used to model </a:t>
            </a:r>
            <a:r>
              <a:rPr lang="en-GB" i="1" dirty="0"/>
              <a:t>time</a:t>
            </a:r>
            <a:r>
              <a:rPr lang="en-GB" dirty="0"/>
              <a:t>: waiting time, interarrival time, hardware lifetime, failure time, time between telephone calls, etc. </a:t>
            </a:r>
          </a:p>
          <a:p>
            <a:r>
              <a:rPr lang="en-GB" dirty="0"/>
              <a:t>As we shall see below, in a sequence of rare events, when the number of events is Poisson, the time between events is Exponential.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325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1EC12-6B1C-489D-4FBC-4B0CFB8AB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AB497183-7E73-3C86-7B13-D810EAB3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5949" y="744696"/>
            <a:ext cx="5194300" cy="1409700"/>
          </a:xfrm>
        </p:spPr>
      </p:pic>
      <p:pic>
        <p:nvPicPr>
          <p:cNvPr id="7" name="Picture 6" descr="Text, letter&#10;&#10;Description automatically generated">
            <a:extLst>
              <a:ext uri="{FF2B5EF4-FFF2-40B4-BE49-F238E27FC236}">
                <a16:creationId xmlns:a16="http://schemas.microsoft.com/office/drawing/2014/main" id="{B42B7E37-B1CB-4BBD-A8DF-CC10359FF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5949" y="2289492"/>
            <a:ext cx="6146800" cy="314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60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BF256-4D3D-54C6-9BF4-DB2E7E7A6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9C5785-E530-B7F5-073C-E4D36FF64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-1416" r="7077" b="3179"/>
          <a:stretch/>
        </p:blipFill>
        <p:spPr>
          <a:xfrm>
            <a:off x="936944" y="2144675"/>
            <a:ext cx="8757398" cy="1916686"/>
          </a:xfrm>
        </p:spPr>
      </p:pic>
    </p:spTree>
    <p:extLst>
      <p:ext uri="{BB962C8B-B14F-4D97-AF65-F5344CB8AC3E}">
        <p14:creationId xmlns:p14="http://schemas.microsoft.com/office/powerpoint/2010/main" val="30212623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D603F-75D1-5539-201A-0B0030A2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ACC58-6354-9892-FF0D-9CAEDDE13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Jobs are sent to a printer at an average rate of 3 jobs per hour.</a:t>
            </a:r>
          </a:p>
          <a:p>
            <a:r>
              <a:rPr lang="en-GB" dirty="0"/>
              <a:t>(a) What is the expected time between jobs?</a:t>
            </a:r>
          </a:p>
          <a:p>
            <a:r>
              <a:rPr lang="en-GB" dirty="0"/>
              <a:t>(b) What is the probability that the next job is sent within 5 minutes?</a:t>
            </a:r>
          </a:p>
          <a:p>
            <a:pPr marL="0" indent="0" fontAlgn="base">
              <a:buNone/>
            </a:pPr>
            <a:r>
              <a:rPr lang="en-GB" dirty="0"/>
              <a:t>Solution. Job arrivals represent rare events, thus the time </a:t>
            </a:r>
            <a:r>
              <a:rPr lang="en-GB" i="1" dirty="0"/>
              <a:t>T</a:t>
            </a:r>
            <a:r>
              <a:rPr lang="en-GB" dirty="0"/>
              <a:t> between them is Exponential with the given parameter </a:t>
            </a:r>
            <a:r>
              <a:rPr lang="el-GR" dirty="0"/>
              <a:t>λ = 3 </a:t>
            </a:r>
            <a:r>
              <a:rPr lang="en-GB" dirty="0"/>
              <a:t>hrs</a:t>
            </a:r>
            <a:r>
              <a:rPr lang="en-GB" baseline="30000" dirty="0"/>
              <a:t>−1</a:t>
            </a:r>
            <a:r>
              <a:rPr lang="en-GB" dirty="0"/>
              <a:t> (jobs per hour).</a:t>
            </a:r>
          </a:p>
          <a:p>
            <a:pPr marL="0" indent="0">
              <a:buNone/>
            </a:pPr>
            <a:r>
              <a:rPr lang="en-GB" dirty="0"/>
              <a:t>(a) </a:t>
            </a:r>
            <a:r>
              <a:rPr lang="en-GB" b="1" dirty="0"/>
              <a:t>E</a:t>
            </a:r>
            <a:r>
              <a:rPr lang="en-GB" dirty="0"/>
              <a:t>(</a:t>
            </a:r>
            <a:r>
              <a:rPr lang="en-GB" i="1" dirty="0"/>
              <a:t>T</a:t>
            </a:r>
            <a:r>
              <a:rPr lang="en-GB" dirty="0"/>
              <a:t>) = 1/</a:t>
            </a:r>
            <a:r>
              <a:rPr lang="el-GR" dirty="0"/>
              <a:t>λ = 1/3 </a:t>
            </a:r>
            <a:r>
              <a:rPr lang="en-GB" dirty="0"/>
              <a:t>hours or 20 minutes between jobs;</a:t>
            </a:r>
          </a:p>
          <a:p>
            <a:pPr marL="0" indent="0">
              <a:buNone/>
            </a:pPr>
            <a:r>
              <a:rPr lang="en-GB" dirty="0"/>
              <a:t>(b) Convert to the same measurement unit: 5 min = (1/12) hrs. Then,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D5206F-C63B-D0F6-1509-C73666817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420" y="4983480"/>
            <a:ext cx="7899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60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5605E-38E1-9FBE-EE61-755781B98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9E708-6F5D-10D4-F6C1-9A56BA999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distribution plays a vital role in Probability and Statistics.</a:t>
            </a:r>
          </a:p>
          <a:p>
            <a:r>
              <a:rPr lang="en-GB" dirty="0"/>
              <a:t>Normal distribution is often found to be a good model for physical variables like weight, height, temperature, voltage, pollution level, and for instance, household incomes or student grades.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C3211ED5-9B88-30FB-DF78-F602EB69C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8910" y="3696970"/>
            <a:ext cx="82169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891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DB918-5688-DA7C-BB94-37F1910F8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10BB1FC-2DF3-D979-A244-46FBA3106C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60993" y="1930400"/>
            <a:ext cx="9150576" cy="2585720"/>
          </a:xfrm>
        </p:spPr>
      </p:pic>
    </p:spTree>
    <p:extLst>
      <p:ext uri="{BB962C8B-B14F-4D97-AF65-F5344CB8AC3E}">
        <p14:creationId xmlns:p14="http://schemas.microsoft.com/office/powerpoint/2010/main" val="10791873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ED73-302A-3DD3-C8CF-A3DFBA66D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Normal Distribution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2019A-B11A-B999-21CA-E688197AA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Normal distribution with “standard parameters” </a:t>
            </a:r>
            <a:r>
              <a:rPr lang="en-GB" i="1" dirty="0"/>
              <a:t>µ</a:t>
            </a:r>
            <a:r>
              <a:rPr lang="en-GB" dirty="0"/>
              <a:t> = 0 and </a:t>
            </a:r>
            <a:r>
              <a:rPr lang="el-GR" i="1" dirty="0"/>
              <a:t>σ</a:t>
            </a:r>
            <a:r>
              <a:rPr lang="el-GR" dirty="0"/>
              <a:t> = 1 </a:t>
            </a:r>
            <a:r>
              <a:rPr lang="en-GB" dirty="0"/>
              <a:t>is called </a:t>
            </a:r>
            <a:r>
              <a:rPr lang="en-GB" b="1" dirty="0"/>
              <a:t>Standard Normal distribution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3F13F9B5-D22F-9DCB-4C0C-CC45ABD766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918" y="3285490"/>
            <a:ext cx="7937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6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885DD-F5EF-81B8-2B0D-423FDB96C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DB3F4-01F0-BD01-2ACC-0FBBCBEDD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Recall that any discrete distribution is concentrated on a finite or countable number of isolated values. </a:t>
            </a:r>
          </a:p>
          <a:p>
            <a:r>
              <a:rPr lang="en-GB" dirty="0"/>
              <a:t>Conversely, </a:t>
            </a:r>
            <a:r>
              <a:rPr lang="en-GB" i="1" dirty="0"/>
              <a:t>continuous variables can take any value of an interval</a:t>
            </a:r>
            <a:r>
              <a:rPr lang="en-GB" dirty="0"/>
              <a:t>, (</a:t>
            </a:r>
            <a:r>
              <a:rPr lang="en-GB" i="1" dirty="0"/>
              <a:t>a</a:t>
            </a:r>
            <a:r>
              <a:rPr lang="en-GB" dirty="0"/>
              <a:t>, </a:t>
            </a:r>
            <a:r>
              <a:rPr lang="en-GB" i="1" dirty="0"/>
              <a:t>b</a:t>
            </a:r>
            <a:r>
              <a:rPr lang="en-GB" dirty="0"/>
              <a:t>), (</a:t>
            </a:r>
            <a:r>
              <a:rPr lang="en-GB" i="1" dirty="0"/>
              <a:t>a</a:t>
            </a:r>
            <a:r>
              <a:rPr lang="en-GB" dirty="0"/>
              <a:t>, +∞), (−∞, +∞),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9536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2A3F6-12E5-C61D-D40C-4234838DC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 </a:t>
            </a:r>
            <a:br>
              <a:rPr lang="en-US" dirty="0"/>
            </a:br>
            <a:r>
              <a:rPr lang="en-US" dirty="0"/>
              <a:t>Let’s move on to the worksheet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C2225-84EA-2606-8212-D9E143881C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178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200EF-1B1A-391E-DD73-E81DA4E7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+mj-lt"/>
                <a:cs typeface="+mj-lt"/>
              </a:rPr>
              <a:t>Probability Distribution Functions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CF7FB-555F-EFE9-E75F-E8A23810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b="1" dirty="0"/>
          </a:p>
          <a:p>
            <a:endParaRPr lang="en-US" dirty="0"/>
          </a:p>
        </p:txBody>
      </p:sp>
      <p:graphicFrame>
        <p:nvGraphicFramePr>
          <p:cNvPr id="5" name="Content Placeholder 13">
            <a:extLst>
              <a:ext uri="{FF2B5EF4-FFF2-40B4-BE49-F238E27FC236}">
                <a16:creationId xmlns:a16="http://schemas.microsoft.com/office/drawing/2014/main" id="{2D9802AE-ACC3-ADA5-28CA-E3CAA28ABCE3}"/>
              </a:ext>
            </a:extLst>
          </p:cNvPr>
          <p:cNvGraphicFramePr>
            <a:graphicFrameLocks/>
          </p:cNvGraphicFramePr>
          <p:nvPr/>
        </p:nvGraphicFramePr>
        <p:xfrm>
          <a:off x="677863" y="2160588"/>
          <a:ext cx="8596312" cy="3881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0315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9713B-5882-09F4-9CEF-7F191B125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3A59B-BFCB-517C-32C1-4C198583D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For all continuous variables, the probability mass function (PMF) is always equal to zero,</a:t>
            </a:r>
          </a:p>
          <a:p>
            <a:pPr fontAlgn="base"/>
            <a:r>
              <a:rPr lang="en-GB" dirty="0"/>
              <a:t>P(x)=0    for all x.</a:t>
            </a:r>
          </a:p>
          <a:p>
            <a:pPr fontAlgn="base"/>
            <a:r>
              <a:rPr lang="en-GB" dirty="0"/>
              <a:t>As a result, the PMF does not carry any information about a random variable. Rather, we can use the </a:t>
            </a:r>
            <a:r>
              <a:rPr lang="en-GB" i="1" dirty="0"/>
              <a:t>cumulative distribution function</a:t>
            </a:r>
            <a:r>
              <a:rPr lang="en-GB" dirty="0"/>
              <a:t> (CDF)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). In the continuous case, it equals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DA4AC8F-D9B0-B2FC-07BB-D90DA3334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3475" y="4351337"/>
            <a:ext cx="44704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139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34B6A-3E9A-266E-17B7-CDA03677C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67B88-BB87-C5D3-DFA1-B6E2A27F0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Probability density function</a:t>
            </a:r>
            <a:r>
              <a:rPr lang="en-GB" dirty="0"/>
              <a:t> (PDF, density) is the derivative of the </a:t>
            </a:r>
            <a:r>
              <a:rPr lang="en-GB" dirty="0" err="1"/>
              <a:t>cdf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        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 = </a:t>
            </a:r>
            <a:r>
              <a:rPr lang="en-GB" i="1" dirty="0"/>
              <a:t>F</a:t>
            </a:r>
            <a:r>
              <a:rPr lang="en-GB" dirty="0"/>
              <a:t>′(</a:t>
            </a:r>
            <a:r>
              <a:rPr lang="en-GB" i="1" dirty="0"/>
              <a:t>x</a:t>
            </a:r>
            <a:r>
              <a:rPr lang="en-GB" dirty="0"/>
              <a:t>). The distribution is called </a:t>
            </a:r>
            <a:r>
              <a:rPr lang="en-GB" b="1" dirty="0"/>
              <a:t>continuous</a:t>
            </a:r>
            <a:r>
              <a:rPr lang="en-GB" dirty="0"/>
              <a:t> if it has a density.</a:t>
            </a:r>
            <a:endParaRPr lang="en-US" dirty="0"/>
          </a:p>
          <a:p>
            <a:r>
              <a:rPr lang="en-GB" dirty="0"/>
              <a:t>Then,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 is an </a:t>
            </a:r>
            <a:r>
              <a:rPr lang="en-GB" i="1" dirty="0"/>
              <a:t>antiderivative</a:t>
            </a:r>
            <a:r>
              <a:rPr lang="en-GB" dirty="0"/>
              <a:t> of a density. By the Fundamental Theorem of Calculus, the integral of a density from </a:t>
            </a:r>
            <a:r>
              <a:rPr lang="en-GB" i="1" dirty="0"/>
              <a:t>a</a:t>
            </a:r>
            <a:r>
              <a:rPr lang="en-GB" dirty="0"/>
              <a:t> to </a:t>
            </a:r>
            <a:r>
              <a:rPr lang="en-GB" i="1" dirty="0"/>
              <a:t>b</a:t>
            </a:r>
            <a:r>
              <a:rPr lang="en-GB" dirty="0"/>
              <a:t> equals to the difference of antiderivatives, i.e.,</a:t>
            </a:r>
          </a:p>
          <a:p>
            <a:pPr marL="0" indent="0">
              <a:buNone/>
            </a:pPr>
            <a:r>
              <a:rPr lang="en-GB" dirty="0"/>
              <a:t>     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0ED6D201-D10F-960C-738A-9DD5B92B2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018" y="4100975"/>
            <a:ext cx="48133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1146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CAE38-3B24-8270-F85D-1967CBC95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Density Function</a:t>
            </a:r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C97C7395-DCF8-BB9B-22BF-E4BD39353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4099" y="2800350"/>
            <a:ext cx="9080645" cy="1839118"/>
          </a:xfrm>
        </p:spPr>
      </p:pic>
    </p:spTree>
    <p:extLst>
      <p:ext uri="{BB962C8B-B14F-4D97-AF65-F5344CB8AC3E}">
        <p14:creationId xmlns:p14="http://schemas.microsoft.com/office/powerpoint/2010/main" val="3452936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E056-C837-6A57-DE69-09DB422E9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A7A56C-7A30-134B-E5F4-BE5A765BD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Probabilities are areas under the density curve 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1F5B5A3D-D754-6568-33D7-77090A966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918" y="2945274"/>
            <a:ext cx="7378084" cy="2768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9996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4EA14-AF26-A031-3764-2E7CA8E5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C425-31DC-7256-FA94-B262EC0F86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fontAlgn="base"/>
            <a:r>
              <a:rPr lang="en-GB" dirty="0"/>
              <a:t>The lifetime, in years, of some electronic component is a continuous random variable with the density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Find </a:t>
            </a:r>
            <a:r>
              <a:rPr lang="en-GB" i="1" dirty="0"/>
              <a:t>k</a:t>
            </a:r>
            <a:r>
              <a:rPr lang="en-GB" dirty="0"/>
              <a:t>, draw a graph of the </a:t>
            </a:r>
            <a:r>
              <a:rPr lang="en-GB" dirty="0" err="1"/>
              <a:t>cdf</a:t>
            </a:r>
            <a:r>
              <a:rPr lang="en-GB" dirty="0"/>
              <a:t> </a:t>
            </a:r>
            <a:r>
              <a:rPr lang="en-GB" i="1" dirty="0"/>
              <a:t>F</a:t>
            </a:r>
            <a:r>
              <a:rPr lang="en-GB" dirty="0"/>
              <a:t>(</a:t>
            </a:r>
            <a:r>
              <a:rPr lang="en-GB" i="1" dirty="0"/>
              <a:t>x</a:t>
            </a:r>
            <a:r>
              <a:rPr lang="en-GB" dirty="0"/>
              <a:t>), and compute the probability for the lifetime to exceed 5 years.</a:t>
            </a:r>
            <a:endParaRPr lang="en-US" dirty="0"/>
          </a:p>
        </p:txBody>
      </p:sp>
      <p:pic>
        <p:nvPicPr>
          <p:cNvPr id="5" name="Picture 4" descr="Table&#10;&#10;Description automatically generated with medium confidence">
            <a:extLst>
              <a:ext uri="{FF2B5EF4-FFF2-40B4-BE49-F238E27FC236}">
                <a16:creationId xmlns:a16="http://schemas.microsoft.com/office/drawing/2014/main" id="{C4558543-F4C4-628E-061F-4B774DF80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997" y="2787649"/>
            <a:ext cx="4504413" cy="141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2613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{F5569F6B-45B2-284A-BAFC-1AF5BB55197B}tf10001060_mac</Template>
  <TotalTime>10168</TotalTime>
  <Words>795</Words>
  <Application>Microsoft Macintosh PowerPoint</Application>
  <PresentationFormat>Widescreen</PresentationFormat>
  <Paragraphs>82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</vt:lpstr>
      <vt:lpstr>Continuous Variable Distribution </vt:lpstr>
      <vt:lpstr>Continuous Random Variables </vt:lpstr>
      <vt:lpstr>Introduction</vt:lpstr>
      <vt:lpstr>Probability Distribution Functions</vt:lpstr>
      <vt:lpstr>PowerPoint Presentation</vt:lpstr>
      <vt:lpstr>Probability Density Function</vt:lpstr>
      <vt:lpstr>Probability Density Function</vt:lpstr>
      <vt:lpstr>PowerPoint Presentation</vt:lpstr>
      <vt:lpstr>Example</vt:lpstr>
      <vt:lpstr>Solution</vt:lpstr>
      <vt:lpstr>Graph for the function f </vt:lpstr>
      <vt:lpstr>PowerPoint Presentation</vt:lpstr>
      <vt:lpstr>PowerPoint Presentation</vt:lpstr>
      <vt:lpstr>PowerPoint Presentation</vt:lpstr>
      <vt:lpstr>Example</vt:lpstr>
      <vt:lpstr>PowerPoint Presentation</vt:lpstr>
      <vt:lpstr>Continuous Distributions </vt:lpstr>
      <vt:lpstr>Application of Uniform Distribution </vt:lpstr>
      <vt:lpstr>Uniform distribution continued </vt:lpstr>
      <vt:lpstr>PowerPoint Presentation</vt:lpstr>
      <vt:lpstr>Example</vt:lpstr>
      <vt:lpstr>PowerPoint Presentation</vt:lpstr>
      <vt:lpstr>Exponential Distribution </vt:lpstr>
      <vt:lpstr>PowerPoint Presentation</vt:lpstr>
      <vt:lpstr>PowerPoint Presentation</vt:lpstr>
      <vt:lpstr>Example</vt:lpstr>
      <vt:lpstr>Normal Distribution </vt:lpstr>
      <vt:lpstr>PowerPoint Presentation</vt:lpstr>
      <vt:lpstr>Standard Normal Distribution </vt:lpstr>
      <vt:lpstr>Any questions?  Let’s move on to the worksheet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Distribution </dc:title>
  <dc:creator>rabail qureshi</dc:creator>
  <cp:lastModifiedBy>rabail qureshi</cp:lastModifiedBy>
  <cp:revision>5</cp:revision>
  <dcterms:created xsi:type="dcterms:W3CDTF">2022-06-29T14:03:28Z</dcterms:created>
  <dcterms:modified xsi:type="dcterms:W3CDTF">2023-11-19T11:06:14Z</dcterms:modified>
</cp:coreProperties>
</file>