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339" r:id="rId3"/>
    <p:sldId id="296" r:id="rId4"/>
    <p:sldId id="295" r:id="rId5"/>
    <p:sldId id="286" r:id="rId6"/>
    <p:sldId id="312" r:id="rId7"/>
    <p:sldId id="322" r:id="rId8"/>
    <p:sldId id="313" r:id="rId9"/>
    <p:sldId id="314" r:id="rId10"/>
    <p:sldId id="323" r:id="rId11"/>
    <p:sldId id="299" r:id="rId12"/>
    <p:sldId id="324" r:id="rId13"/>
    <p:sldId id="315" r:id="rId14"/>
    <p:sldId id="316" r:id="rId15"/>
    <p:sldId id="311" r:id="rId16"/>
    <p:sldId id="328" r:id="rId17"/>
    <p:sldId id="300" r:id="rId18"/>
    <p:sldId id="321" r:id="rId19"/>
    <p:sldId id="326" r:id="rId20"/>
    <p:sldId id="327" r:id="rId21"/>
    <p:sldId id="329" r:id="rId22"/>
    <p:sldId id="330" r:id="rId23"/>
    <p:sldId id="317" r:id="rId24"/>
    <p:sldId id="318" r:id="rId25"/>
    <p:sldId id="304" r:id="rId26"/>
    <p:sldId id="325" r:id="rId27"/>
    <p:sldId id="306" r:id="rId28"/>
    <p:sldId id="331" r:id="rId29"/>
    <p:sldId id="319" r:id="rId30"/>
    <p:sldId id="320" r:id="rId31"/>
    <p:sldId id="332" r:id="rId32"/>
    <p:sldId id="333" r:id="rId33"/>
    <p:sldId id="257" r:id="rId34"/>
    <p:sldId id="334" r:id="rId35"/>
    <p:sldId id="335" r:id="rId36"/>
    <p:sldId id="336" r:id="rId37"/>
    <p:sldId id="337" r:id="rId38"/>
    <p:sldId id="338" r:id="rId3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6"/>
    <p:restoredTop sz="94684"/>
  </p:normalViewPr>
  <p:slideViewPr>
    <p:cSldViewPr snapToGrid="0" snapToObjects="1">
      <p:cViewPr varScale="1">
        <p:scale>
          <a:sx n="106" d="100"/>
          <a:sy n="106" d="100"/>
        </p:scale>
        <p:origin x="5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B61E7-3A27-0040-9325-A30A8235F42F}" type="datetimeFigureOut">
              <a:rPr lang="en-US" smtClean="0"/>
              <a:t>10/24/22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47636-0676-EC45-9391-A19FC912D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907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B61E7-3A27-0040-9325-A30A8235F42F}" type="datetimeFigureOut">
              <a:rPr lang="en-US" smtClean="0"/>
              <a:t>10/24/22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47636-0676-EC45-9391-A19FC912D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483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B61E7-3A27-0040-9325-A30A8235F42F}" type="datetimeFigureOut">
              <a:rPr lang="en-US" smtClean="0"/>
              <a:t>10/24/22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47636-0676-EC45-9391-A19FC912D19E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919286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B61E7-3A27-0040-9325-A30A8235F42F}" type="datetimeFigureOut">
              <a:rPr lang="en-US" smtClean="0"/>
              <a:t>10/24/22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47636-0676-EC45-9391-A19FC912D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9988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B61E7-3A27-0040-9325-A30A8235F42F}" type="datetimeFigureOut">
              <a:rPr lang="en-US" smtClean="0"/>
              <a:t>10/24/22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47636-0676-EC45-9391-A19FC912D19E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931460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B61E7-3A27-0040-9325-A30A8235F42F}" type="datetimeFigureOut">
              <a:rPr lang="en-US" smtClean="0"/>
              <a:t>10/24/22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47636-0676-EC45-9391-A19FC912D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2337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B61E7-3A27-0040-9325-A30A8235F42F}" type="datetimeFigureOut">
              <a:rPr lang="en-US" smtClean="0"/>
              <a:t>10/24/22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47636-0676-EC45-9391-A19FC912D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7412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B61E7-3A27-0040-9325-A30A8235F42F}" type="datetimeFigureOut">
              <a:rPr lang="en-US" smtClean="0"/>
              <a:t>10/24/22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47636-0676-EC45-9391-A19FC912D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168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B61E7-3A27-0040-9325-A30A8235F42F}" type="datetimeFigureOut">
              <a:rPr lang="en-US" smtClean="0"/>
              <a:t>10/24/22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47636-0676-EC45-9391-A19FC912D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570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B61E7-3A27-0040-9325-A30A8235F42F}" type="datetimeFigureOut">
              <a:rPr lang="en-US" smtClean="0"/>
              <a:t>10/24/22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47636-0676-EC45-9391-A19FC912D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998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B61E7-3A27-0040-9325-A30A8235F42F}" type="datetimeFigureOut">
              <a:rPr lang="en-US" smtClean="0"/>
              <a:t>10/24/22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47636-0676-EC45-9391-A19FC912D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755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B61E7-3A27-0040-9325-A30A8235F42F}" type="datetimeFigureOut">
              <a:rPr lang="en-US" smtClean="0"/>
              <a:t>10/24/22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47636-0676-EC45-9391-A19FC912D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490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B61E7-3A27-0040-9325-A30A8235F42F}" type="datetimeFigureOut">
              <a:rPr lang="en-US" smtClean="0"/>
              <a:t>10/24/22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47636-0676-EC45-9391-A19FC912D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036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B61E7-3A27-0040-9325-A30A8235F42F}" type="datetimeFigureOut">
              <a:rPr lang="en-US" smtClean="0"/>
              <a:t>10/24/22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47636-0676-EC45-9391-A19FC912D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600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B61E7-3A27-0040-9325-A30A8235F42F}" type="datetimeFigureOut">
              <a:rPr lang="en-US" smtClean="0"/>
              <a:t>10/24/22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47636-0676-EC45-9391-A19FC912D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676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B61E7-3A27-0040-9325-A30A8235F42F}" type="datetimeFigureOut">
              <a:rPr lang="en-US" smtClean="0"/>
              <a:t>10/24/22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47636-0676-EC45-9391-A19FC912D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950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8B61E7-3A27-0040-9325-A30A8235F42F}" type="datetimeFigureOut">
              <a:rPr lang="en-US" smtClean="0"/>
              <a:t>10/24/22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E047636-0676-EC45-9391-A19FC912D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365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ing.oreilly.com/library/view/practical-linear-algebra/9781098120603/" TargetMode="External"/><Relationship Id="rId2" Type="http://schemas.openxmlformats.org/officeDocument/2006/relationships/hyperlink" Target="https://learning.oreilly.com/library/view/essential-math-for/9781098102920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FF855-6249-AA8D-C691-EF2EE3E8C2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Linear Algebra: Vector and Vector Operations in Data Science</a:t>
            </a:r>
            <a:r>
              <a:rPr lang="en-GB" dirty="0">
                <a:effectLst/>
              </a:rPr>
              <a:t> 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CB2A1E-0BE6-376D-4F5D-24E0080D69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0056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9FDA5-9A9F-7EE8-62C3-B3F660977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2FF974F2-EC84-D702-AB70-1C45D5D0F1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4769" y="1241425"/>
            <a:ext cx="8119233" cy="3130550"/>
          </a:xfrm>
        </p:spPr>
      </p:pic>
    </p:spTree>
    <p:extLst>
      <p:ext uri="{BB962C8B-B14F-4D97-AF65-F5344CB8AC3E}">
        <p14:creationId xmlns:p14="http://schemas.microsoft.com/office/powerpoint/2010/main" val="36399322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9B0E8-FAA9-486E-BF4B-B56BF4C06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Vector Addition and properties</a:t>
            </a:r>
            <a:endParaRPr lang="en-GB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1CE1A-9489-41BE-97BF-BC3DE25D5D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87261"/>
            <a:ext cx="9346560" cy="4454102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Vector Addition/Subtraction is the element wise addition/difference of two Vectors.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17854A-8D7A-4DDA-96A9-F888EB33C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Science                 University of Roehampton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A2CC27-CA03-4F75-BBF0-B8BC78C93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AE638-12EE-4AEB-B849-95854A587995}" type="slidenum">
              <a:rPr lang="en-GB" smtClean="0"/>
              <a:t>11</a:t>
            </a:fld>
            <a:endParaRPr lang="en-GB"/>
          </a:p>
        </p:txBody>
      </p:sp>
      <p:pic>
        <p:nvPicPr>
          <p:cNvPr id="7" name="Picture 6" descr="A picture containing text, device&#10;&#10;Description automatically generated">
            <a:extLst>
              <a:ext uri="{FF2B5EF4-FFF2-40B4-BE49-F238E27FC236}">
                <a16:creationId xmlns:a16="http://schemas.microsoft.com/office/drawing/2014/main" id="{7A55777B-A793-4232-97DC-D5F0A62C36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3557" y="2479601"/>
            <a:ext cx="4397880" cy="262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6400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7449C-8146-ECA0-BF9B-E8D313D65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addition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9D8F27-D0C8-053A-A4E9-1D14E5C697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i="1" dirty="0"/>
              <a:t>Two vectors can be added together only if they have the same dimensionality </a:t>
            </a:r>
            <a:r>
              <a:rPr lang="en-GB" sz="2800" b="1" dirty="0"/>
              <a:t>and</a:t>
            </a:r>
            <a:r>
              <a:rPr lang="en-GB" sz="2800" i="1" dirty="0"/>
              <a:t> the same orientation</a:t>
            </a:r>
            <a:r>
              <a:rPr lang="en-GB" sz="2800" dirty="0"/>
              <a:t>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559958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B9B4B-D059-618E-2DB3-8F87E3382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Addition example 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31030E4B-A9E3-A36D-37F4-395F666126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66527" y="1930400"/>
            <a:ext cx="4162936" cy="3881437"/>
          </a:xfrm>
        </p:spPr>
      </p:pic>
    </p:spTree>
    <p:extLst>
      <p:ext uri="{BB962C8B-B14F-4D97-AF65-F5344CB8AC3E}">
        <p14:creationId xmlns:p14="http://schemas.microsoft.com/office/powerpoint/2010/main" val="27545867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82BCA-045B-F59A-E546-07685C6EC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Dimensional vectors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126900-3C62-5BBA-60AD-842CA978AF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Vectors can exist in more than 2 dimensions. </a:t>
            </a:r>
          </a:p>
          <a:p>
            <a:r>
              <a:rPr lang="en-US" dirty="0"/>
              <a:t>They are then represented through an array where the tuples are equal to the number of dimensions. </a:t>
            </a:r>
          </a:p>
          <a:p>
            <a:r>
              <a:rPr lang="en-US" dirty="0"/>
              <a:t>The following is an example of a 3-dimensional vector along the axes x, y and z. </a:t>
            </a:r>
          </a:p>
          <a:p>
            <a:pPr marL="0" indent="0">
              <a:buNone/>
            </a:pPr>
            <a:r>
              <a:rPr lang="en-US" dirty="0"/>
              <a:t>     </a:t>
            </a:r>
          </a:p>
        </p:txBody>
      </p:sp>
      <p:pic>
        <p:nvPicPr>
          <p:cNvPr id="5" name="Picture 4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214F8A17-48E7-4E92-7FB9-3E82E009C7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6062" y="3876576"/>
            <a:ext cx="5386387" cy="1962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2632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83586-A21E-41B0-A2D0-91ADB6491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Hadamard Multiplication/Vector Multiplication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B04F8C-8BD0-45E7-825A-551743F657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28788"/>
            <a:ext cx="8596668" cy="43125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Vector Multiplication is the element wise  product(s) and those products are represented as a new resultant vector.</a:t>
            </a:r>
          </a:p>
          <a:p>
            <a:pPr marL="0" indent="0">
              <a:buNone/>
            </a:pPr>
            <a:endParaRPr lang="en-GB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FB289F-AE21-42D8-BE94-390AA7470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Science                 University of Roehampton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055664-20FB-47E9-8780-C1CE1AD65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AE638-12EE-4AEB-B849-95854A587995}" type="slidenum">
              <a:rPr lang="en-GB" smtClean="0"/>
              <a:t>15</a:t>
            </a:fld>
            <a:endParaRPr lang="en-GB"/>
          </a:p>
        </p:txBody>
      </p:sp>
      <p:pic>
        <p:nvPicPr>
          <p:cNvPr id="7" name="Picture 6" descr="A picture containing table&#10;&#10;Description automatically generated">
            <a:extLst>
              <a:ext uri="{FF2B5EF4-FFF2-40B4-BE49-F238E27FC236}">
                <a16:creationId xmlns:a16="http://schemas.microsoft.com/office/drawing/2014/main" id="{CB1AB7D9-546D-4981-BC06-D7C75A4E3C4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942" b="27534"/>
          <a:stretch/>
        </p:blipFill>
        <p:spPr>
          <a:xfrm>
            <a:off x="2460659" y="2962702"/>
            <a:ext cx="5175470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5025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E43DB-16C0-79D6-63FC-9787CC91A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</a:p>
        </p:txBody>
      </p:sp>
      <p:pic>
        <p:nvPicPr>
          <p:cNvPr id="5" name="Content Placeholder 4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4903B9B4-BA4C-20C4-6F5C-F26928671E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4745" y="1600200"/>
            <a:ext cx="6260936" cy="2661443"/>
          </a:xfrm>
        </p:spPr>
      </p:pic>
    </p:spTree>
    <p:extLst>
      <p:ext uri="{BB962C8B-B14F-4D97-AF65-F5344CB8AC3E}">
        <p14:creationId xmlns:p14="http://schemas.microsoft.com/office/powerpoint/2010/main" val="4770265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4B2E1-41A1-41A7-8708-339DD4337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Vector Dot(.) product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D87907-BA6B-471A-A5D2-43196726C4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1"/>
            <a:ext cx="8596668" cy="4110962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Vector Dot product is the element wise  product and addition of the product(s). </a:t>
            </a:r>
            <a:br>
              <a:rPr lang="en-US" sz="2400" dirty="0"/>
            </a:br>
            <a:br>
              <a:rPr lang="en-US" sz="2400" dirty="0"/>
            </a:b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F237B4-9C86-4CC6-9A27-09B05736A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Science                 University of Roehampton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80C602-804B-4DFE-A9F5-2AACC0199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AE638-12EE-4AEB-B849-95854A587995}" type="slidenum">
              <a:rPr lang="en-GB" smtClean="0"/>
              <a:t>17</a:t>
            </a:fld>
            <a:endParaRPr lang="en-GB"/>
          </a:p>
        </p:txBody>
      </p:sp>
      <p:pic>
        <p:nvPicPr>
          <p:cNvPr id="7" name="Picture 6" descr="Text&#10;&#10;Description automatically generated with medium confidence">
            <a:extLst>
              <a:ext uri="{FF2B5EF4-FFF2-40B4-BE49-F238E27FC236}">
                <a16:creationId xmlns:a16="http://schemas.microsoft.com/office/drawing/2014/main" id="{735BFFFD-5159-4EFD-AB8E-78B8A3D954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9945" y="3349049"/>
            <a:ext cx="5906660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2158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4BE59-6B0C-2892-2823-776763AC3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Dot product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14483A8-4F46-EED7-B66A-83B1131014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290" y="1930400"/>
            <a:ext cx="9561239" cy="1955800"/>
          </a:xfrm>
        </p:spPr>
      </p:pic>
    </p:spTree>
    <p:extLst>
      <p:ext uri="{BB962C8B-B14F-4D97-AF65-F5344CB8AC3E}">
        <p14:creationId xmlns:p14="http://schemas.microsoft.com/office/powerpoint/2010/main" val="28795418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301DB-97E2-1D85-E3BF-F8B329CF5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r>
              <a:rPr lang="en-GB" b="1" dirty="0"/>
              <a:t> Geometric definition of the vector dot product</a:t>
            </a:r>
            <a:br>
              <a:rPr lang="en-GB" b="1" dirty="0"/>
            </a:br>
            <a:br>
              <a:rPr lang="en-GB" dirty="0"/>
            </a:br>
            <a:endParaRPr lang="en-US" dirty="0"/>
          </a:p>
        </p:txBody>
      </p:sp>
      <p:pic>
        <p:nvPicPr>
          <p:cNvPr id="5" name="Content Placeholder 4" descr="Logo, company name&#10;&#10;Description automatically generated">
            <a:extLst>
              <a:ext uri="{FF2B5EF4-FFF2-40B4-BE49-F238E27FC236}">
                <a16:creationId xmlns:a16="http://schemas.microsoft.com/office/drawing/2014/main" id="{02D8AC01-512A-EAFB-218B-743F48DDF7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7057" y="2324892"/>
            <a:ext cx="6073918" cy="1430537"/>
          </a:xfrm>
        </p:spPr>
      </p:pic>
    </p:spTree>
    <p:extLst>
      <p:ext uri="{BB962C8B-B14F-4D97-AF65-F5344CB8AC3E}">
        <p14:creationId xmlns:p14="http://schemas.microsoft.com/office/powerpoint/2010/main" val="181758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0A125-B127-E357-FE91-F6BEADFB3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Recommended books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C2617-ADE2-EE9F-70D2-6710723086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Essential Math for Data Science 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https://learning.oreilly.com/library/view/essential-math-for/9781098102920/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Practical Linear Algebra for Data Science </a:t>
            </a:r>
          </a:p>
          <a:p>
            <a:pPr marL="0" indent="0">
              <a:buNone/>
            </a:pPr>
            <a:r>
              <a:rPr lang="en-US" dirty="0">
                <a:hlinkClick r:id="rId3"/>
              </a:rPr>
              <a:t>https://learning.oreilly.com/library/view/practical-linear-algebra/9781098120603/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8269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AA5D9-B478-AE0C-09BC-E890AB929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5 cases of the dot product sign</a:t>
            </a:r>
            <a:endParaRPr lang="en-US" dirty="0"/>
          </a:p>
        </p:txBody>
      </p:sp>
      <p:pic>
        <p:nvPicPr>
          <p:cNvPr id="5" name="Content Placeholder 4" descr="A picture containing text, device, gauge&#10;&#10;Description automatically generated">
            <a:extLst>
              <a:ext uri="{FF2B5EF4-FFF2-40B4-BE49-F238E27FC236}">
                <a16:creationId xmlns:a16="http://schemas.microsoft.com/office/drawing/2014/main" id="{F8B7AD49-7D11-1EF7-60ED-52F58BDAC8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4244" y="2182017"/>
            <a:ext cx="8846228" cy="2304257"/>
          </a:xfrm>
        </p:spPr>
      </p:pic>
    </p:spTree>
    <p:extLst>
      <p:ext uri="{BB962C8B-B14F-4D97-AF65-F5344CB8AC3E}">
        <p14:creationId xmlns:p14="http://schemas.microsoft.com/office/powerpoint/2010/main" val="17509290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84DB6-7A8A-74E5-A62B-CA9824247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Dot product Example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4BCE8-634A-3883-4426-64A8748304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71613"/>
            <a:ext cx="8866716" cy="4569750"/>
          </a:xfrm>
        </p:spPr>
        <p:txBody>
          <a:bodyPr/>
          <a:lstStyle/>
          <a:p>
            <a:r>
              <a:rPr lang="en-GB" dirty="0"/>
              <a:t>Use vectors to decide whether the triangle with vertices P(2, -3, -1), Q(3, 0, -3), and R(7, -2, -4) is right-angled.</a:t>
            </a:r>
          </a:p>
          <a:p>
            <a:r>
              <a:rPr lang="en-GB" dirty="0"/>
              <a:t>The dot product of two vectors is an operation resulting in a scalar equal to the product of the vector's absolute values multiplied by the cosine of the angle between them,</a:t>
            </a:r>
          </a:p>
          <a:p>
            <a:r>
              <a:rPr lang="en-GB" dirty="0" err="1"/>
              <a:t>a⋅b</a:t>
            </a:r>
            <a:r>
              <a:rPr lang="en-GB" dirty="0"/>
              <a:t>=|a||</a:t>
            </a:r>
            <a:r>
              <a:rPr lang="en-GB" dirty="0" err="1"/>
              <a:t>b|cos</a:t>
            </a:r>
            <a:r>
              <a:rPr lang="el-GR" dirty="0"/>
              <a:t>θ.</a:t>
            </a:r>
          </a:p>
          <a:p>
            <a:r>
              <a:rPr lang="en-GB" dirty="0"/>
              <a:t>As a result, the dot product is maximum if the vectors are parallel, minimum if they are antiparallel, and zero if they are orthogonal.</a:t>
            </a:r>
            <a:br>
              <a:rPr lang="en-GB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640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A98F7-DD30-0A61-807F-B66B4C70D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8FFE44EF-4CAE-A25A-F117-D16AD3D1C2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0" y="1214439"/>
            <a:ext cx="9189271" cy="4622842"/>
          </a:xfrm>
        </p:spPr>
      </p:pic>
    </p:spTree>
    <p:extLst>
      <p:ext uri="{BB962C8B-B14F-4D97-AF65-F5344CB8AC3E}">
        <p14:creationId xmlns:p14="http://schemas.microsoft.com/office/powerpoint/2010/main" val="42025576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1998B-92E8-231B-C330-A6E835F9C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Scaling a vector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8070DA-101D-FD8F-1099-3A8192D5F8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Scaling a vector is shrinking or growing a vector’s length.</a:t>
            </a:r>
          </a:p>
          <a:p>
            <a:r>
              <a:rPr lang="en-US" dirty="0"/>
              <a:t>You can grow/shrink a vector by multiplying or scaling it with a single value, known as a scalar.</a:t>
            </a:r>
          </a:p>
          <a:p>
            <a:r>
              <a:rPr lang="en-GB" dirty="0"/>
              <a:t>We can combine two vectors and scale them to create any resulting vector we want.</a:t>
            </a:r>
          </a:p>
          <a:p>
            <a:pPr fontAlgn="base"/>
            <a:r>
              <a:rPr lang="en-GB" dirty="0"/>
              <a:t>vectors v and w, fixed in two different directions, can be scaled and added to create </a:t>
            </a:r>
            <a:r>
              <a:rPr lang="en-GB" i="1" dirty="0"/>
              <a:t>any</a:t>
            </a:r>
            <a:r>
              <a:rPr lang="en-GB" dirty="0"/>
              <a:t> new vector </a:t>
            </a:r>
            <a:r>
              <a:rPr lang="en-GB" dirty="0" err="1"/>
              <a:t>v+w</a:t>
            </a:r>
            <a:r>
              <a:rPr lang="en-GB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679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57075-A8D4-A3B0-4A3C-3C34C6926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picture containing shoji&#10;&#10;Description automatically generated">
            <a:extLst>
              <a:ext uri="{FF2B5EF4-FFF2-40B4-BE49-F238E27FC236}">
                <a16:creationId xmlns:a16="http://schemas.microsoft.com/office/drawing/2014/main" id="{91F86403-7B06-1310-90A8-3006E28360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0572" y="609600"/>
            <a:ext cx="8353430" cy="5407355"/>
          </a:xfrm>
        </p:spPr>
      </p:pic>
    </p:spTree>
    <p:extLst>
      <p:ext uri="{BB962C8B-B14F-4D97-AF65-F5344CB8AC3E}">
        <p14:creationId xmlns:p14="http://schemas.microsoft.com/office/powerpoint/2010/main" val="6940583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940C6-AD48-4454-BFCC-EEDBC4464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Scalar Multiplication of Vector</a:t>
            </a:r>
            <a:endParaRPr lang="en-GB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EA6863-8698-4CEF-82AB-D1644CA77A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Scalar Multiplication is the element wise multiplication of a Scalar value (Scalar Value is given).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dirty="0"/>
              <a:t> 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BB6624-B14D-47F4-9393-4A166D37E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Science                 University of Roehampton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F1A3C2-DDB3-43E5-A59A-6E4633D9D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AE638-12EE-4AEB-B849-95854A587995}" type="slidenum">
              <a:rPr lang="en-GB" smtClean="0"/>
              <a:t>25</a:t>
            </a:fld>
            <a:endParaRPr lang="en-GB"/>
          </a:p>
        </p:txBody>
      </p:sp>
      <p:pic>
        <p:nvPicPr>
          <p:cNvPr id="7" name="Picture 6" descr="A picture containing text, device&#10;&#10;Description automatically generated">
            <a:extLst>
              <a:ext uri="{FF2B5EF4-FFF2-40B4-BE49-F238E27FC236}">
                <a16:creationId xmlns:a16="http://schemas.microsoft.com/office/drawing/2014/main" id="{6CA2A689-E244-42A7-8037-2E701A1B43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4285" y="3106220"/>
            <a:ext cx="3461959" cy="24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8740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E3E83-8E24-651B-5EBC-2C9304552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Scaler multiplication </a:t>
            </a:r>
          </a:p>
        </p:txBody>
      </p:sp>
      <p:pic>
        <p:nvPicPr>
          <p:cNvPr id="5" name="Content Placeholder 4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4722C06B-A88E-5E99-F4A5-8BE4AE6DB2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9390" y="2943225"/>
            <a:ext cx="7738859" cy="2323850"/>
          </a:xfrm>
        </p:spPr>
      </p:pic>
    </p:spTree>
    <p:extLst>
      <p:ext uri="{BB962C8B-B14F-4D97-AF65-F5344CB8AC3E}">
        <p14:creationId xmlns:p14="http://schemas.microsoft.com/office/powerpoint/2010/main" val="8324066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471D9-998F-40AD-B4F3-C8F9A107B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Modulus of Vector</a:t>
            </a:r>
            <a:endParaRPr lang="en-GB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73C2AA-C389-40E0-B751-4956FDD02B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The magnitude or, length of a Vector is called Modulus of that Vector, which is, the absolute value of the Vector.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The magnitude/modulus of a Vector “V” is expressed as,</a:t>
            </a:r>
            <a:endParaRPr lang="en-GB" sz="2000" b="0" i="0" dirty="0">
              <a:solidFill>
                <a:schemeClr val="tx1"/>
              </a:solidFill>
              <a:effectLst/>
            </a:endParaRPr>
          </a:p>
          <a:p>
            <a:pPr marL="0" indent="0">
              <a:buNone/>
            </a:pPr>
            <a:endParaRPr lang="en-GB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E7ECF6-4F32-4224-8C9C-E6CB95407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Science                 University of Roehampton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7F9FF8-DD7E-450B-9386-857717313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AE638-12EE-4AEB-B849-95854A587995}" type="slidenum">
              <a:rPr lang="en-GB" smtClean="0"/>
              <a:t>27</a:t>
            </a:fld>
            <a:endParaRPr lang="en-GB"/>
          </a:p>
        </p:txBody>
      </p:sp>
      <p:pic>
        <p:nvPicPr>
          <p:cNvPr id="15" name="Picture 14" descr="Diagram&#10;&#10;Description automatically generated">
            <a:extLst>
              <a:ext uri="{FF2B5EF4-FFF2-40B4-BE49-F238E27FC236}">
                <a16:creationId xmlns:a16="http://schemas.microsoft.com/office/drawing/2014/main" id="{A927F39B-D963-45EB-9436-770488E5AA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805" y="3800795"/>
            <a:ext cx="3204000" cy="232205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32EFE96-F4EE-49E7-ADA4-83538CB940D6}"/>
                  </a:ext>
                </a:extLst>
              </p:cNvPr>
              <p:cNvSpPr txBox="1"/>
              <p:nvPr/>
            </p:nvSpPr>
            <p:spPr>
              <a:xfrm>
                <a:off x="6878276" y="4353524"/>
                <a:ext cx="3204000" cy="9894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Assuming X=3, Y=2.</a:t>
                </a:r>
                <a:br>
                  <a:rPr lang="en-US" dirty="0"/>
                </a:br>
                <a:r>
                  <a:rPr lang="en-US" dirty="0"/>
                  <a:t>So, modulus of Vector “V”</a:t>
                </a:r>
                <a:r>
                  <a:rPr lang="en-GB" dirty="0"/>
                  <a:t>: </a:t>
                </a:r>
              </a:p>
              <a:p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GB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GB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18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8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GB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3</m:t>
                            </m:r>
                          </m:e>
                          <m:sup>
                            <m:r>
                              <a:rPr lang="en-US" sz="18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dirty="0"/>
                  <a:t> = 3.606 (approx.)</a:t>
                </a:r>
                <a:endParaRPr lang="en-GB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32EFE96-F4EE-49E7-ADA4-83538CB940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8276" y="4353524"/>
                <a:ext cx="3204000" cy="989438"/>
              </a:xfrm>
              <a:prstGeom prst="rect">
                <a:avLst/>
              </a:prstGeom>
              <a:blipFill>
                <a:blip r:embed="rId3"/>
                <a:stretch>
                  <a:fillRect l="-1521" t="-3704" b="-55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86988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134CB-2E21-0052-E856-850C2BCF2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transformations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0AA80-9BB7-4958-CADC-E1BDD0E66E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Linear transformation is when we use a vector to transform another vector in a function-like manner.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6634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130F1-CAFD-A9B2-933B-99242F63B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746" y="609600"/>
            <a:ext cx="3729076" cy="1320800"/>
          </a:xfrm>
        </p:spPr>
        <p:txBody>
          <a:bodyPr anchor="ctr">
            <a:normAutofit/>
          </a:bodyPr>
          <a:lstStyle/>
          <a:p>
            <a:r>
              <a:rPr lang="en-US" dirty="0"/>
              <a:t>Basis Vectors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25A64-81F4-C70A-6FCF-0250847325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167" y="2160589"/>
            <a:ext cx="3720916" cy="3560733"/>
          </a:xfrm>
        </p:spPr>
        <p:txBody>
          <a:bodyPr>
            <a:normAutofit/>
          </a:bodyPr>
          <a:lstStyle/>
          <a:p>
            <a:r>
              <a:rPr lang="en-GB" dirty="0"/>
              <a:t>Imagine we have two simple vectors </a:t>
            </a:r>
            <a:r>
              <a:rPr lang="en-GB" dirty="0" err="1"/>
              <a:t>i</a:t>
            </a:r>
            <a:r>
              <a:rPr lang="en-GB" dirty="0"/>
              <a:t>^ and  j^ (“</a:t>
            </a:r>
            <a:r>
              <a:rPr lang="en-GB" dirty="0" err="1"/>
              <a:t>i</a:t>
            </a:r>
            <a:r>
              <a:rPr lang="en-GB" dirty="0"/>
              <a:t>-hat” and “j-hat”). These are known as </a:t>
            </a:r>
            <a:r>
              <a:rPr lang="en-GB" i="1" dirty="0"/>
              <a:t>basis vectors</a:t>
            </a:r>
            <a:r>
              <a:rPr lang="en-GB" dirty="0"/>
              <a:t>, which are used to describe transformations on other vectors. They typically have a length of 1 and point in perpendicular positive directions.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 descr="A picture containing shoji, crossword puzzle, silhouette&#10;&#10;Description automatically generated">
            <a:extLst>
              <a:ext uri="{FF2B5EF4-FFF2-40B4-BE49-F238E27FC236}">
                <a16:creationId xmlns:a16="http://schemas.microsoft.com/office/drawing/2014/main" id="{C92FC19A-FC4A-98ED-FD60-F5966AFDD7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035" y="1013443"/>
            <a:ext cx="4602747" cy="4326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808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78865-8F13-CC4E-3744-1AE7E476B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Linear Algebra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9527D9-972F-75D7-BD22-4BDC9EEB85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i="1" dirty="0"/>
              <a:t>“Linear algebra</a:t>
            </a:r>
            <a:r>
              <a:rPr lang="en-GB" dirty="0"/>
              <a:t> concerns itself with linear systems but represents them through vector spaces and matrices.”</a:t>
            </a:r>
          </a:p>
          <a:p>
            <a:r>
              <a:rPr lang="en-GB" dirty="0"/>
              <a:t>Linear Algebra applications in Data science </a:t>
            </a:r>
          </a:p>
          <a:p>
            <a:pPr lvl="1">
              <a:buFont typeface="+mj-lt"/>
              <a:buAutoNum type="arabicPeriod"/>
            </a:pPr>
            <a:r>
              <a:rPr lang="en-GB" dirty="0"/>
              <a:t>Machine Learning</a:t>
            </a:r>
          </a:p>
          <a:p>
            <a:pPr lvl="1">
              <a:buFont typeface="+mj-lt"/>
              <a:buAutoNum type="arabicPeriod"/>
            </a:pPr>
            <a:r>
              <a:rPr lang="en-GB" dirty="0"/>
              <a:t>Natural Language processing </a:t>
            </a:r>
          </a:p>
          <a:p>
            <a:pPr lvl="1">
              <a:buFont typeface="+mj-lt"/>
              <a:buAutoNum type="arabicPeriod"/>
            </a:pPr>
            <a:r>
              <a:rPr lang="en-GB" dirty="0"/>
              <a:t>Computer Vision</a:t>
            </a:r>
          </a:p>
        </p:txBody>
      </p:sp>
    </p:spTree>
    <p:extLst>
      <p:ext uri="{BB962C8B-B14F-4D97-AF65-F5344CB8AC3E}">
        <p14:creationId xmlns:p14="http://schemas.microsoft.com/office/powerpoint/2010/main" val="13633572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A1E8B-03DD-58AD-631E-B627E2CFC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Basis Vectors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D5DA77-E43B-BF7C-3253-3A41739692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Basis vectors are the building blocks to transform any vector. </a:t>
            </a:r>
          </a:p>
          <a:p>
            <a:r>
              <a:rPr lang="en-GB" dirty="0"/>
              <a:t>Our basis vector is expressed in a 2 × 2 matrix, where the first column is </a:t>
            </a:r>
            <a:r>
              <a:rPr lang="en-GB" dirty="0" err="1"/>
              <a:t>i</a:t>
            </a:r>
            <a:r>
              <a:rPr lang="en-GB" dirty="0"/>
              <a:t>^ and the second column is j^:</a:t>
            </a:r>
            <a:endParaRPr lang="en-US" dirty="0"/>
          </a:p>
        </p:txBody>
      </p:sp>
      <p:pic>
        <p:nvPicPr>
          <p:cNvPr id="5" name="Picture 4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4B97C7D2-8C36-1A3A-424E-5846DA53F6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6125" y="3218154"/>
            <a:ext cx="4233862" cy="3436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758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ED3F0-88D5-C2CF-A93B-7F5443E55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transformations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AF023D-B6E8-FDD2-8482-54ECB6EDBD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 </a:t>
            </a:r>
            <a:r>
              <a:rPr lang="en-GB" i="1" dirty="0"/>
              <a:t>matrix</a:t>
            </a:r>
            <a:r>
              <a:rPr lang="en-GB" dirty="0"/>
              <a:t> is a collection of vectors (such as </a:t>
            </a:r>
            <a:r>
              <a:rPr lang="en-GB" dirty="0" err="1"/>
              <a:t>i</a:t>
            </a:r>
            <a:r>
              <a:rPr lang="en-GB" dirty="0"/>
              <a:t>^,  j^) that can have multiple rows and columns and is a convenient way to package data. We can use </a:t>
            </a:r>
            <a:r>
              <a:rPr lang="en-GB" dirty="0" err="1"/>
              <a:t>i</a:t>
            </a:r>
            <a:r>
              <a:rPr lang="en-GB" dirty="0"/>
              <a:t>^ and j^ to create any vector we want by scaling and adding them.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7840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7B457-125B-3707-0648-01A4A21CF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vector from Basis Vector</a:t>
            </a:r>
          </a:p>
        </p:txBody>
      </p:sp>
      <p:pic>
        <p:nvPicPr>
          <p:cNvPr id="5" name="Content Placeholder 4" descr="A picture containing shoji, crossword puzzle, building, clipart&#10;&#10;Description automatically generated">
            <a:extLst>
              <a:ext uri="{FF2B5EF4-FFF2-40B4-BE49-F238E27FC236}">
                <a16:creationId xmlns:a16="http://schemas.microsoft.com/office/drawing/2014/main" id="{3FD442DC-A483-EBA3-738B-068301CA37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4345" y="1488281"/>
            <a:ext cx="5100905" cy="4801732"/>
          </a:xfrm>
        </p:spPr>
      </p:pic>
    </p:spTree>
    <p:extLst>
      <p:ext uri="{BB962C8B-B14F-4D97-AF65-F5344CB8AC3E}">
        <p14:creationId xmlns:p14="http://schemas.microsoft.com/office/powerpoint/2010/main" val="27360159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65F2D-383E-0080-88DD-4DECB52C8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F54EAB-6CBB-2AC5-F9B4-51B10C8E72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want a vector v to land at [3,2]. </a:t>
            </a:r>
          </a:p>
          <a:p>
            <a:r>
              <a:rPr lang="en-US" dirty="0"/>
              <a:t>We stretch </a:t>
            </a:r>
            <a:r>
              <a:rPr lang="en-US" dirty="0" err="1"/>
              <a:t>i</a:t>
            </a:r>
            <a:r>
              <a:rPr lang="en-US" dirty="0"/>
              <a:t> by a factor of 3, and stretch j by a factor of 2.</a:t>
            </a:r>
          </a:p>
          <a:p>
            <a:endParaRPr lang="en-US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9227B70E-E097-84F0-DF65-94278D5B90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3638" y="3276600"/>
            <a:ext cx="309880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6176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56255-3F80-0898-6862-47FDB932C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BEC7D-25DB-A3F6-4A34-8E04FA2DF8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Then we add </a:t>
            </a:r>
            <a:r>
              <a:rPr lang="en-US" dirty="0" err="1"/>
              <a:t>i</a:t>
            </a:r>
            <a:r>
              <a:rPr lang="en-US" dirty="0"/>
              <a:t> and j </a:t>
            </a:r>
          </a:p>
          <a:p>
            <a:pPr marL="0" indent="0">
              <a:buNone/>
            </a:pPr>
            <a:r>
              <a:rPr lang="en-US" dirty="0"/>
              <a:t>   </a:t>
            </a:r>
          </a:p>
        </p:txBody>
      </p:sp>
      <p:pic>
        <p:nvPicPr>
          <p:cNvPr id="5" name="Picture 4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844F5084-E553-D560-DCBB-2642D276B2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6037" y="2697023"/>
            <a:ext cx="5083175" cy="1463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6744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5DD42-E034-0DF3-331F-C9FCEE8AF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Transformations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68ED1-AF6B-64BA-7C3F-A686E5B89A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achieve 4 movements through linear transformations </a:t>
            </a:r>
          </a:p>
        </p:txBody>
      </p:sp>
      <p:pic>
        <p:nvPicPr>
          <p:cNvPr id="5" name="Picture 4" descr="A picture containing text, shoji, crossword puzzle&#10;&#10;Description automatically generated">
            <a:extLst>
              <a:ext uri="{FF2B5EF4-FFF2-40B4-BE49-F238E27FC236}">
                <a16:creationId xmlns:a16="http://schemas.microsoft.com/office/drawing/2014/main" id="{621CBD06-0DE9-144B-FD9A-6D375DE0F6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875425"/>
            <a:ext cx="8991600" cy="245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70688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40F14-0898-5E74-A575-E3B8808BA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Vector Multiplication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BC24672-1179-D6FF-C975-27F13459CC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4488" y="1606016"/>
            <a:ext cx="6772275" cy="4394734"/>
          </a:xfrm>
        </p:spPr>
      </p:pic>
    </p:spTree>
    <p:extLst>
      <p:ext uri="{BB962C8B-B14F-4D97-AF65-F5344CB8AC3E}">
        <p14:creationId xmlns:p14="http://schemas.microsoft.com/office/powerpoint/2010/main" val="365988352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345A0-3812-578A-9D74-DC8BBF3CC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B1367-B1D8-A1A2-D31A-4D4E6F9E3D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Vector v being [2, 1] and </a:t>
            </a:r>
            <a:r>
              <a:rPr lang="en-GB" dirty="0" err="1"/>
              <a:t>i</a:t>
            </a:r>
            <a:r>
              <a:rPr lang="en-GB" dirty="0"/>
              <a:t>^ and j^ start at [1, 0] and [0, 1], respectively. We then transform </a:t>
            </a:r>
            <a:r>
              <a:rPr lang="en-GB" dirty="0" err="1"/>
              <a:t>i</a:t>
            </a:r>
            <a:r>
              <a:rPr lang="en-GB" dirty="0"/>
              <a:t>^ and j^ to [2, 0] and [0, 3]. What happens to vector v? Working this out mathematically by hand using our formula, we get this:</a:t>
            </a:r>
          </a:p>
          <a:p>
            <a:endParaRPr lang="en-US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3992BF63-3B99-A45D-7610-6DC28EF126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8960" y="3428999"/>
            <a:ext cx="8183678" cy="2276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89080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25045-0FE0-C25A-5644-479E76414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72C273-E713-D5D7-011E-310BA9ABA8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981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F18B5-491E-461E-BE24-AD44887E6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035170"/>
            <a:ext cx="8596668" cy="895230"/>
          </a:xfrm>
        </p:spPr>
        <p:txBody>
          <a:bodyPr/>
          <a:lstStyle/>
          <a:p>
            <a:r>
              <a:rPr lang="en-US" b="1" dirty="0"/>
              <a:t>Matrix and Vector in Data Science</a:t>
            </a:r>
            <a:endParaRPr lang="en-GB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45FA8-E138-422E-A739-31C178197D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501660"/>
            <a:ext cx="8596668" cy="35397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i="1" dirty="0"/>
              <a:t>Vectors</a:t>
            </a:r>
            <a:r>
              <a:rPr lang="en-US" sz="2400" dirty="0"/>
              <a:t> and </a:t>
            </a:r>
            <a:r>
              <a:rPr lang="en-US" sz="2400" b="1" i="1" dirty="0"/>
              <a:t>Metrices</a:t>
            </a:r>
            <a:r>
              <a:rPr lang="en-US" sz="2400" dirty="0"/>
              <a:t> are the most common and useful way of representing data that we want to analyze and manipulate for Machine Learning Algorithms in Data Science.</a:t>
            </a:r>
            <a:endParaRPr lang="en-GB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15DAA9-8803-405C-9080-F0EDE8B98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Science                 University of Roehampton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259580-90CC-4B1E-9BC6-70521536D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AE638-12EE-4AEB-B849-95854A587995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8230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FDDA6-61A8-4A1B-A547-FE9D22E28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Linear Algebra: Vector</a:t>
            </a:r>
            <a:endParaRPr lang="en-GB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50BFBF-F00B-46DC-BD62-7054114CA7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14971"/>
            <a:ext cx="8596668" cy="4626391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Vector is a tuple of one or, more values in one dimension (or, in 1D array).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A Vector with notation </a:t>
            </a:r>
            <a:r>
              <a:rPr lang="en-US" sz="2400" b="1" i="1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x </a:t>
            </a:r>
            <a:r>
              <a:rPr lang="en-GB" sz="2400" b="1" i="1" dirty="0">
                <a:solidFill>
                  <a:srgbClr val="404040"/>
                </a:solidFill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∈</a:t>
            </a:r>
            <a:r>
              <a:rPr lang="en-GB" sz="2400" b="1" i="1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 R</a:t>
            </a:r>
            <a:r>
              <a:rPr lang="en-GB" sz="2400" b="1" i="1" baseline="300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 </a:t>
            </a:r>
            <a:r>
              <a:rPr lang="en-US" sz="2400" b="1" i="1" baseline="300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/>
              <a:t>denotes, </a:t>
            </a:r>
            <a:r>
              <a:rPr lang="en-US" sz="2400" b="1" i="1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x</a:t>
            </a:r>
            <a:r>
              <a:rPr lang="en-US" sz="2400" dirty="0"/>
              <a:t> is a vector with 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dirty="0"/>
              <a:t> entries and can be represented as,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E667BD-9EF1-46FD-BA24-35A1E39A0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Science                 University of Roehampton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C43EBF-D5BC-4C2B-85B4-C644D78FD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AE638-12EE-4AEB-B849-95854A587995}" type="slidenum">
              <a:rPr lang="en-GB" smtClean="0"/>
              <a:t>5</a:t>
            </a:fld>
            <a:endParaRPr lang="en-GB"/>
          </a:p>
        </p:txBody>
      </p:sp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BC378135-2D8E-4B15-9D26-739FB77CAB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1052" y="3829601"/>
            <a:ext cx="1549231" cy="2196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0D93F85-4A0C-4BBB-B98B-1B46C16CCDE1}"/>
              </a:ext>
            </a:extLst>
          </p:cNvPr>
          <p:cNvSpPr txBox="1"/>
          <p:nvPr/>
        </p:nvSpPr>
        <p:spPr>
          <a:xfrm>
            <a:off x="5886995" y="4232988"/>
            <a:ext cx="35705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entries we expect in any Vector are continuous/discrete values that can be used for analytical purposes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3014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D7B3A-97B5-1ED4-E1FE-3CF900DBA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3F83BE-983B-9571-1206-DF2AAF333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Vector is a quantity with direction and magnitude, representing some data.</a:t>
            </a:r>
          </a:p>
          <a:p>
            <a:r>
              <a:rPr lang="en-US" dirty="0"/>
              <a:t>It is an arrow in space. </a:t>
            </a:r>
          </a:p>
          <a:p>
            <a:r>
              <a:rPr lang="en-US" dirty="0"/>
              <a:t>It is the building block of linear algebra. </a:t>
            </a:r>
          </a:p>
          <a:p>
            <a:r>
              <a:rPr lang="en-US" dirty="0"/>
              <a:t>It’s tail always starts at the origin of the cartesian plane (0,0)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54041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532E7-F1AF-8441-A702-60B14A430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Characteristics of vectors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97519-B7CE-87B7-70ED-52905724BC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2 most important characteristics of vectors are </a:t>
            </a:r>
          </a:p>
          <a:p>
            <a:pPr marL="800100" lvl="1" indent="-342900" fontAlgn="base">
              <a:buFont typeface="+mj-lt"/>
              <a:buAutoNum type="arabicPeriod"/>
            </a:pPr>
            <a:r>
              <a:rPr lang="en-GB" sz="2400" b="1" dirty="0"/>
              <a:t>Dimensionality</a:t>
            </a:r>
            <a:r>
              <a:rPr lang="en-GB" sz="2400" dirty="0"/>
              <a:t>: The number of numbers in the vector.</a:t>
            </a:r>
          </a:p>
          <a:p>
            <a:pPr marL="800100" lvl="1" indent="-342900" fontAlgn="base">
              <a:buFont typeface="+mj-lt"/>
              <a:buAutoNum type="arabicPeriod"/>
            </a:pPr>
            <a:r>
              <a:rPr lang="en-GB" sz="2400" b="1" dirty="0"/>
              <a:t>Orientation</a:t>
            </a:r>
            <a:r>
              <a:rPr lang="en-GB" sz="2400" dirty="0"/>
              <a:t>: Whether the vector is in </a:t>
            </a:r>
            <a:r>
              <a:rPr lang="en-GB" sz="2400" i="1" dirty="0"/>
              <a:t>column orientation</a:t>
            </a:r>
            <a:r>
              <a:rPr lang="en-GB" sz="2400" dirty="0"/>
              <a:t> (standing up tall) or </a:t>
            </a:r>
            <a:r>
              <a:rPr lang="en-GB" sz="2400" i="1" dirty="0"/>
              <a:t>row orientation</a:t>
            </a:r>
            <a:r>
              <a:rPr lang="en-GB" sz="2400" dirty="0"/>
              <a:t> (laying flat and wide).</a:t>
            </a:r>
          </a:p>
        </p:txBody>
      </p:sp>
    </p:spTree>
    <p:extLst>
      <p:ext uri="{BB962C8B-B14F-4D97-AF65-F5344CB8AC3E}">
        <p14:creationId xmlns:p14="http://schemas.microsoft.com/office/powerpoint/2010/main" val="2009371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8C446-18C3-58E9-AABE-87DF14956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vector </a:t>
            </a:r>
          </a:p>
        </p:txBody>
      </p:sp>
      <p:pic>
        <p:nvPicPr>
          <p:cNvPr id="5" name="Content Placeholder 4" descr="Diagram, engineering drawing&#10;&#10;Description automatically generated">
            <a:extLst>
              <a:ext uri="{FF2B5EF4-FFF2-40B4-BE49-F238E27FC236}">
                <a16:creationId xmlns:a16="http://schemas.microsoft.com/office/drawing/2014/main" id="{4D76C3CC-3764-95AD-786E-3516C33A0E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20244" y="1488281"/>
            <a:ext cx="5880844" cy="5295043"/>
          </a:xfrm>
        </p:spPr>
      </p:pic>
    </p:spTree>
    <p:extLst>
      <p:ext uri="{BB962C8B-B14F-4D97-AF65-F5344CB8AC3E}">
        <p14:creationId xmlns:p14="http://schemas.microsoft.com/office/powerpoint/2010/main" val="35591302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62D49-BF0E-CFD0-78E1-1243C7D36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sampling of different vectors</a:t>
            </a:r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2C17BF99-7EF3-D782-C5E2-314919A9F3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2201" y="2239297"/>
            <a:ext cx="8596312" cy="3066792"/>
          </a:xfrm>
        </p:spPr>
      </p:pic>
    </p:spTree>
    <p:extLst>
      <p:ext uri="{BB962C8B-B14F-4D97-AF65-F5344CB8AC3E}">
        <p14:creationId xmlns:p14="http://schemas.microsoft.com/office/powerpoint/2010/main" val="310144956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{F5569F6B-45B2-284A-BAFC-1AF5BB55197B}tf10001060_mac</Template>
  <TotalTime>18104</TotalTime>
  <Words>1063</Words>
  <Application>Microsoft Macintosh PowerPoint</Application>
  <PresentationFormat>Widescreen</PresentationFormat>
  <Paragraphs>109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Arial</vt:lpstr>
      <vt:lpstr>Cambria Math</vt:lpstr>
      <vt:lpstr>Times New Roman</vt:lpstr>
      <vt:lpstr>Trebuchet MS</vt:lpstr>
      <vt:lpstr>Wingdings 3</vt:lpstr>
      <vt:lpstr>Facet</vt:lpstr>
      <vt:lpstr>Linear Algebra: Vector and Vector Operations in Data Science </vt:lpstr>
      <vt:lpstr>Recommended books </vt:lpstr>
      <vt:lpstr>Introduction to Linear Algebra </vt:lpstr>
      <vt:lpstr>Matrix and Vector in Data Science</vt:lpstr>
      <vt:lpstr>Linear Algebra: Vector</vt:lpstr>
      <vt:lpstr>Vector </vt:lpstr>
      <vt:lpstr>Characteristics of vectors </vt:lpstr>
      <vt:lpstr>A simple vector </vt:lpstr>
      <vt:lpstr>A sampling of different vectors</vt:lpstr>
      <vt:lpstr>PowerPoint Presentation</vt:lpstr>
      <vt:lpstr>Vector Addition and properties</vt:lpstr>
      <vt:lpstr>Vector addition </vt:lpstr>
      <vt:lpstr>Vector Addition example </vt:lpstr>
      <vt:lpstr>3 Dimensional vectors </vt:lpstr>
      <vt:lpstr>Hadamard Multiplication/Vector Multiplication</vt:lpstr>
      <vt:lpstr>Example </vt:lpstr>
      <vt:lpstr>Vector Dot(.) product</vt:lpstr>
      <vt:lpstr>Example of Dot product </vt:lpstr>
      <vt:lpstr> Geometric definition of the vector dot product  </vt:lpstr>
      <vt:lpstr>5 cases of the dot product sign</vt:lpstr>
      <vt:lpstr>Dot product Example </vt:lpstr>
      <vt:lpstr>Solution</vt:lpstr>
      <vt:lpstr>Scaling a vector </vt:lpstr>
      <vt:lpstr>PowerPoint Presentation</vt:lpstr>
      <vt:lpstr>Scalar Multiplication of Vector</vt:lpstr>
      <vt:lpstr>Example of Scaler multiplication </vt:lpstr>
      <vt:lpstr>Modulus of Vector</vt:lpstr>
      <vt:lpstr>Linear transformations </vt:lpstr>
      <vt:lpstr>Basis Vectors </vt:lpstr>
      <vt:lpstr>Basis Vectors </vt:lpstr>
      <vt:lpstr>Linear transformations</vt:lpstr>
      <vt:lpstr>Creating a vector from Basis Vector</vt:lpstr>
      <vt:lpstr>Example</vt:lpstr>
      <vt:lpstr>PowerPoint Presentation</vt:lpstr>
      <vt:lpstr>Linear Transformations </vt:lpstr>
      <vt:lpstr>Matrix Vector Multiplication </vt:lpstr>
      <vt:lpstr>Example</vt:lpstr>
      <vt:lpstr>End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Algebra: Vector and Vector Operations in Data Science </dc:title>
  <dc:creator>rabail qureshi</dc:creator>
  <cp:lastModifiedBy>rabail qureshi</cp:lastModifiedBy>
  <cp:revision>4</cp:revision>
  <dcterms:created xsi:type="dcterms:W3CDTF">2022-07-12T18:39:16Z</dcterms:created>
  <dcterms:modified xsi:type="dcterms:W3CDTF">2022-10-24T11:06:41Z</dcterms:modified>
</cp:coreProperties>
</file>