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3" r:id="rId4"/>
    <p:sldId id="267" r:id="rId5"/>
    <p:sldId id="268" r:id="rId6"/>
    <p:sldId id="259" r:id="rId7"/>
    <p:sldId id="264" r:id="rId8"/>
    <p:sldId id="265" r:id="rId9"/>
    <p:sldId id="260" r:id="rId10"/>
    <p:sldId id="266" r:id="rId11"/>
    <p:sldId id="261" r:id="rId12"/>
    <p:sldId id="270" r:id="rId13"/>
    <p:sldId id="272" r:id="rId14"/>
    <p:sldId id="273" r:id="rId15"/>
    <p:sldId id="271" r:id="rId16"/>
    <p:sldId id="269" r:id="rId17"/>
    <p:sldId id="262" r:id="rId18"/>
    <p:sldId id="274" r:id="rId19"/>
    <p:sldId id="276" r:id="rId20"/>
    <p:sldId id="277" r:id="rId21"/>
    <p:sldId id="275" r:id="rId22"/>
    <p:sldId id="258"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33"/>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382149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227730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5144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3596015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0941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1712054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2236871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277766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278023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67B4C5-C9E3-0141-8F00-8059D870F47E}" type="datetimeFigureOut">
              <a:rPr lang="en-US" smtClean="0"/>
              <a:t>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423496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567B4C5-C9E3-0141-8F00-8059D870F47E}" type="datetimeFigureOut">
              <a:rPr lang="en-US" smtClean="0"/>
              <a:t>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2698449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567B4C5-C9E3-0141-8F00-8059D870F47E}" type="datetimeFigureOut">
              <a:rPr lang="en-US" smtClean="0"/>
              <a:t>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253851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567B4C5-C9E3-0141-8F00-8059D870F47E}" type="datetimeFigureOut">
              <a:rPr lang="en-US" smtClean="0"/>
              <a:t>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2100519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7B4C5-C9E3-0141-8F00-8059D870F47E}" type="datetimeFigureOut">
              <a:rPr lang="en-US" smtClean="0"/>
              <a:t>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36660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567B4C5-C9E3-0141-8F00-8059D870F47E}" type="datetimeFigureOut">
              <a:rPr lang="en-US" smtClean="0"/>
              <a:t>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228086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67B4C5-C9E3-0141-8F00-8059D870F47E}" type="datetimeFigureOut">
              <a:rPr lang="en-US" smtClean="0"/>
              <a:t>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1B28-C61F-5747-80F5-3CE728244A3D}" type="slidenum">
              <a:rPr lang="en-US" smtClean="0"/>
              <a:t>‹#›</a:t>
            </a:fld>
            <a:endParaRPr lang="en-US"/>
          </a:p>
        </p:txBody>
      </p:sp>
    </p:spTree>
    <p:extLst>
      <p:ext uri="{BB962C8B-B14F-4D97-AF65-F5344CB8AC3E}">
        <p14:creationId xmlns:p14="http://schemas.microsoft.com/office/powerpoint/2010/main" val="4023299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67B4C5-C9E3-0141-8F00-8059D870F47E}" type="datetimeFigureOut">
              <a:rPr lang="en-US" smtClean="0"/>
              <a:t>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8D1B28-C61F-5747-80F5-3CE728244A3D}" type="slidenum">
              <a:rPr lang="en-US" smtClean="0"/>
              <a:t>‹#›</a:t>
            </a:fld>
            <a:endParaRPr lang="en-US"/>
          </a:p>
        </p:txBody>
      </p:sp>
    </p:spTree>
    <p:extLst>
      <p:ext uri="{BB962C8B-B14F-4D97-AF65-F5344CB8AC3E}">
        <p14:creationId xmlns:p14="http://schemas.microsoft.com/office/powerpoint/2010/main" val="2475155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9D87-E43A-8679-84E7-26B1469E2C03}"/>
              </a:ext>
            </a:extLst>
          </p:cNvPr>
          <p:cNvSpPr>
            <a:spLocks noGrp="1"/>
          </p:cNvSpPr>
          <p:nvPr>
            <p:ph type="ctrTitle"/>
          </p:nvPr>
        </p:nvSpPr>
        <p:spPr/>
        <p:txBody>
          <a:bodyPr/>
          <a:lstStyle/>
          <a:p>
            <a:r>
              <a:rPr lang="en-US" dirty="0"/>
              <a:t>Statistics </a:t>
            </a:r>
            <a:r>
              <a:rPr lang="en-US"/>
              <a:t>week 4</a:t>
            </a:r>
            <a:endParaRPr lang="en-US" dirty="0"/>
          </a:p>
        </p:txBody>
      </p:sp>
      <p:sp>
        <p:nvSpPr>
          <p:cNvPr id="3" name="Subtitle 2">
            <a:extLst>
              <a:ext uri="{FF2B5EF4-FFF2-40B4-BE49-F238E27FC236}">
                <a16:creationId xmlns:a16="http://schemas.microsoft.com/office/drawing/2014/main" id="{C7F3BDBD-587E-6151-6826-BAD3BF2A47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18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33490-F70F-7218-37D4-A6D462561394}"/>
              </a:ext>
            </a:extLst>
          </p:cNvPr>
          <p:cNvSpPr>
            <a:spLocks noGrp="1"/>
          </p:cNvSpPr>
          <p:nvPr>
            <p:ph type="title"/>
          </p:nvPr>
        </p:nvSpPr>
        <p:spPr/>
        <p:txBody>
          <a:bodyPr/>
          <a:lstStyle/>
          <a:p>
            <a:r>
              <a:rPr lang="en-US" dirty="0"/>
              <a:t>Positive, negative and zero Covariance </a:t>
            </a:r>
          </a:p>
        </p:txBody>
      </p:sp>
      <p:pic>
        <p:nvPicPr>
          <p:cNvPr id="5" name="Content Placeholder 4" descr="Chart, scatter chart&#10;&#10;Description automatically generated">
            <a:extLst>
              <a:ext uri="{FF2B5EF4-FFF2-40B4-BE49-F238E27FC236}">
                <a16:creationId xmlns:a16="http://schemas.microsoft.com/office/drawing/2014/main" id="{98629B5F-AC53-0157-2532-AEB8FDAC564A}"/>
              </a:ext>
            </a:extLst>
          </p:cNvPr>
          <p:cNvPicPr>
            <a:picLocks noGrp="1" noChangeAspect="1"/>
          </p:cNvPicPr>
          <p:nvPr>
            <p:ph idx="1"/>
          </p:nvPr>
        </p:nvPicPr>
        <p:blipFill rotWithShape="1">
          <a:blip r:embed="rId2"/>
          <a:srcRect t="2235" r="6959"/>
          <a:stretch/>
        </p:blipFill>
        <p:spPr>
          <a:xfrm>
            <a:off x="892969" y="2114550"/>
            <a:ext cx="8596668" cy="2813050"/>
          </a:xfrm>
        </p:spPr>
      </p:pic>
    </p:spTree>
    <p:extLst>
      <p:ext uri="{BB962C8B-B14F-4D97-AF65-F5344CB8AC3E}">
        <p14:creationId xmlns:p14="http://schemas.microsoft.com/office/powerpoint/2010/main" val="3595720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E1A6-482B-7CFB-F633-A80E0891BEED}"/>
              </a:ext>
            </a:extLst>
          </p:cNvPr>
          <p:cNvSpPr>
            <a:spLocks noGrp="1"/>
          </p:cNvSpPr>
          <p:nvPr>
            <p:ph type="title"/>
          </p:nvPr>
        </p:nvSpPr>
        <p:spPr/>
        <p:txBody>
          <a:bodyPr/>
          <a:lstStyle/>
          <a:p>
            <a:r>
              <a:rPr lang="en-US" dirty="0"/>
              <a:t>Skewness </a:t>
            </a:r>
          </a:p>
        </p:txBody>
      </p:sp>
      <p:sp>
        <p:nvSpPr>
          <p:cNvPr id="3" name="Content Placeholder 2">
            <a:extLst>
              <a:ext uri="{FF2B5EF4-FFF2-40B4-BE49-F238E27FC236}">
                <a16:creationId xmlns:a16="http://schemas.microsoft.com/office/drawing/2014/main" id="{0A24170F-F726-4506-A6A8-F112EE9B0126}"/>
              </a:ext>
            </a:extLst>
          </p:cNvPr>
          <p:cNvSpPr>
            <a:spLocks noGrp="1"/>
          </p:cNvSpPr>
          <p:nvPr>
            <p:ph idx="1"/>
          </p:nvPr>
        </p:nvSpPr>
        <p:spPr>
          <a:xfrm>
            <a:off x="677334" y="1443039"/>
            <a:ext cx="8596668" cy="4598324"/>
          </a:xfrm>
        </p:spPr>
        <p:txBody>
          <a:bodyPr/>
          <a:lstStyle/>
          <a:p>
            <a:r>
              <a:rPr lang="en-US" dirty="0"/>
              <a:t>It is the degree of asymmetry in any probability distribution.</a:t>
            </a:r>
          </a:p>
          <a:p>
            <a:r>
              <a:rPr lang="en-US" dirty="0"/>
              <a:t>A normal distribution, bell curve, has 0 skewness.</a:t>
            </a:r>
          </a:p>
          <a:p>
            <a:r>
              <a:rPr lang="en-US" dirty="0"/>
              <a:t>Skewness shows the direction of outliers. </a:t>
            </a:r>
          </a:p>
          <a:p>
            <a:r>
              <a:rPr lang="en-US" dirty="0"/>
              <a:t>It also shows how condensed is the data on any particular side.</a:t>
            </a:r>
          </a:p>
          <a:p>
            <a:r>
              <a:rPr lang="en-US" dirty="0"/>
              <a:t>Comparing the mean </a:t>
            </a:r>
            <a:r>
              <a:rPr lang="el-GR" dirty="0"/>
              <a:t>μ </a:t>
            </a:r>
            <a:r>
              <a:rPr lang="en-US" dirty="0"/>
              <a:t>and the median M, one can tell whether the distribution of X is right-skewed, left-skewed, or symmetric.</a:t>
            </a:r>
          </a:p>
          <a:p>
            <a:endParaRPr lang="en-US" dirty="0"/>
          </a:p>
        </p:txBody>
      </p:sp>
      <p:pic>
        <p:nvPicPr>
          <p:cNvPr id="5" name="Picture 4" descr="Text&#10;&#10;Description automatically generated">
            <a:extLst>
              <a:ext uri="{FF2B5EF4-FFF2-40B4-BE49-F238E27FC236}">
                <a16:creationId xmlns:a16="http://schemas.microsoft.com/office/drawing/2014/main" id="{0D8B3253-7D23-BF3B-C7A2-4BC1BD383F9E}"/>
              </a:ext>
            </a:extLst>
          </p:cNvPr>
          <p:cNvPicPr>
            <a:picLocks noChangeAspect="1"/>
          </p:cNvPicPr>
          <p:nvPr/>
        </p:nvPicPr>
        <p:blipFill>
          <a:blip r:embed="rId2"/>
          <a:stretch>
            <a:fillRect/>
          </a:stretch>
        </p:blipFill>
        <p:spPr>
          <a:xfrm>
            <a:off x="2239080" y="4132261"/>
            <a:ext cx="5029200" cy="1282700"/>
          </a:xfrm>
          <a:prstGeom prst="rect">
            <a:avLst/>
          </a:prstGeom>
        </p:spPr>
      </p:pic>
    </p:spTree>
    <p:extLst>
      <p:ext uri="{BB962C8B-B14F-4D97-AF65-F5344CB8AC3E}">
        <p14:creationId xmlns:p14="http://schemas.microsoft.com/office/powerpoint/2010/main" val="383444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DF60-5E2E-4275-6D4D-3D51CC989543}"/>
              </a:ext>
            </a:extLst>
          </p:cNvPr>
          <p:cNvSpPr>
            <a:spLocks noGrp="1"/>
          </p:cNvSpPr>
          <p:nvPr>
            <p:ph type="title"/>
          </p:nvPr>
        </p:nvSpPr>
        <p:spPr/>
        <p:txBody>
          <a:bodyPr/>
          <a:lstStyle/>
          <a:p>
            <a:r>
              <a:rPr lang="en-US" dirty="0"/>
              <a:t>How to calculate Skewness </a:t>
            </a:r>
          </a:p>
        </p:txBody>
      </p:sp>
      <p:pic>
        <p:nvPicPr>
          <p:cNvPr id="5" name="Content Placeholder 4" descr="Table&#10;&#10;Description automatically generated">
            <a:extLst>
              <a:ext uri="{FF2B5EF4-FFF2-40B4-BE49-F238E27FC236}">
                <a16:creationId xmlns:a16="http://schemas.microsoft.com/office/drawing/2014/main" id="{8B10887A-00DF-6650-C9FC-1294E4BC70EF}"/>
              </a:ext>
            </a:extLst>
          </p:cNvPr>
          <p:cNvPicPr>
            <a:picLocks noGrp="1" noChangeAspect="1"/>
          </p:cNvPicPr>
          <p:nvPr>
            <p:ph idx="1"/>
          </p:nvPr>
        </p:nvPicPr>
        <p:blipFill>
          <a:blip r:embed="rId2"/>
          <a:stretch>
            <a:fillRect/>
          </a:stretch>
        </p:blipFill>
        <p:spPr>
          <a:xfrm>
            <a:off x="2367923" y="2160588"/>
            <a:ext cx="5216192" cy="3881437"/>
          </a:xfrm>
        </p:spPr>
      </p:pic>
      <p:pic>
        <p:nvPicPr>
          <p:cNvPr id="9" name="Picture 8" descr="A picture containing text&#10;&#10;Description automatically generated">
            <a:extLst>
              <a:ext uri="{FF2B5EF4-FFF2-40B4-BE49-F238E27FC236}">
                <a16:creationId xmlns:a16="http://schemas.microsoft.com/office/drawing/2014/main" id="{CEC2AE00-602F-C938-AD17-ED180733A8D3}"/>
              </a:ext>
            </a:extLst>
          </p:cNvPr>
          <p:cNvPicPr>
            <a:picLocks noChangeAspect="1"/>
          </p:cNvPicPr>
          <p:nvPr/>
        </p:nvPicPr>
        <p:blipFill>
          <a:blip r:embed="rId3"/>
          <a:stretch>
            <a:fillRect/>
          </a:stretch>
        </p:blipFill>
        <p:spPr>
          <a:xfrm>
            <a:off x="6096000" y="5337706"/>
            <a:ext cx="4696160" cy="910694"/>
          </a:xfrm>
          <a:prstGeom prst="rect">
            <a:avLst/>
          </a:prstGeom>
        </p:spPr>
      </p:pic>
    </p:spTree>
    <p:extLst>
      <p:ext uri="{BB962C8B-B14F-4D97-AF65-F5344CB8AC3E}">
        <p14:creationId xmlns:p14="http://schemas.microsoft.com/office/powerpoint/2010/main" val="175617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B174-0A7B-4FB2-EA44-F3500D23C167}"/>
              </a:ext>
            </a:extLst>
          </p:cNvPr>
          <p:cNvSpPr>
            <a:spLocks noGrp="1"/>
          </p:cNvSpPr>
          <p:nvPr>
            <p:ph type="title"/>
          </p:nvPr>
        </p:nvSpPr>
        <p:spPr/>
        <p:txBody>
          <a:bodyPr/>
          <a:lstStyle/>
          <a:p>
            <a:r>
              <a:rPr lang="en-US" dirty="0"/>
              <a:t>Example</a:t>
            </a:r>
          </a:p>
        </p:txBody>
      </p:sp>
      <p:pic>
        <p:nvPicPr>
          <p:cNvPr id="5" name="Content Placeholder 4" descr="Table&#10;&#10;Description automatically generated">
            <a:extLst>
              <a:ext uri="{FF2B5EF4-FFF2-40B4-BE49-F238E27FC236}">
                <a16:creationId xmlns:a16="http://schemas.microsoft.com/office/drawing/2014/main" id="{3012E2F0-97C0-88CD-413D-EEB09FB57E02}"/>
              </a:ext>
            </a:extLst>
          </p:cNvPr>
          <p:cNvPicPr>
            <a:picLocks noGrp="1" noChangeAspect="1"/>
          </p:cNvPicPr>
          <p:nvPr>
            <p:ph idx="1"/>
          </p:nvPr>
        </p:nvPicPr>
        <p:blipFill>
          <a:blip r:embed="rId2"/>
          <a:stretch>
            <a:fillRect/>
          </a:stretch>
        </p:blipFill>
        <p:spPr>
          <a:xfrm>
            <a:off x="677690" y="1808219"/>
            <a:ext cx="8596312" cy="2157299"/>
          </a:xfrm>
        </p:spPr>
      </p:pic>
    </p:spTree>
    <p:extLst>
      <p:ext uri="{BB962C8B-B14F-4D97-AF65-F5344CB8AC3E}">
        <p14:creationId xmlns:p14="http://schemas.microsoft.com/office/powerpoint/2010/main" val="135194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7B5B-9F9C-B47D-5781-5668FA6B4038}"/>
              </a:ext>
            </a:extLst>
          </p:cNvPr>
          <p:cNvSpPr>
            <a:spLocks noGrp="1"/>
          </p:cNvSpPr>
          <p:nvPr>
            <p:ph type="title"/>
          </p:nvPr>
        </p:nvSpPr>
        <p:spPr/>
        <p:txBody>
          <a:bodyPr/>
          <a:lstStyle/>
          <a:p>
            <a:r>
              <a:rPr lang="en-US" dirty="0"/>
              <a:t>Solution</a:t>
            </a:r>
          </a:p>
        </p:txBody>
      </p:sp>
      <p:pic>
        <p:nvPicPr>
          <p:cNvPr id="5" name="Content Placeholder 4" descr="Table&#10;&#10;Description automatically generated with low confidence">
            <a:extLst>
              <a:ext uri="{FF2B5EF4-FFF2-40B4-BE49-F238E27FC236}">
                <a16:creationId xmlns:a16="http://schemas.microsoft.com/office/drawing/2014/main" id="{6CED8F83-4F37-B091-1F98-A2D4B950923E}"/>
              </a:ext>
            </a:extLst>
          </p:cNvPr>
          <p:cNvPicPr>
            <a:picLocks noGrp="1" noChangeAspect="1"/>
          </p:cNvPicPr>
          <p:nvPr>
            <p:ph idx="1"/>
          </p:nvPr>
        </p:nvPicPr>
        <p:blipFill>
          <a:blip r:embed="rId2"/>
          <a:stretch>
            <a:fillRect/>
          </a:stretch>
        </p:blipFill>
        <p:spPr>
          <a:xfrm>
            <a:off x="928689" y="1211671"/>
            <a:ext cx="5901626" cy="4458880"/>
          </a:xfrm>
        </p:spPr>
      </p:pic>
    </p:spTree>
    <p:extLst>
      <p:ext uri="{BB962C8B-B14F-4D97-AF65-F5344CB8AC3E}">
        <p14:creationId xmlns:p14="http://schemas.microsoft.com/office/powerpoint/2010/main" val="4041800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F6AF-FC11-1537-F4B5-21C9397E3F8C}"/>
              </a:ext>
            </a:extLst>
          </p:cNvPr>
          <p:cNvSpPr>
            <a:spLocks noGrp="1"/>
          </p:cNvSpPr>
          <p:nvPr>
            <p:ph type="title"/>
          </p:nvPr>
        </p:nvSpPr>
        <p:spPr/>
        <p:txBody>
          <a:bodyPr/>
          <a:lstStyle/>
          <a:p>
            <a:r>
              <a:rPr lang="en-US" dirty="0"/>
              <a:t>How to calculate skewness </a:t>
            </a:r>
          </a:p>
        </p:txBody>
      </p:sp>
      <p:sp>
        <p:nvSpPr>
          <p:cNvPr id="3" name="Content Placeholder 2">
            <a:extLst>
              <a:ext uri="{FF2B5EF4-FFF2-40B4-BE49-F238E27FC236}">
                <a16:creationId xmlns:a16="http://schemas.microsoft.com/office/drawing/2014/main" id="{D0BD0F1A-9756-1555-DC00-DA86FBE3E848}"/>
              </a:ext>
            </a:extLst>
          </p:cNvPr>
          <p:cNvSpPr>
            <a:spLocks noGrp="1"/>
          </p:cNvSpPr>
          <p:nvPr>
            <p:ph idx="1"/>
          </p:nvPr>
        </p:nvSpPr>
        <p:spPr/>
        <p:txBody>
          <a:bodyPr/>
          <a:lstStyle/>
          <a:p>
            <a:pPr marL="0" indent="0">
              <a:buNone/>
            </a:pPr>
            <a:r>
              <a:rPr lang="en-GB" sz="1800" dirty="0">
                <a:solidFill>
                  <a:srgbClr val="666666"/>
                </a:solidFill>
                <a:effectLst/>
                <a:latin typeface="CMSY10"/>
              </a:rPr>
              <a:t>     −</a:t>
            </a:r>
            <a:r>
              <a:rPr lang="en-GB" sz="1800" dirty="0">
                <a:solidFill>
                  <a:srgbClr val="666666"/>
                </a:solidFill>
                <a:effectLst/>
                <a:latin typeface="CMSS10"/>
              </a:rPr>
              <a:t>1</a:t>
            </a:r>
            <a:r>
              <a:rPr lang="en-GB" sz="1800" dirty="0">
                <a:solidFill>
                  <a:srgbClr val="666666"/>
                </a:solidFill>
                <a:effectLst/>
                <a:latin typeface="CMSY10"/>
              </a:rPr>
              <a:t>≤</a:t>
            </a:r>
            <a:r>
              <a:rPr lang="en-GB" sz="1800" dirty="0">
                <a:solidFill>
                  <a:srgbClr val="666666"/>
                </a:solidFill>
                <a:effectLst/>
                <a:latin typeface="CMSSI10"/>
              </a:rPr>
              <a:t>S</a:t>
            </a:r>
            <a:r>
              <a:rPr lang="en-GB" sz="1800" dirty="0">
                <a:solidFill>
                  <a:srgbClr val="666666"/>
                </a:solidFill>
                <a:effectLst/>
                <a:latin typeface="CMSSI8"/>
              </a:rPr>
              <a:t>kp</a:t>
            </a:r>
            <a:r>
              <a:rPr lang="en-GB" sz="1800" dirty="0">
                <a:solidFill>
                  <a:srgbClr val="666666"/>
                </a:solidFill>
                <a:effectLst/>
                <a:latin typeface="CMSY10"/>
              </a:rPr>
              <a:t>≤</a:t>
            </a:r>
            <a:r>
              <a:rPr lang="en-GB" sz="1800" dirty="0">
                <a:solidFill>
                  <a:srgbClr val="666666"/>
                </a:solidFill>
                <a:effectLst/>
                <a:latin typeface="CMSS10"/>
              </a:rPr>
              <a:t>1. </a:t>
            </a:r>
            <a:endParaRPr lang="en-GB" dirty="0">
              <a:effectLst/>
            </a:endParaRPr>
          </a:p>
          <a:p>
            <a:pPr marL="0" indent="0">
              <a:buNone/>
            </a:pPr>
            <a:r>
              <a:rPr lang="en-GB" dirty="0">
                <a:solidFill>
                  <a:srgbClr val="FFFFFF"/>
                </a:solidFill>
                <a:latin typeface="CMSS8"/>
              </a:rPr>
              <a:t>   </a:t>
            </a:r>
            <a:r>
              <a:rPr lang="en-GB" sz="1800" dirty="0">
                <a:solidFill>
                  <a:srgbClr val="FFFFFF"/>
                </a:solidFill>
                <a:effectLst/>
                <a:latin typeface="CMSS8"/>
              </a:rPr>
              <a:t>  </a:t>
            </a:r>
            <a:r>
              <a:rPr lang="en-GB" sz="1800" dirty="0" err="1">
                <a:solidFill>
                  <a:srgbClr val="666666"/>
                </a:solidFill>
                <a:effectLst/>
                <a:latin typeface="CMSSI10"/>
              </a:rPr>
              <a:t>S</a:t>
            </a:r>
            <a:r>
              <a:rPr lang="en-GB" sz="1800" dirty="0" err="1">
                <a:solidFill>
                  <a:srgbClr val="666666"/>
                </a:solidFill>
                <a:effectLst/>
                <a:latin typeface="CMSSI8"/>
              </a:rPr>
              <a:t>kp</a:t>
            </a:r>
            <a:r>
              <a:rPr lang="en-GB" sz="1800" dirty="0">
                <a:solidFill>
                  <a:srgbClr val="666666"/>
                </a:solidFill>
                <a:effectLst/>
                <a:latin typeface="CMSSI8"/>
              </a:rPr>
              <a:t> </a:t>
            </a:r>
            <a:r>
              <a:rPr lang="en-GB" sz="1800" dirty="0">
                <a:solidFill>
                  <a:srgbClr val="666666"/>
                </a:solidFill>
                <a:effectLst/>
                <a:latin typeface="CMSS10"/>
              </a:rPr>
              <a:t>= 0 </a:t>
            </a:r>
            <a:r>
              <a:rPr lang="en-GB" sz="1800" dirty="0">
                <a:solidFill>
                  <a:srgbClr val="666666"/>
                </a:solidFill>
                <a:effectLst/>
                <a:latin typeface="CMSY10"/>
              </a:rPr>
              <a:t>⇒ </a:t>
            </a:r>
            <a:r>
              <a:rPr lang="en-GB" sz="1800" dirty="0">
                <a:solidFill>
                  <a:srgbClr val="666666"/>
                </a:solidFill>
                <a:effectLst/>
                <a:latin typeface="CMSS10"/>
              </a:rPr>
              <a:t>distribution is symmetrical about mean. </a:t>
            </a:r>
            <a:endParaRPr lang="en-GB" dirty="0">
              <a:effectLst/>
            </a:endParaRPr>
          </a:p>
          <a:p>
            <a:pPr marL="0" indent="0">
              <a:buNone/>
            </a:pPr>
            <a:r>
              <a:rPr lang="en-GB" sz="1800" dirty="0">
                <a:solidFill>
                  <a:srgbClr val="FFFFFF"/>
                </a:solidFill>
                <a:effectLst/>
                <a:latin typeface="CMSS8"/>
              </a:rPr>
              <a:t>3  </a:t>
            </a:r>
            <a:r>
              <a:rPr lang="en-GB" sz="1800" dirty="0" err="1">
                <a:solidFill>
                  <a:srgbClr val="666666"/>
                </a:solidFill>
                <a:effectLst/>
                <a:latin typeface="CMSSI10"/>
              </a:rPr>
              <a:t>S</a:t>
            </a:r>
            <a:r>
              <a:rPr lang="en-GB" sz="1800" dirty="0" err="1">
                <a:solidFill>
                  <a:srgbClr val="666666"/>
                </a:solidFill>
                <a:effectLst/>
                <a:latin typeface="CMSSI8"/>
              </a:rPr>
              <a:t>kp</a:t>
            </a:r>
            <a:r>
              <a:rPr lang="en-GB" sz="1800" dirty="0">
                <a:solidFill>
                  <a:srgbClr val="666666"/>
                </a:solidFill>
                <a:effectLst/>
                <a:latin typeface="CMSSI8"/>
              </a:rPr>
              <a:t> </a:t>
            </a:r>
            <a:r>
              <a:rPr lang="en-GB" sz="1800" dirty="0">
                <a:solidFill>
                  <a:srgbClr val="666666"/>
                </a:solidFill>
                <a:effectLst/>
                <a:latin typeface="CMMI10"/>
              </a:rPr>
              <a:t>&gt; </a:t>
            </a:r>
            <a:r>
              <a:rPr lang="en-GB" sz="1800" dirty="0">
                <a:solidFill>
                  <a:srgbClr val="666666"/>
                </a:solidFill>
                <a:effectLst/>
                <a:latin typeface="CMSS10"/>
              </a:rPr>
              <a:t>0 </a:t>
            </a:r>
            <a:r>
              <a:rPr lang="en-GB" sz="1800" dirty="0">
                <a:solidFill>
                  <a:srgbClr val="666666"/>
                </a:solidFill>
                <a:effectLst/>
                <a:latin typeface="CMSY10"/>
              </a:rPr>
              <a:t>⇒ </a:t>
            </a:r>
            <a:r>
              <a:rPr lang="en-GB" sz="1800" dirty="0">
                <a:solidFill>
                  <a:srgbClr val="666666"/>
                </a:solidFill>
                <a:effectLst/>
                <a:latin typeface="CMSS10"/>
              </a:rPr>
              <a:t>distribution is skewed to the right. </a:t>
            </a:r>
            <a:endParaRPr lang="en-GB" dirty="0">
              <a:effectLst/>
            </a:endParaRPr>
          </a:p>
          <a:p>
            <a:pPr marL="0" indent="0">
              <a:buNone/>
            </a:pPr>
            <a:r>
              <a:rPr lang="en-GB" sz="1800" dirty="0">
                <a:solidFill>
                  <a:srgbClr val="FFFFFF"/>
                </a:solidFill>
                <a:effectLst/>
                <a:latin typeface="CMSS8"/>
              </a:rPr>
              <a:t>4  </a:t>
            </a:r>
            <a:r>
              <a:rPr lang="en-GB" sz="1800" dirty="0" err="1">
                <a:solidFill>
                  <a:srgbClr val="666666"/>
                </a:solidFill>
                <a:effectLst/>
                <a:latin typeface="CMSSI10"/>
              </a:rPr>
              <a:t>S</a:t>
            </a:r>
            <a:r>
              <a:rPr lang="en-GB" sz="1800" dirty="0" err="1">
                <a:solidFill>
                  <a:srgbClr val="666666"/>
                </a:solidFill>
                <a:effectLst/>
                <a:latin typeface="CMSSI8"/>
              </a:rPr>
              <a:t>kp</a:t>
            </a:r>
            <a:r>
              <a:rPr lang="en-GB" sz="1800" dirty="0">
                <a:solidFill>
                  <a:srgbClr val="666666"/>
                </a:solidFill>
                <a:effectLst/>
                <a:latin typeface="CMSSI8"/>
              </a:rPr>
              <a:t> </a:t>
            </a:r>
            <a:r>
              <a:rPr lang="en-GB" sz="1800" dirty="0">
                <a:solidFill>
                  <a:srgbClr val="666666"/>
                </a:solidFill>
                <a:effectLst/>
                <a:latin typeface="CMMI10"/>
              </a:rPr>
              <a:t>&lt; </a:t>
            </a:r>
            <a:r>
              <a:rPr lang="en-GB" sz="1800" dirty="0">
                <a:solidFill>
                  <a:srgbClr val="666666"/>
                </a:solidFill>
                <a:effectLst/>
                <a:latin typeface="CMSS10"/>
              </a:rPr>
              <a:t>0 </a:t>
            </a:r>
            <a:r>
              <a:rPr lang="en-GB" sz="1800" dirty="0">
                <a:solidFill>
                  <a:srgbClr val="666666"/>
                </a:solidFill>
                <a:effectLst/>
                <a:latin typeface="CMSY10"/>
              </a:rPr>
              <a:t>⇒ </a:t>
            </a:r>
            <a:r>
              <a:rPr lang="en-GB" sz="1800" dirty="0">
                <a:solidFill>
                  <a:srgbClr val="666666"/>
                </a:solidFill>
                <a:effectLst/>
                <a:latin typeface="CMSS10"/>
              </a:rPr>
              <a:t>distribution is skewed to the left. </a:t>
            </a:r>
            <a:endParaRPr lang="en-GB" dirty="0">
              <a:effectLst/>
            </a:endParaRPr>
          </a:p>
          <a:p>
            <a:endParaRPr lang="en-US" dirty="0"/>
          </a:p>
        </p:txBody>
      </p:sp>
    </p:spTree>
    <p:extLst>
      <p:ext uri="{BB962C8B-B14F-4D97-AF65-F5344CB8AC3E}">
        <p14:creationId xmlns:p14="http://schemas.microsoft.com/office/powerpoint/2010/main" val="88263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CD007-2B03-0812-1829-B28056275C4A}"/>
              </a:ext>
            </a:extLst>
          </p:cNvPr>
          <p:cNvSpPr>
            <a:spLocks noGrp="1"/>
          </p:cNvSpPr>
          <p:nvPr>
            <p:ph type="title"/>
          </p:nvPr>
        </p:nvSpPr>
        <p:spPr/>
        <p:txBody>
          <a:bodyPr/>
          <a:lstStyle/>
          <a:p>
            <a:r>
              <a:rPr lang="en-US" dirty="0"/>
              <a:t>Skewness</a:t>
            </a:r>
          </a:p>
        </p:txBody>
      </p:sp>
      <p:pic>
        <p:nvPicPr>
          <p:cNvPr id="5" name="Content Placeholder 4" descr="Chart, histogram&#10;&#10;Description automatically generated">
            <a:extLst>
              <a:ext uri="{FF2B5EF4-FFF2-40B4-BE49-F238E27FC236}">
                <a16:creationId xmlns:a16="http://schemas.microsoft.com/office/drawing/2014/main" id="{54BC6FB4-AE5A-2F1E-3EE0-703351B3C58E}"/>
              </a:ext>
            </a:extLst>
          </p:cNvPr>
          <p:cNvPicPr>
            <a:picLocks noGrp="1" noChangeAspect="1"/>
          </p:cNvPicPr>
          <p:nvPr>
            <p:ph idx="1"/>
          </p:nvPr>
        </p:nvPicPr>
        <p:blipFill>
          <a:blip r:embed="rId2"/>
          <a:stretch>
            <a:fillRect/>
          </a:stretch>
        </p:blipFill>
        <p:spPr>
          <a:xfrm>
            <a:off x="1851819" y="2780506"/>
            <a:ext cx="6248400" cy="2641600"/>
          </a:xfrm>
        </p:spPr>
      </p:pic>
    </p:spTree>
    <p:extLst>
      <p:ext uri="{BB962C8B-B14F-4D97-AF65-F5344CB8AC3E}">
        <p14:creationId xmlns:p14="http://schemas.microsoft.com/office/powerpoint/2010/main" val="661227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5704-DBD8-DE9D-9067-689771A801C8}"/>
              </a:ext>
            </a:extLst>
          </p:cNvPr>
          <p:cNvSpPr>
            <a:spLocks noGrp="1"/>
          </p:cNvSpPr>
          <p:nvPr>
            <p:ph type="title"/>
          </p:nvPr>
        </p:nvSpPr>
        <p:spPr/>
        <p:txBody>
          <a:bodyPr/>
          <a:lstStyle/>
          <a:p>
            <a:r>
              <a:rPr lang="en-US" dirty="0"/>
              <a:t>Kurtosis</a:t>
            </a:r>
          </a:p>
        </p:txBody>
      </p:sp>
      <p:sp>
        <p:nvSpPr>
          <p:cNvPr id="3" name="Content Placeholder 2">
            <a:extLst>
              <a:ext uri="{FF2B5EF4-FFF2-40B4-BE49-F238E27FC236}">
                <a16:creationId xmlns:a16="http://schemas.microsoft.com/office/drawing/2014/main" id="{67D7BAE6-2A54-4B9B-5428-7CF31027C7A6}"/>
              </a:ext>
            </a:extLst>
          </p:cNvPr>
          <p:cNvSpPr>
            <a:spLocks noGrp="1"/>
          </p:cNvSpPr>
          <p:nvPr>
            <p:ph idx="1"/>
          </p:nvPr>
        </p:nvSpPr>
        <p:spPr/>
        <p:txBody>
          <a:bodyPr/>
          <a:lstStyle/>
          <a:p>
            <a:r>
              <a:rPr lang="en-US" dirty="0"/>
              <a:t>Kurtosis is a measure what extent any distribution has outliers. </a:t>
            </a:r>
          </a:p>
          <a:p>
            <a:r>
              <a:rPr lang="en-US" dirty="0"/>
              <a:t>It involves looking for extreme values in the tails. </a:t>
            </a:r>
          </a:p>
          <a:p>
            <a:r>
              <a:rPr lang="en-US" dirty="0"/>
              <a:t>There are 3 types of Kurtosis: </a:t>
            </a:r>
          </a:p>
          <a:p>
            <a:pPr lvl="1"/>
            <a:r>
              <a:rPr lang="en-US" dirty="0"/>
              <a:t>Leptokurtic</a:t>
            </a:r>
          </a:p>
          <a:p>
            <a:pPr lvl="1"/>
            <a:r>
              <a:rPr lang="en-US" dirty="0"/>
              <a:t>Platykurtic </a:t>
            </a:r>
          </a:p>
          <a:p>
            <a:pPr lvl="1"/>
            <a:r>
              <a:rPr lang="en-US" dirty="0"/>
              <a:t> Mesokurtic</a:t>
            </a:r>
          </a:p>
          <a:p>
            <a:pPr lvl="1"/>
            <a:endParaRPr lang="en-US" dirty="0"/>
          </a:p>
          <a:p>
            <a:pPr marL="457200" lvl="1" indent="0">
              <a:buNone/>
            </a:pPr>
            <a:r>
              <a:rPr lang="en-US" dirty="0"/>
              <a:t>All three types are relative to the normal distribution. </a:t>
            </a:r>
          </a:p>
          <a:p>
            <a:pPr marL="457200" lvl="1" indent="0">
              <a:buNone/>
            </a:pPr>
            <a:r>
              <a:rPr lang="en-US" dirty="0"/>
              <a:t>A higher kurtosis value means that there are more outliers which fall away from the mean. </a:t>
            </a:r>
          </a:p>
        </p:txBody>
      </p:sp>
    </p:spTree>
    <p:extLst>
      <p:ext uri="{BB962C8B-B14F-4D97-AF65-F5344CB8AC3E}">
        <p14:creationId xmlns:p14="http://schemas.microsoft.com/office/powerpoint/2010/main" val="245880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0809-DF5F-E2E5-E580-894715152539}"/>
              </a:ext>
            </a:extLst>
          </p:cNvPr>
          <p:cNvSpPr>
            <a:spLocks noGrp="1"/>
          </p:cNvSpPr>
          <p:nvPr>
            <p:ph type="title"/>
          </p:nvPr>
        </p:nvSpPr>
        <p:spPr/>
        <p:txBody>
          <a:bodyPr/>
          <a:lstStyle/>
          <a:p>
            <a:r>
              <a:rPr lang="en-US" dirty="0"/>
              <a:t>Kurtosis </a:t>
            </a:r>
          </a:p>
        </p:txBody>
      </p:sp>
      <p:sp>
        <p:nvSpPr>
          <p:cNvPr id="3" name="Content Placeholder 2">
            <a:extLst>
              <a:ext uri="{FF2B5EF4-FFF2-40B4-BE49-F238E27FC236}">
                <a16:creationId xmlns:a16="http://schemas.microsoft.com/office/drawing/2014/main" id="{F6191F6E-0875-0577-49B3-D90782966B4B}"/>
              </a:ext>
            </a:extLst>
          </p:cNvPr>
          <p:cNvSpPr>
            <a:spLocks noGrp="1"/>
          </p:cNvSpPr>
          <p:nvPr>
            <p:ph idx="1"/>
          </p:nvPr>
        </p:nvSpPr>
        <p:spPr/>
        <p:txBody>
          <a:bodyPr/>
          <a:lstStyle/>
          <a:p>
            <a:r>
              <a:rPr lang="en-US" dirty="0"/>
              <a:t>It is also a measure of the sharpness of the peak. </a:t>
            </a:r>
          </a:p>
          <a:p>
            <a:r>
              <a:rPr lang="en-US" dirty="0"/>
              <a:t>A value greater than 0 indicates a peaked distribution and a value less than 0 indicates a flat distribution.</a:t>
            </a:r>
          </a:p>
          <a:p>
            <a:pPr marL="0" indent="0">
              <a:buNone/>
            </a:pPr>
            <a:endParaRPr lang="en-US" dirty="0"/>
          </a:p>
        </p:txBody>
      </p:sp>
      <p:pic>
        <p:nvPicPr>
          <p:cNvPr id="5" name="Picture 4" descr="Text, letter&#10;&#10;Description automatically generated">
            <a:extLst>
              <a:ext uri="{FF2B5EF4-FFF2-40B4-BE49-F238E27FC236}">
                <a16:creationId xmlns:a16="http://schemas.microsoft.com/office/drawing/2014/main" id="{C78C4C25-7307-2296-C878-4A1D7455A1FE}"/>
              </a:ext>
            </a:extLst>
          </p:cNvPr>
          <p:cNvPicPr>
            <a:picLocks noChangeAspect="1"/>
          </p:cNvPicPr>
          <p:nvPr/>
        </p:nvPicPr>
        <p:blipFill>
          <a:blip r:embed="rId2"/>
          <a:stretch>
            <a:fillRect/>
          </a:stretch>
        </p:blipFill>
        <p:spPr>
          <a:xfrm>
            <a:off x="1217786" y="3759200"/>
            <a:ext cx="7124700" cy="2489200"/>
          </a:xfrm>
          <a:prstGeom prst="rect">
            <a:avLst/>
          </a:prstGeom>
        </p:spPr>
      </p:pic>
    </p:spTree>
    <p:extLst>
      <p:ext uri="{BB962C8B-B14F-4D97-AF65-F5344CB8AC3E}">
        <p14:creationId xmlns:p14="http://schemas.microsoft.com/office/powerpoint/2010/main" val="1527106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3723-CD40-DF0F-96DF-1DEC8FFF9580}"/>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AFCCE279-E9E6-57AF-FEC3-97048EDCCE21}"/>
              </a:ext>
            </a:extLst>
          </p:cNvPr>
          <p:cNvPicPr>
            <a:picLocks noGrp="1" noChangeAspect="1"/>
          </p:cNvPicPr>
          <p:nvPr>
            <p:ph idx="1"/>
          </p:nvPr>
        </p:nvPicPr>
        <p:blipFill>
          <a:blip r:embed="rId2"/>
          <a:stretch>
            <a:fillRect/>
          </a:stretch>
        </p:blipFill>
        <p:spPr>
          <a:xfrm>
            <a:off x="1975987" y="1270000"/>
            <a:ext cx="5696401" cy="4437598"/>
          </a:xfrm>
        </p:spPr>
      </p:pic>
    </p:spTree>
    <p:extLst>
      <p:ext uri="{BB962C8B-B14F-4D97-AF65-F5344CB8AC3E}">
        <p14:creationId xmlns:p14="http://schemas.microsoft.com/office/powerpoint/2010/main" val="425224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A27B-EC96-93D5-AA3A-C41DD6CBC5D4}"/>
              </a:ext>
            </a:extLst>
          </p:cNvPr>
          <p:cNvSpPr>
            <a:spLocks noGrp="1"/>
          </p:cNvSpPr>
          <p:nvPr>
            <p:ph type="title"/>
          </p:nvPr>
        </p:nvSpPr>
        <p:spPr/>
        <p:txBody>
          <a:bodyPr/>
          <a:lstStyle/>
          <a:p>
            <a:r>
              <a:rPr lang="en-US" dirty="0"/>
              <a:t>Expected Value</a:t>
            </a:r>
          </a:p>
        </p:txBody>
      </p:sp>
      <p:sp>
        <p:nvSpPr>
          <p:cNvPr id="3" name="Content Placeholder 2">
            <a:extLst>
              <a:ext uri="{FF2B5EF4-FFF2-40B4-BE49-F238E27FC236}">
                <a16:creationId xmlns:a16="http://schemas.microsoft.com/office/drawing/2014/main" id="{A3A30229-77C5-F43E-8F41-705D41FA7106}"/>
              </a:ext>
            </a:extLst>
          </p:cNvPr>
          <p:cNvSpPr>
            <a:spLocks noGrp="1"/>
          </p:cNvSpPr>
          <p:nvPr>
            <p:ph idx="1"/>
          </p:nvPr>
        </p:nvSpPr>
        <p:spPr>
          <a:xfrm>
            <a:off x="528638" y="1400175"/>
            <a:ext cx="8745364" cy="4641187"/>
          </a:xfrm>
        </p:spPr>
        <p:txBody>
          <a:bodyPr/>
          <a:lstStyle/>
          <a:p>
            <a:r>
              <a:rPr lang="en-US" dirty="0"/>
              <a:t>Expectation or expected value of a random variable X is its mean, the average value.</a:t>
            </a:r>
          </a:p>
          <a:p>
            <a:r>
              <a:rPr lang="en-US" dirty="0"/>
              <a:t>We know that X can take different values with different probabilities. For this reason, its average value is not just the average of all its values. Rather, it is a weighted average.</a:t>
            </a:r>
          </a:p>
        </p:txBody>
      </p:sp>
      <p:pic>
        <p:nvPicPr>
          <p:cNvPr id="5" name="Picture 4" descr="Diagram&#10;&#10;Description automatically generated">
            <a:extLst>
              <a:ext uri="{FF2B5EF4-FFF2-40B4-BE49-F238E27FC236}">
                <a16:creationId xmlns:a16="http://schemas.microsoft.com/office/drawing/2014/main" id="{3BBD4F9D-3DBE-33FE-A9EE-151FC7C58CC1}"/>
              </a:ext>
            </a:extLst>
          </p:cNvPr>
          <p:cNvPicPr>
            <a:picLocks noChangeAspect="1"/>
          </p:cNvPicPr>
          <p:nvPr/>
        </p:nvPicPr>
        <p:blipFill>
          <a:blip r:embed="rId2"/>
          <a:stretch>
            <a:fillRect/>
          </a:stretch>
        </p:blipFill>
        <p:spPr>
          <a:xfrm>
            <a:off x="2186695" y="3429000"/>
            <a:ext cx="4953000" cy="1930400"/>
          </a:xfrm>
          <a:prstGeom prst="rect">
            <a:avLst/>
          </a:prstGeom>
        </p:spPr>
      </p:pic>
    </p:spTree>
    <p:extLst>
      <p:ext uri="{BB962C8B-B14F-4D97-AF65-F5344CB8AC3E}">
        <p14:creationId xmlns:p14="http://schemas.microsoft.com/office/powerpoint/2010/main" val="1198983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A5C8-1A84-67BE-6BFC-E7165C9A386D}"/>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3595A95F-9914-A323-6F30-56C2BCD9ABCD}"/>
              </a:ext>
            </a:extLst>
          </p:cNvPr>
          <p:cNvPicPr>
            <a:picLocks noGrp="1" noChangeAspect="1"/>
          </p:cNvPicPr>
          <p:nvPr>
            <p:ph idx="1"/>
          </p:nvPr>
        </p:nvPicPr>
        <p:blipFill>
          <a:blip r:embed="rId2"/>
          <a:stretch>
            <a:fillRect/>
          </a:stretch>
        </p:blipFill>
        <p:spPr>
          <a:xfrm>
            <a:off x="1477583" y="1270000"/>
            <a:ext cx="6996170" cy="3881437"/>
          </a:xfrm>
        </p:spPr>
      </p:pic>
    </p:spTree>
    <p:extLst>
      <p:ext uri="{BB962C8B-B14F-4D97-AF65-F5344CB8AC3E}">
        <p14:creationId xmlns:p14="http://schemas.microsoft.com/office/powerpoint/2010/main" val="2938331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376F-1B17-572A-365E-3464C3B7783B}"/>
              </a:ext>
            </a:extLst>
          </p:cNvPr>
          <p:cNvSpPr>
            <a:spLocks noGrp="1"/>
          </p:cNvSpPr>
          <p:nvPr>
            <p:ph type="title"/>
          </p:nvPr>
        </p:nvSpPr>
        <p:spPr/>
        <p:txBody>
          <a:bodyPr/>
          <a:lstStyle/>
          <a:p>
            <a:endParaRPr lang="en-US" dirty="0"/>
          </a:p>
        </p:txBody>
      </p:sp>
      <p:pic>
        <p:nvPicPr>
          <p:cNvPr id="5" name="Content Placeholder 4" descr="Diagram&#10;&#10;Description automatically generated">
            <a:extLst>
              <a:ext uri="{FF2B5EF4-FFF2-40B4-BE49-F238E27FC236}">
                <a16:creationId xmlns:a16="http://schemas.microsoft.com/office/drawing/2014/main" id="{CAC19C9C-B096-CF2E-2E95-8E23143E350A}"/>
              </a:ext>
            </a:extLst>
          </p:cNvPr>
          <p:cNvPicPr>
            <a:picLocks noGrp="1" noChangeAspect="1"/>
          </p:cNvPicPr>
          <p:nvPr>
            <p:ph idx="1"/>
          </p:nvPr>
        </p:nvPicPr>
        <p:blipFill>
          <a:blip r:embed="rId2"/>
          <a:stretch>
            <a:fillRect/>
          </a:stretch>
        </p:blipFill>
        <p:spPr>
          <a:xfrm>
            <a:off x="577917" y="1358503"/>
            <a:ext cx="8696085" cy="4140993"/>
          </a:xfrm>
        </p:spPr>
      </p:pic>
    </p:spTree>
    <p:extLst>
      <p:ext uri="{BB962C8B-B14F-4D97-AF65-F5344CB8AC3E}">
        <p14:creationId xmlns:p14="http://schemas.microsoft.com/office/powerpoint/2010/main" val="1254379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5798-11AC-0356-1E9B-0D3985DB7ABB}"/>
              </a:ext>
            </a:extLst>
          </p:cNvPr>
          <p:cNvSpPr>
            <a:spLocks noGrp="1"/>
          </p:cNvSpPr>
          <p:nvPr>
            <p:ph type="title"/>
          </p:nvPr>
        </p:nvSpPr>
        <p:spPr/>
        <p:txBody>
          <a:bodyPr/>
          <a:lstStyle/>
          <a:p>
            <a:r>
              <a:rPr lang="en-US" dirty="0"/>
              <a:t>Monte Carlo Method</a:t>
            </a:r>
          </a:p>
        </p:txBody>
      </p:sp>
      <p:sp>
        <p:nvSpPr>
          <p:cNvPr id="3" name="Content Placeholder 2">
            <a:extLst>
              <a:ext uri="{FF2B5EF4-FFF2-40B4-BE49-F238E27FC236}">
                <a16:creationId xmlns:a16="http://schemas.microsoft.com/office/drawing/2014/main" id="{974C1F84-8B2D-A798-6CA8-5AAF6A83AFAE}"/>
              </a:ext>
            </a:extLst>
          </p:cNvPr>
          <p:cNvSpPr>
            <a:spLocks noGrp="1"/>
          </p:cNvSpPr>
          <p:nvPr>
            <p:ph idx="1"/>
          </p:nvPr>
        </p:nvSpPr>
        <p:spPr/>
        <p:txBody>
          <a:bodyPr/>
          <a:lstStyle/>
          <a:p>
            <a:r>
              <a:rPr lang="en-US" dirty="0"/>
              <a:t>Predictive Approach </a:t>
            </a:r>
          </a:p>
          <a:p>
            <a:r>
              <a:rPr lang="en-US" dirty="0"/>
              <a:t>Probability Distribution</a:t>
            </a:r>
          </a:p>
          <a:p>
            <a:r>
              <a:rPr lang="en-US" dirty="0"/>
              <a:t>Repetitive simulations </a:t>
            </a:r>
          </a:p>
          <a:p>
            <a:r>
              <a:rPr lang="en-US" dirty="0"/>
              <a:t>Based on computer simulations involving random numbers</a:t>
            </a:r>
          </a:p>
          <a:p>
            <a:r>
              <a:rPr lang="en-US" dirty="0"/>
              <a:t>The main purpose of simulations is estimating such quantities whose direct computation is complicated, risky, consuming, expensive, or impossible.</a:t>
            </a:r>
          </a:p>
        </p:txBody>
      </p:sp>
    </p:spTree>
    <p:extLst>
      <p:ext uri="{BB962C8B-B14F-4D97-AF65-F5344CB8AC3E}">
        <p14:creationId xmlns:p14="http://schemas.microsoft.com/office/powerpoint/2010/main" val="1400305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E55D-CD1B-4699-BDE7-EA9058DF3CC6}"/>
              </a:ext>
            </a:extLst>
          </p:cNvPr>
          <p:cNvSpPr>
            <a:spLocks noGrp="1"/>
          </p:cNvSpPr>
          <p:nvPr>
            <p:ph type="title"/>
          </p:nvPr>
        </p:nvSpPr>
        <p:spPr/>
        <p:txBody>
          <a:bodyPr/>
          <a:lstStyle/>
          <a:p>
            <a:r>
              <a:rPr lang="en-US" dirty="0"/>
              <a:t>Monte Carlo Methods</a:t>
            </a:r>
          </a:p>
        </p:txBody>
      </p:sp>
      <p:sp>
        <p:nvSpPr>
          <p:cNvPr id="3" name="Content Placeholder 2">
            <a:extLst>
              <a:ext uri="{FF2B5EF4-FFF2-40B4-BE49-F238E27FC236}">
                <a16:creationId xmlns:a16="http://schemas.microsoft.com/office/drawing/2014/main" id="{E42662DF-6BB4-93E0-C333-A2B77A976CD9}"/>
              </a:ext>
            </a:extLst>
          </p:cNvPr>
          <p:cNvSpPr>
            <a:spLocks noGrp="1"/>
          </p:cNvSpPr>
          <p:nvPr>
            <p:ph idx="1"/>
          </p:nvPr>
        </p:nvSpPr>
        <p:spPr/>
        <p:txBody>
          <a:bodyPr>
            <a:normAutofit fontScale="70000" lnSpcReduction="20000"/>
          </a:bodyPr>
          <a:lstStyle/>
          <a:p>
            <a:r>
              <a:rPr lang="en-US" dirty="0"/>
              <a:t>Monte Carlo methods are mostly used for the computation of probabilities, expected values, and other distribution characteristic.</a:t>
            </a:r>
          </a:p>
          <a:p>
            <a:r>
              <a:rPr lang="en-US" dirty="0"/>
              <a:t>“A Monte Carlo simulation requires assigning multiple values to an uncertain variable to achieve multiple results and then averaging the results to obtain an estimate.” </a:t>
            </a:r>
          </a:p>
          <a:p>
            <a:r>
              <a:rPr lang="en-US" dirty="0"/>
              <a:t>Its applications include: </a:t>
            </a:r>
          </a:p>
          <a:p>
            <a:pPr lvl="1"/>
            <a:r>
              <a:rPr lang="en-US" dirty="0"/>
              <a:t>Physical sciences</a:t>
            </a:r>
          </a:p>
          <a:p>
            <a:pPr lvl="1"/>
            <a:r>
              <a:rPr lang="en-US" dirty="0"/>
              <a:t>Engineering</a:t>
            </a:r>
          </a:p>
          <a:p>
            <a:pPr lvl="1"/>
            <a:r>
              <a:rPr lang="en-US" dirty="0"/>
              <a:t>Climate change</a:t>
            </a:r>
          </a:p>
          <a:p>
            <a:pPr lvl="1"/>
            <a:r>
              <a:rPr lang="en-US" dirty="0"/>
              <a:t>Computational biology</a:t>
            </a:r>
          </a:p>
          <a:p>
            <a:pPr lvl="1"/>
            <a:r>
              <a:rPr lang="en-US" dirty="0"/>
              <a:t>Computer graphics </a:t>
            </a:r>
          </a:p>
          <a:p>
            <a:pPr lvl="1"/>
            <a:r>
              <a:rPr lang="en-US" dirty="0"/>
              <a:t>Artificial intelligence</a:t>
            </a:r>
          </a:p>
          <a:p>
            <a:pPr lvl="1"/>
            <a:r>
              <a:rPr lang="en-US" dirty="0"/>
              <a:t>Gaming </a:t>
            </a:r>
          </a:p>
          <a:p>
            <a:pPr lvl="1"/>
            <a:r>
              <a:rPr lang="en-US" dirty="0"/>
              <a:t>Design and visuals </a:t>
            </a:r>
          </a:p>
          <a:p>
            <a:pPr lvl="1"/>
            <a:r>
              <a:rPr lang="en-US" dirty="0"/>
              <a:t>Finance </a:t>
            </a:r>
          </a:p>
          <a:p>
            <a:pPr lvl="1"/>
            <a:r>
              <a:rPr lang="en-US" dirty="0"/>
              <a:t>Law</a:t>
            </a:r>
          </a:p>
          <a:p>
            <a:endParaRPr lang="en-US" dirty="0"/>
          </a:p>
        </p:txBody>
      </p:sp>
    </p:spTree>
    <p:extLst>
      <p:ext uri="{BB962C8B-B14F-4D97-AF65-F5344CB8AC3E}">
        <p14:creationId xmlns:p14="http://schemas.microsoft.com/office/powerpoint/2010/main" val="387497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B048-CDFD-9CA2-AFC6-D6FFF8F7E4D6}"/>
              </a:ext>
            </a:extLst>
          </p:cNvPr>
          <p:cNvSpPr>
            <a:spLocks noGrp="1"/>
          </p:cNvSpPr>
          <p:nvPr>
            <p:ph type="title"/>
          </p:nvPr>
        </p:nvSpPr>
        <p:spPr/>
        <p:txBody>
          <a:bodyPr/>
          <a:lstStyle/>
          <a:p>
            <a:r>
              <a:rPr lang="en-US" dirty="0"/>
              <a:t>Components of a Monte Carlo Simulation</a:t>
            </a:r>
          </a:p>
        </p:txBody>
      </p:sp>
      <p:sp>
        <p:nvSpPr>
          <p:cNvPr id="3" name="Content Placeholder 2">
            <a:extLst>
              <a:ext uri="{FF2B5EF4-FFF2-40B4-BE49-F238E27FC236}">
                <a16:creationId xmlns:a16="http://schemas.microsoft.com/office/drawing/2014/main" id="{07922607-C7BD-214C-ACD2-C6A2914FE829}"/>
              </a:ext>
            </a:extLst>
          </p:cNvPr>
          <p:cNvSpPr>
            <a:spLocks noGrp="1"/>
          </p:cNvSpPr>
          <p:nvPr>
            <p:ph idx="1"/>
          </p:nvPr>
        </p:nvSpPr>
        <p:spPr/>
        <p:txBody>
          <a:bodyPr/>
          <a:lstStyle/>
          <a:p>
            <a:r>
              <a:rPr lang="en-US" dirty="0"/>
              <a:t>Input variables </a:t>
            </a:r>
          </a:p>
          <a:p>
            <a:r>
              <a:rPr lang="en-US" dirty="0"/>
              <a:t>Output variables</a:t>
            </a:r>
          </a:p>
          <a:p>
            <a:r>
              <a:rPr lang="en-US" dirty="0"/>
              <a:t>Mathematical Model </a:t>
            </a:r>
          </a:p>
        </p:txBody>
      </p:sp>
    </p:spTree>
    <p:extLst>
      <p:ext uri="{BB962C8B-B14F-4D97-AF65-F5344CB8AC3E}">
        <p14:creationId xmlns:p14="http://schemas.microsoft.com/office/powerpoint/2010/main" val="228915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626D-6E7D-89C5-F50F-E4AFF2946E19}"/>
              </a:ext>
            </a:extLst>
          </p:cNvPr>
          <p:cNvSpPr>
            <a:spLocks noGrp="1"/>
          </p:cNvSpPr>
          <p:nvPr>
            <p:ph type="title"/>
          </p:nvPr>
        </p:nvSpPr>
        <p:spPr/>
        <p:txBody>
          <a:bodyPr/>
          <a:lstStyle/>
          <a:p>
            <a:r>
              <a:rPr lang="en-US" dirty="0"/>
              <a:t>Steps in Monte Carlo Methods </a:t>
            </a:r>
          </a:p>
        </p:txBody>
      </p:sp>
      <p:sp>
        <p:nvSpPr>
          <p:cNvPr id="3" name="Content Placeholder 2">
            <a:extLst>
              <a:ext uri="{FF2B5EF4-FFF2-40B4-BE49-F238E27FC236}">
                <a16:creationId xmlns:a16="http://schemas.microsoft.com/office/drawing/2014/main" id="{FA69852D-8B38-5187-04E6-E4A54D1506A9}"/>
              </a:ext>
            </a:extLst>
          </p:cNvPr>
          <p:cNvSpPr>
            <a:spLocks noGrp="1"/>
          </p:cNvSpPr>
          <p:nvPr>
            <p:ph idx="1"/>
          </p:nvPr>
        </p:nvSpPr>
        <p:spPr/>
        <p:txBody>
          <a:bodyPr>
            <a:normAutofit/>
          </a:bodyPr>
          <a:lstStyle/>
          <a:p>
            <a:pPr algn="l"/>
            <a:r>
              <a:rPr lang="en-GB" b="0" i="0" u="none" strike="noStrike" dirty="0">
                <a:solidFill>
                  <a:srgbClr val="333333"/>
                </a:solidFill>
                <a:effectLst/>
                <a:latin typeface="AmazonEmberBold"/>
              </a:rPr>
              <a:t>Establish the mathematical model</a:t>
            </a:r>
            <a:endParaRPr lang="en-GB" b="1" i="0" u="none" strike="noStrike" dirty="0">
              <a:solidFill>
                <a:srgbClr val="333333"/>
              </a:solidFill>
              <a:effectLst/>
              <a:latin typeface="AmazonEmber"/>
            </a:endParaRPr>
          </a:p>
          <a:p>
            <a:pPr algn="l"/>
            <a:r>
              <a:rPr lang="en-GB" b="0" i="0" u="none" strike="noStrike" dirty="0">
                <a:solidFill>
                  <a:srgbClr val="333333"/>
                </a:solidFill>
                <a:effectLst/>
                <a:latin typeface="AmazonEmberBold"/>
              </a:rPr>
              <a:t>Determine the input values</a:t>
            </a:r>
            <a:endParaRPr lang="en-GB" b="1" i="0" u="none" strike="noStrike" dirty="0">
              <a:solidFill>
                <a:srgbClr val="333333"/>
              </a:solidFill>
              <a:effectLst/>
              <a:latin typeface="AmazonEmber"/>
            </a:endParaRPr>
          </a:p>
          <a:p>
            <a:pPr algn="l"/>
            <a:r>
              <a:rPr lang="en-GB" b="0" i="0" u="none" strike="noStrike" dirty="0">
                <a:solidFill>
                  <a:srgbClr val="333333"/>
                </a:solidFill>
                <a:effectLst/>
                <a:latin typeface="AmazonEmberBold"/>
              </a:rPr>
              <a:t>Create a sample dataset</a:t>
            </a:r>
            <a:endParaRPr lang="en-GB" b="1" i="0" u="none" strike="noStrike" dirty="0">
              <a:solidFill>
                <a:srgbClr val="333333"/>
              </a:solidFill>
              <a:effectLst/>
              <a:latin typeface="AmazonEmber"/>
            </a:endParaRPr>
          </a:p>
          <a:p>
            <a:pPr algn="l"/>
            <a:r>
              <a:rPr lang="en-GB" b="0" i="0" u="none" strike="noStrike" dirty="0">
                <a:solidFill>
                  <a:srgbClr val="333333"/>
                </a:solidFill>
                <a:effectLst/>
                <a:latin typeface="AmazonEmberBold"/>
              </a:rPr>
              <a:t>Set up the Monte Carlo simulation software </a:t>
            </a:r>
            <a:endParaRPr lang="en-GB" b="1" i="0" u="none" strike="noStrike" dirty="0">
              <a:solidFill>
                <a:srgbClr val="333333"/>
              </a:solidFill>
              <a:effectLst/>
              <a:latin typeface="AmazonEmber"/>
            </a:endParaRPr>
          </a:p>
          <a:p>
            <a:pPr algn="l"/>
            <a:r>
              <a:rPr lang="en-GB" b="0" i="0" u="none" strike="noStrike" dirty="0" err="1">
                <a:solidFill>
                  <a:srgbClr val="333333"/>
                </a:solidFill>
                <a:effectLst/>
                <a:latin typeface="AmazonEmberBold"/>
              </a:rPr>
              <a:t>Analyze</a:t>
            </a:r>
            <a:r>
              <a:rPr lang="en-GB" b="0" i="0" u="none" strike="noStrike" dirty="0">
                <a:solidFill>
                  <a:srgbClr val="333333"/>
                </a:solidFill>
                <a:effectLst/>
                <a:latin typeface="AmazonEmberBold"/>
              </a:rPr>
              <a:t> the results</a:t>
            </a:r>
            <a:endParaRPr lang="en-GB" b="1" i="0" u="none" strike="noStrike" dirty="0">
              <a:solidFill>
                <a:srgbClr val="333333"/>
              </a:solidFill>
              <a:effectLst/>
              <a:latin typeface="AmazonEmber"/>
            </a:endParaRPr>
          </a:p>
          <a:p>
            <a:pPr marL="0" indent="0">
              <a:buNone/>
            </a:pPr>
            <a:endParaRPr lang="en-US" dirty="0"/>
          </a:p>
        </p:txBody>
      </p:sp>
    </p:spTree>
    <p:extLst>
      <p:ext uri="{BB962C8B-B14F-4D97-AF65-F5344CB8AC3E}">
        <p14:creationId xmlns:p14="http://schemas.microsoft.com/office/powerpoint/2010/main" val="1422486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2FEA-FF3D-BB19-D43C-0675A1105D44}"/>
              </a:ext>
            </a:extLst>
          </p:cNvPr>
          <p:cNvSpPr>
            <a:spLocks noGrp="1"/>
          </p:cNvSpPr>
          <p:nvPr>
            <p:ph type="title"/>
          </p:nvPr>
        </p:nvSpPr>
        <p:spPr/>
        <p:txBody>
          <a:bodyPr/>
          <a:lstStyle/>
          <a:p>
            <a:r>
              <a:rPr lang="en-US" dirty="0"/>
              <a:t>Challenges of the Monte Carlo Simulations </a:t>
            </a:r>
          </a:p>
        </p:txBody>
      </p:sp>
      <p:sp>
        <p:nvSpPr>
          <p:cNvPr id="3" name="Content Placeholder 2">
            <a:extLst>
              <a:ext uri="{FF2B5EF4-FFF2-40B4-BE49-F238E27FC236}">
                <a16:creationId xmlns:a16="http://schemas.microsoft.com/office/drawing/2014/main" id="{DDF85C92-73B8-C86F-D5D7-663A5E30D225}"/>
              </a:ext>
            </a:extLst>
          </p:cNvPr>
          <p:cNvSpPr>
            <a:spLocks noGrp="1"/>
          </p:cNvSpPr>
          <p:nvPr>
            <p:ph idx="1"/>
          </p:nvPr>
        </p:nvSpPr>
        <p:spPr/>
        <p:txBody>
          <a:bodyPr/>
          <a:lstStyle/>
          <a:p>
            <a:r>
              <a:rPr lang="en-US" dirty="0"/>
              <a:t>Choosing the right input and probability distribution </a:t>
            </a:r>
          </a:p>
          <a:p>
            <a:r>
              <a:rPr lang="en-US" dirty="0"/>
              <a:t>Needs excessive computational power to run </a:t>
            </a:r>
            <a:r>
              <a:rPr lang="en-US"/>
              <a:t>the experiment. </a:t>
            </a:r>
          </a:p>
        </p:txBody>
      </p:sp>
    </p:spTree>
    <p:extLst>
      <p:ext uri="{BB962C8B-B14F-4D97-AF65-F5344CB8AC3E}">
        <p14:creationId xmlns:p14="http://schemas.microsoft.com/office/powerpoint/2010/main" val="1450620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0F71-1808-731B-F4F5-739BD64A8965}"/>
              </a:ext>
            </a:extLst>
          </p:cNvPr>
          <p:cNvSpPr>
            <a:spLocks noGrp="1"/>
          </p:cNvSpPr>
          <p:nvPr>
            <p:ph type="title"/>
          </p:nvPr>
        </p:nvSpPr>
        <p:spPr/>
        <p:txBody>
          <a:bodyPr/>
          <a:lstStyle/>
          <a:p>
            <a:r>
              <a:rPr lang="en-US" dirty="0"/>
              <a:t>Any Questions? </a:t>
            </a:r>
          </a:p>
        </p:txBody>
      </p:sp>
      <p:sp>
        <p:nvSpPr>
          <p:cNvPr id="3" name="Content Placeholder 2">
            <a:extLst>
              <a:ext uri="{FF2B5EF4-FFF2-40B4-BE49-F238E27FC236}">
                <a16:creationId xmlns:a16="http://schemas.microsoft.com/office/drawing/2014/main" id="{1D9CB705-3A19-73D1-621F-126F7A8FAC5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973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ABE6-AB75-F741-F169-3F4768E18F23}"/>
              </a:ext>
            </a:extLst>
          </p:cNvPr>
          <p:cNvSpPr>
            <a:spLocks noGrp="1"/>
          </p:cNvSpPr>
          <p:nvPr>
            <p:ph type="title"/>
          </p:nvPr>
        </p:nvSpPr>
        <p:spPr/>
        <p:txBody>
          <a:bodyPr/>
          <a:lstStyle/>
          <a:p>
            <a:r>
              <a:rPr lang="en-US" dirty="0"/>
              <a:t>Example-Expected value</a:t>
            </a:r>
          </a:p>
        </p:txBody>
      </p:sp>
      <p:sp>
        <p:nvSpPr>
          <p:cNvPr id="3" name="Content Placeholder 2">
            <a:extLst>
              <a:ext uri="{FF2B5EF4-FFF2-40B4-BE49-F238E27FC236}">
                <a16:creationId xmlns:a16="http://schemas.microsoft.com/office/drawing/2014/main" id="{A1E940F3-3544-CF63-C1DB-54FB58818060}"/>
              </a:ext>
            </a:extLst>
          </p:cNvPr>
          <p:cNvSpPr>
            <a:spLocks noGrp="1"/>
          </p:cNvSpPr>
          <p:nvPr>
            <p:ph idx="1"/>
          </p:nvPr>
        </p:nvSpPr>
        <p:spPr/>
        <p:txBody>
          <a:bodyPr/>
          <a:lstStyle/>
          <a:p>
            <a:r>
              <a:rPr lang="en-US" dirty="0"/>
              <a:t>If you roll a 6 sided die , each side has a probability of 1/6 for landing. </a:t>
            </a:r>
          </a:p>
          <a:p>
            <a:r>
              <a:rPr lang="en-US" dirty="0"/>
              <a:t>The Expected value is given as: </a:t>
            </a:r>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DC2E57D3-3DE6-C8B2-8009-A7125D7F43C8}"/>
              </a:ext>
            </a:extLst>
          </p:cNvPr>
          <p:cNvPicPr>
            <a:picLocks noChangeAspect="1"/>
          </p:cNvPicPr>
          <p:nvPr/>
        </p:nvPicPr>
        <p:blipFill>
          <a:blip r:embed="rId2"/>
          <a:stretch>
            <a:fillRect/>
          </a:stretch>
        </p:blipFill>
        <p:spPr>
          <a:xfrm>
            <a:off x="1755775" y="3305175"/>
            <a:ext cx="7023100" cy="2362200"/>
          </a:xfrm>
          <a:prstGeom prst="rect">
            <a:avLst/>
          </a:prstGeom>
        </p:spPr>
      </p:pic>
    </p:spTree>
    <p:extLst>
      <p:ext uri="{BB962C8B-B14F-4D97-AF65-F5344CB8AC3E}">
        <p14:creationId xmlns:p14="http://schemas.microsoft.com/office/powerpoint/2010/main" val="414870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73A1-16EB-103F-4335-BABAE04938FF}"/>
              </a:ext>
            </a:extLst>
          </p:cNvPr>
          <p:cNvSpPr>
            <a:spLocks noGrp="1"/>
          </p:cNvSpPr>
          <p:nvPr>
            <p:ph type="title"/>
          </p:nvPr>
        </p:nvSpPr>
        <p:spPr/>
        <p:txBody>
          <a:bodyPr/>
          <a:lstStyle/>
          <a:p>
            <a:r>
              <a:rPr lang="en-US" dirty="0"/>
              <a:t>Expectation of function</a:t>
            </a:r>
          </a:p>
        </p:txBody>
      </p:sp>
      <p:pic>
        <p:nvPicPr>
          <p:cNvPr id="5" name="Content Placeholder 4" descr="A picture containing text&#10;&#10;Description automatically generated">
            <a:extLst>
              <a:ext uri="{FF2B5EF4-FFF2-40B4-BE49-F238E27FC236}">
                <a16:creationId xmlns:a16="http://schemas.microsoft.com/office/drawing/2014/main" id="{F05F6476-78D1-0E10-A4AE-5AC3D4155E75}"/>
              </a:ext>
            </a:extLst>
          </p:cNvPr>
          <p:cNvPicPr>
            <a:picLocks noGrp="1" noChangeAspect="1"/>
          </p:cNvPicPr>
          <p:nvPr>
            <p:ph idx="1"/>
          </p:nvPr>
        </p:nvPicPr>
        <p:blipFill>
          <a:blip r:embed="rId2"/>
          <a:stretch>
            <a:fillRect/>
          </a:stretch>
        </p:blipFill>
        <p:spPr>
          <a:xfrm>
            <a:off x="1582592" y="2434431"/>
            <a:ext cx="5822302" cy="1320800"/>
          </a:xfrm>
        </p:spPr>
      </p:pic>
    </p:spTree>
    <p:extLst>
      <p:ext uri="{BB962C8B-B14F-4D97-AF65-F5344CB8AC3E}">
        <p14:creationId xmlns:p14="http://schemas.microsoft.com/office/powerpoint/2010/main" val="354113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F87E-D88A-138F-8E08-989E55280544}"/>
              </a:ext>
            </a:extLst>
          </p:cNvPr>
          <p:cNvSpPr>
            <a:spLocks noGrp="1"/>
          </p:cNvSpPr>
          <p:nvPr>
            <p:ph type="title"/>
          </p:nvPr>
        </p:nvSpPr>
        <p:spPr/>
        <p:txBody>
          <a:bodyPr/>
          <a:lstStyle/>
          <a:p>
            <a:r>
              <a:rPr lang="en-US" dirty="0"/>
              <a:t>Properties of Expectation </a:t>
            </a:r>
          </a:p>
        </p:txBody>
      </p:sp>
      <p:pic>
        <p:nvPicPr>
          <p:cNvPr id="5" name="Content Placeholder 4" descr="Graphical user interface, application&#10;&#10;Description automatically generated">
            <a:extLst>
              <a:ext uri="{FF2B5EF4-FFF2-40B4-BE49-F238E27FC236}">
                <a16:creationId xmlns:a16="http://schemas.microsoft.com/office/drawing/2014/main" id="{417C5990-60E7-9F16-4F63-C0F8E913FC36}"/>
              </a:ext>
            </a:extLst>
          </p:cNvPr>
          <p:cNvPicPr>
            <a:picLocks noGrp="1" noChangeAspect="1"/>
          </p:cNvPicPr>
          <p:nvPr>
            <p:ph idx="1"/>
          </p:nvPr>
        </p:nvPicPr>
        <p:blipFill>
          <a:blip r:embed="rId2"/>
          <a:stretch>
            <a:fillRect/>
          </a:stretch>
        </p:blipFill>
        <p:spPr>
          <a:xfrm>
            <a:off x="1016301" y="2214563"/>
            <a:ext cx="7418880" cy="3051968"/>
          </a:xfrm>
        </p:spPr>
      </p:pic>
    </p:spTree>
    <p:extLst>
      <p:ext uri="{BB962C8B-B14F-4D97-AF65-F5344CB8AC3E}">
        <p14:creationId xmlns:p14="http://schemas.microsoft.com/office/powerpoint/2010/main" val="316139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EFF6-9536-41B7-331E-D3534AF20758}"/>
              </a:ext>
            </a:extLst>
          </p:cNvPr>
          <p:cNvSpPr>
            <a:spLocks noGrp="1"/>
          </p:cNvSpPr>
          <p:nvPr>
            <p:ph type="title"/>
          </p:nvPr>
        </p:nvSpPr>
        <p:spPr/>
        <p:txBody>
          <a:bodyPr/>
          <a:lstStyle/>
          <a:p>
            <a:r>
              <a:rPr lang="en-US" dirty="0"/>
              <a:t>Interquartile Range</a:t>
            </a:r>
          </a:p>
        </p:txBody>
      </p:sp>
      <p:sp>
        <p:nvSpPr>
          <p:cNvPr id="3" name="Content Placeholder 2">
            <a:extLst>
              <a:ext uri="{FF2B5EF4-FFF2-40B4-BE49-F238E27FC236}">
                <a16:creationId xmlns:a16="http://schemas.microsoft.com/office/drawing/2014/main" id="{A90014DC-31D9-8A35-ADC7-5C04C6FB2E48}"/>
              </a:ext>
            </a:extLst>
          </p:cNvPr>
          <p:cNvSpPr>
            <a:spLocks noGrp="1"/>
          </p:cNvSpPr>
          <p:nvPr>
            <p:ph idx="1"/>
          </p:nvPr>
        </p:nvSpPr>
        <p:spPr/>
        <p:txBody>
          <a:bodyPr/>
          <a:lstStyle/>
          <a:p>
            <a:r>
              <a:rPr lang="en-US" dirty="0"/>
              <a:t>Outliers are values that are abnormally different and away from the observed values. </a:t>
            </a:r>
          </a:p>
          <a:p>
            <a:r>
              <a:rPr lang="en-US" dirty="0"/>
              <a:t>An outlier can be because of an error, variability in measurement or can sometimes represent a new phenomenon. </a:t>
            </a:r>
          </a:p>
          <a:p>
            <a:r>
              <a:rPr lang="en-US" dirty="0"/>
              <a:t>If an extreme observation (an outlier) erroneously appears in our data set, it can rather significantly affect the values of mean and standard deviation.</a:t>
            </a:r>
          </a:p>
          <a:p>
            <a:r>
              <a:rPr lang="en-US" dirty="0"/>
              <a:t>In practice, outliers may be a real problem that is hard to avoid. To detect and identify outliers, we need measures of variability that are not very sensitive to them.</a:t>
            </a:r>
          </a:p>
          <a:p>
            <a:r>
              <a:rPr lang="en-US" dirty="0"/>
              <a:t>One such measure is interquartile range. </a:t>
            </a:r>
          </a:p>
          <a:p>
            <a:endParaRPr lang="en-US" dirty="0"/>
          </a:p>
        </p:txBody>
      </p:sp>
    </p:spTree>
    <p:extLst>
      <p:ext uri="{BB962C8B-B14F-4D97-AF65-F5344CB8AC3E}">
        <p14:creationId xmlns:p14="http://schemas.microsoft.com/office/powerpoint/2010/main" val="297612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644A-632F-B397-E9CA-DD62BAD0E651}"/>
              </a:ext>
            </a:extLst>
          </p:cNvPr>
          <p:cNvSpPr>
            <a:spLocks noGrp="1"/>
          </p:cNvSpPr>
          <p:nvPr>
            <p:ph type="title"/>
          </p:nvPr>
        </p:nvSpPr>
        <p:spPr/>
        <p:txBody>
          <a:bodyPr/>
          <a:lstStyle/>
          <a:p>
            <a:r>
              <a:rPr lang="en-US" dirty="0"/>
              <a:t>Interquartile Range </a:t>
            </a:r>
          </a:p>
        </p:txBody>
      </p:sp>
      <p:pic>
        <p:nvPicPr>
          <p:cNvPr id="9" name="Content Placeholder 8" descr="Text&#10;&#10;Description automatically generated">
            <a:extLst>
              <a:ext uri="{FF2B5EF4-FFF2-40B4-BE49-F238E27FC236}">
                <a16:creationId xmlns:a16="http://schemas.microsoft.com/office/drawing/2014/main" id="{C2D2BE82-EA97-DDE3-1E2A-E3DD825F2A25}"/>
              </a:ext>
            </a:extLst>
          </p:cNvPr>
          <p:cNvPicPr>
            <a:picLocks noGrp="1" noChangeAspect="1"/>
          </p:cNvPicPr>
          <p:nvPr>
            <p:ph idx="1"/>
          </p:nvPr>
        </p:nvPicPr>
        <p:blipFill>
          <a:blip r:embed="rId2"/>
          <a:stretch>
            <a:fillRect/>
          </a:stretch>
        </p:blipFill>
        <p:spPr>
          <a:xfrm>
            <a:off x="889794" y="1708150"/>
            <a:ext cx="7886700" cy="3441700"/>
          </a:xfrm>
        </p:spPr>
      </p:pic>
    </p:spTree>
    <p:extLst>
      <p:ext uri="{BB962C8B-B14F-4D97-AF65-F5344CB8AC3E}">
        <p14:creationId xmlns:p14="http://schemas.microsoft.com/office/powerpoint/2010/main" val="201527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1078-DEF8-6FA5-79FE-34D12F57D8FB}"/>
              </a:ext>
            </a:extLst>
          </p:cNvPr>
          <p:cNvSpPr>
            <a:spLocks noGrp="1"/>
          </p:cNvSpPr>
          <p:nvPr>
            <p:ph type="title"/>
          </p:nvPr>
        </p:nvSpPr>
        <p:spPr/>
        <p:txBody>
          <a:bodyPr/>
          <a:lstStyle/>
          <a:p>
            <a:r>
              <a:rPr lang="en-US" dirty="0"/>
              <a:t>Interquartile Range</a:t>
            </a:r>
          </a:p>
        </p:txBody>
      </p:sp>
      <p:sp>
        <p:nvSpPr>
          <p:cNvPr id="3" name="Content Placeholder 2">
            <a:extLst>
              <a:ext uri="{FF2B5EF4-FFF2-40B4-BE49-F238E27FC236}">
                <a16:creationId xmlns:a16="http://schemas.microsoft.com/office/drawing/2014/main" id="{8995764C-22ED-5E9A-D081-193DB1E309BB}"/>
              </a:ext>
            </a:extLst>
          </p:cNvPr>
          <p:cNvSpPr>
            <a:spLocks noGrp="1"/>
          </p:cNvSpPr>
          <p:nvPr>
            <p:ph idx="1"/>
          </p:nvPr>
        </p:nvSpPr>
        <p:spPr/>
        <p:txBody>
          <a:bodyPr/>
          <a:lstStyle/>
          <a:p>
            <a:r>
              <a:rPr lang="en-US" dirty="0"/>
              <a:t>A “rule of thumb” for identifying outliers is the rule of 1.5(IQR). Measure 1.5(Qˆ3-Qˆ1) down from the first quartile and up from the third quartile. All the data points observed outside of this interval are assumed suspiciously far. They are the first candidates to be handled as outliers.</a:t>
            </a:r>
          </a:p>
          <a:p>
            <a:br>
              <a:rPr lang="en-US" dirty="0"/>
            </a:br>
            <a:endParaRPr lang="en-US" dirty="0"/>
          </a:p>
        </p:txBody>
      </p:sp>
    </p:spTree>
    <p:extLst>
      <p:ext uri="{BB962C8B-B14F-4D97-AF65-F5344CB8AC3E}">
        <p14:creationId xmlns:p14="http://schemas.microsoft.com/office/powerpoint/2010/main" val="164270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7056-ACFD-49A2-4503-2D4855A02849}"/>
              </a:ext>
            </a:extLst>
          </p:cNvPr>
          <p:cNvSpPr>
            <a:spLocks noGrp="1"/>
          </p:cNvSpPr>
          <p:nvPr>
            <p:ph type="title"/>
          </p:nvPr>
        </p:nvSpPr>
        <p:spPr/>
        <p:txBody>
          <a:bodyPr/>
          <a:lstStyle/>
          <a:p>
            <a:r>
              <a:rPr lang="en-US" dirty="0"/>
              <a:t>Covariance </a:t>
            </a:r>
          </a:p>
        </p:txBody>
      </p:sp>
      <p:sp>
        <p:nvSpPr>
          <p:cNvPr id="3" name="Content Placeholder 2">
            <a:extLst>
              <a:ext uri="{FF2B5EF4-FFF2-40B4-BE49-F238E27FC236}">
                <a16:creationId xmlns:a16="http://schemas.microsoft.com/office/drawing/2014/main" id="{F16313B5-36BF-96C2-BB3F-5E1CC3F8EA5C}"/>
              </a:ext>
            </a:extLst>
          </p:cNvPr>
          <p:cNvSpPr>
            <a:spLocks noGrp="1"/>
          </p:cNvSpPr>
          <p:nvPr>
            <p:ph idx="1"/>
          </p:nvPr>
        </p:nvSpPr>
        <p:spPr>
          <a:xfrm>
            <a:off x="428263" y="1435261"/>
            <a:ext cx="8845739" cy="4606101"/>
          </a:xfrm>
        </p:spPr>
        <p:txBody>
          <a:bodyPr/>
          <a:lstStyle/>
          <a:p>
            <a:r>
              <a:rPr lang="en-US" dirty="0"/>
              <a:t>Covariance is a way of measuring the relationship or association of 2 random variables. </a:t>
            </a:r>
          </a:p>
          <a:p>
            <a:pPr marL="0" indent="0">
              <a:buNone/>
            </a:pPr>
            <a:endParaRPr lang="en-US" dirty="0"/>
          </a:p>
        </p:txBody>
      </p:sp>
      <p:pic>
        <p:nvPicPr>
          <p:cNvPr id="5" name="Picture 4" descr="Text, letter&#10;&#10;Description automatically generated">
            <a:extLst>
              <a:ext uri="{FF2B5EF4-FFF2-40B4-BE49-F238E27FC236}">
                <a16:creationId xmlns:a16="http://schemas.microsoft.com/office/drawing/2014/main" id="{15C6169B-913A-62EF-EE5E-B94A0ADCA9C0}"/>
              </a:ext>
            </a:extLst>
          </p:cNvPr>
          <p:cNvPicPr>
            <a:picLocks noChangeAspect="1"/>
          </p:cNvPicPr>
          <p:nvPr/>
        </p:nvPicPr>
        <p:blipFill>
          <a:blip r:embed="rId2"/>
          <a:stretch>
            <a:fillRect/>
          </a:stretch>
        </p:blipFill>
        <p:spPr>
          <a:xfrm>
            <a:off x="1692718" y="2254250"/>
            <a:ext cx="6565900" cy="2349500"/>
          </a:xfrm>
          <a:prstGeom prst="rect">
            <a:avLst/>
          </a:prstGeom>
        </p:spPr>
      </p:pic>
    </p:spTree>
    <p:extLst>
      <p:ext uri="{BB962C8B-B14F-4D97-AF65-F5344CB8AC3E}">
        <p14:creationId xmlns:p14="http://schemas.microsoft.com/office/powerpoint/2010/main" val="36505652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{F5569F6B-45B2-284A-BAFC-1AF5BB55197B}tf10001060_mac</Template>
  <TotalTime>1662</TotalTime>
  <Words>677</Words>
  <Application>Microsoft Macintosh PowerPoint</Application>
  <PresentationFormat>Widescreen</PresentationFormat>
  <Paragraphs>84</Paragraphs>
  <Slides>27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AmazonEmber</vt:lpstr>
      <vt:lpstr>AmazonEmberBold</vt:lpstr>
      <vt:lpstr>Arial</vt:lpstr>
      <vt:lpstr>CMMI10</vt:lpstr>
      <vt:lpstr>CMSS10</vt:lpstr>
      <vt:lpstr>CMSS8</vt:lpstr>
      <vt:lpstr>CMSSI10</vt:lpstr>
      <vt:lpstr>CMSSI8</vt:lpstr>
      <vt:lpstr>CMSY10</vt:lpstr>
      <vt:lpstr>Trebuchet MS</vt:lpstr>
      <vt:lpstr>Wingdings 3</vt:lpstr>
      <vt:lpstr>Facet</vt:lpstr>
      <vt:lpstr>Statistics week 4</vt:lpstr>
      <vt:lpstr>Expected Value</vt:lpstr>
      <vt:lpstr>Example-Expected value</vt:lpstr>
      <vt:lpstr>Expectation of function</vt:lpstr>
      <vt:lpstr>Properties of Expectation </vt:lpstr>
      <vt:lpstr>Interquartile Range</vt:lpstr>
      <vt:lpstr>Interquartile Range </vt:lpstr>
      <vt:lpstr>Interquartile Range</vt:lpstr>
      <vt:lpstr>Covariance </vt:lpstr>
      <vt:lpstr>Positive, negative and zero Covariance </vt:lpstr>
      <vt:lpstr>Skewness </vt:lpstr>
      <vt:lpstr>How to calculate Skewness </vt:lpstr>
      <vt:lpstr>Example</vt:lpstr>
      <vt:lpstr>Solution</vt:lpstr>
      <vt:lpstr>How to calculate skewness </vt:lpstr>
      <vt:lpstr>Skewness</vt:lpstr>
      <vt:lpstr>Kurtosis</vt:lpstr>
      <vt:lpstr>Kurtosis </vt:lpstr>
      <vt:lpstr>PowerPoint Presentation</vt:lpstr>
      <vt:lpstr>PowerPoint Presentation</vt:lpstr>
      <vt:lpstr>PowerPoint Presentation</vt:lpstr>
      <vt:lpstr>Monte Carlo Method</vt:lpstr>
      <vt:lpstr>Monte Carlo Methods</vt:lpstr>
      <vt:lpstr>Components of a Monte Carlo Simulation</vt:lpstr>
      <vt:lpstr>Steps in Monte Carlo Methods </vt:lpstr>
      <vt:lpstr>Challenges of the Monte Carlo Simulations </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week 3</dc:title>
  <dc:creator>rabail qureshi</dc:creator>
  <cp:lastModifiedBy>rabail qureshi</cp:lastModifiedBy>
  <cp:revision>5</cp:revision>
  <dcterms:created xsi:type="dcterms:W3CDTF">2023-01-19T20:01:29Z</dcterms:created>
  <dcterms:modified xsi:type="dcterms:W3CDTF">2023-02-20T21:42:43Z</dcterms:modified>
</cp:coreProperties>
</file>