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7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40"/>
  </p:normalViewPr>
  <p:slideViewPr>
    <p:cSldViewPr snapToGrid="0">
      <p:cViewPr varScale="1">
        <p:scale>
          <a:sx n="107" d="100"/>
          <a:sy n="107" d="100"/>
        </p:scale>
        <p:origin x="49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481B7A2-A7EC-EE4F-B066-B7A7E011DE92}" type="datetimeFigureOut">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D0B1-3048-6542-AEDD-862866C82459}" type="slidenum">
              <a:rPr lang="en-US" smtClean="0"/>
              <a:t>‹#›</a:t>
            </a:fld>
            <a:endParaRPr lang="en-US"/>
          </a:p>
        </p:txBody>
      </p:sp>
    </p:spTree>
    <p:extLst>
      <p:ext uri="{BB962C8B-B14F-4D97-AF65-F5344CB8AC3E}">
        <p14:creationId xmlns:p14="http://schemas.microsoft.com/office/powerpoint/2010/main" val="1397085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81B7A2-A7EC-EE4F-B066-B7A7E011DE92}" type="datetimeFigureOut">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D0B1-3048-6542-AEDD-862866C82459}" type="slidenum">
              <a:rPr lang="en-US" smtClean="0"/>
              <a:t>‹#›</a:t>
            </a:fld>
            <a:endParaRPr lang="en-US"/>
          </a:p>
        </p:txBody>
      </p:sp>
    </p:spTree>
    <p:extLst>
      <p:ext uri="{BB962C8B-B14F-4D97-AF65-F5344CB8AC3E}">
        <p14:creationId xmlns:p14="http://schemas.microsoft.com/office/powerpoint/2010/main" val="126873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81B7A2-A7EC-EE4F-B066-B7A7E011DE92}" type="datetimeFigureOut">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D0B1-3048-6542-AEDD-862866C8245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0224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81B7A2-A7EC-EE4F-B066-B7A7E011DE92}" type="datetimeFigureOut">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D0B1-3048-6542-AEDD-862866C82459}" type="slidenum">
              <a:rPr lang="en-US" smtClean="0"/>
              <a:t>‹#›</a:t>
            </a:fld>
            <a:endParaRPr lang="en-US"/>
          </a:p>
        </p:txBody>
      </p:sp>
    </p:spTree>
    <p:extLst>
      <p:ext uri="{BB962C8B-B14F-4D97-AF65-F5344CB8AC3E}">
        <p14:creationId xmlns:p14="http://schemas.microsoft.com/office/powerpoint/2010/main" val="3946612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81B7A2-A7EC-EE4F-B066-B7A7E011DE92}" type="datetimeFigureOut">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D0B1-3048-6542-AEDD-862866C8245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195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81B7A2-A7EC-EE4F-B066-B7A7E011DE92}" type="datetimeFigureOut">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D0B1-3048-6542-AEDD-862866C82459}" type="slidenum">
              <a:rPr lang="en-US" smtClean="0"/>
              <a:t>‹#›</a:t>
            </a:fld>
            <a:endParaRPr lang="en-US"/>
          </a:p>
        </p:txBody>
      </p:sp>
    </p:spTree>
    <p:extLst>
      <p:ext uri="{BB962C8B-B14F-4D97-AF65-F5344CB8AC3E}">
        <p14:creationId xmlns:p14="http://schemas.microsoft.com/office/powerpoint/2010/main" val="332686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481B7A2-A7EC-EE4F-B066-B7A7E011DE92}" type="datetimeFigureOut">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D0B1-3048-6542-AEDD-862866C82459}" type="slidenum">
              <a:rPr lang="en-US" smtClean="0"/>
              <a:t>‹#›</a:t>
            </a:fld>
            <a:endParaRPr lang="en-US"/>
          </a:p>
        </p:txBody>
      </p:sp>
    </p:spTree>
    <p:extLst>
      <p:ext uri="{BB962C8B-B14F-4D97-AF65-F5344CB8AC3E}">
        <p14:creationId xmlns:p14="http://schemas.microsoft.com/office/powerpoint/2010/main" val="36228328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481B7A2-A7EC-EE4F-B066-B7A7E011DE92}" type="datetimeFigureOut">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D0B1-3048-6542-AEDD-862866C82459}" type="slidenum">
              <a:rPr lang="en-US" smtClean="0"/>
              <a:t>‹#›</a:t>
            </a:fld>
            <a:endParaRPr lang="en-US"/>
          </a:p>
        </p:txBody>
      </p:sp>
    </p:spTree>
    <p:extLst>
      <p:ext uri="{BB962C8B-B14F-4D97-AF65-F5344CB8AC3E}">
        <p14:creationId xmlns:p14="http://schemas.microsoft.com/office/powerpoint/2010/main" val="1779436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481B7A2-A7EC-EE4F-B066-B7A7E011DE92}" type="datetimeFigureOut">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D0B1-3048-6542-AEDD-862866C82459}" type="slidenum">
              <a:rPr lang="en-US" smtClean="0"/>
              <a:t>‹#›</a:t>
            </a:fld>
            <a:endParaRPr lang="en-US"/>
          </a:p>
        </p:txBody>
      </p:sp>
    </p:spTree>
    <p:extLst>
      <p:ext uri="{BB962C8B-B14F-4D97-AF65-F5344CB8AC3E}">
        <p14:creationId xmlns:p14="http://schemas.microsoft.com/office/powerpoint/2010/main" val="4112794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481B7A2-A7EC-EE4F-B066-B7A7E011DE92}" type="datetimeFigureOut">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A9D0B1-3048-6542-AEDD-862866C82459}" type="slidenum">
              <a:rPr lang="en-US" smtClean="0"/>
              <a:t>‹#›</a:t>
            </a:fld>
            <a:endParaRPr lang="en-US"/>
          </a:p>
        </p:txBody>
      </p:sp>
    </p:spTree>
    <p:extLst>
      <p:ext uri="{BB962C8B-B14F-4D97-AF65-F5344CB8AC3E}">
        <p14:creationId xmlns:p14="http://schemas.microsoft.com/office/powerpoint/2010/main" val="3241994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481B7A2-A7EC-EE4F-B066-B7A7E011DE92}" type="datetimeFigureOut">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9D0B1-3048-6542-AEDD-862866C82459}" type="slidenum">
              <a:rPr lang="en-US" smtClean="0"/>
              <a:t>‹#›</a:t>
            </a:fld>
            <a:endParaRPr lang="en-US"/>
          </a:p>
        </p:txBody>
      </p:sp>
    </p:spTree>
    <p:extLst>
      <p:ext uri="{BB962C8B-B14F-4D97-AF65-F5344CB8AC3E}">
        <p14:creationId xmlns:p14="http://schemas.microsoft.com/office/powerpoint/2010/main" val="4058596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481B7A2-A7EC-EE4F-B066-B7A7E011DE92}" type="datetimeFigureOut">
              <a:rPr lang="en-US" smtClean="0"/>
              <a:t>3/6/23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A9D0B1-3048-6542-AEDD-862866C82459}" type="slidenum">
              <a:rPr lang="en-US" smtClean="0"/>
              <a:t>‹#›</a:t>
            </a:fld>
            <a:endParaRPr lang="en-US"/>
          </a:p>
        </p:txBody>
      </p:sp>
    </p:spTree>
    <p:extLst>
      <p:ext uri="{BB962C8B-B14F-4D97-AF65-F5344CB8AC3E}">
        <p14:creationId xmlns:p14="http://schemas.microsoft.com/office/powerpoint/2010/main" val="2966573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481B7A2-A7EC-EE4F-B066-B7A7E011DE92}" type="datetimeFigureOut">
              <a:rPr lang="en-US" smtClean="0"/>
              <a:t>3/6/23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A9D0B1-3048-6542-AEDD-862866C82459}" type="slidenum">
              <a:rPr lang="en-US" smtClean="0"/>
              <a:t>‹#›</a:t>
            </a:fld>
            <a:endParaRPr lang="en-US"/>
          </a:p>
        </p:txBody>
      </p:sp>
    </p:spTree>
    <p:extLst>
      <p:ext uri="{BB962C8B-B14F-4D97-AF65-F5344CB8AC3E}">
        <p14:creationId xmlns:p14="http://schemas.microsoft.com/office/powerpoint/2010/main" val="198713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81B7A2-A7EC-EE4F-B066-B7A7E011DE92}" type="datetimeFigureOut">
              <a:rPr lang="en-US" smtClean="0"/>
              <a:t>3/6/23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A9D0B1-3048-6542-AEDD-862866C82459}" type="slidenum">
              <a:rPr lang="en-US" smtClean="0"/>
              <a:t>‹#›</a:t>
            </a:fld>
            <a:endParaRPr lang="en-US"/>
          </a:p>
        </p:txBody>
      </p:sp>
    </p:spTree>
    <p:extLst>
      <p:ext uri="{BB962C8B-B14F-4D97-AF65-F5344CB8AC3E}">
        <p14:creationId xmlns:p14="http://schemas.microsoft.com/office/powerpoint/2010/main" val="1865163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481B7A2-A7EC-EE4F-B066-B7A7E011DE92}" type="datetimeFigureOut">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9D0B1-3048-6542-AEDD-862866C82459}" type="slidenum">
              <a:rPr lang="en-US" smtClean="0"/>
              <a:t>‹#›</a:t>
            </a:fld>
            <a:endParaRPr lang="en-US"/>
          </a:p>
        </p:txBody>
      </p:sp>
    </p:spTree>
    <p:extLst>
      <p:ext uri="{BB962C8B-B14F-4D97-AF65-F5344CB8AC3E}">
        <p14:creationId xmlns:p14="http://schemas.microsoft.com/office/powerpoint/2010/main" val="796536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481B7A2-A7EC-EE4F-B066-B7A7E011DE92}" type="datetimeFigureOut">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A9D0B1-3048-6542-AEDD-862866C82459}" type="slidenum">
              <a:rPr lang="en-US" smtClean="0"/>
              <a:t>‹#›</a:t>
            </a:fld>
            <a:endParaRPr lang="en-US"/>
          </a:p>
        </p:txBody>
      </p:sp>
    </p:spTree>
    <p:extLst>
      <p:ext uri="{BB962C8B-B14F-4D97-AF65-F5344CB8AC3E}">
        <p14:creationId xmlns:p14="http://schemas.microsoft.com/office/powerpoint/2010/main" val="1963295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481B7A2-A7EC-EE4F-B066-B7A7E011DE92}" type="datetimeFigureOut">
              <a:rPr lang="en-US" smtClean="0"/>
              <a:t>3/6/23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A9D0B1-3048-6542-AEDD-862866C82459}" type="slidenum">
              <a:rPr lang="en-US" smtClean="0"/>
              <a:t>‹#›</a:t>
            </a:fld>
            <a:endParaRPr lang="en-US"/>
          </a:p>
        </p:txBody>
      </p:sp>
    </p:spTree>
    <p:extLst>
      <p:ext uri="{BB962C8B-B14F-4D97-AF65-F5344CB8AC3E}">
        <p14:creationId xmlns:p14="http://schemas.microsoft.com/office/powerpoint/2010/main" val="2023852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7CF0-4E17-6AE6-09C5-C3CE2B687605}"/>
              </a:ext>
            </a:extLst>
          </p:cNvPr>
          <p:cNvSpPr>
            <a:spLocks noGrp="1"/>
          </p:cNvSpPr>
          <p:nvPr>
            <p:ph type="ctrTitle"/>
          </p:nvPr>
        </p:nvSpPr>
        <p:spPr/>
        <p:txBody>
          <a:bodyPr/>
          <a:lstStyle/>
          <a:p>
            <a:r>
              <a:rPr lang="en-US" dirty="0"/>
              <a:t>Chi Squared Test and ANOVA Test </a:t>
            </a:r>
          </a:p>
        </p:txBody>
      </p:sp>
      <p:sp>
        <p:nvSpPr>
          <p:cNvPr id="3" name="Subtitle 2">
            <a:extLst>
              <a:ext uri="{FF2B5EF4-FFF2-40B4-BE49-F238E27FC236}">
                <a16:creationId xmlns:a16="http://schemas.microsoft.com/office/drawing/2014/main" id="{F87943C6-2332-0F02-8E3E-594090AF772A}"/>
              </a:ext>
            </a:extLst>
          </p:cNvPr>
          <p:cNvSpPr>
            <a:spLocks noGrp="1"/>
          </p:cNvSpPr>
          <p:nvPr>
            <p:ph type="subTitle" idx="1"/>
          </p:nvPr>
        </p:nvSpPr>
        <p:spPr/>
        <p:txBody>
          <a:bodyPr/>
          <a:lstStyle/>
          <a:p>
            <a:r>
              <a:rPr lang="en-US" dirty="0" err="1"/>
              <a:t>Rabail</a:t>
            </a:r>
            <a:r>
              <a:rPr lang="en-US" dirty="0"/>
              <a:t> Tahir </a:t>
            </a:r>
          </a:p>
        </p:txBody>
      </p:sp>
    </p:spTree>
    <p:extLst>
      <p:ext uri="{BB962C8B-B14F-4D97-AF65-F5344CB8AC3E}">
        <p14:creationId xmlns:p14="http://schemas.microsoft.com/office/powerpoint/2010/main" val="920559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9E1C-E056-70AF-8403-FD88AF1221E4}"/>
              </a:ext>
            </a:extLst>
          </p:cNvPr>
          <p:cNvSpPr>
            <a:spLocks noGrp="1"/>
          </p:cNvSpPr>
          <p:nvPr>
            <p:ph type="title"/>
          </p:nvPr>
        </p:nvSpPr>
        <p:spPr/>
        <p:txBody>
          <a:bodyPr/>
          <a:lstStyle/>
          <a:p>
            <a:r>
              <a:rPr lang="en-US" dirty="0"/>
              <a:t>Calculation of Expected Frequencies</a:t>
            </a:r>
          </a:p>
        </p:txBody>
      </p:sp>
      <p:sp>
        <p:nvSpPr>
          <p:cNvPr id="3" name="Content Placeholder 2">
            <a:extLst>
              <a:ext uri="{FF2B5EF4-FFF2-40B4-BE49-F238E27FC236}">
                <a16:creationId xmlns:a16="http://schemas.microsoft.com/office/drawing/2014/main" id="{50A4C7CD-251B-CBB1-6C79-CB4D30E4A54A}"/>
              </a:ext>
            </a:extLst>
          </p:cNvPr>
          <p:cNvSpPr>
            <a:spLocks noGrp="1"/>
          </p:cNvSpPr>
          <p:nvPr>
            <p:ph idx="1"/>
          </p:nvPr>
        </p:nvSpPr>
        <p:spPr/>
        <p:txBody>
          <a:bodyPr/>
          <a:lstStyle/>
          <a:p>
            <a:pPr algn="l">
              <a:buFont typeface="Arial" panose="020B0604020202020204" pitchFamily="34" charset="0"/>
              <a:buChar char="•"/>
            </a:pPr>
            <a:r>
              <a:rPr lang="en-GB" b="0" i="0" u="none" strike="noStrike" dirty="0">
                <a:solidFill>
                  <a:srgbClr val="374151"/>
                </a:solidFill>
                <a:effectLst/>
                <a:latin typeface="Söhne"/>
              </a:rPr>
              <a:t>To calculate the expected frequencies, we use the formula:</a:t>
            </a:r>
          </a:p>
          <a:p>
            <a:pPr algn="l">
              <a:buFont typeface="Arial" panose="020B0604020202020204" pitchFamily="34" charset="0"/>
              <a:buChar char="•"/>
            </a:pPr>
            <a:r>
              <a:rPr lang="en-GB" b="0" i="0" u="none" strike="noStrike" dirty="0">
                <a:solidFill>
                  <a:srgbClr val="374151"/>
                </a:solidFill>
                <a:effectLst/>
                <a:latin typeface="Söhne"/>
              </a:rPr>
              <a:t>Expected = </a:t>
            </a:r>
            <a:r>
              <a:rPr lang="en-GB" b="0" i="0" u="none" strike="noStrike" dirty="0">
                <a:solidFill>
                  <a:srgbClr val="05192D"/>
                </a:solidFill>
                <a:effectLst/>
                <a:latin typeface="Studio-Feixen-Sans"/>
              </a:rPr>
              <a:t>(row total * column total) / total</a:t>
            </a:r>
            <a:endParaRPr lang="en-GB" b="0" i="0" u="none" strike="noStrike" dirty="0">
              <a:solidFill>
                <a:srgbClr val="374151"/>
              </a:solidFill>
              <a:effectLst/>
              <a:latin typeface="Söhne"/>
            </a:endParaRPr>
          </a:p>
        </p:txBody>
      </p:sp>
    </p:spTree>
    <p:extLst>
      <p:ext uri="{BB962C8B-B14F-4D97-AF65-F5344CB8AC3E}">
        <p14:creationId xmlns:p14="http://schemas.microsoft.com/office/powerpoint/2010/main" val="2315520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7DF09-CA27-CF99-47CD-4621485039B5}"/>
              </a:ext>
            </a:extLst>
          </p:cNvPr>
          <p:cNvSpPr>
            <a:spLocks noGrp="1"/>
          </p:cNvSpPr>
          <p:nvPr>
            <p:ph type="title"/>
          </p:nvPr>
        </p:nvSpPr>
        <p:spPr/>
        <p:txBody>
          <a:bodyPr/>
          <a:lstStyle/>
          <a:p>
            <a:r>
              <a:rPr lang="en-US" dirty="0"/>
              <a:t>Example- Chi Squared test </a:t>
            </a:r>
          </a:p>
        </p:txBody>
      </p:sp>
      <p:sp>
        <p:nvSpPr>
          <p:cNvPr id="3" name="Content Placeholder 2">
            <a:extLst>
              <a:ext uri="{FF2B5EF4-FFF2-40B4-BE49-F238E27FC236}">
                <a16:creationId xmlns:a16="http://schemas.microsoft.com/office/drawing/2014/main" id="{97522D02-4CC0-B32B-5BF4-D0B21853FB0D}"/>
              </a:ext>
            </a:extLst>
          </p:cNvPr>
          <p:cNvSpPr>
            <a:spLocks noGrp="1"/>
          </p:cNvSpPr>
          <p:nvPr>
            <p:ph idx="1"/>
          </p:nvPr>
        </p:nvSpPr>
        <p:spPr/>
        <p:txBody>
          <a:bodyPr/>
          <a:lstStyle/>
          <a:p>
            <a:r>
              <a:rPr lang="en-US" dirty="0"/>
              <a:t>Let's say you want to know if gender has anything to do with political party preference. You poll 440 voters in a simple random sample to find out which political party they prefer. The results of the survey are shown in the table below:</a:t>
            </a:r>
          </a:p>
        </p:txBody>
      </p:sp>
      <p:pic>
        <p:nvPicPr>
          <p:cNvPr id="5" name="Picture 4" descr="Table&#10;&#10;Description automatically generated">
            <a:extLst>
              <a:ext uri="{FF2B5EF4-FFF2-40B4-BE49-F238E27FC236}">
                <a16:creationId xmlns:a16="http://schemas.microsoft.com/office/drawing/2014/main" id="{38D4CF44-5BA1-9F06-2C60-D74E09651717}"/>
              </a:ext>
            </a:extLst>
          </p:cNvPr>
          <p:cNvPicPr>
            <a:picLocks noChangeAspect="1"/>
          </p:cNvPicPr>
          <p:nvPr/>
        </p:nvPicPr>
        <p:blipFill>
          <a:blip r:embed="rId2"/>
          <a:stretch>
            <a:fillRect/>
          </a:stretch>
        </p:blipFill>
        <p:spPr>
          <a:xfrm>
            <a:off x="1663700" y="3656012"/>
            <a:ext cx="5892800" cy="1803400"/>
          </a:xfrm>
          <a:prstGeom prst="rect">
            <a:avLst/>
          </a:prstGeom>
        </p:spPr>
      </p:pic>
    </p:spTree>
    <p:extLst>
      <p:ext uri="{BB962C8B-B14F-4D97-AF65-F5344CB8AC3E}">
        <p14:creationId xmlns:p14="http://schemas.microsoft.com/office/powerpoint/2010/main" val="530263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2864-C2EE-40CF-CA4A-4E8965FF97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FEE34FF-E6CC-8FD9-5781-8EE53A21869D}"/>
              </a:ext>
            </a:extLst>
          </p:cNvPr>
          <p:cNvSpPr>
            <a:spLocks noGrp="1"/>
          </p:cNvSpPr>
          <p:nvPr>
            <p:ph idx="1"/>
          </p:nvPr>
        </p:nvSpPr>
        <p:spPr/>
        <p:txBody>
          <a:bodyPr/>
          <a:lstStyle/>
          <a:p>
            <a:r>
              <a:rPr lang="en-US" dirty="0"/>
              <a:t>To see if gender is linked to political party preference, perform a Chi-Square test of independence using the steps below.</a:t>
            </a:r>
          </a:p>
          <a:p>
            <a:r>
              <a:rPr lang="en-US" dirty="0"/>
              <a:t>Step 1: Define the Hypothesis</a:t>
            </a:r>
          </a:p>
          <a:p>
            <a:pPr lvl="1"/>
            <a:r>
              <a:rPr lang="en-US" dirty="0"/>
              <a:t>H0: There is no link between gender and political party preference.</a:t>
            </a:r>
          </a:p>
          <a:p>
            <a:pPr lvl="1"/>
            <a:r>
              <a:rPr lang="en-US" dirty="0"/>
              <a:t>H1: There is a link between gender and political party preference.</a:t>
            </a:r>
          </a:p>
          <a:p>
            <a:pPr marL="457200" lvl="1" indent="0">
              <a:buNone/>
            </a:pPr>
            <a:endParaRPr lang="en-US" dirty="0"/>
          </a:p>
          <a:p>
            <a:endParaRPr lang="en-US" dirty="0"/>
          </a:p>
        </p:txBody>
      </p:sp>
    </p:spTree>
    <p:extLst>
      <p:ext uri="{BB962C8B-B14F-4D97-AF65-F5344CB8AC3E}">
        <p14:creationId xmlns:p14="http://schemas.microsoft.com/office/powerpoint/2010/main" val="4088053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92938-614F-56D4-7143-D71B102529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A5FCE6-59F6-1B7F-E6D4-F79E31817B6C}"/>
              </a:ext>
            </a:extLst>
          </p:cNvPr>
          <p:cNvSpPr>
            <a:spLocks noGrp="1"/>
          </p:cNvSpPr>
          <p:nvPr>
            <p:ph idx="1"/>
          </p:nvPr>
        </p:nvSpPr>
        <p:spPr>
          <a:xfrm>
            <a:off x="677334" y="609601"/>
            <a:ext cx="8596668" cy="5431762"/>
          </a:xfrm>
        </p:spPr>
        <p:txBody>
          <a:bodyPr/>
          <a:lstStyle/>
          <a:p>
            <a:pPr algn="l"/>
            <a:r>
              <a:rPr lang="en-GB" b="0" i="0" u="none" strike="noStrike" dirty="0">
                <a:solidFill>
                  <a:srgbClr val="272C37"/>
                </a:solidFill>
                <a:effectLst/>
                <a:latin typeface="Roboto" panose="02000000000000000000" pitchFamily="2" charset="0"/>
              </a:rPr>
              <a:t>Step 2: Calculate the Expected Values</a:t>
            </a:r>
          </a:p>
          <a:p>
            <a:pPr algn="l"/>
            <a:r>
              <a:rPr lang="en-GB" b="0" i="0" u="none" strike="noStrike" dirty="0">
                <a:solidFill>
                  <a:srgbClr val="51565E"/>
                </a:solidFill>
                <a:effectLst/>
                <a:latin typeface="Roboto" panose="02000000000000000000" pitchFamily="2" charset="0"/>
              </a:rPr>
              <a:t>Now you will calculate the expected frequency.</a:t>
            </a:r>
          </a:p>
          <a:p>
            <a:endParaRPr lang="en-US" dirty="0"/>
          </a:p>
          <a:p>
            <a:endParaRPr lang="en-US" dirty="0"/>
          </a:p>
          <a:p>
            <a:endParaRPr lang="en-US" dirty="0"/>
          </a:p>
          <a:p>
            <a:endParaRPr lang="en-US" dirty="0"/>
          </a:p>
          <a:p>
            <a:r>
              <a:rPr lang="en-GB" b="0" i="0" u="none" strike="noStrike" dirty="0">
                <a:solidFill>
                  <a:srgbClr val="51565E"/>
                </a:solidFill>
                <a:effectLst/>
                <a:latin typeface="Roboto" panose="02000000000000000000" pitchFamily="2" charset="0"/>
              </a:rPr>
              <a:t>For example, the expected value for Male Republicans is: </a:t>
            </a:r>
          </a:p>
          <a:p>
            <a:pPr marL="0" indent="0">
              <a:buNone/>
            </a:pPr>
            <a:endParaRPr lang="en-US" dirty="0"/>
          </a:p>
        </p:txBody>
      </p:sp>
      <p:pic>
        <p:nvPicPr>
          <p:cNvPr id="7" name="Picture 6" descr="Text, letter&#10;&#10;Description automatically generated">
            <a:extLst>
              <a:ext uri="{FF2B5EF4-FFF2-40B4-BE49-F238E27FC236}">
                <a16:creationId xmlns:a16="http://schemas.microsoft.com/office/drawing/2014/main" id="{548792E5-B6F3-BF37-37C3-07CB2EC1AD70}"/>
              </a:ext>
            </a:extLst>
          </p:cNvPr>
          <p:cNvPicPr>
            <a:picLocks noChangeAspect="1"/>
          </p:cNvPicPr>
          <p:nvPr/>
        </p:nvPicPr>
        <p:blipFill>
          <a:blip r:embed="rId2"/>
          <a:stretch>
            <a:fillRect/>
          </a:stretch>
        </p:blipFill>
        <p:spPr>
          <a:xfrm>
            <a:off x="2048318" y="1617663"/>
            <a:ext cx="5854700" cy="1079500"/>
          </a:xfrm>
          <a:prstGeom prst="rect">
            <a:avLst/>
          </a:prstGeom>
        </p:spPr>
      </p:pic>
      <p:pic>
        <p:nvPicPr>
          <p:cNvPr id="9" name="Picture 8" descr="Text&#10;&#10;Description automatically generated with medium confidence">
            <a:extLst>
              <a:ext uri="{FF2B5EF4-FFF2-40B4-BE49-F238E27FC236}">
                <a16:creationId xmlns:a16="http://schemas.microsoft.com/office/drawing/2014/main" id="{26806DE3-C503-D08B-61DC-767A0E48D778}"/>
              </a:ext>
            </a:extLst>
          </p:cNvPr>
          <p:cNvPicPr>
            <a:picLocks noChangeAspect="1"/>
          </p:cNvPicPr>
          <p:nvPr/>
        </p:nvPicPr>
        <p:blipFill>
          <a:blip r:embed="rId3"/>
          <a:stretch>
            <a:fillRect/>
          </a:stretch>
        </p:blipFill>
        <p:spPr>
          <a:xfrm>
            <a:off x="2197100" y="4225593"/>
            <a:ext cx="3898900" cy="1028700"/>
          </a:xfrm>
          <a:prstGeom prst="rect">
            <a:avLst/>
          </a:prstGeom>
        </p:spPr>
      </p:pic>
    </p:spTree>
    <p:extLst>
      <p:ext uri="{BB962C8B-B14F-4D97-AF65-F5344CB8AC3E}">
        <p14:creationId xmlns:p14="http://schemas.microsoft.com/office/powerpoint/2010/main" val="4248421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F842-E596-16A8-DD8D-51CA74DF1733}"/>
              </a:ext>
            </a:extLst>
          </p:cNvPr>
          <p:cNvSpPr>
            <a:spLocks noGrp="1"/>
          </p:cNvSpPr>
          <p:nvPr>
            <p:ph type="title"/>
          </p:nvPr>
        </p:nvSpPr>
        <p:spPr/>
        <p:txBody>
          <a:bodyPr/>
          <a:lstStyle/>
          <a:p>
            <a:endParaRPr lang="en-US"/>
          </a:p>
        </p:txBody>
      </p:sp>
      <p:pic>
        <p:nvPicPr>
          <p:cNvPr id="5" name="Content Placeholder 4" descr="Table&#10;&#10;Description automatically generated">
            <a:extLst>
              <a:ext uri="{FF2B5EF4-FFF2-40B4-BE49-F238E27FC236}">
                <a16:creationId xmlns:a16="http://schemas.microsoft.com/office/drawing/2014/main" id="{940DF77E-8200-706E-442E-A204CC2E18AC}"/>
              </a:ext>
            </a:extLst>
          </p:cNvPr>
          <p:cNvPicPr>
            <a:picLocks noGrp="1" noChangeAspect="1"/>
          </p:cNvPicPr>
          <p:nvPr>
            <p:ph idx="1"/>
          </p:nvPr>
        </p:nvPicPr>
        <p:blipFill>
          <a:blip r:embed="rId2"/>
          <a:stretch>
            <a:fillRect/>
          </a:stretch>
        </p:blipFill>
        <p:spPr>
          <a:xfrm>
            <a:off x="1156494" y="1930400"/>
            <a:ext cx="7239000" cy="2730500"/>
          </a:xfrm>
        </p:spPr>
      </p:pic>
    </p:spTree>
    <p:extLst>
      <p:ext uri="{BB962C8B-B14F-4D97-AF65-F5344CB8AC3E}">
        <p14:creationId xmlns:p14="http://schemas.microsoft.com/office/powerpoint/2010/main" val="3799640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3D349-E4E6-D8E5-9318-A3E23834F3E5}"/>
              </a:ext>
            </a:extLst>
          </p:cNvPr>
          <p:cNvSpPr>
            <a:spLocks noGrp="1"/>
          </p:cNvSpPr>
          <p:nvPr>
            <p:ph type="title"/>
          </p:nvPr>
        </p:nvSpPr>
        <p:spPr/>
        <p:txBody>
          <a:bodyPr>
            <a:normAutofit fontScale="90000"/>
          </a:bodyPr>
          <a:lstStyle/>
          <a:p>
            <a:r>
              <a:rPr lang="en-GB" b="0" i="0" u="none" strike="noStrike" dirty="0">
                <a:solidFill>
                  <a:srgbClr val="272C37"/>
                </a:solidFill>
                <a:effectLst/>
                <a:latin typeface="Roboto" panose="02000000000000000000" pitchFamily="2" charset="0"/>
              </a:rPr>
              <a:t>Step 3: Calculate (O-E)2 / E for Each Cell in the Table</a:t>
            </a:r>
            <a:br>
              <a:rPr lang="en-GB" b="0" i="0" u="none" strike="noStrike"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15530942-C34F-BAE0-65C4-BB1CCEDCB241}"/>
              </a:ext>
            </a:extLst>
          </p:cNvPr>
          <p:cNvSpPr>
            <a:spLocks noGrp="1"/>
          </p:cNvSpPr>
          <p:nvPr>
            <p:ph idx="1"/>
          </p:nvPr>
        </p:nvSpPr>
        <p:spPr/>
        <p:txBody>
          <a:bodyPr/>
          <a:lstStyle/>
          <a:p>
            <a:pPr algn="l"/>
            <a:r>
              <a:rPr lang="en-GB" b="0" i="0" u="none" strike="noStrike" dirty="0">
                <a:solidFill>
                  <a:srgbClr val="51565E"/>
                </a:solidFill>
                <a:effectLst/>
                <a:latin typeface="Roboto" panose="02000000000000000000" pitchFamily="2" charset="0"/>
              </a:rPr>
              <a:t>Now you will calculate the (O - E)2 / E for each cell in the table.</a:t>
            </a:r>
          </a:p>
          <a:p>
            <a:pPr algn="l"/>
            <a:r>
              <a:rPr lang="en-GB" b="0" i="0" u="none" strike="noStrike" dirty="0">
                <a:solidFill>
                  <a:srgbClr val="51565E"/>
                </a:solidFill>
                <a:effectLst/>
                <a:latin typeface="Roboto" panose="02000000000000000000" pitchFamily="2" charset="0"/>
              </a:rPr>
              <a:t>Where</a:t>
            </a:r>
          </a:p>
          <a:p>
            <a:pPr algn="l"/>
            <a:r>
              <a:rPr lang="en-GB" b="0" i="0" u="none" strike="noStrike" dirty="0">
                <a:solidFill>
                  <a:srgbClr val="51565E"/>
                </a:solidFill>
                <a:effectLst/>
                <a:latin typeface="Roboto" panose="02000000000000000000" pitchFamily="2" charset="0"/>
              </a:rPr>
              <a:t>O = Observed Value</a:t>
            </a:r>
          </a:p>
          <a:p>
            <a:pPr algn="l"/>
            <a:r>
              <a:rPr lang="en-GB" b="0" i="0" u="none" strike="noStrike" dirty="0">
                <a:solidFill>
                  <a:srgbClr val="51565E"/>
                </a:solidFill>
                <a:effectLst/>
                <a:latin typeface="Roboto" panose="02000000000000000000" pitchFamily="2" charset="0"/>
              </a:rPr>
              <a:t>E = Expected Value</a:t>
            </a:r>
          </a:p>
          <a:p>
            <a:endParaRPr lang="en-US" dirty="0"/>
          </a:p>
        </p:txBody>
      </p:sp>
      <p:pic>
        <p:nvPicPr>
          <p:cNvPr id="5" name="Picture 4" descr="Graphical user interface, application, table, Excel&#10;&#10;Description automatically generated">
            <a:extLst>
              <a:ext uri="{FF2B5EF4-FFF2-40B4-BE49-F238E27FC236}">
                <a16:creationId xmlns:a16="http://schemas.microsoft.com/office/drawing/2014/main" id="{804F9AF4-CA27-D914-C152-48986EF482D3}"/>
              </a:ext>
            </a:extLst>
          </p:cNvPr>
          <p:cNvPicPr>
            <a:picLocks noChangeAspect="1"/>
          </p:cNvPicPr>
          <p:nvPr/>
        </p:nvPicPr>
        <p:blipFill>
          <a:blip r:embed="rId2"/>
          <a:stretch>
            <a:fillRect/>
          </a:stretch>
        </p:blipFill>
        <p:spPr>
          <a:xfrm>
            <a:off x="1890713" y="3821113"/>
            <a:ext cx="7239000" cy="2730500"/>
          </a:xfrm>
          <a:prstGeom prst="rect">
            <a:avLst/>
          </a:prstGeom>
        </p:spPr>
      </p:pic>
    </p:spTree>
    <p:extLst>
      <p:ext uri="{BB962C8B-B14F-4D97-AF65-F5344CB8AC3E}">
        <p14:creationId xmlns:p14="http://schemas.microsoft.com/office/powerpoint/2010/main" val="2621405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AF442-757A-36C2-1EDC-41B2547C0372}"/>
              </a:ext>
            </a:extLst>
          </p:cNvPr>
          <p:cNvSpPr>
            <a:spLocks noGrp="1"/>
          </p:cNvSpPr>
          <p:nvPr>
            <p:ph type="title"/>
          </p:nvPr>
        </p:nvSpPr>
        <p:spPr/>
        <p:txBody>
          <a:bodyPr/>
          <a:lstStyle/>
          <a:p>
            <a:r>
              <a:rPr lang="en-GB" b="0" i="0" u="none" strike="noStrike" dirty="0">
                <a:solidFill>
                  <a:srgbClr val="272C37"/>
                </a:solidFill>
                <a:effectLst/>
                <a:latin typeface="Roboto" panose="02000000000000000000" pitchFamily="2" charset="0"/>
              </a:rPr>
              <a:t>Step 4: Calculate the Test Statistic X2</a:t>
            </a:r>
            <a:br>
              <a:rPr lang="en-GB" b="0" i="0" u="none" strike="noStrike" dirty="0">
                <a:solidFill>
                  <a:srgbClr val="272C37"/>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15294D3A-FC1E-D44B-31A0-37B8D94B4270}"/>
              </a:ext>
            </a:extLst>
          </p:cNvPr>
          <p:cNvSpPr>
            <a:spLocks noGrp="1"/>
          </p:cNvSpPr>
          <p:nvPr>
            <p:ph idx="1"/>
          </p:nvPr>
        </p:nvSpPr>
        <p:spPr/>
        <p:txBody>
          <a:bodyPr/>
          <a:lstStyle/>
          <a:p>
            <a:pPr algn="l"/>
            <a:r>
              <a:rPr lang="en-GB" b="0" i="0" u="none" strike="noStrike" dirty="0">
                <a:solidFill>
                  <a:srgbClr val="51565E"/>
                </a:solidFill>
                <a:effectLst/>
                <a:latin typeface="Roboto" panose="02000000000000000000" pitchFamily="2" charset="0"/>
              </a:rPr>
              <a:t>X2  is the sum of all the values in the last table</a:t>
            </a:r>
          </a:p>
          <a:p>
            <a:pPr algn="l"/>
            <a:r>
              <a:rPr lang="en-GB" b="0" i="0" u="none" strike="noStrike" dirty="0">
                <a:solidFill>
                  <a:srgbClr val="51565E"/>
                </a:solidFill>
                <a:effectLst/>
                <a:latin typeface="Roboto" panose="02000000000000000000" pitchFamily="2" charset="0"/>
              </a:rPr>
              <a:t> =  0.743 + 2.05 + 2.33 + 3.33 + 0.384 + 1</a:t>
            </a:r>
          </a:p>
          <a:p>
            <a:pPr algn="l"/>
            <a:r>
              <a:rPr lang="en-GB" b="0" i="0" u="none" strike="noStrike" dirty="0">
                <a:solidFill>
                  <a:srgbClr val="51565E"/>
                </a:solidFill>
                <a:effectLst/>
                <a:latin typeface="Roboto" panose="02000000000000000000" pitchFamily="2" charset="0"/>
              </a:rPr>
              <a:t> = 9.837</a:t>
            </a:r>
          </a:p>
          <a:p>
            <a:endParaRPr lang="en-US" dirty="0"/>
          </a:p>
        </p:txBody>
      </p:sp>
    </p:spTree>
    <p:extLst>
      <p:ext uri="{BB962C8B-B14F-4D97-AF65-F5344CB8AC3E}">
        <p14:creationId xmlns:p14="http://schemas.microsoft.com/office/powerpoint/2010/main" val="3719054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01F1-F48E-D4E1-0F6B-572E23752BEF}"/>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6618A4E2-396E-A1BB-D207-7EA3F6C16819}"/>
              </a:ext>
            </a:extLst>
          </p:cNvPr>
          <p:cNvSpPr>
            <a:spLocks noGrp="1"/>
          </p:cNvSpPr>
          <p:nvPr>
            <p:ph idx="1"/>
          </p:nvPr>
        </p:nvSpPr>
        <p:spPr/>
        <p:txBody>
          <a:bodyPr/>
          <a:lstStyle/>
          <a:p>
            <a:pPr algn="l"/>
            <a:r>
              <a:rPr lang="en-GB" b="0" i="0" u="none" strike="noStrike" dirty="0">
                <a:solidFill>
                  <a:srgbClr val="51565E"/>
                </a:solidFill>
                <a:effectLst/>
                <a:latin typeface="Roboto" panose="02000000000000000000" pitchFamily="2" charset="0"/>
              </a:rPr>
              <a:t>Before you can conclude, you must first determine the critical statistic, which requires determining our degrees of freedom. The degrees of freedom in this case are equal to the table's number of columns minus one multiplied by the table's number of rows minus one, or (r-1) (c-1). We have (3-1)(2-1) = 2.</a:t>
            </a:r>
          </a:p>
          <a:p>
            <a:pPr algn="l"/>
            <a:r>
              <a:rPr lang="en-GB" b="0" i="0" u="none" strike="noStrike" dirty="0">
                <a:solidFill>
                  <a:srgbClr val="51565E"/>
                </a:solidFill>
                <a:effectLst/>
                <a:latin typeface="Roboto" panose="02000000000000000000" pitchFamily="2" charset="0"/>
              </a:rPr>
              <a:t>Finally, you compare our obtained statistic to the critical statistic found in the chi-square table. As you can see, for an alpha level of 0.05 and two degrees of freedom, the critical statistic is 5.991, which is less than our obtained statistic of 9.83. You can reject our null hypothesis because the critical statistic is higher than your obtained statistic.</a:t>
            </a:r>
          </a:p>
          <a:p>
            <a:pPr algn="l"/>
            <a:r>
              <a:rPr lang="en-GB" b="0" i="0" u="none" strike="noStrike" dirty="0">
                <a:solidFill>
                  <a:srgbClr val="51565E"/>
                </a:solidFill>
                <a:effectLst/>
                <a:latin typeface="Roboto" panose="02000000000000000000" pitchFamily="2" charset="0"/>
              </a:rPr>
              <a:t>This means you have sufficient evidence to say that there is an association between gender and political party preference.</a:t>
            </a:r>
          </a:p>
        </p:txBody>
      </p:sp>
    </p:spTree>
    <p:extLst>
      <p:ext uri="{BB962C8B-B14F-4D97-AF65-F5344CB8AC3E}">
        <p14:creationId xmlns:p14="http://schemas.microsoft.com/office/powerpoint/2010/main" val="3802342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A1E6-AFE8-A75B-9974-B294C300C33B}"/>
              </a:ext>
            </a:extLst>
          </p:cNvPr>
          <p:cNvSpPr>
            <a:spLocks noGrp="1"/>
          </p:cNvSpPr>
          <p:nvPr>
            <p:ph type="title"/>
          </p:nvPr>
        </p:nvSpPr>
        <p:spPr/>
        <p:txBody>
          <a:bodyPr/>
          <a:lstStyle/>
          <a:p>
            <a:r>
              <a:rPr lang="en-US" dirty="0"/>
              <a:t>Steps of Chi squared Test </a:t>
            </a:r>
          </a:p>
        </p:txBody>
      </p:sp>
      <p:sp>
        <p:nvSpPr>
          <p:cNvPr id="3" name="Content Placeholder 2">
            <a:extLst>
              <a:ext uri="{FF2B5EF4-FFF2-40B4-BE49-F238E27FC236}">
                <a16:creationId xmlns:a16="http://schemas.microsoft.com/office/drawing/2014/main" id="{66E0165E-5B4D-B199-D6DA-22B910ABC3F6}"/>
              </a:ext>
            </a:extLst>
          </p:cNvPr>
          <p:cNvSpPr>
            <a:spLocks noGrp="1"/>
          </p:cNvSpPr>
          <p:nvPr>
            <p:ph idx="1"/>
          </p:nvPr>
        </p:nvSpPr>
        <p:spPr/>
        <p:txBody>
          <a:bodyPr/>
          <a:lstStyle/>
          <a:p>
            <a:r>
              <a:rPr lang="en-GB" b="0" i="0" u="none" strike="noStrike" dirty="0">
                <a:solidFill>
                  <a:srgbClr val="353740"/>
                </a:solidFill>
                <a:effectLst/>
                <a:latin typeface="ColfaxAI"/>
              </a:rPr>
              <a:t>The steps of a chi test are as follows: </a:t>
            </a:r>
          </a:p>
          <a:p>
            <a:pPr lvl="1"/>
            <a:r>
              <a:rPr lang="en-GB" b="0" i="0" u="none" strike="noStrike" dirty="0">
                <a:solidFill>
                  <a:srgbClr val="353740"/>
                </a:solidFill>
                <a:effectLst/>
                <a:latin typeface="ColfaxAI"/>
              </a:rPr>
              <a:t>State the null and alternative hypotheses </a:t>
            </a:r>
          </a:p>
          <a:p>
            <a:pPr lvl="1"/>
            <a:r>
              <a:rPr lang="en-GB" b="0" i="0" u="none" strike="noStrike" dirty="0">
                <a:solidFill>
                  <a:srgbClr val="353740"/>
                </a:solidFill>
                <a:effectLst/>
                <a:latin typeface="ColfaxAI"/>
              </a:rPr>
              <a:t>Select the appropriate chi-square test </a:t>
            </a:r>
          </a:p>
          <a:p>
            <a:pPr lvl="1"/>
            <a:r>
              <a:rPr lang="en-GB" b="0" i="0" u="none" strike="noStrike" dirty="0">
                <a:solidFill>
                  <a:srgbClr val="353740"/>
                </a:solidFill>
                <a:effectLst/>
                <a:latin typeface="ColfaxAI"/>
              </a:rPr>
              <a:t>Calculate the expected frequencies </a:t>
            </a:r>
          </a:p>
          <a:p>
            <a:pPr lvl="1"/>
            <a:r>
              <a:rPr lang="en-GB" b="0" i="0" u="none" strike="noStrike" dirty="0">
                <a:solidFill>
                  <a:srgbClr val="353740"/>
                </a:solidFill>
                <a:effectLst/>
                <a:latin typeface="ColfaxAI"/>
              </a:rPr>
              <a:t>Calculate the chi-square statistic </a:t>
            </a:r>
          </a:p>
          <a:p>
            <a:pPr lvl="1"/>
            <a:r>
              <a:rPr lang="en-GB" b="0" i="0" u="none" strike="noStrike" dirty="0">
                <a:solidFill>
                  <a:srgbClr val="353740"/>
                </a:solidFill>
                <a:effectLst/>
                <a:latin typeface="ColfaxAI"/>
              </a:rPr>
              <a:t>Calculate the degrees of freedom </a:t>
            </a:r>
          </a:p>
          <a:p>
            <a:pPr lvl="1"/>
            <a:r>
              <a:rPr lang="en-GB" b="0" i="0" u="none" strike="noStrike" dirty="0">
                <a:solidFill>
                  <a:srgbClr val="353740"/>
                </a:solidFill>
                <a:effectLst/>
                <a:latin typeface="ColfaxAI"/>
              </a:rPr>
              <a:t>Determine the critical value </a:t>
            </a:r>
          </a:p>
          <a:p>
            <a:pPr lvl="1"/>
            <a:r>
              <a:rPr lang="en-GB" b="0" i="0" u="none" strike="noStrike" dirty="0">
                <a:solidFill>
                  <a:srgbClr val="353740"/>
                </a:solidFill>
                <a:effectLst/>
                <a:latin typeface="ColfaxAI"/>
              </a:rPr>
              <a:t>Compare the critical value with the calculated chi-square statistic</a:t>
            </a:r>
          </a:p>
          <a:p>
            <a:pPr lvl="1"/>
            <a:r>
              <a:rPr lang="en-GB" b="0" i="0" u="none" strike="noStrike" dirty="0">
                <a:solidFill>
                  <a:srgbClr val="353740"/>
                </a:solidFill>
                <a:effectLst/>
                <a:latin typeface="ColfaxAI"/>
              </a:rPr>
              <a:t>Draw a conclusion</a:t>
            </a:r>
            <a:endParaRPr lang="en-US" dirty="0"/>
          </a:p>
        </p:txBody>
      </p:sp>
    </p:spTree>
    <p:extLst>
      <p:ext uri="{BB962C8B-B14F-4D97-AF65-F5344CB8AC3E}">
        <p14:creationId xmlns:p14="http://schemas.microsoft.com/office/powerpoint/2010/main" val="3421924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4E3A-23BB-069A-C535-F8CAF4292683}"/>
              </a:ext>
            </a:extLst>
          </p:cNvPr>
          <p:cNvSpPr>
            <a:spLocks noGrp="1"/>
          </p:cNvSpPr>
          <p:nvPr>
            <p:ph type="title"/>
          </p:nvPr>
        </p:nvSpPr>
        <p:spPr/>
        <p:txBody>
          <a:bodyPr/>
          <a:lstStyle/>
          <a:p>
            <a:r>
              <a:rPr lang="en-US" dirty="0"/>
              <a:t>Pros and Cons</a:t>
            </a:r>
            <a:br>
              <a:rPr lang="en-US" dirty="0"/>
            </a:br>
            <a:endParaRPr lang="en-US" dirty="0"/>
          </a:p>
        </p:txBody>
      </p:sp>
      <p:sp>
        <p:nvSpPr>
          <p:cNvPr id="3" name="Content Placeholder 2">
            <a:extLst>
              <a:ext uri="{FF2B5EF4-FFF2-40B4-BE49-F238E27FC236}">
                <a16:creationId xmlns:a16="http://schemas.microsoft.com/office/drawing/2014/main" id="{06976649-7ED2-C764-EFDA-4DD283B4D0DF}"/>
              </a:ext>
            </a:extLst>
          </p:cNvPr>
          <p:cNvSpPr>
            <a:spLocks noGrp="1"/>
          </p:cNvSpPr>
          <p:nvPr>
            <p:ph idx="1"/>
          </p:nvPr>
        </p:nvSpPr>
        <p:spPr/>
        <p:txBody>
          <a:bodyPr>
            <a:normAutofit fontScale="92500"/>
          </a:bodyPr>
          <a:lstStyle/>
          <a:p>
            <a:r>
              <a:rPr lang="en-US" dirty="0"/>
              <a:t>Pros:</a:t>
            </a:r>
          </a:p>
          <a:p>
            <a:r>
              <a:rPr lang="en-US" dirty="0"/>
              <a:t>It is easier to compute.</a:t>
            </a:r>
          </a:p>
          <a:p>
            <a:r>
              <a:rPr lang="en-US" dirty="0"/>
              <a:t>It can also be used with nominal data.</a:t>
            </a:r>
          </a:p>
          <a:p>
            <a:r>
              <a:rPr lang="en-US" dirty="0"/>
              <a:t>It does not assume anything about the data distribution.</a:t>
            </a:r>
          </a:p>
          <a:p>
            <a:r>
              <a:rPr lang="en-US" dirty="0"/>
              <a:t>Cons:</a:t>
            </a:r>
          </a:p>
          <a:p>
            <a:r>
              <a:rPr lang="en-US" dirty="0"/>
              <a:t>The number of observations should be more than 20.</a:t>
            </a:r>
          </a:p>
          <a:p>
            <a:r>
              <a:rPr lang="en-US" dirty="0"/>
              <a:t>Data must be frequency data.</a:t>
            </a:r>
          </a:p>
          <a:p>
            <a:r>
              <a:rPr lang="en-US" dirty="0"/>
              <a:t>It assumes random sampling. It means the sample should be selected randomly.</a:t>
            </a:r>
          </a:p>
          <a:p>
            <a:r>
              <a:rPr lang="en-US" dirty="0"/>
              <a:t>It is sensitive to small frequencies, which leads to erroneous conclusions.</a:t>
            </a:r>
          </a:p>
          <a:p>
            <a:r>
              <a:rPr lang="en-US"/>
              <a:t>It is also sensitive to sample size.</a:t>
            </a:r>
          </a:p>
          <a:p>
            <a:endParaRPr lang="en-US"/>
          </a:p>
        </p:txBody>
      </p:sp>
    </p:spTree>
    <p:extLst>
      <p:ext uri="{BB962C8B-B14F-4D97-AF65-F5344CB8AC3E}">
        <p14:creationId xmlns:p14="http://schemas.microsoft.com/office/powerpoint/2010/main" val="177043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58690-2BBA-709C-9F34-DE11FA0E07BC}"/>
              </a:ext>
            </a:extLst>
          </p:cNvPr>
          <p:cNvSpPr>
            <a:spLocks noGrp="1"/>
          </p:cNvSpPr>
          <p:nvPr>
            <p:ph type="title"/>
          </p:nvPr>
        </p:nvSpPr>
        <p:spPr/>
        <p:txBody>
          <a:bodyPr/>
          <a:lstStyle/>
          <a:p>
            <a:r>
              <a:rPr lang="en-US" dirty="0"/>
              <a:t>What is Chi Test and where is it used? </a:t>
            </a:r>
          </a:p>
        </p:txBody>
      </p:sp>
      <p:sp>
        <p:nvSpPr>
          <p:cNvPr id="3" name="Content Placeholder 2">
            <a:extLst>
              <a:ext uri="{FF2B5EF4-FFF2-40B4-BE49-F238E27FC236}">
                <a16:creationId xmlns:a16="http://schemas.microsoft.com/office/drawing/2014/main" id="{030F8E9F-DC18-4897-F298-2F00926E823E}"/>
              </a:ext>
            </a:extLst>
          </p:cNvPr>
          <p:cNvSpPr>
            <a:spLocks noGrp="1"/>
          </p:cNvSpPr>
          <p:nvPr>
            <p:ph idx="1"/>
          </p:nvPr>
        </p:nvSpPr>
        <p:spPr/>
        <p:txBody>
          <a:bodyPr>
            <a:normAutofit lnSpcReduction="10000"/>
          </a:bodyPr>
          <a:lstStyle/>
          <a:p>
            <a:r>
              <a:rPr lang="en-US" dirty="0"/>
              <a:t>The Chi-Squared Test is a statistical test used to compare observed data with expected data to determine whether they differ significantly.</a:t>
            </a:r>
          </a:p>
          <a:p>
            <a:r>
              <a:rPr lang="en-US" dirty="0"/>
              <a:t>It helps to find out whether a difference between two categorical variables is due to chance or a relationship between them.</a:t>
            </a:r>
          </a:p>
          <a:p>
            <a:r>
              <a:rPr lang="en-US" dirty="0"/>
              <a:t>The goal is to identify any difference between actual and predicted data. </a:t>
            </a:r>
          </a:p>
          <a:p>
            <a:r>
              <a:rPr lang="en-US" dirty="0"/>
              <a:t>The goal is also to identify whether the difference is due to random luck/chance or is there any variable influencing the results. </a:t>
            </a:r>
          </a:p>
          <a:p>
            <a:r>
              <a:rPr lang="en-US" dirty="0"/>
              <a:t>“A chi-square test or comparable nonparametric test is required to test a hypothesis regarding the distribution of a categorical variable. Categorical variables, which indicate categories such as animals or countries, can be nominal or ordinal. They cannot have a normal distribution since they can only have a few particular values”.</a:t>
            </a:r>
          </a:p>
        </p:txBody>
      </p:sp>
      <p:sp>
        <p:nvSpPr>
          <p:cNvPr id="4" name="TextBox 3">
            <a:extLst>
              <a:ext uri="{FF2B5EF4-FFF2-40B4-BE49-F238E27FC236}">
                <a16:creationId xmlns:a16="http://schemas.microsoft.com/office/drawing/2014/main" id="{9EFD4231-7F2D-0375-86FF-34632553A591}"/>
              </a:ext>
            </a:extLst>
          </p:cNvPr>
          <p:cNvSpPr txBox="1"/>
          <p:nvPr/>
        </p:nvSpPr>
        <p:spPr>
          <a:xfrm>
            <a:off x="1045136" y="6063734"/>
            <a:ext cx="7861063" cy="369332"/>
          </a:xfrm>
          <a:prstGeom prst="rect">
            <a:avLst/>
          </a:prstGeom>
          <a:noFill/>
        </p:spPr>
        <p:txBody>
          <a:bodyPr wrap="none" rtlCol="0">
            <a:spAutoFit/>
          </a:bodyPr>
          <a:lstStyle/>
          <a:p>
            <a:r>
              <a:rPr lang="en-US" dirty="0"/>
              <a:t>https://</a:t>
            </a:r>
            <a:r>
              <a:rPr lang="en-US" dirty="0" err="1"/>
              <a:t>www.simplilearn.com</a:t>
            </a:r>
            <a:r>
              <a:rPr lang="en-US" dirty="0"/>
              <a:t>/tutorials/statistics-tutorial/chi-square-test</a:t>
            </a:r>
          </a:p>
        </p:txBody>
      </p:sp>
    </p:spTree>
    <p:extLst>
      <p:ext uri="{BB962C8B-B14F-4D97-AF65-F5344CB8AC3E}">
        <p14:creationId xmlns:p14="http://schemas.microsoft.com/office/powerpoint/2010/main" val="3602216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61B26-DD28-4E34-0A65-1037213F01AD}"/>
              </a:ext>
            </a:extLst>
          </p:cNvPr>
          <p:cNvSpPr>
            <a:spLocks noGrp="1"/>
          </p:cNvSpPr>
          <p:nvPr>
            <p:ph type="title"/>
          </p:nvPr>
        </p:nvSpPr>
        <p:spPr/>
        <p:txBody>
          <a:bodyPr/>
          <a:lstStyle/>
          <a:p>
            <a:r>
              <a:rPr lang="en-US" dirty="0"/>
              <a:t>ANOVA Test </a:t>
            </a:r>
          </a:p>
        </p:txBody>
      </p:sp>
      <p:sp>
        <p:nvSpPr>
          <p:cNvPr id="3" name="Content Placeholder 2">
            <a:extLst>
              <a:ext uri="{FF2B5EF4-FFF2-40B4-BE49-F238E27FC236}">
                <a16:creationId xmlns:a16="http://schemas.microsoft.com/office/drawing/2014/main" id="{499B5513-3F31-BF62-716F-578D9F9B6B0C}"/>
              </a:ext>
            </a:extLst>
          </p:cNvPr>
          <p:cNvSpPr>
            <a:spLocks noGrp="1"/>
          </p:cNvSpPr>
          <p:nvPr>
            <p:ph idx="1"/>
          </p:nvPr>
        </p:nvSpPr>
        <p:spPr/>
        <p:txBody>
          <a:bodyPr/>
          <a:lstStyle/>
          <a:p>
            <a:r>
              <a:rPr lang="en-US" dirty="0"/>
              <a:t>Analysis of Variance Test, is a set of procedures used to analyze the differences in means of different groups. </a:t>
            </a:r>
          </a:p>
          <a:p>
            <a:r>
              <a:rPr lang="en-US" dirty="0"/>
              <a:t>For example: </a:t>
            </a:r>
          </a:p>
          <a:p>
            <a:pPr lvl="1"/>
            <a:r>
              <a:rPr lang="en-US" dirty="0"/>
              <a:t>A group of psychiatric patients are trying three different therapies: counseling, medication and biofeedback. You want to see if one therapy is better than the others.</a:t>
            </a:r>
          </a:p>
          <a:p>
            <a:pPr lvl="1"/>
            <a:r>
              <a:rPr lang="en-US" dirty="0"/>
              <a:t>A manufacturer has two different processes to make light bulbs. They want to know if one process is better than the other.</a:t>
            </a:r>
          </a:p>
          <a:p>
            <a:pPr lvl="1"/>
            <a:r>
              <a:rPr lang="en-US" dirty="0"/>
              <a:t>Students from different colleges take the same exam. You want to see if one college outperforms the other.</a:t>
            </a:r>
          </a:p>
          <a:p>
            <a:pPr lvl="1"/>
            <a:endParaRPr lang="en-US" dirty="0"/>
          </a:p>
        </p:txBody>
      </p:sp>
    </p:spTree>
    <p:extLst>
      <p:ext uri="{BB962C8B-B14F-4D97-AF65-F5344CB8AC3E}">
        <p14:creationId xmlns:p14="http://schemas.microsoft.com/office/powerpoint/2010/main" val="729974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8248-B9F4-C95E-8E55-5A158464D6FD}"/>
              </a:ext>
            </a:extLst>
          </p:cNvPr>
          <p:cNvSpPr>
            <a:spLocks noGrp="1"/>
          </p:cNvSpPr>
          <p:nvPr>
            <p:ph type="title"/>
          </p:nvPr>
        </p:nvSpPr>
        <p:spPr/>
        <p:txBody>
          <a:bodyPr/>
          <a:lstStyle/>
          <a:p>
            <a:r>
              <a:rPr lang="en-US" dirty="0"/>
              <a:t>One-Way and Two-Way ANOVA Test</a:t>
            </a:r>
          </a:p>
        </p:txBody>
      </p:sp>
      <p:sp>
        <p:nvSpPr>
          <p:cNvPr id="3" name="Content Placeholder 2">
            <a:extLst>
              <a:ext uri="{FF2B5EF4-FFF2-40B4-BE49-F238E27FC236}">
                <a16:creationId xmlns:a16="http://schemas.microsoft.com/office/drawing/2014/main" id="{774ECEBE-1802-4C7D-CA71-D713E13C4029}"/>
              </a:ext>
            </a:extLst>
          </p:cNvPr>
          <p:cNvSpPr>
            <a:spLocks noGrp="1"/>
          </p:cNvSpPr>
          <p:nvPr>
            <p:ph idx="1"/>
          </p:nvPr>
        </p:nvSpPr>
        <p:spPr/>
        <p:txBody>
          <a:bodyPr/>
          <a:lstStyle/>
          <a:p>
            <a:r>
              <a:rPr lang="en-US" dirty="0"/>
              <a:t>One-way and Two-way refers to the amount of variables in your data.</a:t>
            </a:r>
          </a:p>
          <a:p>
            <a:r>
              <a:rPr lang="en-US" dirty="0"/>
              <a:t>One-way has one independent variable . For example: brand of cereal,</a:t>
            </a:r>
          </a:p>
          <a:p>
            <a:r>
              <a:rPr lang="en-US" dirty="0"/>
              <a:t>Two-ways has two independent variables. For example: brand of cereal, calories.</a:t>
            </a:r>
          </a:p>
          <a:p>
            <a:r>
              <a:rPr lang="en-US" dirty="0"/>
              <a:t>Groups or levels are different groups within the same independent variable, for example brand of cereal can have 2 groups, lucky charms and </a:t>
            </a:r>
            <a:r>
              <a:rPr lang="en-US" dirty="0" err="1"/>
              <a:t>Kellogs</a:t>
            </a:r>
            <a:r>
              <a:rPr lang="en-US" dirty="0"/>
              <a:t>. </a:t>
            </a:r>
          </a:p>
          <a:p>
            <a:pPr marL="0" indent="0">
              <a:buNone/>
            </a:pPr>
            <a:endParaRPr lang="en-US" dirty="0"/>
          </a:p>
        </p:txBody>
      </p:sp>
    </p:spTree>
    <p:extLst>
      <p:ext uri="{BB962C8B-B14F-4D97-AF65-F5344CB8AC3E}">
        <p14:creationId xmlns:p14="http://schemas.microsoft.com/office/powerpoint/2010/main" val="697431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5C048-37C5-100E-C954-D27FD17FC43E}"/>
              </a:ext>
            </a:extLst>
          </p:cNvPr>
          <p:cNvSpPr>
            <a:spLocks noGrp="1"/>
          </p:cNvSpPr>
          <p:nvPr>
            <p:ph type="title"/>
          </p:nvPr>
        </p:nvSpPr>
        <p:spPr/>
        <p:txBody>
          <a:bodyPr/>
          <a:lstStyle/>
          <a:p>
            <a:r>
              <a:rPr lang="en-US" dirty="0"/>
              <a:t>One way ANOVA test example </a:t>
            </a:r>
          </a:p>
        </p:txBody>
      </p:sp>
      <p:sp>
        <p:nvSpPr>
          <p:cNvPr id="3" name="Content Placeholder 2">
            <a:extLst>
              <a:ext uri="{FF2B5EF4-FFF2-40B4-BE49-F238E27FC236}">
                <a16:creationId xmlns:a16="http://schemas.microsoft.com/office/drawing/2014/main" id="{A47C22DF-C0C2-20C4-3E1B-D6DBD12F25AA}"/>
              </a:ext>
            </a:extLst>
          </p:cNvPr>
          <p:cNvSpPr>
            <a:spLocks noGrp="1"/>
          </p:cNvSpPr>
          <p:nvPr>
            <p:ph idx="1"/>
          </p:nvPr>
        </p:nvSpPr>
        <p:spPr/>
        <p:txBody>
          <a:bodyPr/>
          <a:lstStyle/>
          <a:p>
            <a:r>
              <a:rPr lang="en-US" dirty="0"/>
              <a:t>A study is conducted to test whether there are significant differences in the mean height of people from three different regions: North, South, and West.</a:t>
            </a:r>
          </a:p>
          <a:p>
            <a:r>
              <a:rPr lang="en-US" dirty="0"/>
              <a:t>The following table shows the mean height and standard deviation of each group:</a:t>
            </a:r>
          </a:p>
          <a:p>
            <a:pPr algn="l">
              <a:buFont typeface="Arial" panose="020B0604020202020204" pitchFamily="34" charset="0"/>
              <a:buChar char="•"/>
            </a:pPr>
            <a:r>
              <a:rPr lang="en-GB" b="0" i="0" u="none" strike="noStrike" dirty="0">
                <a:solidFill>
                  <a:srgbClr val="374151"/>
                </a:solidFill>
                <a:effectLst/>
                <a:latin typeface="Söhne"/>
              </a:rPr>
              <a:t>North | 172.5 | 6.7 </a:t>
            </a:r>
          </a:p>
          <a:p>
            <a:pPr algn="l">
              <a:buFont typeface="Arial" panose="020B0604020202020204" pitchFamily="34" charset="0"/>
              <a:buChar char="•"/>
            </a:pPr>
            <a:r>
              <a:rPr lang="en-GB" b="0" i="0" u="none" strike="noStrike" dirty="0">
                <a:solidFill>
                  <a:srgbClr val="374151"/>
                </a:solidFill>
                <a:effectLst/>
                <a:latin typeface="Söhne"/>
              </a:rPr>
              <a:t>South | 167.8 | 8.2 </a:t>
            </a:r>
          </a:p>
          <a:p>
            <a:pPr algn="l">
              <a:buFont typeface="Arial" panose="020B0604020202020204" pitchFamily="34" charset="0"/>
              <a:buChar char="•"/>
            </a:pPr>
            <a:r>
              <a:rPr lang="en-GB" b="0" i="0" u="none" strike="noStrike" dirty="0">
                <a:solidFill>
                  <a:srgbClr val="374151"/>
                </a:solidFill>
                <a:effectLst/>
                <a:latin typeface="Söhne"/>
              </a:rPr>
              <a:t>West | 170.2 | 5.5</a:t>
            </a:r>
          </a:p>
          <a:p>
            <a:pPr algn="l">
              <a:buFont typeface="Arial" panose="020B0604020202020204" pitchFamily="34" charset="0"/>
              <a:buChar char="•"/>
            </a:pPr>
            <a:r>
              <a:rPr lang="en-GB" b="0" i="0" u="none" strike="noStrike" dirty="0">
                <a:solidFill>
                  <a:srgbClr val="374151"/>
                </a:solidFill>
                <a:effectLst/>
                <a:latin typeface="Söhne"/>
              </a:rPr>
              <a:t>We can use One-Way ANOVA to determine whether there are significant differences in the mean height of people from these three regions.</a:t>
            </a:r>
          </a:p>
          <a:p>
            <a:endParaRPr lang="en-US" dirty="0"/>
          </a:p>
        </p:txBody>
      </p:sp>
    </p:spTree>
    <p:extLst>
      <p:ext uri="{BB962C8B-B14F-4D97-AF65-F5344CB8AC3E}">
        <p14:creationId xmlns:p14="http://schemas.microsoft.com/office/powerpoint/2010/main" val="246446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D843-AE22-00DA-1376-769CF85C98A3}"/>
              </a:ext>
            </a:extLst>
          </p:cNvPr>
          <p:cNvSpPr>
            <a:spLocks noGrp="1"/>
          </p:cNvSpPr>
          <p:nvPr>
            <p:ph type="title"/>
          </p:nvPr>
        </p:nvSpPr>
        <p:spPr/>
        <p:txBody>
          <a:bodyPr/>
          <a:lstStyle/>
          <a:p>
            <a:r>
              <a:rPr lang="en-US" dirty="0"/>
              <a:t>Calculation of Sum of Squares Total (SST)</a:t>
            </a:r>
          </a:p>
        </p:txBody>
      </p:sp>
      <p:sp>
        <p:nvSpPr>
          <p:cNvPr id="3" name="Content Placeholder 2">
            <a:extLst>
              <a:ext uri="{FF2B5EF4-FFF2-40B4-BE49-F238E27FC236}">
                <a16:creationId xmlns:a16="http://schemas.microsoft.com/office/drawing/2014/main" id="{E38D49A3-6866-004C-5271-93DD02AB87DD}"/>
              </a:ext>
            </a:extLst>
          </p:cNvPr>
          <p:cNvSpPr>
            <a:spLocks noGrp="1"/>
          </p:cNvSpPr>
          <p:nvPr>
            <p:ph idx="1"/>
          </p:nvPr>
        </p:nvSpPr>
        <p:spPr/>
        <p:txBody>
          <a:bodyPr/>
          <a:lstStyle/>
          <a:p>
            <a:r>
              <a:rPr lang="en-US" dirty="0"/>
              <a:t>The total variation in the data can be represented by the Sum of Squares Total (SST).</a:t>
            </a:r>
          </a:p>
          <a:p>
            <a:r>
              <a:rPr lang="en-US" dirty="0"/>
              <a:t>The formula for SST is:</a:t>
            </a:r>
          </a:p>
          <a:p>
            <a:r>
              <a:rPr lang="en-US" dirty="0"/>
              <a:t>SST = </a:t>
            </a:r>
            <a:r>
              <a:rPr lang="el-GR" dirty="0"/>
              <a:t>Σ (</a:t>
            </a:r>
            <a:r>
              <a:rPr lang="en-US" dirty="0"/>
              <a:t>X - X̄)²</a:t>
            </a:r>
          </a:p>
          <a:p>
            <a:r>
              <a:rPr lang="en-US" dirty="0"/>
              <a:t>Where:</a:t>
            </a:r>
          </a:p>
          <a:p>
            <a:r>
              <a:rPr lang="el-GR" dirty="0"/>
              <a:t>Σ = </a:t>
            </a:r>
            <a:r>
              <a:rPr lang="en-US" dirty="0"/>
              <a:t>the sum of</a:t>
            </a:r>
          </a:p>
          <a:p>
            <a:r>
              <a:rPr lang="en-US" dirty="0"/>
              <a:t>X = an individual value in the dataset</a:t>
            </a:r>
          </a:p>
          <a:p>
            <a:r>
              <a:rPr lang="en-US" dirty="0"/>
              <a:t>X̄ = the mean of all the values in the dataset</a:t>
            </a:r>
          </a:p>
          <a:p>
            <a:endParaRPr lang="en-US" dirty="0"/>
          </a:p>
        </p:txBody>
      </p:sp>
    </p:spTree>
    <p:extLst>
      <p:ext uri="{BB962C8B-B14F-4D97-AF65-F5344CB8AC3E}">
        <p14:creationId xmlns:p14="http://schemas.microsoft.com/office/powerpoint/2010/main" val="4192041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798F6-6C64-363A-D819-C3D766F7E0E4}"/>
              </a:ext>
            </a:extLst>
          </p:cNvPr>
          <p:cNvSpPr>
            <a:spLocks noGrp="1"/>
          </p:cNvSpPr>
          <p:nvPr>
            <p:ph type="title"/>
          </p:nvPr>
        </p:nvSpPr>
        <p:spPr/>
        <p:txBody>
          <a:bodyPr/>
          <a:lstStyle/>
          <a:p>
            <a:r>
              <a:rPr lang="en-US" dirty="0"/>
              <a:t>Calculation of Sum of Squares Within (SSW)</a:t>
            </a:r>
          </a:p>
        </p:txBody>
      </p:sp>
      <p:sp>
        <p:nvSpPr>
          <p:cNvPr id="3" name="Content Placeholder 2">
            <a:extLst>
              <a:ext uri="{FF2B5EF4-FFF2-40B4-BE49-F238E27FC236}">
                <a16:creationId xmlns:a16="http://schemas.microsoft.com/office/drawing/2014/main" id="{56224706-163F-ED0A-B04B-FF718C07734E}"/>
              </a:ext>
            </a:extLst>
          </p:cNvPr>
          <p:cNvSpPr>
            <a:spLocks noGrp="1"/>
          </p:cNvSpPr>
          <p:nvPr>
            <p:ph idx="1"/>
          </p:nvPr>
        </p:nvSpPr>
        <p:spPr/>
        <p:txBody>
          <a:bodyPr/>
          <a:lstStyle/>
          <a:p>
            <a:r>
              <a:rPr lang="en-US" dirty="0"/>
              <a:t>The variation within each group can be represented by the Sum of Squares Within (SSW).</a:t>
            </a:r>
          </a:p>
          <a:p>
            <a:r>
              <a:rPr lang="en-US" dirty="0"/>
              <a:t>The formula for SSW is:</a:t>
            </a:r>
          </a:p>
          <a:p>
            <a:r>
              <a:rPr lang="en-US" dirty="0"/>
              <a:t>SSW = </a:t>
            </a:r>
            <a:r>
              <a:rPr lang="el-GR" dirty="0"/>
              <a:t>Σ (</a:t>
            </a:r>
            <a:r>
              <a:rPr lang="en-US" dirty="0"/>
              <a:t>Xi - </a:t>
            </a:r>
            <a:r>
              <a:rPr lang="en-US" dirty="0" err="1"/>
              <a:t>X̄i</a:t>
            </a:r>
            <a:r>
              <a:rPr lang="en-US" dirty="0"/>
              <a:t>)²</a:t>
            </a:r>
          </a:p>
          <a:p>
            <a:r>
              <a:rPr lang="en-US" dirty="0"/>
              <a:t>Where:</a:t>
            </a:r>
          </a:p>
          <a:p>
            <a:r>
              <a:rPr lang="el-GR" dirty="0"/>
              <a:t>Σ = </a:t>
            </a:r>
            <a:r>
              <a:rPr lang="en-US" dirty="0"/>
              <a:t>the sum of</a:t>
            </a:r>
          </a:p>
          <a:p>
            <a:r>
              <a:rPr lang="en-US" dirty="0"/>
              <a:t>Xi = an individual value in a particular group</a:t>
            </a:r>
          </a:p>
          <a:p>
            <a:r>
              <a:rPr lang="en-US" dirty="0" err="1"/>
              <a:t>X̄i</a:t>
            </a:r>
            <a:r>
              <a:rPr lang="en-US" dirty="0"/>
              <a:t> = the mean of all the values in that group</a:t>
            </a:r>
          </a:p>
          <a:p>
            <a:endParaRPr lang="en-US" dirty="0"/>
          </a:p>
        </p:txBody>
      </p:sp>
    </p:spTree>
    <p:extLst>
      <p:ext uri="{BB962C8B-B14F-4D97-AF65-F5344CB8AC3E}">
        <p14:creationId xmlns:p14="http://schemas.microsoft.com/office/powerpoint/2010/main" val="585632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20263-800D-8FCE-7980-2EA2E4D40A59}"/>
              </a:ext>
            </a:extLst>
          </p:cNvPr>
          <p:cNvSpPr>
            <a:spLocks noGrp="1"/>
          </p:cNvSpPr>
          <p:nvPr>
            <p:ph type="title"/>
          </p:nvPr>
        </p:nvSpPr>
        <p:spPr/>
        <p:txBody>
          <a:bodyPr/>
          <a:lstStyle/>
          <a:p>
            <a:r>
              <a:rPr lang="en-US" dirty="0"/>
              <a:t>Calculation of Sum of Squares Between (SSB)</a:t>
            </a:r>
          </a:p>
        </p:txBody>
      </p:sp>
      <p:sp>
        <p:nvSpPr>
          <p:cNvPr id="3" name="Content Placeholder 2">
            <a:extLst>
              <a:ext uri="{FF2B5EF4-FFF2-40B4-BE49-F238E27FC236}">
                <a16:creationId xmlns:a16="http://schemas.microsoft.com/office/drawing/2014/main" id="{ADD21BBB-29B3-6CF6-BCFA-EA829A0CD048}"/>
              </a:ext>
            </a:extLst>
          </p:cNvPr>
          <p:cNvSpPr>
            <a:spLocks noGrp="1"/>
          </p:cNvSpPr>
          <p:nvPr>
            <p:ph idx="1"/>
          </p:nvPr>
        </p:nvSpPr>
        <p:spPr/>
        <p:txBody>
          <a:bodyPr/>
          <a:lstStyle/>
          <a:p>
            <a:r>
              <a:rPr lang="en-US" dirty="0"/>
              <a:t>The variation between the groups can be represented by the Sum of Squares Between (SSB).</a:t>
            </a:r>
          </a:p>
          <a:p>
            <a:r>
              <a:rPr lang="en-US" dirty="0"/>
              <a:t>The formula for SSB is:</a:t>
            </a:r>
          </a:p>
          <a:p>
            <a:r>
              <a:rPr lang="en-US" dirty="0"/>
              <a:t>SSB = </a:t>
            </a:r>
            <a:r>
              <a:rPr lang="el-GR" dirty="0"/>
              <a:t>Σ </a:t>
            </a:r>
            <a:r>
              <a:rPr lang="en-US" dirty="0"/>
              <a:t>Ni (</a:t>
            </a:r>
            <a:r>
              <a:rPr lang="en-US" dirty="0" err="1"/>
              <a:t>X̄i</a:t>
            </a:r>
            <a:r>
              <a:rPr lang="en-US" dirty="0"/>
              <a:t> - X̄)²</a:t>
            </a:r>
          </a:p>
          <a:p>
            <a:r>
              <a:rPr lang="en-US" dirty="0"/>
              <a:t>Where:</a:t>
            </a:r>
          </a:p>
          <a:p>
            <a:r>
              <a:rPr lang="el-GR" dirty="0"/>
              <a:t>Σ = </a:t>
            </a:r>
            <a:r>
              <a:rPr lang="en-US" dirty="0"/>
              <a:t>the sum of</a:t>
            </a:r>
          </a:p>
          <a:p>
            <a:r>
              <a:rPr lang="en-US" dirty="0"/>
              <a:t>Ni = the number of values in a particular group</a:t>
            </a:r>
          </a:p>
          <a:p>
            <a:r>
              <a:rPr lang="en-US" dirty="0" err="1"/>
              <a:t>X̄i</a:t>
            </a:r>
            <a:r>
              <a:rPr lang="en-US" dirty="0"/>
              <a:t> = the mean of all the values in that group</a:t>
            </a:r>
          </a:p>
          <a:p>
            <a:r>
              <a:rPr lang="en-US" dirty="0"/>
              <a:t>X̄ = the overall mean of all the values in the dataset</a:t>
            </a:r>
          </a:p>
          <a:p>
            <a:endParaRPr lang="en-US" dirty="0"/>
          </a:p>
        </p:txBody>
      </p:sp>
    </p:spTree>
    <p:extLst>
      <p:ext uri="{BB962C8B-B14F-4D97-AF65-F5344CB8AC3E}">
        <p14:creationId xmlns:p14="http://schemas.microsoft.com/office/powerpoint/2010/main" val="2865263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EDA5-A3EC-8D56-005E-E318C7202474}"/>
              </a:ext>
            </a:extLst>
          </p:cNvPr>
          <p:cNvSpPr>
            <a:spLocks noGrp="1"/>
          </p:cNvSpPr>
          <p:nvPr>
            <p:ph type="title"/>
          </p:nvPr>
        </p:nvSpPr>
        <p:spPr/>
        <p:txBody>
          <a:bodyPr/>
          <a:lstStyle/>
          <a:p>
            <a:r>
              <a:rPr lang="en-US" dirty="0"/>
              <a:t>Degrees of Freedom</a:t>
            </a:r>
          </a:p>
        </p:txBody>
      </p:sp>
      <p:sp>
        <p:nvSpPr>
          <p:cNvPr id="3" name="Content Placeholder 2">
            <a:extLst>
              <a:ext uri="{FF2B5EF4-FFF2-40B4-BE49-F238E27FC236}">
                <a16:creationId xmlns:a16="http://schemas.microsoft.com/office/drawing/2014/main" id="{BFFDDCFC-C9A0-1110-1A6C-4E98F5FC96A6}"/>
              </a:ext>
            </a:extLst>
          </p:cNvPr>
          <p:cNvSpPr>
            <a:spLocks noGrp="1"/>
          </p:cNvSpPr>
          <p:nvPr>
            <p:ph idx="1"/>
          </p:nvPr>
        </p:nvSpPr>
        <p:spPr/>
        <p:txBody>
          <a:bodyPr/>
          <a:lstStyle/>
          <a:p>
            <a:r>
              <a:rPr lang="en-GB" b="0" i="0" u="none" strike="noStrike" dirty="0">
                <a:solidFill>
                  <a:srgbClr val="374151"/>
                </a:solidFill>
                <a:effectLst/>
                <a:latin typeface="Söhne"/>
              </a:rPr>
              <a:t>Degrees of Freedom (</a:t>
            </a:r>
            <a:r>
              <a:rPr lang="en-GB" b="0" i="0" u="none" strike="noStrike" dirty="0" err="1">
                <a:solidFill>
                  <a:srgbClr val="374151"/>
                </a:solidFill>
                <a:effectLst/>
                <a:latin typeface="Söhne"/>
              </a:rPr>
              <a:t>df</a:t>
            </a:r>
            <a:r>
              <a:rPr lang="en-GB" b="0" i="0" u="none" strike="noStrike" dirty="0">
                <a:solidFill>
                  <a:srgbClr val="374151"/>
                </a:solidFill>
                <a:effectLst/>
                <a:latin typeface="Söhne"/>
              </a:rPr>
              <a:t>) is a measure of the number of independent pieces of information that went into the estimate of a parameter.</a:t>
            </a:r>
          </a:p>
          <a:p>
            <a:endParaRPr lang="en-US" dirty="0"/>
          </a:p>
        </p:txBody>
      </p:sp>
    </p:spTree>
    <p:extLst>
      <p:ext uri="{BB962C8B-B14F-4D97-AF65-F5344CB8AC3E}">
        <p14:creationId xmlns:p14="http://schemas.microsoft.com/office/powerpoint/2010/main" val="4031448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35096-00F6-93E5-3AC6-AD65672C91B5}"/>
              </a:ext>
            </a:extLst>
          </p:cNvPr>
          <p:cNvSpPr>
            <a:spLocks noGrp="1"/>
          </p:cNvSpPr>
          <p:nvPr>
            <p:ph type="title"/>
          </p:nvPr>
        </p:nvSpPr>
        <p:spPr/>
        <p:txBody>
          <a:bodyPr/>
          <a:lstStyle/>
          <a:p>
            <a:endParaRPr lang="en-US"/>
          </a:p>
        </p:txBody>
      </p:sp>
      <p:pic>
        <p:nvPicPr>
          <p:cNvPr id="5" name="Content Placeholder 4" descr="Table&#10;&#10;Description automatically generated">
            <a:extLst>
              <a:ext uri="{FF2B5EF4-FFF2-40B4-BE49-F238E27FC236}">
                <a16:creationId xmlns:a16="http://schemas.microsoft.com/office/drawing/2014/main" id="{6EAC8CC7-4E95-674B-52D6-955BEB677E2F}"/>
              </a:ext>
            </a:extLst>
          </p:cNvPr>
          <p:cNvPicPr>
            <a:picLocks noGrp="1" noChangeAspect="1"/>
          </p:cNvPicPr>
          <p:nvPr>
            <p:ph idx="1"/>
          </p:nvPr>
        </p:nvPicPr>
        <p:blipFill>
          <a:blip r:embed="rId2"/>
          <a:stretch>
            <a:fillRect/>
          </a:stretch>
        </p:blipFill>
        <p:spPr>
          <a:xfrm>
            <a:off x="1105651" y="1046164"/>
            <a:ext cx="7977845" cy="3881437"/>
          </a:xfrm>
        </p:spPr>
      </p:pic>
    </p:spTree>
    <p:extLst>
      <p:ext uri="{BB962C8B-B14F-4D97-AF65-F5344CB8AC3E}">
        <p14:creationId xmlns:p14="http://schemas.microsoft.com/office/powerpoint/2010/main" val="24630226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1389-29A4-9630-5062-0FEB460044B0}"/>
              </a:ext>
            </a:extLst>
          </p:cNvPr>
          <p:cNvSpPr>
            <a:spLocks noGrp="1"/>
          </p:cNvSpPr>
          <p:nvPr>
            <p:ph type="title"/>
          </p:nvPr>
        </p:nvSpPr>
        <p:spPr/>
        <p:txBody>
          <a:bodyPr/>
          <a:lstStyle/>
          <a:p>
            <a:r>
              <a:rPr lang="en-US" dirty="0"/>
              <a:t>ANOVA Test Steps </a:t>
            </a:r>
          </a:p>
        </p:txBody>
      </p:sp>
      <p:sp>
        <p:nvSpPr>
          <p:cNvPr id="3" name="Content Placeholder 2">
            <a:extLst>
              <a:ext uri="{FF2B5EF4-FFF2-40B4-BE49-F238E27FC236}">
                <a16:creationId xmlns:a16="http://schemas.microsoft.com/office/drawing/2014/main" id="{984C0A2D-17F7-17B7-2780-A15A089CD15A}"/>
              </a:ext>
            </a:extLst>
          </p:cNvPr>
          <p:cNvSpPr>
            <a:spLocks noGrp="1"/>
          </p:cNvSpPr>
          <p:nvPr>
            <p:ph idx="1"/>
          </p:nvPr>
        </p:nvSpPr>
        <p:spPr/>
        <p:txBody>
          <a:bodyPr>
            <a:normAutofit fontScale="85000" lnSpcReduction="10000"/>
          </a:bodyPr>
          <a:lstStyle/>
          <a:p>
            <a:pPr algn="l"/>
            <a:r>
              <a:rPr lang="en-GB" b="0" i="0" u="none" strike="noStrike" dirty="0">
                <a:solidFill>
                  <a:srgbClr val="374151"/>
                </a:solidFill>
                <a:effectLst/>
                <a:latin typeface="Söhne"/>
              </a:rPr>
              <a:t>Step 1: State the null and alternative hypotheses.</a:t>
            </a:r>
          </a:p>
          <a:p>
            <a:pPr algn="l">
              <a:buFont typeface="Arial" panose="020B0604020202020204" pitchFamily="34" charset="0"/>
              <a:buChar char="•"/>
            </a:pPr>
            <a:r>
              <a:rPr lang="en-GB" b="0" i="0" u="none" strike="noStrike" dirty="0">
                <a:solidFill>
                  <a:srgbClr val="374151"/>
                </a:solidFill>
                <a:effectLst/>
                <a:latin typeface="Söhne"/>
              </a:rPr>
              <a:t>The null hypothesis is that there are no significant differences between the means of the groups.</a:t>
            </a:r>
          </a:p>
          <a:p>
            <a:pPr algn="l">
              <a:buFont typeface="Arial" panose="020B0604020202020204" pitchFamily="34" charset="0"/>
              <a:buChar char="•"/>
            </a:pPr>
            <a:r>
              <a:rPr lang="en-GB" b="0" i="0" u="none" strike="noStrike" dirty="0">
                <a:solidFill>
                  <a:srgbClr val="374151"/>
                </a:solidFill>
                <a:effectLst/>
                <a:latin typeface="Söhne"/>
              </a:rPr>
              <a:t>The alternative hypothesis is that at least one group has a significantly different mean than the others.</a:t>
            </a:r>
          </a:p>
          <a:p>
            <a:pPr algn="l"/>
            <a:r>
              <a:rPr lang="en-GB" b="0" i="0" u="none" strike="noStrike" dirty="0">
                <a:solidFill>
                  <a:srgbClr val="374151"/>
                </a:solidFill>
                <a:effectLst/>
                <a:latin typeface="Söhne"/>
              </a:rPr>
              <a:t>Step 2: Check assumptions.</a:t>
            </a:r>
          </a:p>
          <a:p>
            <a:pPr algn="l">
              <a:buFont typeface="Arial" panose="020B0604020202020204" pitchFamily="34" charset="0"/>
              <a:buChar char="•"/>
            </a:pPr>
            <a:r>
              <a:rPr lang="en-GB" b="0" i="0" u="none" strike="noStrike" dirty="0">
                <a:solidFill>
                  <a:srgbClr val="374151"/>
                </a:solidFill>
                <a:effectLst/>
                <a:latin typeface="Söhne"/>
              </a:rPr>
              <a:t>There are several assumptions that need to be checked before performing ANOVA, including:</a:t>
            </a:r>
          </a:p>
          <a:p>
            <a:pPr marL="742950" lvl="1" indent="-285750" algn="l">
              <a:buFont typeface="Arial" panose="020B0604020202020204" pitchFamily="34" charset="0"/>
              <a:buChar char="•"/>
            </a:pPr>
            <a:r>
              <a:rPr lang="en-GB" b="0" i="0" u="none" strike="noStrike" dirty="0">
                <a:solidFill>
                  <a:srgbClr val="374151"/>
                </a:solidFill>
                <a:effectLst/>
                <a:latin typeface="Söhne"/>
              </a:rPr>
              <a:t>Normality: The data should be normally distributed within each group.</a:t>
            </a:r>
          </a:p>
          <a:p>
            <a:pPr marL="742950" lvl="1" indent="-285750" algn="l">
              <a:buFont typeface="Arial" panose="020B0604020202020204" pitchFamily="34" charset="0"/>
              <a:buChar char="•"/>
            </a:pPr>
            <a:r>
              <a:rPr lang="en-GB" b="0" i="0" u="none" strike="noStrike" dirty="0">
                <a:solidFill>
                  <a:srgbClr val="374151"/>
                </a:solidFill>
                <a:effectLst/>
                <a:latin typeface="Söhne"/>
              </a:rPr>
              <a:t>Homogeneity of variances: The variances should be equal across all groups.</a:t>
            </a:r>
          </a:p>
          <a:p>
            <a:pPr marL="742950" lvl="1" indent="-285750" algn="l">
              <a:buFont typeface="Arial" panose="020B0604020202020204" pitchFamily="34" charset="0"/>
              <a:buChar char="•"/>
            </a:pPr>
            <a:r>
              <a:rPr lang="en-GB" b="0" i="0" u="none" strike="noStrike" dirty="0">
                <a:solidFill>
                  <a:srgbClr val="374151"/>
                </a:solidFill>
                <a:effectLst/>
                <a:latin typeface="Söhne"/>
              </a:rPr>
              <a:t>Independence: The observations in each group should be independent of each other.</a:t>
            </a:r>
          </a:p>
          <a:p>
            <a:pPr algn="l"/>
            <a:r>
              <a:rPr lang="en-GB" b="0" i="0" u="none" strike="noStrike" dirty="0">
                <a:solidFill>
                  <a:srgbClr val="374151"/>
                </a:solidFill>
                <a:effectLst/>
                <a:latin typeface="Söhne"/>
              </a:rPr>
              <a:t>Step 3: Calculate the test statistic.</a:t>
            </a:r>
          </a:p>
          <a:p>
            <a:pPr algn="l">
              <a:buFont typeface="Arial" panose="020B0604020202020204" pitchFamily="34" charset="0"/>
              <a:buChar char="•"/>
            </a:pPr>
            <a:r>
              <a:rPr lang="en-GB" b="0" i="0" u="none" strike="noStrike" dirty="0">
                <a:solidFill>
                  <a:srgbClr val="374151"/>
                </a:solidFill>
                <a:effectLst/>
                <a:latin typeface="Söhne"/>
              </a:rPr>
              <a:t>The test statistic for ANOVA is the F-statistic, which is calculated as the ratio of the variance between the groups to the variance within the groups.</a:t>
            </a:r>
          </a:p>
          <a:p>
            <a:pPr marL="0" indent="0">
              <a:buNone/>
            </a:pPr>
            <a:endParaRPr lang="en-US" dirty="0"/>
          </a:p>
        </p:txBody>
      </p:sp>
    </p:spTree>
    <p:extLst>
      <p:ext uri="{BB962C8B-B14F-4D97-AF65-F5344CB8AC3E}">
        <p14:creationId xmlns:p14="http://schemas.microsoft.com/office/powerpoint/2010/main" val="1169843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3200-D184-9377-B9BE-8D5166691C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70A137-9EA8-DFBC-CFC5-2AA35160486D}"/>
              </a:ext>
            </a:extLst>
          </p:cNvPr>
          <p:cNvSpPr>
            <a:spLocks noGrp="1"/>
          </p:cNvSpPr>
          <p:nvPr>
            <p:ph idx="1"/>
          </p:nvPr>
        </p:nvSpPr>
        <p:spPr>
          <a:xfrm>
            <a:off x="677334" y="609601"/>
            <a:ext cx="8596668" cy="5431762"/>
          </a:xfrm>
        </p:spPr>
        <p:txBody>
          <a:bodyPr/>
          <a:lstStyle/>
          <a:p>
            <a:pPr algn="l"/>
            <a:r>
              <a:rPr lang="en-GB" b="0" i="0" u="none" strike="noStrike" dirty="0">
                <a:solidFill>
                  <a:srgbClr val="374151"/>
                </a:solidFill>
                <a:effectLst/>
                <a:latin typeface="Söhne"/>
              </a:rPr>
              <a:t>Step 4: Determine the p-value.</a:t>
            </a:r>
          </a:p>
          <a:p>
            <a:pPr algn="l">
              <a:buFont typeface="Arial" panose="020B0604020202020204" pitchFamily="34" charset="0"/>
              <a:buChar char="•"/>
            </a:pPr>
            <a:r>
              <a:rPr lang="en-GB" b="0" i="0" u="none" strike="noStrike" dirty="0">
                <a:solidFill>
                  <a:srgbClr val="374151"/>
                </a:solidFill>
                <a:effectLst/>
                <a:latin typeface="Söhne"/>
              </a:rPr>
              <a:t>The p-value is the probability of obtaining a test statistic as extreme or more extreme than the observed value, assuming the null hypothesis is true.</a:t>
            </a:r>
          </a:p>
          <a:p>
            <a:pPr algn="l"/>
            <a:r>
              <a:rPr lang="en-GB" b="0" i="0" u="none" strike="noStrike" dirty="0">
                <a:solidFill>
                  <a:srgbClr val="374151"/>
                </a:solidFill>
                <a:effectLst/>
                <a:latin typeface="Söhne"/>
              </a:rPr>
              <a:t>Step 5: Make a decision.</a:t>
            </a:r>
          </a:p>
          <a:p>
            <a:pPr algn="l">
              <a:buFont typeface="Arial" panose="020B0604020202020204" pitchFamily="34" charset="0"/>
              <a:buChar char="•"/>
            </a:pPr>
            <a:r>
              <a:rPr lang="en-GB" b="0" i="0" u="none" strike="noStrike" dirty="0">
                <a:solidFill>
                  <a:srgbClr val="374151"/>
                </a:solidFill>
                <a:effectLst/>
                <a:latin typeface="Söhne"/>
              </a:rPr>
              <a:t>If the p-value is less than the chosen level of significance (usually 0.05), we reject the null hypothesis and conclude that there are significant differences between the means of the groups.</a:t>
            </a:r>
          </a:p>
          <a:p>
            <a:pPr algn="l">
              <a:buFont typeface="Arial" panose="020B0604020202020204" pitchFamily="34" charset="0"/>
              <a:buChar char="•"/>
            </a:pPr>
            <a:r>
              <a:rPr lang="en-GB" b="0" i="0" u="none" strike="noStrike" dirty="0">
                <a:solidFill>
                  <a:srgbClr val="374151"/>
                </a:solidFill>
                <a:effectLst/>
                <a:latin typeface="Söhne"/>
              </a:rPr>
              <a:t>If the p-value is greater than the chosen level of significance, we fail to reject the null hypothesis and conclude that there is not enough evidence to suggest that there are significant differences between the means of the groups.</a:t>
            </a:r>
          </a:p>
          <a:p>
            <a:pPr algn="l"/>
            <a:r>
              <a:rPr lang="en-GB" b="0" i="0" u="none" strike="noStrike" dirty="0">
                <a:solidFill>
                  <a:srgbClr val="374151"/>
                </a:solidFill>
                <a:effectLst/>
                <a:latin typeface="Söhne"/>
              </a:rPr>
              <a:t>Step 6: Interpret the results.</a:t>
            </a:r>
          </a:p>
          <a:p>
            <a:pPr algn="l">
              <a:buFont typeface="Arial" panose="020B0604020202020204" pitchFamily="34" charset="0"/>
              <a:buChar char="•"/>
            </a:pPr>
            <a:r>
              <a:rPr lang="en-GB" b="0" i="0" u="none" strike="noStrike" dirty="0">
                <a:solidFill>
                  <a:srgbClr val="374151"/>
                </a:solidFill>
                <a:effectLst/>
                <a:latin typeface="Söhne"/>
              </a:rPr>
              <a:t>If we reject the null hypothesis, we need to investigate further to determine which groups have significantly different means from each other.</a:t>
            </a:r>
          </a:p>
          <a:p>
            <a:pPr algn="l">
              <a:buFont typeface="Arial" panose="020B0604020202020204" pitchFamily="34" charset="0"/>
              <a:buChar char="•"/>
            </a:pPr>
            <a:r>
              <a:rPr lang="en-GB" b="0" i="0" u="none" strike="noStrike" dirty="0">
                <a:solidFill>
                  <a:srgbClr val="374151"/>
                </a:solidFill>
                <a:effectLst/>
                <a:latin typeface="Söhne"/>
              </a:rPr>
              <a:t>We can use post-hoc tests, such as Tukey's HSD test or the Bonferroni correction, to identify significant differences between pairs of groups.</a:t>
            </a:r>
          </a:p>
          <a:p>
            <a:endParaRPr lang="en-US" dirty="0"/>
          </a:p>
        </p:txBody>
      </p:sp>
    </p:spTree>
    <p:extLst>
      <p:ext uri="{BB962C8B-B14F-4D97-AF65-F5344CB8AC3E}">
        <p14:creationId xmlns:p14="http://schemas.microsoft.com/office/powerpoint/2010/main" val="377217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1B06-6408-20AA-8CAD-28A65869304E}"/>
              </a:ext>
            </a:extLst>
          </p:cNvPr>
          <p:cNvSpPr>
            <a:spLocks noGrp="1"/>
          </p:cNvSpPr>
          <p:nvPr>
            <p:ph type="title"/>
          </p:nvPr>
        </p:nvSpPr>
        <p:spPr/>
        <p:txBody>
          <a:bodyPr/>
          <a:lstStyle/>
          <a:p>
            <a:endParaRPr lang="en-US"/>
          </a:p>
        </p:txBody>
      </p:sp>
      <p:pic>
        <p:nvPicPr>
          <p:cNvPr id="5" name="Content Placeholder 4" descr="Text&#10;&#10;Description automatically generated with medium confidence">
            <a:extLst>
              <a:ext uri="{FF2B5EF4-FFF2-40B4-BE49-F238E27FC236}">
                <a16:creationId xmlns:a16="http://schemas.microsoft.com/office/drawing/2014/main" id="{597BE6BC-72F9-F2BA-546B-69BFB3920A8F}"/>
              </a:ext>
            </a:extLst>
          </p:cNvPr>
          <p:cNvPicPr>
            <a:picLocks noGrp="1" noChangeAspect="1"/>
          </p:cNvPicPr>
          <p:nvPr>
            <p:ph idx="1"/>
          </p:nvPr>
        </p:nvPicPr>
        <p:blipFill>
          <a:blip r:embed="rId2"/>
          <a:stretch>
            <a:fillRect/>
          </a:stretch>
        </p:blipFill>
        <p:spPr>
          <a:xfrm>
            <a:off x="2406168" y="917576"/>
            <a:ext cx="5609120" cy="5016922"/>
          </a:xfrm>
        </p:spPr>
      </p:pic>
    </p:spTree>
    <p:extLst>
      <p:ext uri="{BB962C8B-B14F-4D97-AF65-F5344CB8AC3E}">
        <p14:creationId xmlns:p14="http://schemas.microsoft.com/office/powerpoint/2010/main" val="1716163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9BFD-1193-D223-F85A-FC94490943E7}"/>
              </a:ext>
            </a:extLst>
          </p:cNvPr>
          <p:cNvSpPr>
            <a:spLocks noGrp="1"/>
          </p:cNvSpPr>
          <p:nvPr>
            <p:ph type="title"/>
          </p:nvPr>
        </p:nvSpPr>
        <p:spPr/>
        <p:txBody>
          <a:bodyPr/>
          <a:lstStyle/>
          <a:p>
            <a:r>
              <a:rPr lang="en-US" dirty="0"/>
              <a:t>Questions? </a:t>
            </a:r>
          </a:p>
        </p:txBody>
      </p:sp>
      <p:sp>
        <p:nvSpPr>
          <p:cNvPr id="3" name="Content Placeholder 2">
            <a:extLst>
              <a:ext uri="{FF2B5EF4-FFF2-40B4-BE49-F238E27FC236}">
                <a16:creationId xmlns:a16="http://schemas.microsoft.com/office/drawing/2014/main" id="{BF793682-0516-7116-8C18-BED969F5CBE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91198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BB227-18CF-99CF-9C5B-D6E74356638F}"/>
              </a:ext>
            </a:extLst>
          </p:cNvPr>
          <p:cNvSpPr>
            <a:spLocks noGrp="1"/>
          </p:cNvSpPr>
          <p:nvPr>
            <p:ph type="title"/>
          </p:nvPr>
        </p:nvSpPr>
        <p:spPr/>
        <p:txBody>
          <a:bodyPr/>
          <a:lstStyle/>
          <a:p>
            <a:r>
              <a:rPr lang="en-US" dirty="0"/>
              <a:t>Types of Chi squared Test </a:t>
            </a:r>
          </a:p>
        </p:txBody>
      </p:sp>
      <p:sp>
        <p:nvSpPr>
          <p:cNvPr id="3" name="Content Placeholder 2">
            <a:extLst>
              <a:ext uri="{FF2B5EF4-FFF2-40B4-BE49-F238E27FC236}">
                <a16:creationId xmlns:a16="http://schemas.microsoft.com/office/drawing/2014/main" id="{E7DB02E6-F169-E3CD-18A5-D1A2579BFF2A}"/>
              </a:ext>
            </a:extLst>
          </p:cNvPr>
          <p:cNvSpPr>
            <a:spLocks noGrp="1"/>
          </p:cNvSpPr>
          <p:nvPr>
            <p:ph idx="1"/>
          </p:nvPr>
        </p:nvSpPr>
        <p:spPr/>
        <p:txBody>
          <a:bodyPr/>
          <a:lstStyle/>
          <a:p>
            <a:r>
              <a:rPr lang="en-US" dirty="0"/>
              <a:t>There are two types of Chi-Squared Tests:</a:t>
            </a:r>
          </a:p>
          <a:p>
            <a:pPr lvl="1"/>
            <a:r>
              <a:rPr lang="en-US" dirty="0"/>
              <a:t>Goodness-of-Fit Test</a:t>
            </a:r>
          </a:p>
          <a:p>
            <a:pPr lvl="1"/>
            <a:r>
              <a:rPr lang="en-US" dirty="0"/>
              <a:t>Test of Independence</a:t>
            </a:r>
          </a:p>
          <a:p>
            <a:endParaRPr lang="en-US" dirty="0"/>
          </a:p>
        </p:txBody>
      </p:sp>
    </p:spTree>
    <p:extLst>
      <p:ext uri="{BB962C8B-B14F-4D97-AF65-F5344CB8AC3E}">
        <p14:creationId xmlns:p14="http://schemas.microsoft.com/office/powerpoint/2010/main" val="201541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11FC-8984-71A6-3720-64B7D476A5E9}"/>
              </a:ext>
            </a:extLst>
          </p:cNvPr>
          <p:cNvSpPr>
            <a:spLocks noGrp="1"/>
          </p:cNvSpPr>
          <p:nvPr>
            <p:ph type="title"/>
          </p:nvPr>
        </p:nvSpPr>
        <p:spPr/>
        <p:txBody>
          <a:bodyPr/>
          <a:lstStyle/>
          <a:p>
            <a:r>
              <a:rPr lang="en-US" dirty="0"/>
              <a:t>Goodness of fit test </a:t>
            </a:r>
          </a:p>
        </p:txBody>
      </p:sp>
      <p:sp>
        <p:nvSpPr>
          <p:cNvPr id="3" name="Content Placeholder 2">
            <a:extLst>
              <a:ext uri="{FF2B5EF4-FFF2-40B4-BE49-F238E27FC236}">
                <a16:creationId xmlns:a16="http://schemas.microsoft.com/office/drawing/2014/main" id="{6062E9CC-6DD9-2E35-DB65-E0636CA281B6}"/>
              </a:ext>
            </a:extLst>
          </p:cNvPr>
          <p:cNvSpPr>
            <a:spLocks noGrp="1"/>
          </p:cNvSpPr>
          <p:nvPr>
            <p:ph idx="1"/>
          </p:nvPr>
        </p:nvSpPr>
        <p:spPr/>
        <p:txBody>
          <a:bodyPr/>
          <a:lstStyle/>
          <a:p>
            <a:pPr algn="l">
              <a:buFont typeface="Arial" panose="020B0604020202020204" pitchFamily="34" charset="0"/>
              <a:buChar char="•"/>
            </a:pPr>
            <a:r>
              <a:rPr lang="en-GB" b="0" i="0" u="none" strike="noStrike" dirty="0">
                <a:solidFill>
                  <a:srgbClr val="374151"/>
                </a:solidFill>
                <a:effectLst/>
                <a:latin typeface="Söhne"/>
              </a:rPr>
              <a:t>The Goodness-of-Fit Test is used to determine whether the observed data fits a particular distribution.</a:t>
            </a:r>
          </a:p>
          <a:p>
            <a:pPr algn="l">
              <a:buFont typeface="Arial" panose="020B0604020202020204" pitchFamily="34" charset="0"/>
              <a:buChar char="•"/>
            </a:pPr>
            <a:r>
              <a:rPr lang="en-GB" b="0" i="0" u="none" strike="noStrike" dirty="0">
                <a:solidFill>
                  <a:srgbClr val="374151"/>
                </a:solidFill>
                <a:effectLst/>
                <a:latin typeface="Söhne"/>
              </a:rPr>
              <a:t>The test involves comparing the observed frequencies of different categories with the expected frequencies of those categories.</a:t>
            </a:r>
          </a:p>
          <a:p>
            <a:pPr algn="l">
              <a:buFont typeface="Arial" panose="020B0604020202020204" pitchFamily="34" charset="0"/>
              <a:buChar char="•"/>
            </a:pPr>
            <a:r>
              <a:rPr lang="en-GB" b="0" i="0" u="none" strike="noStrike" dirty="0">
                <a:solidFill>
                  <a:srgbClr val="374151"/>
                </a:solidFill>
                <a:effectLst/>
                <a:latin typeface="Söhne"/>
              </a:rPr>
              <a:t>The Observed values are those you gather yourselves.</a:t>
            </a:r>
          </a:p>
          <a:p>
            <a:pPr algn="l">
              <a:buFont typeface="Arial" panose="020B0604020202020204" pitchFamily="34" charset="0"/>
              <a:buChar char="•"/>
            </a:pPr>
            <a:r>
              <a:rPr lang="en-GB" b="0" i="0" u="none" strike="noStrike" dirty="0">
                <a:solidFill>
                  <a:srgbClr val="374151"/>
                </a:solidFill>
                <a:effectLst/>
                <a:latin typeface="Söhne"/>
              </a:rPr>
              <a:t>The expected values are the frequencies expected, based on the null hypothesis. </a:t>
            </a:r>
          </a:p>
          <a:p>
            <a:pPr algn="l">
              <a:buFont typeface="Arial" panose="020B0604020202020204" pitchFamily="34" charset="0"/>
              <a:buChar char="•"/>
            </a:pPr>
            <a:endParaRPr lang="en-GB" b="0" i="0" u="none" strike="noStrike" dirty="0">
              <a:solidFill>
                <a:srgbClr val="374151"/>
              </a:solidFill>
              <a:effectLst/>
              <a:latin typeface="Söhne"/>
            </a:endParaRPr>
          </a:p>
          <a:p>
            <a:pPr marL="0" indent="0">
              <a:buNone/>
            </a:pPr>
            <a:endParaRPr lang="en-US" dirty="0"/>
          </a:p>
        </p:txBody>
      </p:sp>
    </p:spTree>
    <p:extLst>
      <p:ext uri="{BB962C8B-B14F-4D97-AF65-F5344CB8AC3E}">
        <p14:creationId xmlns:p14="http://schemas.microsoft.com/office/powerpoint/2010/main" val="344488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2E34E-639E-F8A6-C577-4D7F163E103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9164321-22CB-7F16-9A8C-838C4E55C265}"/>
              </a:ext>
            </a:extLst>
          </p:cNvPr>
          <p:cNvSpPr>
            <a:spLocks noGrp="1"/>
          </p:cNvSpPr>
          <p:nvPr>
            <p:ph idx="1"/>
          </p:nvPr>
        </p:nvSpPr>
        <p:spPr/>
        <p:txBody>
          <a:bodyPr/>
          <a:lstStyle/>
          <a:p>
            <a:r>
              <a:rPr lang="en-US" dirty="0"/>
              <a:t>Example: A study is conducted to test whether the distribution of blood types in a population follows the expected distribution of blood types in the general population.</a:t>
            </a:r>
          </a:p>
          <a:p>
            <a:r>
              <a:rPr lang="en-US" dirty="0"/>
              <a:t>The expected distribution of blood types in the general population is O (45%), A (40%), B (11%), and AB (4%).</a:t>
            </a:r>
          </a:p>
          <a:p>
            <a:r>
              <a:rPr lang="en-US" dirty="0"/>
              <a:t>The observed distribution of blood types in the study population is O (50%), A (35%), B (10%), and AB (5%).</a:t>
            </a:r>
          </a:p>
          <a:p>
            <a:r>
              <a:rPr lang="en-US" dirty="0"/>
              <a:t>We can use the Chi-Squared Test to determine whether the observed distribution of blood types in the study population fits the expected distribution.</a:t>
            </a:r>
          </a:p>
          <a:p>
            <a:endParaRPr lang="en-US" dirty="0"/>
          </a:p>
        </p:txBody>
      </p:sp>
    </p:spTree>
    <p:extLst>
      <p:ext uri="{BB962C8B-B14F-4D97-AF65-F5344CB8AC3E}">
        <p14:creationId xmlns:p14="http://schemas.microsoft.com/office/powerpoint/2010/main" val="178648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D5612-21FE-27AE-C389-44018C140764}"/>
              </a:ext>
            </a:extLst>
          </p:cNvPr>
          <p:cNvSpPr>
            <a:spLocks noGrp="1"/>
          </p:cNvSpPr>
          <p:nvPr>
            <p:ph type="title"/>
          </p:nvPr>
        </p:nvSpPr>
        <p:spPr/>
        <p:txBody>
          <a:bodyPr/>
          <a:lstStyle/>
          <a:p>
            <a:r>
              <a:rPr lang="en-US" dirty="0"/>
              <a:t>Test of Independence </a:t>
            </a:r>
          </a:p>
        </p:txBody>
      </p:sp>
      <p:sp>
        <p:nvSpPr>
          <p:cNvPr id="3" name="Content Placeholder 2">
            <a:extLst>
              <a:ext uri="{FF2B5EF4-FFF2-40B4-BE49-F238E27FC236}">
                <a16:creationId xmlns:a16="http://schemas.microsoft.com/office/drawing/2014/main" id="{D4C1910D-5B31-85A6-176D-4A3751040401}"/>
              </a:ext>
            </a:extLst>
          </p:cNvPr>
          <p:cNvSpPr>
            <a:spLocks noGrp="1"/>
          </p:cNvSpPr>
          <p:nvPr>
            <p:ph idx="1"/>
          </p:nvPr>
        </p:nvSpPr>
        <p:spPr/>
        <p:txBody>
          <a:bodyPr/>
          <a:lstStyle/>
          <a:p>
            <a:r>
              <a:rPr lang="en-US" dirty="0"/>
              <a:t>The Test of Independence is used to determine whether there is a significant association between two categorical variables.</a:t>
            </a:r>
          </a:p>
          <a:p>
            <a:r>
              <a:rPr lang="en-US" dirty="0"/>
              <a:t>The test involves comparing the observed frequencies of different categories of the two variables with the expected frequencies of those categories if the two variables were independent.</a:t>
            </a:r>
          </a:p>
          <a:p>
            <a:endParaRPr lang="en-US" dirty="0"/>
          </a:p>
        </p:txBody>
      </p:sp>
    </p:spTree>
    <p:extLst>
      <p:ext uri="{BB962C8B-B14F-4D97-AF65-F5344CB8AC3E}">
        <p14:creationId xmlns:p14="http://schemas.microsoft.com/office/powerpoint/2010/main" val="3198985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71A4-882C-9C72-A501-7E7C609B87A0}"/>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3CBEDCF7-DFCF-6610-6F11-ACE08C837834}"/>
              </a:ext>
            </a:extLst>
          </p:cNvPr>
          <p:cNvSpPr>
            <a:spLocks noGrp="1"/>
          </p:cNvSpPr>
          <p:nvPr>
            <p:ph idx="1"/>
          </p:nvPr>
        </p:nvSpPr>
        <p:spPr/>
        <p:txBody>
          <a:bodyPr/>
          <a:lstStyle/>
          <a:p>
            <a:r>
              <a:rPr lang="en-GB" b="0" i="0" u="none" strike="noStrike" dirty="0">
                <a:solidFill>
                  <a:srgbClr val="374151"/>
                </a:solidFill>
                <a:effectLst/>
                <a:latin typeface="Söhne"/>
              </a:rPr>
              <a:t>Example: A study is conducted to test whether there is a significant association between smoking status (smoker vs. non-smoker) and lung cancer.</a:t>
            </a:r>
          </a:p>
          <a:p>
            <a:r>
              <a:rPr lang="en-GB" b="0" i="0" u="none" strike="noStrike" dirty="0">
                <a:solidFill>
                  <a:srgbClr val="374151"/>
                </a:solidFill>
                <a:effectLst/>
                <a:latin typeface="Söhne"/>
              </a:rPr>
              <a:t>We can use the Chi-Squared Test to determine whether there is a significant association between smoking status and lung cancer.</a:t>
            </a:r>
          </a:p>
          <a:p>
            <a:endParaRPr lang="en-US" dirty="0"/>
          </a:p>
        </p:txBody>
      </p:sp>
    </p:spTree>
    <p:extLst>
      <p:ext uri="{BB962C8B-B14F-4D97-AF65-F5344CB8AC3E}">
        <p14:creationId xmlns:p14="http://schemas.microsoft.com/office/powerpoint/2010/main" val="100262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448A-E329-31CB-70ED-F032AC7EFBA5}"/>
              </a:ext>
            </a:extLst>
          </p:cNvPr>
          <p:cNvSpPr>
            <a:spLocks noGrp="1"/>
          </p:cNvSpPr>
          <p:nvPr>
            <p:ph type="title"/>
          </p:nvPr>
        </p:nvSpPr>
        <p:spPr/>
        <p:txBody>
          <a:bodyPr/>
          <a:lstStyle/>
          <a:p>
            <a:r>
              <a:rPr lang="en-US" dirty="0"/>
              <a:t>Calculation of Chi-Squared Statistic</a:t>
            </a:r>
          </a:p>
        </p:txBody>
      </p:sp>
      <p:sp>
        <p:nvSpPr>
          <p:cNvPr id="3" name="Content Placeholder 2">
            <a:extLst>
              <a:ext uri="{FF2B5EF4-FFF2-40B4-BE49-F238E27FC236}">
                <a16:creationId xmlns:a16="http://schemas.microsoft.com/office/drawing/2014/main" id="{8D295E43-2A2B-CE18-B6BD-E4527C10623F}"/>
              </a:ext>
            </a:extLst>
          </p:cNvPr>
          <p:cNvSpPr>
            <a:spLocks noGrp="1"/>
          </p:cNvSpPr>
          <p:nvPr>
            <p:ph idx="1"/>
          </p:nvPr>
        </p:nvSpPr>
        <p:spPr/>
        <p:txBody>
          <a:bodyPr/>
          <a:lstStyle/>
          <a:p>
            <a:pPr algn="l">
              <a:buFont typeface="Arial" panose="020B0604020202020204" pitchFamily="34" charset="0"/>
              <a:buChar char="•"/>
            </a:pPr>
            <a:r>
              <a:rPr lang="en-GB" b="0" i="0" u="none" strike="noStrike" dirty="0">
                <a:solidFill>
                  <a:srgbClr val="374151"/>
                </a:solidFill>
                <a:effectLst/>
                <a:latin typeface="Söhne"/>
              </a:rPr>
              <a:t>The Chi-Squared Test involves calculating the Chi-Squared Statistic (</a:t>
            </a:r>
            <a:r>
              <a:rPr lang="el-GR" b="0" i="0" u="none" strike="noStrike" dirty="0">
                <a:solidFill>
                  <a:srgbClr val="374151"/>
                </a:solidFill>
                <a:effectLst/>
                <a:latin typeface="Söhne"/>
              </a:rPr>
              <a:t>χ²).</a:t>
            </a:r>
          </a:p>
          <a:p>
            <a:pPr algn="l">
              <a:buFont typeface="Arial" panose="020B0604020202020204" pitchFamily="34" charset="0"/>
              <a:buChar char="•"/>
            </a:pPr>
            <a:r>
              <a:rPr lang="en-GB" b="0" i="0" u="none" strike="noStrike" dirty="0">
                <a:solidFill>
                  <a:srgbClr val="374151"/>
                </a:solidFill>
                <a:effectLst/>
                <a:latin typeface="Söhne"/>
              </a:rPr>
              <a:t>The formula for the Chi-Squared Statistic is:</a:t>
            </a:r>
          </a:p>
          <a:p>
            <a:pPr algn="l">
              <a:buFont typeface="Arial" panose="020B0604020202020204" pitchFamily="34" charset="0"/>
              <a:buChar char="•"/>
            </a:pPr>
            <a:r>
              <a:rPr lang="el-GR" b="0" i="0" u="none" strike="noStrike" dirty="0">
                <a:solidFill>
                  <a:srgbClr val="374151"/>
                </a:solidFill>
                <a:effectLst/>
                <a:latin typeface="Söhne"/>
              </a:rPr>
              <a:t>χ² = Σ (</a:t>
            </a:r>
            <a:r>
              <a:rPr lang="en-GB" b="0" i="0" u="none" strike="noStrike" dirty="0">
                <a:solidFill>
                  <a:srgbClr val="374151"/>
                </a:solidFill>
                <a:effectLst/>
                <a:latin typeface="Söhne"/>
              </a:rPr>
              <a:t>Observed - Expected)² / Expected</a:t>
            </a:r>
          </a:p>
          <a:p>
            <a:pPr algn="l">
              <a:buFont typeface="Arial" panose="020B0604020202020204" pitchFamily="34" charset="0"/>
              <a:buChar char="•"/>
            </a:pPr>
            <a:r>
              <a:rPr lang="en-GB" b="0" i="0" u="none" strike="noStrike" dirty="0">
                <a:solidFill>
                  <a:srgbClr val="374151"/>
                </a:solidFill>
                <a:effectLst/>
                <a:latin typeface="Söhne"/>
              </a:rPr>
              <a:t>Where:</a:t>
            </a:r>
          </a:p>
          <a:p>
            <a:pPr marL="742950" lvl="1" indent="-285750" algn="l">
              <a:buFont typeface="Arial" panose="020B0604020202020204" pitchFamily="34" charset="0"/>
              <a:buChar char="•"/>
            </a:pPr>
            <a:r>
              <a:rPr lang="el-GR" b="0" i="0" u="none" strike="noStrike" dirty="0">
                <a:solidFill>
                  <a:srgbClr val="374151"/>
                </a:solidFill>
                <a:effectLst/>
                <a:latin typeface="Söhne"/>
              </a:rPr>
              <a:t>Σ = </a:t>
            </a:r>
            <a:r>
              <a:rPr lang="en-GB" b="0" i="0" u="none" strike="noStrike" dirty="0">
                <a:solidFill>
                  <a:srgbClr val="374151"/>
                </a:solidFill>
                <a:effectLst/>
                <a:latin typeface="Söhne"/>
              </a:rPr>
              <a:t>the sum of</a:t>
            </a:r>
          </a:p>
          <a:p>
            <a:pPr marL="742950" lvl="1" indent="-285750" algn="l">
              <a:buFont typeface="Arial" panose="020B0604020202020204" pitchFamily="34" charset="0"/>
              <a:buChar char="•"/>
            </a:pPr>
            <a:r>
              <a:rPr lang="en-GB" b="0" i="0" u="none" strike="noStrike" dirty="0">
                <a:solidFill>
                  <a:srgbClr val="374151"/>
                </a:solidFill>
                <a:effectLst/>
                <a:latin typeface="Söhne"/>
              </a:rPr>
              <a:t>Observed = the observed frequency of a category</a:t>
            </a:r>
          </a:p>
          <a:p>
            <a:pPr marL="742950" lvl="1" indent="-285750" algn="l">
              <a:buFont typeface="Arial" panose="020B0604020202020204" pitchFamily="34" charset="0"/>
              <a:buChar char="•"/>
            </a:pPr>
            <a:r>
              <a:rPr lang="en-GB" b="0" i="0" u="none" strike="noStrike" dirty="0">
                <a:solidFill>
                  <a:srgbClr val="374151"/>
                </a:solidFill>
                <a:effectLst/>
                <a:latin typeface="Söhne"/>
              </a:rPr>
              <a:t>Expected = the expected frequency of a category</a:t>
            </a:r>
          </a:p>
          <a:p>
            <a:pPr marL="0" indent="0">
              <a:buNone/>
            </a:pPr>
            <a:br>
              <a:rPr lang="en-GB" dirty="0"/>
            </a:br>
            <a:endParaRPr lang="en-US" dirty="0"/>
          </a:p>
        </p:txBody>
      </p:sp>
    </p:spTree>
    <p:extLst>
      <p:ext uri="{BB962C8B-B14F-4D97-AF65-F5344CB8AC3E}">
        <p14:creationId xmlns:p14="http://schemas.microsoft.com/office/powerpoint/2010/main" val="3698436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{F5569F6B-45B2-284A-BAFC-1AF5BB55197B}tf10001060_mac</Template>
  <TotalTime>2345</TotalTime>
  <Words>1883</Words>
  <Application>Microsoft Macintosh PowerPoint</Application>
  <PresentationFormat>Widescreen</PresentationFormat>
  <Paragraphs>153</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ColfaxAI</vt:lpstr>
      <vt:lpstr>Roboto</vt:lpstr>
      <vt:lpstr>Söhne</vt:lpstr>
      <vt:lpstr>Studio-Feixen-Sans</vt:lpstr>
      <vt:lpstr>Trebuchet MS</vt:lpstr>
      <vt:lpstr>Wingdings 3</vt:lpstr>
      <vt:lpstr>Facet</vt:lpstr>
      <vt:lpstr>Chi Squared Test and ANOVA Test </vt:lpstr>
      <vt:lpstr>What is Chi Test and where is it used? </vt:lpstr>
      <vt:lpstr>PowerPoint Presentation</vt:lpstr>
      <vt:lpstr>Types of Chi squared Test </vt:lpstr>
      <vt:lpstr>Goodness of fit test </vt:lpstr>
      <vt:lpstr>Example</vt:lpstr>
      <vt:lpstr>Test of Independence </vt:lpstr>
      <vt:lpstr>Example </vt:lpstr>
      <vt:lpstr>Calculation of Chi-Squared Statistic</vt:lpstr>
      <vt:lpstr>Calculation of Expected Frequencies</vt:lpstr>
      <vt:lpstr>Example- Chi Squared test </vt:lpstr>
      <vt:lpstr>PowerPoint Presentation</vt:lpstr>
      <vt:lpstr>PowerPoint Presentation</vt:lpstr>
      <vt:lpstr>PowerPoint Presentation</vt:lpstr>
      <vt:lpstr>Step 3: Calculate (O-E)2 / E for Each Cell in the Table </vt:lpstr>
      <vt:lpstr>Step 4: Calculate the Test Statistic X2 </vt:lpstr>
      <vt:lpstr>Results </vt:lpstr>
      <vt:lpstr>Steps of Chi squared Test </vt:lpstr>
      <vt:lpstr>Pros and Cons </vt:lpstr>
      <vt:lpstr>ANOVA Test </vt:lpstr>
      <vt:lpstr>One-Way and Two-Way ANOVA Test</vt:lpstr>
      <vt:lpstr>One way ANOVA test example </vt:lpstr>
      <vt:lpstr>Calculation of Sum of Squares Total (SST)</vt:lpstr>
      <vt:lpstr>Calculation of Sum of Squares Within (SSW)</vt:lpstr>
      <vt:lpstr>Calculation of Sum of Squares Between (SSB)</vt:lpstr>
      <vt:lpstr>Degrees of Freedom</vt:lpstr>
      <vt:lpstr>PowerPoint Presentation</vt:lpstr>
      <vt:lpstr>ANOVA Test Steps </vt:lpstr>
      <vt:lpstr>PowerPoint Presentation</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 Test and ANOVA Test </dc:title>
  <dc:creator>rabail qureshi</dc:creator>
  <cp:lastModifiedBy>rabail qureshi</cp:lastModifiedBy>
  <cp:revision>3</cp:revision>
  <dcterms:created xsi:type="dcterms:W3CDTF">2023-03-01T22:14:41Z</dcterms:created>
  <dcterms:modified xsi:type="dcterms:W3CDTF">2023-03-06T22:40:52Z</dcterms:modified>
</cp:coreProperties>
</file>