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94" r:id="rId4"/>
    <p:sldId id="296" r:id="rId5"/>
    <p:sldId id="313" r:id="rId6"/>
    <p:sldId id="309" r:id="rId7"/>
    <p:sldId id="297" r:id="rId8"/>
    <p:sldId id="298" r:id="rId9"/>
    <p:sldId id="302" r:id="rId10"/>
    <p:sldId id="314" r:id="rId11"/>
    <p:sldId id="301" r:id="rId12"/>
    <p:sldId id="315" r:id="rId13"/>
    <p:sldId id="316" r:id="rId14"/>
    <p:sldId id="312" r:id="rId15"/>
    <p:sldId id="317" r:id="rId16"/>
    <p:sldId id="305" r:id="rId17"/>
    <p:sldId id="307" r:id="rId18"/>
    <p:sldId id="318" r:id="rId19"/>
    <p:sldId id="319" r:id="rId20"/>
    <p:sldId id="320" r:id="rId21"/>
    <p:sldId id="321" r:id="rId22"/>
    <p:sldId id="322" r:id="rId23"/>
    <p:sldId id="308"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70"/>
    <p:restoredTop sz="95865"/>
  </p:normalViewPr>
  <p:slideViewPr>
    <p:cSldViewPr snapToGrid="0" snapToObjects="1">
      <p:cViewPr varScale="1">
        <p:scale>
          <a:sx n="84" d="100"/>
          <a:sy n="84" d="100"/>
        </p:scale>
        <p:origin x="200" y="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1690931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1932875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22204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413412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1328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2230813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3019142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113552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94861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4FE052F-CE71-8247-9DE9-DB17ABD36092}" type="datetimeFigureOut">
              <a:rPr lang="en-US" smtClean="0"/>
              <a:t>8/18/22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1534657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4FE052F-CE71-8247-9DE9-DB17ABD36092}" type="datetimeFigureOut">
              <a:rPr lang="en-US" smtClean="0"/>
              <a:t>8/18/22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382544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4FE052F-CE71-8247-9DE9-DB17ABD36092}" type="datetimeFigureOut">
              <a:rPr lang="en-US" smtClean="0"/>
              <a:t>8/18/22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182572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4FE052F-CE71-8247-9DE9-DB17ABD36092}" type="datetimeFigureOut">
              <a:rPr lang="en-US" smtClean="0"/>
              <a:t>8/18/22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4107585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E052F-CE71-8247-9DE9-DB17ABD36092}" type="datetimeFigureOut">
              <a:rPr lang="en-US" smtClean="0"/>
              <a:t>8/18/22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219603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4FE052F-CE71-8247-9DE9-DB17ABD36092}" type="datetimeFigureOut">
              <a:rPr lang="en-US" smtClean="0"/>
              <a:t>8/18/22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173227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4FE052F-CE71-8247-9DE9-DB17ABD36092}" type="datetimeFigureOut">
              <a:rPr lang="en-US" smtClean="0"/>
              <a:t>8/18/22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DBCE4F-0F76-864E-A633-984FCF481B3D}" type="slidenum">
              <a:rPr lang="en-US" smtClean="0"/>
              <a:t>‹#›</a:t>
            </a:fld>
            <a:endParaRPr lang="en-US"/>
          </a:p>
        </p:txBody>
      </p:sp>
    </p:spTree>
    <p:extLst>
      <p:ext uri="{BB962C8B-B14F-4D97-AF65-F5344CB8AC3E}">
        <p14:creationId xmlns:p14="http://schemas.microsoft.com/office/powerpoint/2010/main" val="347603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FE052F-CE71-8247-9DE9-DB17ABD36092}" type="datetimeFigureOut">
              <a:rPr lang="en-US" smtClean="0"/>
              <a:t>8/18/22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DBCE4F-0F76-864E-A633-984FCF481B3D}" type="slidenum">
              <a:rPr lang="en-US" smtClean="0"/>
              <a:t>‹#›</a:t>
            </a:fld>
            <a:endParaRPr lang="en-US"/>
          </a:p>
        </p:txBody>
      </p:sp>
    </p:spTree>
    <p:extLst>
      <p:ext uri="{BB962C8B-B14F-4D97-AF65-F5344CB8AC3E}">
        <p14:creationId xmlns:p14="http://schemas.microsoft.com/office/powerpoint/2010/main" val="42157781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8553-7C9D-52ED-974F-1BC9CC0DA20E}"/>
              </a:ext>
            </a:extLst>
          </p:cNvPr>
          <p:cNvSpPr>
            <a:spLocks noGrp="1"/>
          </p:cNvSpPr>
          <p:nvPr>
            <p:ph type="ctrTitle"/>
          </p:nvPr>
        </p:nvSpPr>
        <p:spPr/>
        <p:txBody>
          <a:bodyPr/>
          <a:lstStyle/>
          <a:p>
            <a:r>
              <a:rPr lang="en-US" dirty="0"/>
              <a:t>Linear Algebra : Matrix operations in Data Science </a:t>
            </a:r>
          </a:p>
        </p:txBody>
      </p:sp>
      <p:sp>
        <p:nvSpPr>
          <p:cNvPr id="3" name="Subtitle 2">
            <a:extLst>
              <a:ext uri="{FF2B5EF4-FFF2-40B4-BE49-F238E27FC236}">
                <a16:creationId xmlns:a16="http://schemas.microsoft.com/office/drawing/2014/main" id="{3FC2287F-E098-2C1E-EB56-94F80C4FCB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733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5F0D-9C36-A6A2-AC22-C148B2B59DEC}"/>
              </a:ext>
            </a:extLst>
          </p:cNvPr>
          <p:cNvSpPr>
            <a:spLocks noGrp="1"/>
          </p:cNvSpPr>
          <p:nvPr>
            <p:ph type="title"/>
          </p:nvPr>
        </p:nvSpPr>
        <p:spPr/>
        <p:txBody>
          <a:bodyPr/>
          <a:lstStyle/>
          <a:p>
            <a:r>
              <a:rPr lang="en-US" dirty="0"/>
              <a:t>Example </a:t>
            </a:r>
          </a:p>
        </p:txBody>
      </p:sp>
      <p:pic>
        <p:nvPicPr>
          <p:cNvPr id="5" name="Content Placeholder 4">
            <a:extLst>
              <a:ext uri="{FF2B5EF4-FFF2-40B4-BE49-F238E27FC236}">
                <a16:creationId xmlns:a16="http://schemas.microsoft.com/office/drawing/2014/main" id="{23C031A7-93AB-13DB-760D-22D67E5035E5}"/>
              </a:ext>
            </a:extLst>
          </p:cNvPr>
          <p:cNvPicPr>
            <a:picLocks noGrp="1" noChangeAspect="1"/>
          </p:cNvPicPr>
          <p:nvPr>
            <p:ph idx="1"/>
          </p:nvPr>
        </p:nvPicPr>
        <p:blipFill>
          <a:blip r:embed="rId2"/>
          <a:stretch>
            <a:fillRect/>
          </a:stretch>
        </p:blipFill>
        <p:spPr>
          <a:xfrm>
            <a:off x="371475" y="1778970"/>
            <a:ext cx="9085127" cy="1071748"/>
          </a:xfrm>
        </p:spPr>
      </p:pic>
    </p:spTree>
    <p:extLst>
      <p:ext uri="{BB962C8B-B14F-4D97-AF65-F5344CB8AC3E}">
        <p14:creationId xmlns:p14="http://schemas.microsoft.com/office/powerpoint/2010/main" val="1681192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B2DF-E7E2-4C27-95AF-7E0AF1AAD9A1}"/>
              </a:ext>
            </a:extLst>
          </p:cNvPr>
          <p:cNvSpPr>
            <a:spLocks noGrp="1"/>
          </p:cNvSpPr>
          <p:nvPr>
            <p:ph type="title"/>
          </p:nvPr>
        </p:nvSpPr>
        <p:spPr/>
        <p:txBody>
          <a:bodyPr/>
          <a:lstStyle/>
          <a:p>
            <a:r>
              <a:rPr lang="en-US" b="1" dirty="0"/>
              <a:t>Matrix Multiplication</a:t>
            </a:r>
            <a:endParaRPr lang="en-GB" b="1" dirty="0"/>
          </a:p>
        </p:txBody>
      </p:sp>
      <p:sp>
        <p:nvSpPr>
          <p:cNvPr id="3" name="Content Placeholder 2">
            <a:extLst>
              <a:ext uri="{FF2B5EF4-FFF2-40B4-BE49-F238E27FC236}">
                <a16:creationId xmlns:a16="http://schemas.microsoft.com/office/drawing/2014/main" id="{8316BF7B-BC98-4C51-863E-AC1F665459CC}"/>
              </a:ext>
            </a:extLst>
          </p:cNvPr>
          <p:cNvSpPr>
            <a:spLocks noGrp="1"/>
          </p:cNvSpPr>
          <p:nvPr>
            <p:ph idx="1"/>
          </p:nvPr>
        </p:nvSpPr>
        <p:spPr>
          <a:xfrm>
            <a:off x="677334" y="1621767"/>
            <a:ext cx="9622606" cy="4419596"/>
          </a:xfrm>
        </p:spPr>
        <p:txBody>
          <a:bodyPr>
            <a:normAutofit/>
          </a:bodyPr>
          <a:lstStyle/>
          <a:p>
            <a:pPr marL="0" indent="0">
              <a:buNone/>
            </a:pPr>
            <a:r>
              <a:rPr lang="en-US" sz="2000" dirty="0"/>
              <a:t>Matrix Multiplication (</a:t>
            </a:r>
            <a:r>
              <a:rPr lang="en-US" sz="2000" dirty="0" err="1"/>
              <a:t>or,Dot</a:t>
            </a:r>
            <a:r>
              <a:rPr lang="en-US" sz="2000" dirty="0"/>
              <a:t> Product) of two Metrices </a:t>
            </a:r>
            <a:r>
              <a:rPr lang="en-US" sz="2000" b="0" i="0" dirty="0">
                <a:solidFill>
                  <a:srgbClr val="222222"/>
                </a:solidFill>
                <a:effectLst/>
              </a:rPr>
              <a:t> (</a:t>
            </a:r>
            <a:r>
              <a:rPr lang="en-US" sz="2000" b="0" i="0" dirty="0" err="1">
                <a:solidFill>
                  <a:srgbClr val="222222"/>
                </a:solidFill>
                <a:effectLst/>
              </a:rPr>
              <a:t>i</a:t>
            </a:r>
            <a:r>
              <a:rPr lang="en-US" sz="2000" b="0" i="0" dirty="0">
                <a:solidFill>
                  <a:srgbClr val="222222"/>
                </a:solidFill>
                <a:effectLst/>
              </a:rPr>
              <a:t>, j) element of the output matrix is the dot product of the </a:t>
            </a:r>
            <a:r>
              <a:rPr lang="en-US" sz="2000" b="0" i="0" dirty="0" err="1">
                <a:solidFill>
                  <a:srgbClr val="222222"/>
                </a:solidFill>
                <a:effectLst/>
              </a:rPr>
              <a:t>i</a:t>
            </a:r>
            <a:r>
              <a:rPr lang="en-US" sz="2000" b="0" i="0" baseline="30000" dirty="0" err="1">
                <a:solidFill>
                  <a:srgbClr val="222222"/>
                </a:solidFill>
                <a:effectLst/>
              </a:rPr>
              <a:t>th</a:t>
            </a:r>
            <a:r>
              <a:rPr lang="en-US" sz="2000" b="0" i="0" dirty="0">
                <a:solidFill>
                  <a:srgbClr val="222222"/>
                </a:solidFill>
                <a:effectLst/>
              </a:rPr>
              <a:t> row of the first matrix and the </a:t>
            </a:r>
            <a:r>
              <a:rPr lang="en-US" sz="2000" b="0" i="0" dirty="0" err="1">
                <a:solidFill>
                  <a:srgbClr val="222222"/>
                </a:solidFill>
                <a:effectLst/>
              </a:rPr>
              <a:t>j</a:t>
            </a:r>
            <a:r>
              <a:rPr lang="en-US" sz="2000" b="0" i="0" baseline="30000" dirty="0" err="1">
                <a:solidFill>
                  <a:srgbClr val="222222"/>
                </a:solidFill>
                <a:effectLst/>
              </a:rPr>
              <a:t>th</a:t>
            </a:r>
            <a:r>
              <a:rPr lang="en-US" sz="2000" b="0" i="0" dirty="0">
                <a:solidFill>
                  <a:srgbClr val="222222"/>
                </a:solidFill>
                <a:effectLst/>
              </a:rPr>
              <a:t> column of the second matrix.</a:t>
            </a:r>
          </a:p>
          <a:p>
            <a:pPr marL="0" indent="0">
              <a:buNone/>
            </a:pPr>
            <a:endParaRPr lang="en-GB" sz="2000" dirty="0"/>
          </a:p>
        </p:txBody>
      </p:sp>
      <p:sp>
        <p:nvSpPr>
          <p:cNvPr id="4" name="Footer Placeholder 3">
            <a:extLst>
              <a:ext uri="{FF2B5EF4-FFF2-40B4-BE49-F238E27FC236}">
                <a16:creationId xmlns:a16="http://schemas.microsoft.com/office/drawing/2014/main" id="{E92A5BB7-D304-4C91-AC87-1E2870C13024}"/>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A816447F-6DDA-4460-92F4-82B600408CCA}"/>
              </a:ext>
            </a:extLst>
          </p:cNvPr>
          <p:cNvSpPr>
            <a:spLocks noGrp="1"/>
          </p:cNvSpPr>
          <p:nvPr>
            <p:ph type="sldNum" sz="quarter" idx="12"/>
          </p:nvPr>
        </p:nvSpPr>
        <p:spPr/>
        <p:txBody>
          <a:bodyPr/>
          <a:lstStyle/>
          <a:p>
            <a:fld id="{FF8AE638-12EE-4AEB-B849-95854A587995}" type="slidenum">
              <a:rPr lang="en-GB" smtClean="0"/>
              <a:t>11</a:t>
            </a:fld>
            <a:endParaRPr lang="en-GB"/>
          </a:p>
        </p:txBody>
      </p:sp>
      <p:pic>
        <p:nvPicPr>
          <p:cNvPr id="7" name="Picture 6" descr="Table&#10;&#10;Description automatically generated with medium confidence">
            <a:extLst>
              <a:ext uri="{FF2B5EF4-FFF2-40B4-BE49-F238E27FC236}">
                <a16:creationId xmlns:a16="http://schemas.microsoft.com/office/drawing/2014/main" id="{EA43A6BC-7619-4511-B2DA-78504B607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689" y="2773830"/>
            <a:ext cx="6677957" cy="3267531"/>
          </a:xfrm>
          <a:prstGeom prst="rect">
            <a:avLst/>
          </a:prstGeom>
        </p:spPr>
      </p:pic>
    </p:spTree>
    <p:extLst>
      <p:ext uri="{BB962C8B-B14F-4D97-AF65-F5344CB8AC3E}">
        <p14:creationId xmlns:p14="http://schemas.microsoft.com/office/powerpoint/2010/main" val="277299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81A7-E4DC-B68A-9AE2-04EDB453B97E}"/>
              </a:ext>
            </a:extLst>
          </p:cNvPr>
          <p:cNvSpPr>
            <a:spLocks noGrp="1"/>
          </p:cNvSpPr>
          <p:nvPr>
            <p:ph type="title"/>
          </p:nvPr>
        </p:nvSpPr>
        <p:spPr/>
        <p:txBody>
          <a:bodyPr/>
          <a:lstStyle/>
          <a:p>
            <a:r>
              <a:rPr lang="en-GB" b="1" dirty="0"/>
              <a:t>Rules for matrix multiplication validity</a:t>
            </a:r>
            <a:br>
              <a:rPr lang="en-GB" b="1" dirty="0"/>
            </a:br>
            <a:endParaRPr lang="en-US" dirty="0"/>
          </a:p>
        </p:txBody>
      </p:sp>
      <p:sp>
        <p:nvSpPr>
          <p:cNvPr id="3" name="Content Placeholder 2">
            <a:extLst>
              <a:ext uri="{FF2B5EF4-FFF2-40B4-BE49-F238E27FC236}">
                <a16:creationId xmlns:a16="http://schemas.microsoft.com/office/drawing/2014/main" id="{1368EEA7-FDA0-CC69-C7E1-519014A28A7C}"/>
              </a:ext>
            </a:extLst>
          </p:cNvPr>
          <p:cNvSpPr>
            <a:spLocks noGrp="1"/>
          </p:cNvSpPr>
          <p:nvPr>
            <p:ph idx="1"/>
          </p:nvPr>
        </p:nvSpPr>
        <p:spPr/>
        <p:txBody>
          <a:bodyPr/>
          <a:lstStyle/>
          <a:p>
            <a:r>
              <a:rPr lang="en-GB" i="1" dirty="0"/>
              <a:t>Matrix multiplication is valid only when the “inner” dimensions match, and the size of the product matrix is defined by the “outer” dimensions.</a:t>
            </a:r>
          </a:p>
          <a:p>
            <a:pPr marL="0" indent="0">
              <a:buNone/>
            </a:pPr>
            <a:endParaRPr lang="en-GB" i="1" dirty="0"/>
          </a:p>
          <a:p>
            <a:pPr marL="0" indent="0">
              <a:buNone/>
            </a:pPr>
            <a:endParaRPr lang="en-US" dirty="0"/>
          </a:p>
        </p:txBody>
      </p:sp>
      <p:pic>
        <p:nvPicPr>
          <p:cNvPr id="5" name="Picture 4" descr="A picture containing graphical user interface&#10;&#10;Description automatically generated">
            <a:extLst>
              <a:ext uri="{FF2B5EF4-FFF2-40B4-BE49-F238E27FC236}">
                <a16:creationId xmlns:a16="http://schemas.microsoft.com/office/drawing/2014/main" id="{51A858AF-28EC-684F-DB86-2CF9E33E1881}"/>
              </a:ext>
            </a:extLst>
          </p:cNvPr>
          <p:cNvPicPr>
            <a:picLocks noChangeAspect="1"/>
          </p:cNvPicPr>
          <p:nvPr/>
        </p:nvPicPr>
        <p:blipFill>
          <a:blip r:embed="rId2"/>
          <a:stretch>
            <a:fillRect/>
          </a:stretch>
        </p:blipFill>
        <p:spPr>
          <a:xfrm>
            <a:off x="785813" y="2877681"/>
            <a:ext cx="7172325" cy="3547393"/>
          </a:xfrm>
          <a:prstGeom prst="rect">
            <a:avLst/>
          </a:prstGeom>
        </p:spPr>
      </p:pic>
    </p:spTree>
    <p:extLst>
      <p:ext uri="{BB962C8B-B14F-4D97-AF65-F5344CB8AC3E}">
        <p14:creationId xmlns:p14="http://schemas.microsoft.com/office/powerpoint/2010/main" val="3312576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0118-1674-D165-DACA-7B83D5A0720A}"/>
              </a:ext>
            </a:extLst>
          </p:cNvPr>
          <p:cNvSpPr>
            <a:spLocks noGrp="1"/>
          </p:cNvSpPr>
          <p:nvPr>
            <p:ph type="title"/>
          </p:nvPr>
        </p:nvSpPr>
        <p:spPr/>
        <p:txBody>
          <a:bodyPr/>
          <a:lstStyle/>
          <a:p>
            <a:r>
              <a:rPr lang="en-US" dirty="0"/>
              <a:t>Example</a:t>
            </a:r>
          </a:p>
        </p:txBody>
      </p:sp>
      <p:pic>
        <p:nvPicPr>
          <p:cNvPr id="5" name="Content Placeholder 4" descr="Diagram&#10;&#10;Description automatically generated with medium confidence">
            <a:extLst>
              <a:ext uri="{FF2B5EF4-FFF2-40B4-BE49-F238E27FC236}">
                <a16:creationId xmlns:a16="http://schemas.microsoft.com/office/drawing/2014/main" id="{E7A8708F-79CC-5EE2-5858-A9A4A05E4381}"/>
              </a:ext>
            </a:extLst>
          </p:cNvPr>
          <p:cNvPicPr>
            <a:picLocks noGrp="1" noChangeAspect="1"/>
          </p:cNvPicPr>
          <p:nvPr>
            <p:ph idx="1"/>
          </p:nvPr>
        </p:nvPicPr>
        <p:blipFill>
          <a:blip r:embed="rId2"/>
          <a:stretch>
            <a:fillRect/>
          </a:stretch>
        </p:blipFill>
        <p:spPr>
          <a:xfrm>
            <a:off x="144405" y="2112566"/>
            <a:ext cx="9662526" cy="2175668"/>
          </a:xfrm>
        </p:spPr>
      </p:pic>
    </p:spTree>
    <p:extLst>
      <p:ext uri="{BB962C8B-B14F-4D97-AF65-F5344CB8AC3E}">
        <p14:creationId xmlns:p14="http://schemas.microsoft.com/office/powerpoint/2010/main" val="158837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9F2B4-850D-4DF9-8929-9CE6AE5D3C20}"/>
              </a:ext>
            </a:extLst>
          </p:cNvPr>
          <p:cNvSpPr>
            <a:spLocks noGrp="1"/>
          </p:cNvSpPr>
          <p:nvPr>
            <p:ph type="title"/>
          </p:nvPr>
        </p:nvSpPr>
        <p:spPr/>
        <p:txBody>
          <a:bodyPr/>
          <a:lstStyle/>
          <a:p>
            <a:r>
              <a:rPr lang="en-US" dirty="0"/>
              <a:t>Multiplication between Matrices and Vectors</a:t>
            </a:r>
            <a:endParaRPr lang="en-GB" dirty="0"/>
          </a:p>
        </p:txBody>
      </p:sp>
      <p:sp>
        <p:nvSpPr>
          <p:cNvPr id="3" name="Content Placeholder 2">
            <a:extLst>
              <a:ext uri="{FF2B5EF4-FFF2-40B4-BE49-F238E27FC236}">
                <a16:creationId xmlns:a16="http://schemas.microsoft.com/office/drawing/2014/main" id="{2DD32136-A3DD-4D2E-956A-13B1206BFB7E}"/>
              </a:ext>
            </a:extLst>
          </p:cNvPr>
          <p:cNvSpPr>
            <a:spLocks noGrp="1"/>
          </p:cNvSpPr>
          <p:nvPr>
            <p:ph idx="1"/>
          </p:nvPr>
        </p:nvSpPr>
        <p:spPr>
          <a:xfrm>
            <a:off x="677334" y="1930401"/>
            <a:ext cx="8596668" cy="4110962"/>
          </a:xfrm>
        </p:spPr>
        <p:txBody>
          <a:bodyPr>
            <a:normAutofit/>
          </a:bodyPr>
          <a:lstStyle/>
          <a:p>
            <a:r>
              <a:rPr lang="en-US" sz="2000" dirty="0"/>
              <a:t>Multiplications between matrices and vectors will always be a dot product </a:t>
            </a:r>
          </a:p>
          <a:p>
            <a:r>
              <a:rPr lang="en-US" sz="2000" dirty="0"/>
              <a:t>The result will be another vector of 1 column and number of rows the same as both the matrix and the vector.</a:t>
            </a:r>
            <a:endParaRPr lang="en-GB" sz="2000" dirty="0"/>
          </a:p>
        </p:txBody>
      </p:sp>
      <p:sp>
        <p:nvSpPr>
          <p:cNvPr id="4" name="Footer Placeholder 3">
            <a:extLst>
              <a:ext uri="{FF2B5EF4-FFF2-40B4-BE49-F238E27FC236}">
                <a16:creationId xmlns:a16="http://schemas.microsoft.com/office/drawing/2014/main" id="{F21C945E-EAA4-43CD-94ED-C172129FB208}"/>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890A6E4B-5125-4A6F-A349-8B35430BE8E6}"/>
              </a:ext>
            </a:extLst>
          </p:cNvPr>
          <p:cNvSpPr>
            <a:spLocks noGrp="1"/>
          </p:cNvSpPr>
          <p:nvPr>
            <p:ph type="sldNum" sz="quarter" idx="12"/>
          </p:nvPr>
        </p:nvSpPr>
        <p:spPr/>
        <p:txBody>
          <a:bodyPr/>
          <a:lstStyle/>
          <a:p>
            <a:fld id="{FF8AE638-12EE-4AEB-B849-95854A587995}" type="slidenum">
              <a:rPr lang="en-GB" smtClean="0"/>
              <a:t>14</a:t>
            </a:fld>
            <a:endParaRPr lang="en-GB"/>
          </a:p>
        </p:txBody>
      </p:sp>
      <p:pic>
        <p:nvPicPr>
          <p:cNvPr id="7" name="Picture 6" descr="Text, letter&#10;&#10;Description automatically generated">
            <a:extLst>
              <a:ext uri="{FF2B5EF4-FFF2-40B4-BE49-F238E27FC236}">
                <a16:creationId xmlns:a16="http://schemas.microsoft.com/office/drawing/2014/main" id="{66933096-8C10-4EDC-8ADC-C4B4F15CB099}"/>
              </a:ext>
            </a:extLst>
          </p:cNvPr>
          <p:cNvPicPr>
            <a:picLocks noChangeAspect="1"/>
          </p:cNvPicPr>
          <p:nvPr/>
        </p:nvPicPr>
        <p:blipFill rotWithShape="1">
          <a:blip r:embed="rId2">
            <a:extLst>
              <a:ext uri="{28A0092B-C50C-407E-A947-70E740481C1C}">
                <a14:useLocalDpi xmlns:a14="http://schemas.microsoft.com/office/drawing/2010/main" val="0"/>
              </a:ext>
            </a:extLst>
          </a:blip>
          <a:srcRect t="40828" b="31484"/>
          <a:stretch/>
        </p:blipFill>
        <p:spPr>
          <a:xfrm>
            <a:off x="2195511" y="3611362"/>
            <a:ext cx="6868534" cy="1620000"/>
          </a:xfrm>
          <a:prstGeom prst="rect">
            <a:avLst/>
          </a:prstGeom>
        </p:spPr>
      </p:pic>
    </p:spTree>
    <p:extLst>
      <p:ext uri="{BB962C8B-B14F-4D97-AF65-F5344CB8AC3E}">
        <p14:creationId xmlns:p14="http://schemas.microsoft.com/office/powerpoint/2010/main" val="3668286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2C09-7CAE-50F8-5253-B2DBB498719B}"/>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34DAFD6A-A047-0725-D733-E20C9B7959EF}"/>
              </a:ext>
            </a:extLst>
          </p:cNvPr>
          <p:cNvPicPr>
            <a:picLocks noGrp="1" noChangeAspect="1"/>
          </p:cNvPicPr>
          <p:nvPr>
            <p:ph idx="1"/>
          </p:nvPr>
        </p:nvPicPr>
        <p:blipFill>
          <a:blip r:embed="rId2"/>
          <a:stretch>
            <a:fillRect/>
          </a:stretch>
        </p:blipFill>
        <p:spPr>
          <a:xfrm>
            <a:off x="677334" y="2217340"/>
            <a:ext cx="8837635" cy="1989931"/>
          </a:xfrm>
        </p:spPr>
      </p:pic>
    </p:spTree>
    <p:extLst>
      <p:ext uri="{BB962C8B-B14F-4D97-AF65-F5344CB8AC3E}">
        <p14:creationId xmlns:p14="http://schemas.microsoft.com/office/powerpoint/2010/main" val="286638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6698-6782-4E3E-9ED6-59CF269CF389}"/>
              </a:ext>
            </a:extLst>
          </p:cNvPr>
          <p:cNvSpPr>
            <a:spLocks noGrp="1"/>
          </p:cNvSpPr>
          <p:nvPr>
            <p:ph type="title"/>
          </p:nvPr>
        </p:nvSpPr>
        <p:spPr>
          <a:xfrm>
            <a:off x="677334" y="609600"/>
            <a:ext cx="8596668" cy="822385"/>
          </a:xfrm>
        </p:spPr>
        <p:txBody>
          <a:bodyPr>
            <a:normAutofit fontScale="90000"/>
          </a:bodyPr>
          <a:lstStyle/>
          <a:p>
            <a:r>
              <a:rPr lang="en-US" b="1" dirty="0"/>
              <a:t>Properties of Vector and Matrix Multiplication</a:t>
            </a:r>
            <a:endParaRPr lang="en-GB" b="1" dirty="0"/>
          </a:p>
        </p:txBody>
      </p:sp>
      <p:sp>
        <p:nvSpPr>
          <p:cNvPr id="3" name="Content Placeholder 2">
            <a:extLst>
              <a:ext uri="{FF2B5EF4-FFF2-40B4-BE49-F238E27FC236}">
                <a16:creationId xmlns:a16="http://schemas.microsoft.com/office/drawing/2014/main" id="{DA2CFEF7-D5D7-43BA-846F-AA3104AF0DA3}"/>
              </a:ext>
            </a:extLst>
          </p:cNvPr>
          <p:cNvSpPr>
            <a:spLocks noGrp="1"/>
          </p:cNvSpPr>
          <p:nvPr>
            <p:ph idx="1"/>
          </p:nvPr>
        </p:nvSpPr>
        <p:spPr>
          <a:xfrm>
            <a:off x="677334" y="2620369"/>
            <a:ext cx="8596668" cy="3420993"/>
          </a:xfrm>
        </p:spPr>
        <p:txBody>
          <a:bodyPr>
            <a:normAutofit/>
          </a:bodyPr>
          <a:lstStyle/>
          <a:p>
            <a:pPr marL="457200">
              <a:lnSpc>
                <a:spcPct val="107000"/>
              </a:lnSpc>
              <a:spcAft>
                <a:spcPts val="800"/>
              </a:spcAft>
            </a:pPr>
            <a:r>
              <a:rPr lang="en-GB" sz="1800" dirty="0">
                <a:solidFill>
                  <a:srgbClr val="404040"/>
                </a:solidFill>
                <a:effectLst/>
                <a:ea typeface="Times New Roman" panose="02020603050405020304" pitchFamily="18" charset="0"/>
                <a:cs typeface="Times New Roman" panose="02020603050405020304" pitchFamily="18" charset="0"/>
              </a:rPr>
              <a:t>Vector and/ or, Matrix multiplication </a:t>
            </a:r>
            <a:r>
              <a:rPr lang="en-GB" sz="1800" b="1" dirty="0">
                <a:solidFill>
                  <a:srgbClr val="404040"/>
                </a:solidFill>
                <a:effectLst/>
                <a:ea typeface="Times New Roman" panose="02020603050405020304" pitchFamily="18" charset="0"/>
                <a:cs typeface="Times New Roman" panose="02020603050405020304" pitchFamily="18" charset="0"/>
              </a:rPr>
              <a:t>is associative</a:t>
            </a:r>
            <a:r>
              <a:rPr lang="en-GB" sz="1800" dirty="0">
                <a:solidFill>
                  <a:srgbClr val="404040"/>
                </a:solidFill>
                <a:effectLst/>
                <a:ea typeface="Times New Roman" panose="02020603050405020304" pitchFamily="18" charset="0"/>
                <a:cs typeface="Times New Roman" panose="02020603050405020304" pitchFamily="18" charset="0"/>
              </a:rPr>
              <a:t>: (AB)C=A(BC) </a:t>
            </a:r>
          </a:p>
          <a:p>
            <a:pPr marL="457200">
              <a:lnSpc>
                <a:spcPct val="107000"/>
              </a:lnSpc>
              <a:spcAft>
                <a:spcPts val="800"/>
              </a:spcAft>
            </a:pPr>
            <a:r>
              <a:rPr lang="en-GB" sz="1800" dirty="0">
                <a:solidFill>
                  <a:srgbClr val="404040"/>
                </a:solidFill>
                <a:effectLst/>
                <a:ea typeface="Times New Roman" panose="02020603050405020304" pitchFamily="18" charset="0"/>
                <a:cs typeface="Times New Roman" panose="02020603050405020304" pitchFamily="18" charset="0"/>
              </a:rPr>
              <a:t>Vector and/ or, Matrix multiplication </a:t>
            </a:r>
            <a:r>
              <a:rPr lang="en-GB" sz="1800" b="1" dirty="0">
                <a:solidFill>
                  <a:srgbClr val="404040"/>
                </a:solidFill>
                <a:effectLst/>
                <a:ea typeface="Times New Roman" panose="02020603050405020304" pitchFamily="18" charset="0"/>
                <a:cs typeface="Times New Roman" panose="02020603050405020304" pitchFamily="18" charset="0"/>
              </a:rPr>
              <a:t>is distributive</a:t>
            </a:r>
            <a:r>
              <a:rPr lang="en-GB" sz="1800" dirty="0">
                <a:solidFill>
                  <a:srgbClr val="404040"/>
                </a:solidFill>
                <a:effectLst/>
                <a:ea typeface="Times New Roman" panose="02020603050405020304" pitchFamily="18" charset="0"/>
                <a:cs typeface="Times New Roman" panose="02020603050405020304" pitchFamily="18" charset="0"/>
              </a:rPr>
              <a:t>: A(B+C)=AB+AC</a:t>
            </a:r>
            <a:endParaRPr lang="en-GB" sz="1800" dirty="0">
              <a:effectLst/>
              <a:ea typeface="Calibri" panose="020F0502020204030204" pitchFamily="34" charset="0"/>
              <a:cs typeface="Times New Roman" panose="02020603050405020304" pitchFamily="18" charset="0"/>
            </a:endParaRPr>
          </a:p>
          <a:p>
            <a:pPr marL="457200">
              <a:lnSpc>
                <a:spcPct val="107000"/>
              </a:lnSpc>
              <a:spcAft>
                <a:spcPts val="800"/>
              </a:spcAft>
            </a:pPr>
            <a:r>
              <a:rPr lang="en-GB" sz="1800" dirty="0">
                <a:solidFill>
                  <a:srgbClr val="404040"/>
                </a:solidFill>
                <a:effectLst/>
                <a:ea typeface="Times New Roman" panose="02020603050405020304" pitchFamily="18" charset="0"/>
                <a:cs typeface="Times New Roman" panose="02020603050405020304" pitchFamily="18" charset="0"/>
              </a:rPr>
              <a:t>Vector and/or, Matrix multiplication </a:t>
            </a:r>
            <a:r>
              <a:rPr lang="en-GB" sz="1800" b="1" dirty="0">
                <a:solidFill>
                  <a:srgbClr val="404040"/>
                </a:solidFill>
                <a:effectLst/>
                <a:ea typeface="Times New Roman" panose="02020603050405020304" pitchFamily="18" charset="0"/>
                <a:cs typeface="Times New Roman" panose="02020603050405020304" pitchFamily="18" charset="0"/>
              </a:rPr>
              <a:t>is </a:t>
            </a:r>
            <a:r>
              <a:rPr lang="en-GB" sz="1800" b="1" i="1" dirty="0">
                <a:solidFill>
                  <a:srgbClr val="404040"/>
                </a:solidFill>
                <a:effectLst/>
                <a:ea typeface="Times New Roman" panose="02020603050405020304" pitchFamily="18" charset="0"/>
                <a:cs typeface="Times New Roman" panose="02020603050405020304" pitchFamily="18" charset="0"/>
              </a:rPr>
              <a:t>not</a:t>
            </a:r>
            <a:r>
              <a:rPr lang="en-GB" sz="1800" b="1" dirty="0">
                <a:solidFill>
                  <a:srgbClr val="404040"/>
                </a:solidFill>
                <a:effectLst/>
                <a:ea typeface="Times New Roman" panose="02020603050405020304" pitchFamily="18" charset="0"/>
                <a:cs typeface="Times New Roman" panose="02020603050405020304" pitchFamily="18" charset="0"/>
              </a:rPr>
              <a:t> commutative: AB≠BA</a:t>
            </a:r>
            <a:r>
              <a:rPr lang="en-GB" sz="1800" dirty="0">
                <a:solidFill>
                  <a:srgbClr val="404040"/>
                </a:solidFill>
                <a:effectLst/>
                <a:ea typeface="Times New Roman" panose="02020603050405020304" pitchFamily="18" charset="0"/>
                <a:cs typeface="Times New Roman" panose="02020603050405020304" pitchFamily="18" charset="0"/>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D287F84-73A9-414D-8C91-A2EEBC11E930}"/>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4D80D690-E21C-40DF-8E65-5550B71A324B}"/>
              </a:ext>
            </a:extLst>
          </p:cNvPr>
          <p:cNvSpPr>
            <a:spLocks noGrp="1"/>
          </p:cNvSpPr>
          <p:nvPr>
            <p:ph type="sldNum" sz="quarter" idx="12"/>
          </p:nvPr>
        </p:nvSpPr>
        <p:spPr/>
        <p:txBody>
          <a:bodyPr/>
          <a:lstStyle/>
          <a:p>
            <a:fld id="{FF8AE638-12EE-4AEB-B849-95854A587995}" type="slidenum">
              <a:rPr lang="en-GB" smtClean="0"/>
              <a:t>16</a:t>
            </a:fld>
            <a:endParaRPr lang="en-GB"/>
          </a:p>
        </p:txBody>
      </p:sp>
    </p:spTree>
    <p:extLst>
      <p:ext uri="{BB962C8B-B14F-4D97-AF65-F5344CB8AC3E}">
        <p14:creationId xmlns:p14="http://schemas.microsoft.com/office/powerpoint/2010/main" val="2762531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D238-4EA7-45B4-8A1B-BE691A0D67E1}"/>
              </a:ext>
            </a:extLst>
          </p:cNvPr>
          <p:cNvSpPr>
            <a:spLocks noGrp="1"/>
          </p:cNvSpPr>
          <p:nvPr>
            <p:ph type="title"/>
          </p:nvPr>
        </p:nvSpPr>
        <p:spPr/>
        <p:txBody>
          <a:bodyPr/>
          <a:lstStyle/>
          <a:p>
            <a:r>
              <a:rPr lang="en-US" b="1" dirty="0"/>
              <a:t>Special Operations of Matrix: Inverse Matrix</a:t>
            </a:r>
            <a:endParaRPr lang="en-GB" b="1" dirty="0"/>
          </a:p>
        </p:txBody>
      </p:sp>
      <p:sp>
        <p:nvSpPr>
          <p:cNvPr id="3" name="Content Placeholder 2">
            <a:extLst>
              <a:ext uri="{FF2B5EF4-FFF2-40B4-BE49-F238E27FC236}">
                <a16:creationId xmlns:a16="http://schemas.microsoft.com/office/drawing/2014/main" id="{24F0B5E9-52DF-4997-A671-A73EAD5B0C24}"/>
              </a:ext>
            </a:extLst>
          </p:cNvPr>
          <p:cNvSpPr>
            <a:spLocks noGrp="1"/>
          </p:cNvSpPr>
          <p:nvPr>
            <p:ph idx="1"/>
          </p:nvPr>
        </p:nvSpPr>
        <p:spPr>
          <a:xfrm>
            <a:off x="677334" y="2160589"/>
            <a:ext cx="4622253" cy="3880773"/>
          </a:xfrm>
        </p:spPr>
        <p:txBody>
          <a:bodyPr/>
          <a:lstStyle/>
          <a:p>
            <a:pPr marL="0" indent="0">
              <a:buNone/>
            </a:pPr>
            <a:r>
              <a:rPr lang="en-US" dirty="0"/>
              <a:t>An Inverse Matrix is another matrix which, on multiplication with the given matrix produces an Identity Matrix.</a:t>
            </a:r>
          </a:p>
          <a:p>
            <a:pPr marL="0" indent="0">
              <a:buNone/>
            </a:pPr>
            <a:endParaRPr lang="en-US" dirty="0"/>
          </a:p>
          <a:p>
            <a:pPr marL="0" indent="0">
              <a:buNone/>
            </a:pPr>
            <a:r>
              <a:rPr lang="en-US" dirty="0"/>
              <a:t>That, means if </a:t>
            </a:r>
            <a:r>
              <a:rPr lang="en-US" b="1" i="1" dirty="0">
                <a:latin typeface="Times New Roman" panose="02020603050405020304" pitchFamily="18" charset="0"/>
                <a:cs typeface="Times New Roman" panose="02020603050405020304" pitchFamily="18" charset="0"/>
              </a:rPr>
              <a:t>A </a:t>
            </a:r>
            <a:r>
              <a:rPr lang="en-US" dirty="0"/>
              <a:t>is the given matrix and if we determine </a:t>
            </a:r>
            <a:r>
              <a:rPr lang="en-GB" sz="1800" b="1"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GB" sz="1800" b="1" i="1" baseline="30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sz="1800" baseline="30000" dirty="0">
                <a:solidFill>
                  <a:srgbClr val="222222"/>
                </a:solidFill>
                <a:effectLst/>
                <a:ea typeface="Calibri" panose="020F0502020204030204" pitchFamily="34" charset="0"/>
                <a:cs typeface="Times New Roman" panose="02020603050405020304" pitchFamily="18" charset="0"/>
              </a:rPr>
              <a:t> </a:t>
            </a:r>
            <a:r>
              <a:rPr lang="en-US" dirty="0"/>
              <a:t>then</a:t>
            </a:r>
            <a:r>
              <a:rPr lang="en-GB" dirty="0"/>
              <a:t>, </a:t>
            </a:r>
            <a:r>
              <a:rPr lang="en-GB" b="1" i="1" dirty="0">
                <a:latin typeface="Times New Roman" panose="02020603050405020304" pitchFamily="18" charset="0"/>
                <a:cs typeface="Times New Roman" panose="02020603050405020304" pitchFamily="18" charset="0"/>
              </a:rPr>
              <a:t>A.</a:t>
            </a:r>
            <a:r>
              <a:rPr lang="en-GB" sz="1800" b="1" i="1"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GB" sz="1800" b="1" i="1" baseline="300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GB" b="1" i="1" dirty="0">
                <a:latin typeface="Times New Roman" panose="02020603050405020304" pitchFamily="18" charset="0"/>
                <a:cs typeface="Times New Roman" panose="02020603050405020304" pitchFamily="18" charset="0"/>
              </a:rPr>
              <a:t> = I</a:t>
            </a:r>
            <a:r>
              <a:rPr lang="en-GB" dirty="0"/>
              <a:t>, where </a:t>
            </a:r>
            <a:r>
              <a:rPr lang="en-GB" b="1" dirty="0">
                <a:latin typeface="Times New Roman" panose="02020603050405020304" pitchFamily="18" charset="0"/>
                <a:cs typeface="Times New Roman" panose="02020603050405020304" pitchFamily="18" charset="0"/>
              </a:rPr>
              <a:t>“</a:t>
            </a:r>
            <a:r>
              <a:rPr lang="en-GB" b="1" i="1" dirty="0">
                <a:latin typeface="Times New Roman" panose="02020603050405020304" pitchFamily="18" charset="0"/>
                <a:cs typeface="Times New Roman" panose="02020603050405020304" pitchFamily="18" charset="0"/>
              </a:rPr>
              <a:t>I</a:t>
            </a:r>
            <a:r>
              <a:rPr lang="en-GB" b="1" dirty="0">
                <a:latin typeface="Times New Roman" panose="02020603050405020304" pitchFamily="18" charset="0"/>
                <a:cs typeface="Times New Roman" panose="02020603050405020304" pitchFamily="18" charset="0"/>
              </a:rPr>
              <a:t>” </a:t>
            </a:r>
            <a:r>
              <a:rPr lang="en-GB" dirty="0"/>
              <a:t>is an identity Matrix.</a:t>
            </a:r>
          </a:p>
          <a:p>
            <a:pPr marL="0" indent="0">
              <a:buNone/>
            </a:pPr>
            <a:endParaRPr lang="en-GB" dirty="0"/>
          </a:p>
          <a:p>
            <a:pPr marL="0" indent="0">
              <a:buNone/>
            </a:pPr>
            <a:r>
              <a:rPr lang="en-GB" dirty="0"/>
              <a:t>Here, the way to determine inverse matrix from any 2X2 Matrix is given:</a:t>
            </a:r>
          </a:p>
          <a:p>
            <a:pPr marL="0" indent="0">
              <a:buNone/>
            </a:pPr>
            <a:r>
              <a:rPr lang="en-GB" dirty="0"/>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31B5928-A3D5-45BC-A3A0-F66BC9FBDFA1}"/>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6FD946D3-994A-4867-8500-5AE43F4D0147}"/>
              </a:ext>
            </a:extLst>
          </p:cNvPr>
          <p:cNvSpPr>
            <a:spLocks noGrp="1"/>
          </p:cNvSpPr>
          <p:nvPr>
            <p:ph type="sldNum" sz="quarter" idx="12"/>
          </p:nvPr>
        </p:nvSpPr>
        <p:spPr/>
        <p:txBody>
          <a:bodyPr/>
          <a:lstStyle/>
          <a:p>
            <a:fld id="{FF8AE638-12EE-4AEB-B849-95854A587995}" type="slidenum">
              <a:rPr lang="en-GB" smtClean="0"/>
              <a:t>17</a:t>
            </a:fld>
            <a:endParaRPr lang="en-GB"/>
          </a:p>
        </p:txBody>
      </p:sp>
      <p:sp>
        <p:nvSpPr>
          <p:cNvPr id="8" name="Rectangle 7">
            <a:extLst>
              <a:ext uri="{FF2B5EF4-FFF2-40B4-BE49-F238E27FC236}">
                <a16:creationId xmlns:a16="http://schemas.microsoft.com/office/drawing/2014/main" id="{9A89B254-166E-43E9-9F2B-77B5473248D3}"/>
              </a:ext>
            </a:extLst>
          </p:cNvPr>
          <p:cNvSpPr/>
          <p:nvPr/>
        </p:nvSpPr>
        <p:spPr>
          <a:xfrm>
            <a:off x="5683046" y="2656114"/>
            <a:ext cx="1612490" cy="293563"/>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solidFill>
                <a:schemeClr val="bg1"/>
              </a:solidFill>
            </a:endParaRPr>
          </a:p>
        </p:txBody>
      </p:sp>
      <p:pic>
        <p:nvPicPr>
          <p:cNvPr id="12" name="Picture 11" descr="Diagram, schematic&#10;&#10;Description automatically generated">
            <a:extLst>
              <a:ext uri="{FF2B5EF4-FFF2-40B4-BE49-F238E27FC236}">
                <a16:creationId xmlns:a16="http://schemas.microsoft.com/office/drawing/2014/main" id="{B881ECE3-9530-4B66-9897-427CE736C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6856" y="2586146"/>
            <a:ext cx="3240000" cy="2644356"/>
          </a:xfrm>
          <a:prstGeom prst="rect">
            <a:avLst/>
          </a:prstGeom>
        </p:spPr>
      </p:pic>
    </p:spTree>
    <p:extLst>
      <p:ext uri="{BB962C8B-B14F-4D97-AF65-F5344CB8AC3E}">
        <p14:creationId xmlns:p14="http://schemas.microsoft.com/office/powerpoint/2010/main" val="3233322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FEE3-928C-DD7F-D74C-2ACD1EE10DC0}"/>
              </a:ext>
            </a:extLst>
          </p:cNvPr>
          <p:cNvSpPr>
            <a:spLocks noGrp="1"/>
          </p:cNvSpPr>
          <p:nvPr>
            <p:ph type="title"/>
          </p:nvPr>
        </p:nvSpPr>
        <p:spPr/>
        <p:txBody>
          <a:bodyPr/>
          <a:lstStyle/>
          <a:p>
            <a:r>
              <a:rPr lang="en-US" dirty="0"/>
              <a:t>Example </a:t>
            </a:r>
          </a:p>
        </p:txBody>
      </p:sp>
      <p:pic>
        <p:nvPicPr>
          <p:cNvPr id="5" name="Content Placeholder 4" descr="A picture containing diagram&#10;&#10;Description automatically generated">
            <a:extLst>
              <a:ext uri="{FF2B5EF4-FFF2-40B4-BE49-F238E27FC236}">
                <a16:creationId xmlns:a16="http://schemas.microsoft.com/office/drawing/2014/main" id="{3199134B-9266-6090-FF24-1C2CBD1BEFB9}"/>
              </a:ext>
            </a:extLst>
          </p:cNvPr>
          <p:cNvPicPr>
            <a:picLocks noGrp="1" noChangeAspect="1"/>
          </p:cNvPicPr>
          <p:nvPr>
            <p:ph idx="1"/>
          </p:nvPr>
        </p:nvPicPr>
        <p:blipFill>
          <a:blip r:embed="rId2"/>
          <a:stretch>
            <a:fillRect/>
          </a:stretch>
        </p:blipFill>
        <p:spPr>
          <a:xfrm>
            <a:off x="1875631" y="2330450"/>
            <a:ext cx="5943600" cy="2197100"/>
          </a:xfrm>
        </p:spPr>
      </p:pic>
    </p:spTree>
    <p:extLst>
      <p:ext uri="{BB962C8B-B14F-4D97-AF65-F5344CB8AC3E}">
        <p14:creationId xmlns:p14="http://schemas.microsoft.com/office/powerpoint/2010/main" val="3705958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9FB8C-35F9-83E0-9DCF-9AFA2D6FE187}"/>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14908615-9088-F047-648C-8BDEAE34F464}"/>
              </a:ext>
            </a:extLst>
          </p:cNvPr>
          <p:cNvSpPr>
            <a:spLocks noGrp="1"/>
          </p:cNvSpPr>
          <p:nvPr>
            <p:ph idx="1"/>
          </p:nvPr>
        </p:nvSpPr>
        <p:spPr>
          <a:xfrm>
            <a:off x="677334" y="1643063"/>
            <a:ext cx="8596668" cy="4398299"/>
          </a:xfrm>
        </p:spPr>
        <p:txBody>
          <a:bodyPr/>
          <a:lstStyle/>
          <a:p>
            <a:r>
              <a:rPr lang="en-US" dirty="0"/>
              <a:t>Determinant of matrix A </a:t>
            </a:r>
          </a:p>
          <a:p>
            <a:pPr marL="0" indent="0">
              <a:buNone/>
            </a:pPr>
            <a:endParaRPr lang="en-US" dirty="0"/>
          </a:p>
        </p:txBody>
      </p:sp>
      <p:pic>
        <p:nvPicPr>
          <p:cNvPr id="5" name="Picture 4" descr="Text&#10;&#10;Description automatically generated with medium confidence">
            <a:extLst>
              <a:ext uri="{FF2B5EF4-FFF2-40B4-BE49-F238E27FC236}">
                <a16:creationId xmlns:a16="http://schemas.microsoft.com/office/drawing/2014/main" id="{E331E20D-AF1E-5393-5A17-97B766141F14}"/>
              </a:ext>
            </a:extLst>
          </p:cNvPr>
          <p:cNvPicPr>
            <a:picLocks noChangeAspect="1"/>
          </p:cNvPicPr>
          <p:nvPr/>
        </p:nvPicPr>
        <p:blipFill>
          <a:blip r:embed="rId2"/>
          <a:stretch>
            <a:fillRect/>
          </a:stretch>
        </p:blipFill>
        <p:spPr>
          <a:xfrm>
            <a:off x="2028825" y="2502362"/>
            <a:ext cx="6477000" cy="2679700"/>
          </a:xfrm>
          <a:prstGeom prst="rect">
            <a:avLst/>
          </a:prstGeom>
        </p:spPr>
      </p:pic>
    </p:spTree>
    <p:extLst>
      <p:ext uri="{BB962C8B-B14F-4D97-AF65-F5344CB8AC3E}">
        <p14:creationId xmlns:p14="http://schemas.microsoft.com/office/powerpoint/2010/main" val="373786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1355-21BD-091C-041B-9E3F44E1A52F}"/>
              </a:ext>
            </a:extLst>
          </p:cNvPr>
          <p:cNvSpPr>
            <a:spLocks noGrp="1"/>
          </p:cNvSpPr>
          <p:nvPr>
            <p:ph type="title"/>
          </p:nvPr>
        </p:nvSpPr>
        <p:spPr/>
        <p:txBody>
          <a:bodyPr/>
          <a:lstStyle/>
          <a:p>
            <a:r>
              <a:rPr lang="en-US" dirty="0"/>
              <a:t>Matrices </a:t>
            </a:r>
          </a:p>
        </p:txBody>
      </p:sp>
      <p:sp>
        <p:nvSpPr>
          <p:cNvPr id="3" name="Content Placeholder 2">
            <a:extLst>
              <a:ext uri="{FF2B5EF4-FFF2-40B4-BE49-F238E27FC236}">
                <a16:creationId xmlns:a16="http://schemas.microsoft.com/office/drawing/2014/main" id="{B45F5307-165E-E7A0-1455-30DF95C73663}"/>
              </a:ext>
            </a:extLst>
          </p:cNvPr>
          <p:cNvSpPr>
            <a:spLocks noGrp="1"/>
          </p:cNvSpPr>
          <p:nvPr>
            <p:ph idx="1"/>
          </p:nvPr>
        </p:nvSpPr>
        <p:spPr/>
        <p:txBody>
          <a:bodyPr/>
          <a:lstStyle/>
          <a:p>
            <a:r>
              <a:rPr lang="en-US" dirty="0"/>
              <a:t>Matrices are versatile mathematical objects that can be used to store and represent many different types of data. </a:t>
            </a:r>
          </a:p>
          <a:p>
            <a:r>
              <a:rPr lang="en-US" dirty="0"/>
              <a:t>They can store equations, geometrical transformations,, financial records. </a:t>
            </a:r>
          </a:p>
          <a:p>
            <a:r>
              <a:rPr lang="en-US" dirty="0"/>
              <a:t>Matrices are sometimes called data tables.</a:t>
            </a:r>
          </a:p>
          <a:p>
            <a:r>
              <a:rPr lang="en-GB" dirty="0"/>
              <a:t>Matrices are indicated using bold-faced capital letters. The size of a matrix is indicated using (row, column) convention. For example, the following matrix is 3x5, because it has three rows and five column: </a:t>
            </a:r>
          </a:p>
          <a:p>
            <a:pPr marL="0" indent="0">
              <a:buNone/>
            </a:pPr>
            <a:r>
              <a:rPr lang="en-GB" dirty="0"/>
              <a:t>   </a:t>
            </a:r>
          </a:p>
        </p:txBody>
      </p:sp>
      <p:pic>
        <p:nvPicPr>
          <p:cNvPr id="5" name="Picture 4" descr="Calendar&#10;&#10;Description automatically generated">
            <a:extLst>
              <a:ext uri="{FF2B5EF4-FFF2-40B4-BE49-F238E27FC236}">
                <a16:creationId xmlns:a16="http://schemas.microsoft.com/office/drawing/2014/main" id="{F9E80F7D-B46E-F83A-81B0-43165EF2E484}"/>
              </a:ext>
            </a:extLst>
          </p:cNvPr>
          <p:cNvPicPr>
            <a:picLocks noChangeAspect="1"/>
          </p:cNvPicPr>
          <p:nvPr/>
        </p:nvPicPr>
        <p:blipFill>
          <a:blip r:embed="rId2"/>
          <a:stretch>
            <a:fillRect/>
          </a:stretch>
        </p:blipFill>
        <p:spPr>
          <a:xfrm>
            <a:off x="3886200" y="4474204"/>
            <a:ext cx="2966156" cy="2165078"/>
          </a:xfrm>
          <a:prstGeom prst="rect">
            <a:avLst/>
          </a:prstGeom>
        </p:spPr>
      </p:pic>
    </p:spTree>
    <p:extLst>
      <p:ext uri="{BB962C8B-B14F-4D97-AF65-F5344CB8AC3E}">
        <p14:creationId xmlns:p14="http://schemas.microsoft.com/office/powerpoint/2010/main" val="4211215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B748-3717-54A7-F5E3-7298724FE3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A988B77-640E-6AAC-5328-C58796BB4629}"/>
              </a:ext>
            </a:extLst>
          </p:cNvPr>
          <p:cNvSpPr>
            <a:spLocks noGrp="1"/>
          </p:cNvSpPr>
          <p:nvPr>
            <p:ph idx="1"/>
          </p:nvPr>
        </p:nvSpPr>
        <p:spPr>
          <a:xfrm>
            <a:off x="677334" y="900113"/>
            <a:ext cx="8596668" cy="5141249"/>
          </a:xfrm>
        </p:spPr>
        <p:txBody>
          <a:bodyPr/>
          <a:lstStyle/>
          <a:p>
            <a:r>
              <a:rPr lang="en-US" dirty="0"/>
              <a:t>Inverse of matrix A is : </a:t>
            </a:r>
          </a:p>
          <a:p>
            <a:endParaRPr lang="en-US" dirty="0"/>
          </a:p>
          <a:p>
            <a:pPr marL="0" indent="0">
              <a:buNone/>
            </a:pPr>
            <a:endParaRPr lang="en-US" dirty="0"/>
          </a:p>
        </p:txBody>
      </p:sp>
      <p:pic>
        <p:nvPicPr>
          <p:cNvPr id="5" name="Picture 4" descr="Diagram&#10;&#10;Description automatically generated">
            <a:extLst>
              <a:ext uri="{FF2B5EF4-FFF2-40B4-BE49-F238E27FC236}">
                <a16:creationId xmlns:a16="http://schemas.microsoft.com/office/drawing/2014/main" id="{D6F511FD-8F3A-E759-AC64-F2F58D526FF2}"/>
              </a:ext>
            </a:extLst>
          </p:cNvPr>
          <p:cNvPicPr>
            <a:picLocks noChangeAspect="1"/>
          </p:cNvPicPr>
          <p:nvPr/>
        </p:nvPicPr>
        <p:blipFill>
          <a:blip r:embed="rId2"/>
          <a:stretch>
            <a:fillRect/>
          </a:stretch>
        </p:blipFill>
        <p:spPr>
          <a:xfrm>
            <a:off x="3092718" y="1467005"/>
            <a:ext cx="3993882" cy="5040927"/>
          </a:xfrm>
          <a:prstGeom prst="rect">
            <a:avLst/>
          </a:prstGeom>
        </p:spPr>
      </p:pic>
    </p:spTree>
    <p:extLst>
      <p:ext uri="{BB962C8B-B14F-4D97-AF65-F5344CB8AC3E}">
        <p14:creationId xmlns:p14="http://schemas.microsoft.com/office/powerpoint/2010/main" val="948343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F450-23DD-C888-9461-6735C84787E3}"/>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C210853A-EEB0-2928-9052-7DB1EEABA21F}"/>
              </a:ext>
            </a:extLst>
          </p:cNvPr>
          <p:cNvSpPr>
            <a:spLocks noGrp="1"/>
          </p:cNvSpPr>
          <p:nvPr>
            <p:ph idx="1"/>
          </p:nvPr>
        </p:nvSpPr>
        <p:spPr/>
        <p:txBody>
          <a:bodyPr/>
          <a:lstStyle/>
          <a:p>
            <a:r>
              <a:rPr lang="en-US" dirty="0"/>
              <a:t>Find inverse of the following matrix if it exists.</a:t>
            </a:r>
          </a:p>
          <a:p>
            <a:pPr marL="0" indent="0">
              <a:buNone/>
            </a:pPr>
            <a:endParaRPr lang="en-US" dirty="0"/>
          </a:p>
          <a:p>
            <a:pPr marL="0" indent="0">
              <a:buNone/>
            </a:pPr>
            <a:endParaRPr lang="en-US" dirty="0"/>
          </a:p>
        </p:txBody>
      </p:sp>
      <p:pic>
        <p:nvPicPr>
          <p:cNvPr id="5" name="Picture 4" descr="A picture containing text, clock&#10;&#10;Description automatically generated">
            <a:extLst>
              <a:ext uri="{FF2B5EF4-FFF2-40B4-BE49-F238E27FC236}">
                <a16:creationId xmlns:a16="http://schemas.microsoft.com/office/drawing/2014/main" id="{B745E12F-0795-6401-F84F-D25D8B46B387}"/>
              </a:ext>
            </a:extLst>
          </p:cNvPr>
          <p:cNvPicPr>
            <a:picLocks noChangeAspect="1"/>
          </p:cNvPicPr>
          <p:nvPr/>
        </p:nvPicPr>
        <p:blipFill>
          <a:blip r:embed="rId2"/>
          <a:stretch>
            <a:fillRect/>
          </a:stretch>
        </p:blipFill>
        <p:spPr>
          <a:xfrm>
            <a:off x="3911599" y="3008312"/>
            <a:ext cx="2714119" cy="1577976"/>
          </a:xfrm>
          <a:prstGeom prst="rect">
            <a:avLst/>
          </a:prstGeom>
        </p:spPr>
      </p:pic>
    </p:spTree>
    <p:extLst>
      <p:ext uri="{BB962C8B-B14F-4D97-AF65-F5344CB8AC3E}">
        <p14:creationId xmlns:p14="http://schemas.microsoft.com/office/powerpoint/2010/main" val="304294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7CEA-2597-F289-7D45-DCA91AE0E698}"/>
              </a:ext>
            </a:extLst>
          </p:cNvPr>
          <p:cNvSpPr>
            <a:spLocks noGrp="1"/>
          </p:cNvSpPr>
          <p:nvPr>
            <p:ph type="title"/>
          </p:nvPr>
        </p:nvSpPr>
        <p:spPr/>
        <p:txBody>
          <a:bodyPr/>
          <a:lstStyle/>
          <a:p>
            <a:r>
              <a:rPr lang="en-US" dirty="0"/>
              <a:t>Solution</a:t>
            </a:r>
          </a:p>
        </p:txBody>
      </p:sp>
      <p:pic>
        <p:nvPicPr>
          <p:cNvPr id="5" name="Content Placeholder 4" descr="Diagram&#10;&#10;Description automatically generated with low confidence">
            <a:extLst>
              <a:ext uri="{FF2B5EF4-FFF2-40B4-BE49-F238E27FC236}">
                <a16:creationId xmlns:a16="http://schemas.microsoft.com/office/drawing/2014/main" id="{9BC1A7E0-E109-1669-2ED2-B6491D91ADF5}"/>
              </a:ext>
            </a:extLst>
          </p:cNvPr>
          <p:cNvPicPr>
            <a:picLocks noGrp="1" noChangeAspect="1"/>
          </p:cNvPicPr>
          <p:nvPr>
            <p:ph idx="1"/>
          </p:nvPr>
        </p:nvPicPr>
        <p:blipFill>
          <a:blip r:embed="rId2"/>
          <a:stretch>
            <a:fillRect/>
          </a:stretch>
        </p:blipFill>
        <p:spPr>
          <a:xfrm>
            <a:off x="3093244" y="1270000"/>
            <a:ext cx="3479800" cy="2781300"/>
          </a:xfrm>
        </p:spPr>
      </p:pic>
      <p:sp>
        <p:nvSpPr>
          <p:cNvPr id="6" name="TextBox 5">
            <a:extLst>
              <a:ext uri="{FF2B5EF4-FFF2-40B4-BE49-F238E27FC236}">
                <a16:creationId xmlns:a16="http://schemas.microsoft.com/office/drawing/2014/main" id="{D5E8F150-C348-628E-F96E-50C7BFC6E181}"/>
              </a:ext>
            </a:extLst>
          </p:cNvPr>
          <p:cNvSpPr txBox="1"/>
          <p:nvPr/>
        </p:nvSpPr>
        <p:spPr>
          <a:xfrm>
            <a:off x="1257300" y="4700588"/>
            <a:ext cx="7290778" cy="369332"/>
          </a:xfrm>
          <a:prstGeom prst="rect">
            <a:avLst/>
          </a:prstGeom>
          <a:noFill/>
        </p:spPr>
        <p:txBody>
          <a:bodyPr wrap="none" rtlCol="0">
            <a:spAutoFit/>
          </a:bodyPr>
          <a:lstStyle/>
          <a:p>
            <a:r>
              <a:rPr lang="en-US" dirty="0"/>
              <a:t>Since the determinant is 0, the inverse of this matrix does not exist. </a:t>
            </a:r>
          </a:p>
        </p:txBody>
      </p:sp>
    </p:spTree>
    <p:extLst>
      <p:ext uri="{BB962C8B-B14F-4D97-AF65-F5344CB8AC3E}">
        <p14:creationId xmlns:p14="http://schemas.microsoft.com/office/powerpoint/2010/main" val="3576520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C1CD0-7735-4E5F-B400-6AE5A0513DD7}"/>
              </a:ext>
            </a:extLst>
          </p:cNvPr>
          <p:cNvSpPr>
            <a:spLocks noGrp="1"/>
          </p:cNvSpPr>
          <p:nvPr>
            <p:ph type="title"/>
          </p:nvPr>
        </p:nvSpPr>
        <p:spPr>
          <a:xfrm>
            <a:off x="677334" y="609600"/>
            <a:ext cx="8596668" cy="1029419"/>
          </a:xfrm>
        </p:spPr>
        <p:txBody>
          <a:bodyPr>
            <a:normAutofit fontScale="90000"/>
          </a:bodyPr>
          <a:lstStyle/>
          <a:p>
            <a:r>
              <a:rPr lang="en-US" b="1" dirty="0"/>
              <a:t>Special Operations of Matrix: Transpose Matrix</a:t>
            </a:r>
            <a:endParaRPr lang="en-GB" b="1" dirty="0"/>
          </a:p>
        </p:txBody>
      </p:sp>
      <p:sp>
        <p:nvSpPr>
          <p:cNvPr id="3" name="Content Placeholder 2">
            <a:extLst>
              <a:ext uri="{FF2B5EF4-FFF2-40B4-BE49-F238E27FC236}">
                <a16:creationId xmlns:a16="http://schemas.microsoft.com/office/drawing/2014/main" id="{ABBDB2D0-E4F7-4B94-9E0E-9268F1C6650C}"/>
              </a:ext>
            </a:extLst>
          </p:cNvPr>
          <p:cNvSpPr>
            <a:spLocks noGrp="1"/>
          </p:cNvSpPr>
          <p:nvPr>
            <p:ph idx="1"/>
          </p:nvPr>
        </p:nvSpPr>
        <p:spPr>
          <a:xfrm>
            <a:off x="677334" y="1639019"/>
            <a:ext cx="9329308" cy="4402343"/>
          </a:xfrm>
        </p:spPr>
        <p:txBody>
          <a:bodyPr>
            <a:normAutofit/>
          </a:bodyPr>
          <a:lstStyle/>
          <a:p>
            <a:pPr marL="0" indent="0">
              <a:buNone/>
            </a:pPr>
            <a:r>
              <a:rPr lang="en-US" sz="2400" dirty="0"/>
              <a:t>In Linear Algebra, a transpose of Matrix is an operation that flips the rows and columns of the Matrix, that means, this operation changes the rows of the Matrix into columns (and, equivalently the columns into rows).</a:t>
            </a:r>
          </a:p>
          <a:p>
            <a:pPr marL="0" indent="0">
              <a:buNone/>
            </a:pPr>
            <a:endParaRPr lang="en-GB" sz="2400" dirty="0"/>
          </a:p>
        </p:txBody>
      </p:sp>
      <p:sp>
        <p:nvSpPr>
          <p:cNvPr id="4" name="Footer Placeholder 3">
            <a:extLst>
              <a:ext uri="{FF2B5EF4-FFF2-40B4-BE49-F238E27FC236}">
                <a16:creationId xmlns:a16="http://schemas.microsoft.com/office/drawing/2014/main" id="{2D6149DE-DCDB-4C37-ADE2-CE2E9A522340}"/>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6521EA30-106E-4DBB-81C5-1ED6F983607A}"/>
              </a:ext>
            </a:extLst>
          </p:cNvPr>
          <p:cNvSpPr>
            <a:spLocks noGrp="1"/>
          </p:cNvSpPr>
          <p:nvPr>
            <p:ph type="sldNum" sz="quarter" idx="12"/>
          </p:nvPr>
        </p:nvSpPr>
        <p:spPr/>
        <p:txBody>
          <a:bodyPr/>
          <a:lstStyle/>
          <a:p>
            <a:fld id="{FF8AE638-12EE-4AEB-B849-95854A587995}" type="slidenum">
              <a:rPr lang="en-GB" smtClean="0"/>
              <a:t>23</a:t>
            </a:fld>
            <a:endParaRPr lang="en-GB"/>
          </a:p>
        </p:txBody>
      </p:sp>
      <p:pic>
        <p:nvPicPr>
          <p:cNvPr id="7" name="Picture 6" descr="Shape&#10;&#10;Description automatically generated with medium confidence">
            <a:extLst>
              <a:ext uri="{FF2B5EF4-FFF2-40B4-BE49-F238E27FC236}">
                <a16:creationId xmlns:a16="http://schemas.microsoft.com/office/drawing/2014/main" id="{FB02333B-742F-4E45-AB1F-5BD1A20BB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1988" y="3602409"/>
            <a:ext cx="6359999" cy="1908000"/>
          </a:xfrm>
          <a:prstGeom prst="rect">
            <a:avLst/>
          </a:prstGeom>
        </p:spPr>
      </p:pic>
    </p:spTree>
    <p:extLst>
      <p:ext uri="{BB962C8B-B14F-4D97-AF65-F5344CB8AC3E}">
        <p14:creationId xmlns:p14="http://schemas.microsoft.com/office/powerpoint/2010/main" val="217872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AE5A-476D-3A35-0802-CD7F97181894}"/>
              </a:ext>
            </a:extLst>
          </p:cNvPr>
          <p:cNvSpPr>
            <a:spLocks noGrp="1"/>
          </p:cNvSpPr>
          <p:nvPr>
            <p:ph type="title"/>
          </p:nvPr>
        </p:nvSpPr>
        <p:spPr/>
        <p:txBody>
          <a:bodyPr/>
          <a:lstStyle/>
          <a:p>
            <a:r>
              <a:rPr lang="en-US" dirty="0"/>
              <a:t>Examples </a:t>
            </a:r>
          </a:p>
        </p:txBody>
      </p:sp>
      <p:sp>
        <p:nvSpPr>
          <p:cNvPr id="3" name="Content Placeholder 2">
            <a:extLst>
              <a:ext uri="{FF2B5EF4-FFF2-40B4-BE49-F238E27FC236}">
                <a16:creationId xmlns:a16="http://schemas.microsoft.com/office/drawing/2014/main" id="{886C0A5E-6C56-F567-A6B1-2DBAB7E196B2}"/>
              </a:ext>
            </a:extLst>
          </p:cNvPr>
          <p:cNvSpPr>
            <a:spLocks noGrp="1"/>
          </p:cNvSpPr>
          <p:nvPr>
            <p:ph idx="1"/>
          </p:nvPr>
        </p:nvSpPr>
        <p:spPr/>
        <p:txBody>
          <a:bodyPr/>
          <a:lstStyle/>
          <a:p>
            <a:r>
              <a:rPr lang="en-US" dirty="0"/>
              <a:t>Find the transpose of the following matrices </a:t>
            </a:r>
          </a:p>
        </p:txBody>
      </p:sp>
      <p:pic>
        <p:nvPicPr>
          <p:cNvPr id="5" name="Picture 4" descr="A picture containing text, clock&#10;&#10;Description automatically generated">
            <a:extLst>
              <a:ext uri="{FF2B5EF4-FFF2-40B4-BE49-F238E27FC236}">
                <a16:creationId xmlns:a16="http://schemas.microsoft.com/office/drawing/2014/main" id="{07732657-1854-B0C8-C6B2-1E7D8D3B970D}"/>
              </a:ext>
            </a:extLst>
          </p:cNvPr>
          <p:cNvPicPr>
            <a:picLocks noChangeAspect="1"/>
          </p:cNvPicPr>
          <p:nvPr/>
        </p:nvPicPr>
        <p:blipFill>
          <a:blip r:embed="rId2"/>
          <a:stretch>
            <a:fillRect/>
          </a:stretch>
        </p:blipFill>
        <p:spPr>
          <a:xfrm>
            <a:off x="1274936" y="2813512"/>
            <a:ext cx="2382664" cy="2991930"/>
          </a:xfrm>
          <a:prstGeom prst="rect">
            <a:avLst/>
          </a:prstGeom>
        </p:spPr>
      </p:pic>
    </p:spTree>
    <p:extLst>
      <p:ext uri="{BB962C8B-B14F-4D97-AF65-F5344CB8AC3E}">
        <p14:creationId xmlns:p14="http://schemas.microsoft.com/office/powerpoint/2010/main" val="2876117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9A7D-1D5B-CE74-A109-0D3BF91E7474}"/>
              </a:ext>
            </a:extLst>
          </p:cNvPr>
          <p:cNvSpPr>
            <a:spLocks noGrp="1"/>
          </p:cNvSpPr>
          <p:nvPr>
            <p:ph type="title"/>
          </p:nvPr>
        </p:nvSpPr>
        <p:spPr/>
        <p:txBody>
          <a:bodyPr/>
          <a:lstStyle/>
          <a:p>
            <a:r>
              <a:rPr lang="en-US" dirty="0"/>
              <a:t>Solution </a:t>
            </a:r>
          </a:p>
        </p:txBody>
      </p:sp>
      <p:pic>
        <p:nvPicPr>
          <p:cNvPr id="5" name="Content Placeholder 4" descr="Schematic&#10;&#10;Description automatically generated with low confidence">
            <a:extLst>
              <a:ext uri="{FF2B5EF4-FFF2-40B4-BE49-F238E27FC236}">
                <a16:creationId xmlns:a16="http://schemas.microsoft.com/office/drawing/2014/main" id="{A7AFD66C-7707-31B7-6F5E-BE4AB7919119}"/>
              </a:ext>
            </a:extLst>
          </p:cNvPr>
          <p:cNvPicPr>
            <a:picLocks noGrp="1" noChangeAspect="1"/>
          </p:cNvPicPr>
          <p:nvPr>
            <p:ph idx="1"/>
          </p:nvPr>
        </p:nvPicPr>
        <p:blipFill>
          <a:blip r:embed="rId2"/>
          <a:stretch>
            <a:fillRect/>
          </a:stretch>
        </p:blipFill>
        <p:spPr>
          <a:xfrm>
            <a:off x="1179541" y="1488281"/>
            <a:ext cx="2620906" cy="3881437"/>
          </a:xfrm>
        </p:spPr>
      </p:pic>
    </p:spTree>
    <p:extLst>
      <p:ext uri="{BB962C8B-B14F-4D97-AF65-F5344CB8AC3E}">
        <p14:creationId xmlns:p14="http://schemas.microsoft.com/office/powerpoint/2010/main" val="3400947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83748-66F5-093B-3871-E96D1C044AD8}"/>
              </a:ext>
            </a:extLst>
          </p:cNvPr>
          <p:cNvSpPr>
            <a:spLocks noGrp="1"/>
          </p:cNvSpPr>
          <p:nvPr>
            <p:ph type="title"/>
          </p:nvPr>
        </p:nvSpPr>
        <p:spPr/>
        <p:txBody>
          <a:bodyPr/>
          <a:lstStyle/>
          <a:p>
            <a:r>
              <a:rPr lang="en-US" dirty="0"/>
              <a:t>Solving equations using matrices : Converting equations into matrices </a:t>
            </a:r>
          </a:p>
        </p:txBody>
      </p:sp>
      <p:sp>
        <p:nvSpPr>
          <p:cNvPr id="3" name="Content Placeholder 2">
            <a:extLst>
              <a:ext uri="{FF2B5EF4-FFF2-40B4-BE49-F238E27FC236}">
                <a16:creationId xmlns:a16="http://schemas.microsoft.com/office/drawing/2014/main" id="{E6C6D65F-A3CF-377A-00A1-54E9EC71F01D}"/>
              </a:ext>
            </a:extLst>
          </p:cNvPr>
          <p:cNvSpPr>
            <a:spLocks noGrp="1"/>
          </p:cNvSpPr>
          <p:nvPr>
            <p:ph idx="1"/>
          </p:nvPr>
        </p:nvSpPr>
        <p:spPr/>
        <p:txBody>
          <a:bodyPr/>
          <a:lstStyle/>
          <a:p>
            <a:r>
              <a:rPr lang="en-US" dirty="0"/>
              <a:t>We can use matrices to solve systems of equations.</a:t>
            </a:r>
          </a:p>
          <a:p>
            <a:r>
              <a:rPr lang="en-US" dirty="0"/>
              <a:t>This can help us find the values of multiple unknown variables. </a:t>
            </a:r>
          </a:p>
          <a:p>
            <a:r>
              <a:rPr lang="en-US" dirty="0"/>
              <a:t>The first step is to convert the equations into a matrix.</a:t>
            </a:r>
          </a:p>
          <a:p>
            <a:pPr marL="0" indent="0">
              <a:buNone/>
            </a:pPr>
            <a:r>
              <a:rPr lang="en-US" dirty="0"/>
              <a:t>  </a:t>
            </a:r>
          </a:p>
        </p:txBody>
      </p:sp>
    </p:spTree>
    <p:extLst>
      <p:ext uri="{BB962C8B-B14F-4D97-AF65-F5344CB8AC3E}">
        <p14:creationId xmlns:p14="http://schemas.microsoft.com/office/powerpoint/2010/main" val="2249426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368F-CD67-929B-82F9-1F1E788E70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056847-596D-1E09-50C4-35A5A30CD621}"/>
              </a:ext>
            </a:extLst>
          </p:cNvPr>
          <p:cNvSpPr>
            <a:spLocks noGrp="1"/>
          </p:cNvSpPr>
          <p:nvPr>
            <p:ph idx="1"/>
          </p:nvPr>
        </p:nvSpPr>
        <p:spPr>
          <a:xfrm>
            <a:off x="677334" y="1200151"/>
            <a:ext cx="8596668" cy="4841212"/>
          </a:xfrm>
        </p:spPr>
        <p:txBody>
          <a:bodyPr/>
          <a:lstStyle/>
          <a:p>
            <a:pPr marL="0" indent="0">
              <a:buNone/>
            </a:pPr>
            <a:r>
              <a:rPr lang="en-US" dirty="0"/>
              <a:t>Equations </a:t>
            </a:r>
          </a:p>
          <a:p>
            <a:pPr marL="0" indent="0">
              <a:buNone/>
            </a:pPr>
            <a:endParaRPr lang="en-US" dirty="0"/>
          </a:p>
          <a:p>
            <a:pPr marL="0" indent="0">
              <a:buNone/>
            </a:pPr>
            <a:endParaRPr lang="en-US" dirty="0"/>
          </a:p>
        </p:txBody>
      </p:sp>
      <p:pic>
        <p:nvPicPr>
          <p:cNvPr id="5" name="Picture 4" descr="A picture containing calendar&#10;&#10;Description automatically generated">
            <a:extLst>
              <a:ext uri="{FF2B5EF4-FFF2-40B4-BE49-F238E27FC236}">
                <a16:creationId xmlns:a16="http://schemas.microsoft.com/office/drawing/2014/main" id="{DE292CF5-508D-F236-D2D6-B597F7D1E6C2}"/>
              </a:ext>
            </a:extLst>
          </p:cNvPr>
          <p:cNvPicPr>
            <a:picLocks noChangeAspect="1"/>
          </p:cNvPicPr>
          <p:nvPr/>
        </p:nvPicPr>
        <p:blipFill>
          <a:blip r:embed="rId2"/>
          <a:stretch>
            <a:fillRect/>
          </a:stretch>
        </p:blipFill>
        <p:spPr>
          <a:xfrm>
            <a:off x="2443162" y="1491677"/>
            <a:ext cx="3668512" cy="1535831"/>
          </a:xfrm>
          <a:prstGeom prst="rect">
            <a:avLst/>
          </a:prstGeom>
        </p:spPr>
      </p:pic>
      <p:sp>
        <p:nvSpPr>
          <p:cNvPr id="6" name="TextBox 5">
            <a:extLst>
              <a:ext uri="{FF2B5EF4-FFF2-40B4-BE49-F238E27FC236}">
                <a16:creationId xmlns:a16="http://schemas.microsoft.com/office/drawing/2014/main" id="{CE08D29C-A5E5-E924-8904-A892FFAEE94B}"/>
              </a:ext>
            </a:extLst>
          </p:cNvPr>
          <p:cNvSpPr txBox="1"/>
          <p:nvPr/>
        </p:nvSpPr>
        <p:spPr>
          <a:xfrm>
            <a:off x="471488" y="3857625"/>
            <a:ext cx="1736373" cy="923330"/>
          </a:xfrm>
          <a:prstGeom prst="rect">
            <a:avLst/>
          </a:prstGeom>
          <a:noFill/>
        </p:spPr>
        <p:txBody>
          <a:bodyPr wrap="none" rtlCol="0">
            <a:spAutoFit/>
          </a:bodyPr>
          <a:lstStyle/>
          <a:p>
            <a:r>
              <a:rPr lang="en-US" dirty="0"/>
              <a:t>    Matrix form </a:t>
            </a:r>
          </a:p>
          <a:p>
            <a:endParaRPr lang="en-US" dirty="0"/>
          </a:p>
          <a:p>
            <a:r>
              <a:rPr lang="en-US" dirty="0"/>
              <a:t>           </a:t>
            </a:r>
          </a:p>
        </p:txBody>
      </p:sp>
      <p:pic>
        <p:nvPicPr>
          <p:cNvPr id="8" name="Picture 7" descr="A picture containing text, clock&#10;&#10;Description automatically generated">
            <a:extLst>
              <a:ext uri="{FF2B5EF4-FFF2-40B4-BE49-F238E27FC236}">
                <a16:creationId xmlns:a16="http://schemas.microsoft.com/office/drawing/2014/main" id="{CE0F829B-E5D1-8211-52B8-D45A45523A56}"/>
              </a:ext>
            </a:extLst>
          </p:cNvPr>
          <p:cNvPicPr>
            <a:picLocks noChangeAspect="1"/>
          </p:cNvPicPr>
          <p:nvPr/>
        </p:nvPicPr>
        <p:blipFill>
          <a:blip r:embed="rId3"/>
          <a:stretch>
            <a:fillRect/>
          </a:stretch>
        </p:blipFill>
        <p:spPr>
          <a:xfrm>
            <a:off x="2617787" y="4363022"/>
            <a:ext cx="3868738" cy="1535831"/>
          </a:xfrm>
          <a:prstGeom prst="rect">
            <a:avLst/>
          </a:prstGeom>
        </p:spPr>
      </p:pic>
    </p:spTree>
    <p:extLst>
      <p:ext uri="{BB962C8B-B14F-4D97-AF65-F5344CB8AC3E}">
        <p14:creationId xmlns:p14="http://schemas.microsoft.com/office/powerpoint/2010/main" val="46496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5BDC4-283F-2AE2-7502-5EA2150C7DE7}"/>
              </a:ext>
            </a:extLst>
          </p:cNvPr>
          <p:cNvSpPr>
            <a:spLocks noGrp="1"/>
          </p:cNvSpPr>
          <p:nvPr>
            <p:ph type="title"/>
          </p:nvPr>
        </p:nvSpPr>
        <p:spPr/>
        <p:txBody>
          <a:bodyPr/>
          <a:lstStyle/>
          <a:p>
            <a:r>
              <a:rPr lang="en-US" dirty="0"/>
              <a:t>Using inverse to solve equations </a:t>
            </a:r>
          </a:p>
        </p:txBody>
      </p:sp>
      <p:pic>
        <p:nvPicPr>
          <p:cNvPr id="5" name="Content Placeholder 4">
            <a:extLst>
              <a:ext uri="{FF2B5EF4-FFF2-40B4-BE49-F238E27FC236}">
                <a16:creationId xmlns:a16="http://schemas.microsoft.com/office/drawing/2014/main" id="{B085097C-B8AA-D914-90DD-21CAF39EEFCB}"/>
              </a:ext>
            </a:extLst>
          </p:cNvPr>
          <p:cNvPicPr>
            <a:picLocks noGrp="1" noChangeAspect="1"/>
          </p:cNvPicPr>
          <p:nvPr>
            <p:ph idx="1"/>
          </p:nvPr>
        </p:nvPicPr>
        <p:blipFill>
          <a:blip r:embed="rId2"/>
          <a:stretch>
            <a:fillRect/>
          </a:stretch>
        </p:blipFill>
        <p:spPr>
          <a:xfrm>
            <a:off x="2712473" y="1930400"/>
            <a:ext cx="4231252" cy="2980636"/>
          </a:xfrm>
        </p:spPr>
      </p:pic>
    </p:spTree>
    <p:extLst>
      <p:ext uri="{BB962C8B-B14F-4D97-AF65-F5344CB8AC3E}">
        <p14:creationId xmlns:p14="http://schemas.microsoft.com/office/powerpoint/2010/main" val="1957087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DE571-6F5F-E76C-E39D-881105D8A92F}"/>
              </a:ext>
            </a:extLst>
          </p:cNvPr>
          <p:cNvSpPr>
            <a:spLocks noGrp="1"/>
          </p:cNvSpPr>
          <p:nvPr>
            <p:ph type="title"/>
          </p:nvPr>
        </p:nvSpPr>
        <p:spPr/>
        <p:txBody>
          <a:bodyPr/>
          <a:lstStyle/>
          <a:p>
            <a:r>
              <a:rPr lang="en-US" dirty="0"/>
              <a:t>Example </a:t>
            </a:r>
          </a:p>
        </p:txBody>
      </p:sp>
      <p:pic>
        <p:nvPicPr>
          <p:cNvPr id="5" name="Content Placeholder 4" descr="Text&#10;&#10;Description automatically generated">
            <a:extLst>
              <a:ext uri="{FF2B5EF4-FFF2-40B4-BE49-F238E27FC236}">
                <a16:creationId xmlns:a16="http://schemas.microsoft.com/office/drawing/2014/main" id="{84CC1772-4F06-4AFB-2C5C-7C2BD4D469A1}"/>
              </a:ext>
            </a:extLst>
          </p:cNvPr>
          <p:cNvPicPr>
            <a:picLocks noGrp="1" noChangeAspect="1"/>
          </p:cNvPicPr>
          <p:nvPr>
            <p:ph idx="1"/>
          </p:nvPr>
        </p:nvPicPr>
        <p:blipFill>
          <a:blip r:embed="rId2"/>
          <a:stretch>
            <a:fillRect/>
          </a:stretch>
        </p:blipFill>
        <p:spPr>
          <a:xfrm>
            <a:off x="3147219" y="1380331"/>
            <a:ext cx="2400300" cy="1612900"/>
          </a:xfrm>
        </p:spPr>
      </p:pic>
      <p:sp>
        <p:nvSpPr>
          <p:cNvPr id="6" name="TextBox 5">
            <a:extLst>
              <a:ext uri="{FF2B5EF4-FFF2-40B4-BE49-F238E27FC236}">
                <a16:creationId xmlns:a16="http://schemas.microsoft.com/office/drawing/2014/main" id="{8C99D557-83C0-E6D6-1693-0EAA21A09665}"/>
              </a:ext>
            </a:extLst>
          </p:cNvPr>
          <p:cNvSpPr txBox="1"/>
          <p:nvPr/>
        </p:nvSpPr>
        <p:spPr>
          <a:xfrm>
            <a:off x="1328738" y="3629025"/>
            <a:ext cx="4365298" cy="369332"/>
          </a:xfrm>
          <a:prstGeom prst="rect">
            <a:avLst/>
          </a:prstGeom>
          <a:noFill/>
        </p:spPr>
        <p:txBody>
          <a:bodyPr wrap="none" rtlCol="0">
            <a:spAutoFit/>
          </a:bodyPr>
          <a:lstStyle/>
          <a:p>
            <a:r>
              <a:rPr lang="en-US" dirty="0"/>
              <a:t>Converting the equations in to matrices </a:t>
            </a:r>
          </a:p>
        </p:txBody>
      </p:sp>
      <p:pic>
        <p:nvPicPr>
          <p:cNvPr id="8" name="Picture 7" descr="Calendar&#10;&#10;Description automatically generated">
            <a:extLst>
              <a:ext uri="{FF2B5EF4-FFF2-40B4-BE49-F238E27FC236}">
                <a16:creationId xmlns:a16="http://schemas.microsoft.com/office/drawing/2014/main" id="{0A49751E-2350-B880-49F0-548B39DCB134}"/>
              </a:ext>
            </a:extLst>
          </p:cNvPr>
          <p:cNvPicPr>
            <a:picLocks noChangeAspect="1"/>
          </p:cNvPicPr>
          <p:nvPr/>
        </p:nvPicPr>
        <p:blipFill>
          <a:blip r:embed="rId3"/>
          <a:stretch>
            <a:fillRect/>
          </a:stretch>
        </p:blipFill>
        <p:spPr>
          <a:xfrm>
            <a:off x="688775" y="4634151"/>
            <a:ext cx="1955800" cy="1282700"/>
          </a:xfrm>
          <a:prstGeom prst="rect">
            <a:avLst/>
          </a:prstGeom>
        </p:spPr>
      </p:pic>
      <p:pic>
        <p:nvPicPr>
          <p:cNvPr id="10" name="Picture 9" descr="A picture containing diagram&#10;&#10;Description automatically generated">
            <a:extLst>
              <a:ext uri="{FF2B5EF4-FFF2-40B4-BE49-F238E27FC236}">
                <a16:creationId xmlns:a16="http://schemas.microsoft.com/office/drawing/2014/main" id="{77FBF1F2-E6D9-BF11-E635-5E5D5894767D}"/>
              </a:ext>
            </a:extLst>
          </p:cNvPr>
          <p:cNvPicPr>
            <a:picLocks noChangeAspect="1"/>
          </p:cNvPicPr>
          <p:nvPr/>
        </p:nvPicPr>
        <p:blipFill>
          <a:blip r:embed="rId4"/>
          <a:stretch>
            <a:fillRect/>
          </a:stretch>
        </p:blipFill>
        <p:spPr>
          <a:xfrm>
            <a:off x="3019868" y="4516437"/>
            <a:ext cx="1955800" cy="1282700"/>
          </a:xfrm>
          <a:prstGeom prst="rect">
            <a:avLst/>
          </a:prstGeom>
        </p:spPr>
      </p:pic>
      <p:pic>
        <p:nvPicPr>
          <p:cNvPr id="12" name="Picture 11" descr="A picture containing text, clock&#10;&#10;Description automatically generated">
            <a:extLst>
              <a:ext uri="{FF2B5EF4-FFF2-40B4-BE49-F238E27FC236}">
                <a16:creationId xmlns:a16="http://schemas.microsoft.com/office/drawing/2014/main" id="{F74F1459-56FD-63A1-C16A-A7259D94557F}"/>
              </a:ext>
            </a:extLst>
          </p:cNvPr>
          <p:cNvPicPr>
            <a:picLocks noChangeAspect="1"/>
          </p:cNvPicPr>
          <p:nvPr/>
        </p:nvPicPr>
        <p:blipFill>
          <a:blip r:embed="rId5"/>
          <a:stretch>
            <a:fillRect/>
          </a:stretch>
        </p:blipFill>
        <p:spPr>
          <a:xfrm>
            <a:off x="5319539" y="4587874"/>
            <a:ext cx="1955800" cy="1282700"/>
          </a:xfrm>
          <a:prstGeom prst="rect">
            <a:avLst/>
          </a:prstGeom>
        </p:spPr>
      </p:pic>
    </p:spTree>
    <p:extLst>
      <p:ext uri="{BB962C8B-B14F-4D97-AF65-F5344CB8AC3E}">
        <p14:creationId xmlns:p14="http://schemas.microsoft.com/office/powerpoint/2010/main" val="144274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9A3D-789A-4FD8-80E1-64966E0FFC3C}"/>
              </a:ext>
            </a:extLst>
          </p:cNvPr>
          <p:cNvSpPr>
            <a:spLocks noGrp="1"/>
          </p:cNvSpPr>
          <p:nvPr>
            <p:ph type="title"/>
          </p:nvPr>
        </p:nvSpPr>
        <p:spPr>
          <a:xfrm>
            <a:off x="677334" y="1104180"/>
            <a:ext cx="8596668" cy="826219"/>
          </a:xfrm>
        </p:spPr>
        <p:txBody>
          <a:bodyPr/>
          <a:lstStyle/>
          <a:p>
            <a:r>
              <a:rPr lang="en-US" b="1" dirty="0"/>
              <a:t>Linear Algebra: Matrix</a:t>
            </a:r>
            <a:endParaRPr lang="en-GB" b="1" dirty="0"/>
          </a:p>
        </p:txBody>
      </p:sp>
      <p:sp>
        <p:nvSpPr>
          <p:cNvPr id="3" name="Content Placeholder 2">
            <a:extLst>
              <a:ext uri="{FF2B5EF4-FFF2-40B4-BE49-F238E27FC236}">
                <a16:creationId xmlns:a16="http://schemas.microsoft.com/office/drawing/2014/main" id="{9E08E994-EE25-4EAE-8E17-7BBB96D81414}"/>
              </a:ext>
            </a:extLst>
          </p:cNvPr>
          <p:cNvSpPr>
            <a:spLocks noGrp="1"/>
          </p:cNvSpPr>
          <p:nvPr>
            <p:ph idx="1"/>
          </p:nvPr>
        </p:nvSpPr>
        <p:spPr/>
        <p:txBody>
          <a:bodyPr/>
          <a:lstStyle/>
          <a:p>
            <a:pPr marL="0" indent="0">
              <a:buNone/>
            </a:pPr>
            <a:r>
              <a:rPr lang="en-US" sz="2400" dirty="0"/>
              <a:t>T</a:t>
            </a:r>
            <a:r>
              <a:rPr lang="en-GB" sz="2400" dirty="0"/>
              <a:t>wo main usage of Metrices in Data Science:</a:t>
            </a:r>
          </a:p>
          <a:p>
            <a:r>
              <a:rPr lang="en-GB" sz="2200" dirty="0"/>
              <a:t>To store Tabular Data (Particularly data contained under “Quantitative Variable”)</a:t>
            </a:r>
          </a:p>
          <a:p>
            <a:r>
              <a:rPr lang="en-GB" sz="2200" dirty="0"/>
              <a:t>“Matrix” is a foundation of Linear Algebra, and this is the “Language” of most Machine Learning Algorithms we use for analytical purposes</a:t>
            </a:r>
          </a:p>
          <a:p>
            <a:endParaRPr lang="en-GB" dirty="0"/>
          </a:p>
        </p:txBody>
      </p:sp>
      <p:sp>
        <p:nvSpPr>
          <p:cNvPr id="4" name="Footer Placeholder 3">
            <a:extLst>
              <a:ext uri="{FF2B5EF4-FFF2-40B4-BE49-F238E27FC236}">
                <a16:creationId xmlns:a16="http://schemas.microsoft.com/office/drawing/2014/main" id="{5D1547C0-E03B-48AF-A05D-F72ACD2CF5C2}"/>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A3E96212-408D-4648-99C8-3540C95E384C}"/>
              </a:ext>
            </a:extLst>
          </p:cNvPr>
          <p:cNvSpPr>
            <a:spLocks noGrp="1"/>
          </p:cNvSpPr>
          <p:nvPr>
            <p:ph type="sldNum" sz="quarter" idx="12"/>
          </p:nvPr>
        </p:nvSpPr>
        <p:spPr/>
        <p:txBody>
          <a:bodyPr/>
          <a:lstStyle/>
          <a:p>
            <a:fld id="{FF8AE638-12EE-4AEB-B849-95854A587995}" type="slidenum">
              <a:rPr lang="en-GB" smtClean="0"/>
              <a:t>3</a:t>
            </a:fld>
            <a:endParaRPr lang="en-GB"/>
          </a:p>
        </p:txBody>
      </p:sp>
    </p:spTree>
    <p:extLst>
      <p:ext uri="{BB962C8B-B14F-4D97-AF65-F5344CB8AC3E}">
        <p14:creationId xmlns:p14="http://schemas.microsoft.com/office/powerpoint/2010/main" val="3824685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6EE-D151-30D7-9C66-F7022FA38824}"/>
              </a:ext>
            </a:extLst>
          </p:cNvPr>
          <p:cNvSpPr>
            <a:spLocks noGrp="1"/>
          </p:cNvSpPr>
          <p:nvPr>
            <p:ph type="title"/>
          </p:nvPr>
        </p:nvSpPr>
        <p:spPr/>
        <p:txBody>
          <a:bodyPr/>
          <a:lstStyle/>
          <a:p>
            <a:endParaRPr lang="en-US" dirty="0"/>
          </a:p>
        </p:txBody>
      </p:sp>
      <p:pic>
        <p:nvPicPr>
          <p:cNvPr id="5" name="Content Placeholder 4" descr="A picture containing calendar&#10;&#10;Description automatically generated">
            <a:extLst>
              <a:ext uri="{FF2B5EF4-FFF2-40B4-BE49-F238E27FC236}">
                <a16:creationId xmlns:a16="http://schemas.microsoft.com/office/drawing/2014/main" id="{012C216A-1622-132C-26AD-F762758B9C35}"/>
              </a:ext>
            </a:extLst>
          </p:cNvPr>
          <p:cNvPicPr>
            <a:picLocks noGrp="1" noChangeAspect="1"/>
          </p:cNvPicPr>
          <p:nvPr>
            <p:ph idx="1"/>
          </p:nvPr>
        </p:nvPicPr>
        <p:blipFill>
          <a:blip r:embed="rId2"/>
          <a:stretch>
            <a:fillRect/>
          </a:stretch>
        </p:blipFill>
        <p:spPr>
          <a:xfrm>
            <a:off x="3221831" y="609600"/>
            <a:ext cx="3621881" cy="2663148"/>
          </a:xfrm>
        </p:spPr>
      </p:pic>
      <p:sp>
        <p:nvSpPr>
          <p:cNvPr id="7" name="TextBox 6">
            <a:extLst>
              <a:ext uri="{FF2B5EF4-FFF2-40B4-BE49-F238E27FC236}">
                <a16:creationId xmlns:a16="http://schemas.microsoft.com/office/drawing/2014/main" id="{3E9457EB-9AF9-C3D6-C11B-BA576D120AF6}"/>
              </a:ext>
            </a:extLst>
          </p:cNvPr>
          <p:cNvSpPr txBox="1"/>
          <p:nvPr/>
        </p:nvSpPr>
        <p:spPr>
          <a:xfrm>
            <a:off x="957263" y="3843338"/>
            <a:ext cx="3778727" cy="646331"/>
          </a:xfrm>
          <a:prstGeom prst="rect">
            <a:avLst/>
          </a:prstGeom>
          <a:noFill/>
        </p:spPr>
        <p:txBody>
          <a:bodyPr wrap="none" rtlCol="0">
            <a:spAutoFit/>
          </a:bodyPr>
          <a:lstStyle/>
          <a:p>
            <a:r>
              <a:rPr lang="en-US" dirty="0"/>
              <a:t>Calculating inverse of A gives you: </a:t>
            </a:r>
          </a:p>
          <a:p>
            <a:r>
              <a:rPr lang="en-US" dirty="0"/>
              <a:t> </a:t>
            </a:r>
          </a:p>
        </p:txBody>
      </p:sp>
      <p:pic>
        <p:nvPicPr>
          <p:cNvPr id="9" name="Picture 8" descr="A picture containing text, clock&#10;&#10;Description automatically generated">
            <a:extLst>
              <a:ext uri="{FF2B5EF4-FFF2-40B4-BE49-F238E27FC236}">
                <a16:creationId xmlns:a16="http://schemas.microsoft.com/office/drawing/2014/main" id="{A403A454-071D-0CFC-2CD1-E3E1C0A52184}"/>
              </a:ext>
            </a:extLst>
          </p:cNvPr>
          <p:cNvPicPr>
            <a:picLocks noChangeAspect="1"/>
          </p:cNvPicPr>
          <p:nvPr/>
        </p:nvPicPr>
        <p:blipFill>
          <a:blip r:embed="rId3"/>
          <a:stretch>
            <a:fillRect/>
          </a:stretch>
        </p:blipFill>
        <p:spPr>
          <a:xfrm>
            <a:off x="3221831" y="4621212"/>
            <a:ext cx="3144394" cy="1705169"/>
          </a:xfrm>
          <a:prstGeom prst="rect">
            <a:avLst/>
          </a:prstGeom>
        </p:spPr>
      </p:pic>
    </p:spTree>
    <p:extLst>
      <p:ext uri="{BB962C8B-B14F-4D97-AF65-F5344CB8AC3E}">
        <p14:creationId xmlns:p14="http://schemas.microsoft.com/office/powerpoint/2010/main" val="41179130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4E44-E1BD-4CA2-C422-A1627CA16800}"/>
              </a:ext>
            </a:extLst>
          </p:cNvPr>
          <p:cNvSpPr>
            <a:spLocks noGrp="1"/>
          </p:cNvSpPr>
          <p:nvPr>
            <p:ph type="title"/>
          </p:nvPr>
        </p:nvSpPr>
        <p:spPr/>
        <p:txBody>
          <a:bodyPr/>
          <a:lstStyle/>
          <a:p>
            <a:r>
              <a:rPr lang="en-US" dirty="0"/>
              <a:t>Solution: </a:t>
            </a:r>
          </a:p>
        </p:txBody>
      </p:sp>
      <p:pic>
        <p:nvPicPr>
          <p:cNvPr id="5" name="Content Placeholder 4" descr="Diagram&#10;&#10;Description automatically generated">
            <a:extLst>
              <a:ext uri="{FF2B5EF4-FFF2-40B4-BE49-F238E27FC236}">
                <a16:creationId xmlns:a16="http://schemas.microsoft.com/office/drawing/2014/main" id="{40242C39-5F8D-AF21-C60B-27EF51603A87}"/>
              </a:ext>
            </a:extLst>
          </p:cNvPr>
          <p:cNvPicPr>
            <a:picLocks noGrp="1" noChangeAspect="1"/>
          </p:cNvPicPr>
          <p:nvPr>
            <p:ph idx="1"/>
          </p:nvPr>
        </p:nvPicPr>
        <p:blipFill>
          <a:blip r:embed="rId2"/>
          <a:stretch>
            <a:fillRect/>
          </a:stretch>
        </p:blipFill>
        <p:spPr>
          <a:xfrm>
            <a:off x="3043238" y="1265994"/>
            <a:ext cx="3629025" cy="4776032"/>
          </a:xfrm>
        </p:spPr>
      </p:pic>
    </p:spTree>
    <p:extLst>
      <p:ext uri="{BB962C8B-B14F-4D97-AF65-F5344CB8AC3E}">
        <p14:creationId xmlns:p14="http://schemas.microsoft.com/office/powerpoint/2010/main" val="5081871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5679D-F3EE-CA0A-4092-9F10CE86E8A1}"/>
              </a:ext>
            </a:extLst>
          </p:cNvPr>
          <p:cNvSpPr>
            <a:spLocks noGrp="1"/>
          </p:cNvSpPr>
          <p:nvPr>
            <p:ph type="title"/>
          </p:nvPr>
        </p:nvSpPr>
        <p:spPr/>
        <p:txBody>
          <a:bodyPr/>
          <a:lstStyle/>
          <a:p>
            <a:r>
              <a:rPr lang="en-US" dirty="0"/>
              <a:t>Row Reduction </a:t>
            </a:r>
          </a:p>
        </p:txBody>
      </p:sp>
      <p:sp>
        <p:nvSpPr>
          <p:cNvPr id="3" name="Content Placeholder 2">
            <a:extLst>
              <a:ext uri="{FF2B5EF4-FFF2-40B4-BE49-F238E27FC236}">
                <a16:creationId xmlns:a16="http://schemas.microsoft.com/office/drawing/2014/main" id="{D58872E4-0E76-E76C-EDF1-9FB38D80A025}"/>
              </a:ext>
            </a:extLst>
          </p:cNvPr>
          <p:cNvSpPr>
            <a:spLocks noGrp="1"/>
          </p:cNvSpPr>
          <p:nvPr>
            <p:ph idx="1"/>
          </p:nvPr>
        </p:nvSpPr>
        <p:spPr/>
        <p:txBody>
          <a:bodyPr/>
          <a:lstStyle/>
          <a:p>
            <a:r>
              <a:rPr lang="en-GB" dirty="0"/>
              <a:t>“Row reduction” means iteratively applying two operations to the rows of a matrix</a:t>
            </a:r>
          </a:p>
          <a:p>
            <a:pPr lvl="1"/>
            <a:r>
              <a:rPr lang="en-GB" dirty="0"/>
              <a:t>Scalar multiplication </a:t>
            </a:r>
          </a:p>
          <a:p>
            <a:pPr lvl="1"/>
            <a:r>
              <a:rPr lang="en-GB" dirty="0"/>
              <a:t>Addition</a:t>
            </a:r>
          </a:p>
          <a:p>
            <a:pPr indent="-285750"/>
            <a:r>
              <a:rPr lang="en-GB" dirty="0">
                <a:solidFill>
                  <a:srgbClr val="3D3B49"/>
                </a:solidFill>
                <a:latin typeface="Noto serif" panose="02020600060500020200" pitchFamily="18" charset="0"/>
              </a:rPr>
              <a:t>The goal of row reduction is to transform a dense matrix into an upper-triangular matrix.</a:t>
            </a:r>
            <a:endParaRPr lang="en-GB" dirty="0"/>
          </a:p>
        </p:txBody>
      </p:sp>
    </p:spTree>
    <p:extLst>
      <p:ext uri="{BB962C8B-B14F-4D97-AF65-F5344CB8AC3E}">
        <p14:creationId xmlns:p14="http://schemas.microsoft.com/office/powerpoint/2010/main" val="3542301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A1849-39FA-750E-A5FF-42FA03B0921E}"/>
              </a:ext>
            </a:extLst>
          </p:cNvPr>
          <p:cNvSpPr>
            <a:spLocks noGrp="1"/>
          </p:cNvSpPr>
          <p:nvPr>
            <p:ph type="title"/>
          </p:nvPr>
        </p:nvSpPr>
        <p:spPr/>
        <p:txBody>
          <a:bodyPr/>
          <a:lstStyle/>
          <a:p>
            <a:r>
              <a:rPr lang="en-US" dirty="0"/>
              <a:t>Transforming dense matrix into upper triangular matrix  </a:t>
            </a:r>
          </a:p>
        </p:txBody>
      </p:sp>
      <p:pic>
        <p:nvPicPr>
          <p:cNvPr id="5" name="Content Placeholder 4" descr="Text&#10;&#10;Description automatically generated">
            <a:extLst>
              <a:ext uri="{FF2B5EF4-FFF2-40B4-BE49-F238E27FC236}">
                <a16:creationId xmlns:a16="http://schemas.microsoft.com/office/drawing/2014/main" id="{6CDBBD9C-0D58-C914-CB96-CA1F788E6CA6}"/>
              </a:ext>
            </a:extLst>
          </p:cNvPr>
          <p:cNvPicPr>
            <a:picLocks noGrp="1" noChangeAspect="1"/>
          </p:cNvPicPr>
          <p:nvPr>
            <p:ph idx="1"/>
          </p:nvPr>
        </p:nvPicPr>
        <p:blipFill>
          <a:blip r:embed="rId2"/>
          <a:stretch>
            <a:fillRect/>
          </a:stretch>
        </p:blipFill>
        <p:spPr>
          <a:xfrm>
            <a:off x="2325730" y="2743199"/>
            <a:ext cx="6024564" cy="2043113"/>
          </a:xfrm>
        </p:spPr>
      </p:pic>
    </p:spTree>
    <p:extLst>
      <p:ext uri="{BB962C8B-B14F-4D97-AF65-F5344CB8AC3E}">
        <p14:creationId xmlns:p14="http://schemas.microsoft.com/office/powerpoint/2010/main" val="537553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2491-F31F-8C4D-8941-51216CBEBAE4}"/>
              </a:ext>
            </a:extLst>
          </p:cNvPr>
          <p:cNvSpPr>
            <a:spLocks noGrp="1"/>
          </p:cNvSpPr>
          <p:nvPr>
            <p:ph type="title"/>
          </p:nvPr>
        </p:nvSpPr>
        <p:spPr/>
        <p:txBody>
          <a:bodyPr/>
          <a:lstStyle/>
          <a:p>
            <a:r>
              <a:rPr lang="en-US" dirty="0"/>
              <a:t>3 x 3 Matrix into Echelon form </a:t>
            </a:r>
          </a:p>
        </p:txBody>
      </p:sp>
      <p:pic>
        <p:nvPicPr>
          <p:cNvPr id="5" name="Content Placeholder 4" descr="A picture containing text, clock&#10;&#10;Description automatically generated">
            <a:extLst>
              <a:ext uri="{FF2B5EF4-FFF2-40B4-BE49-F238E27FC236}">
                <a16:creationId xmlns:a16="http://schemas.microsoft.com/office/drawing/2014/main" id="{FE75357F-2DAB-BCA6-9463-E81CA26E430E}"/>
              </a:ext>
            </a:extLst>
          </p:cNvPr>
          <p:cNvPicPr>
            <a:picLocks noGrp="1" noChangeAspect="1"/>
          </p:cNvPicPr>
          <p:nvPr>
            <p:ph idx="1"/>
          </p:nvPr>
        </p:nvPicPr>
        <p:blipFill>
          <a:blip r:embed="rId2"/>
          <a:stretch>
            <a:fillRect/>
          </a:stretch>
        </p:blipFill>
        <p:spPr>
          <a:xfrm>
            <a:off x="1" y="2421042"/>
            <a:ext cx="9386888" cy="1815646"/>
          </a:xfrm>
        </p:spPr>
      </p:pic>
    </p:spTree>
    <p:extLst>
      <p:ext uri="{BB962C8B-B14F-4D97-AF65-F5344CB8AC3E}">
        <p14:creationId xmlns:p14="http://schemas.microsoft.com/office/powerpoint/2010/main" val="1524992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DD88-0DB5-1989-82B7-E8E6C95662C0}"/>
              </a:ext>
            </a:extLst>
          </p:cNvPr>
          <p:cNvSpPr>
            <a:spLocks noGrp="1"/>
          </p:cNvSpPr>
          <p:nvPr>
            <p:ph type="title"/>
          </p:nvPr>
        </p:nvSpPr>
        <p:spPr/>
        <p:txBody>
          <a:bodyPr/>
          <a:lstStyle/>
          <a:p>
            <a:r>
              <a:rPr lang="en-US" dirty="0"/>
              <a:t>Gaussian Elimination </a:t>
            </a:r>
          </a:p>
        </p:txBody>
      </p:sp>
      <p:sp>
        <p:nvSpPr>
          <p:cNvPr id="3" name="Content Placeholder 2">
            <a:extLst>
              <a:ext uri="{FF2B5EF4-FFF2-40B4-BE49-F238E27FC236}">
                <a16:creationId xmlns:a16="http://schemas.microsoft.com/office/drawing/2014/main" id="{DACB2482-1017-9907-A9C7-C4819430DE64}"/>
              </a:ext>
            </a:extLst>
          </p:cNvPr>
          <p:cNvSpPr>
            <a:spLocks noGrp="1"/>
          </p:cNvSpPr>
          <p:nvPr>
            <p:ph idx="1"/>
          </p:nvPr>
        </p:nvSpPr>
        <p:spPr/>
        <p:txBody>
          <a:bodyPr/>
          <a:lstStyle/>
          <a:p>
            <a:r>
              <a:rPr lang="en-US" dirty="0"/>
              <a:t>3 steps of Gaussian Elimination are: </a:t>
            </a:r>
          </a:p>
          <a:p>
            <a:pPr marL="0" indent="0">
              <a:buNone/>
            </a:pPr>
            <a:r>
              <a:rPr lang="en-GB" dirty="0"/>
              <a:t>	1. Augment the matrix of coefficients by the vector of constants</a:t>
            </a:r>
          </a:p>
          <a:p>
            <a:pPr marL="0" indent="0">
              <a:buNone/>
            </a:pPr>
            <a:r>
              <a:rPr lang="en-GB" dirty="0"/>
              <a:t>       2. Row-reduce to echelon form</a:t>
            </a:r>
          </a:p>
          <a:p>
            <a:pPr marL="0" indent="0">
              <a:buNone/>
            </a:pPr>
            <a:r>
              <a:rPr lang="en-GB" dirty="0"/>
              <a:t>       3. Use back-substitution to solve for each variable in turn.</a:t>
            </a:r>
            <a:endParaRPr lang="en-US" dirty="0"/>
          </a:p>
        </p:txBody>
      </p:sp>
    </p:spTree>
    <p:extLst>
      <p:ext uri="{BB962C8B-B14F-4D97-AF65-F5344CB8AC3E}">
        <p14:creationId xmlns:p14="http://schemas.microsoft.com/office/powerpoint/2010/main" val="3084849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0061-52FB-AA0B-AB36-B6915F59126E}"/>
              </a:ext>
            </a:extLst>
          </p:cNvPr>
          <p:cNvSpPr>
            <a:spLocks noGrp="1"/>
          </p:cNvSpPr>
          <p:nvPr>
            <p:ph type="title"/>
          </p:nvPr>
        </p:nvSpPr>
        <p:spPr/>
        <p:txBody>
          <a:bodyPr/>
          <a:lstStyle/>
          <a:p>
            <a:r>
              <a:rPr lang="en-US" dirty="0"/>
              <a:t>Example </a:t>
            </a:r>
          </a:p>
        </p:txBody>
      </p:sp>
      <p:pic>
        <p:nvPicPr>
          <p:cNvPr id="5" name="Content Placeholder 4" descr="Text&#10;&#10;Description automatically generated with medium confidence">
            <a:extLst>
              <a:ext uri="{FF2B5EF4-FFF2-40B4-BE49-F238E27FC236}">
                <a16:creationId xmlns:a16="http://schemas.microsoft.com/office/drawing/2014/main" id="{33F909DE-8200-3F8B-4766-C61FE651360B}"/>
              </a:ext>
            </a:extLst>
          </p:cNvPr>
          <p:cNvPicPr>
            <a:picLocks noGrp="1" noChangeAspect="1"/>
          </p:cNvPicPr>
          <p:nvPr>
            <p:ph idx="1"/>
          </p:nvPr>
        </p:nvPicPr>
        <p:blipFill>
          <a:blip r:embed="rId2"/>
          <a:stretch>
            <a:fillRect/>
          </a:stretch>
        </p:blipFill>
        <p:spPr>
          <a:xfrm>
            <a:off x="3733006" y="1517650"/>
            <a:ext cx="2682082" cy="1210662"/>
          </a:xfrm>
        </p:spPr>
      </p:pic>
      <p:sp>
        <p:nvSpPr>
          <p:cNvPr id="6" name="TextBox 5">
            <a:extLst>
              <a:ext uri="{FF2B5EF4-FFF2-40B4-BE49-F238E27FC236}">
                <a16:creationId xmlns:a16="http://schemas.microsoft.com/office/drawing/2014/main" id="{7B7586AD-158F-2B4B-2D70-0926A7204DFA}"/>
              </a:ext>
            </a:extLst>
          </p:cNvPr>
          <p:cNvSpPr txBox="1"/>
          <p:nvPr/>
        </p:nvSpPr>
        <p:spPr>
          <a:xfrm>
            <a:off x="1042988" y="3571875"/>
            <a:ext cx="4200189" cy="369332"/>
          </a:xfrm>
          <a:prstGeom prst="rect">
            <a:avLst/>
          </a:prstGeom>
          <a:noFill/>
        </p:spPr>
        <p:txBody>
          <a:bodyPr wrap="none" rtlCol="0">
            <a:spAutoFit/>
          </a:bodyPr>
          <a:lstStyle/>
          <a:p>
            <a:r>
              <a:rPr lang="en-US" dirty="0"/>
              <a:t>Converting the equations into a matrix</a:t>
            </a:r>
          </a:p>
        </p:txBody>
      </p:sp>
      <p:pic>
        <p:nvPicPr>
          <p:cNvPr id="8" name="Picture 7" descr="Graphical user interface, application&#10;&#10;Description automatically generated with medium confidence">
            <a:extLst>
              <a:ext uri="{FF2B5EF4-FFF2-40B4-BE49-F238E27FC236}">
                <a16:creationId xmlns:a16="http://schemas.microsoft.com/office/drawing/2014/main" id="{ECA354DC-229A-CE85-7DA6-BD524A59A3DC}"/>
              </a:ext>
            </a:extLst>
          </p:cNvPr>
          <p:cNvPicPr>
            <a:picLocks noChangeAspect="1"/>
          </p:cNvPicPr>
          <p:nvPr/>
        </p:nvPicPr>
        <p:blipFill>
          <a:blip r:embed="rId3"/>
          <a:stretch>
            <a:fillRect/>
          </a:stretch>
        </p:blipFill>
        <p:spPr>
          <a:xfrm>
            <a:off x="1828800" y="4312637"/>
            <a:ext cx="7048500" cy="2133600"/>
          </a:xfrm>
          <a:prstGeom prst="rect">
            <a:avLst/>
          </a:prstGeom>
        </p:spPr>
      </p:pic>
    </p:spTree>
    <p:extLst>
      <p:ext uri="{BB962C8B-B14F-4D97-AF65-F5344CB8AC3E}">
        <p14:creationId xmlns:p14="http://schemas.microsoft.com/office/powerpoint/2010/main" val="2723602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861C2-3A58-9E3D-7CFB-2045598A04B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53A16F9-FE21-3D2D-87AC-1726B8DA71B5}"/>
              </a:ext>
            </a:extLst>
          </p:cNvPr>
          <p:cNvSpPr>
            <a:spLocks noGrp="1"/>
          </p:cNvSpPr>
          <p:nvPr>
            <p:ph idx="1"/>
          </p:nvPr>
        </p:nvSpPr>
        <p:spPr>
          <a:xfrm>
            <a:off x="677334" y="757239"/>
            <a:ext cx="8596668" cy="2070100"/>
          </a:xfrm>
        </p:spPr>
        <p:txBody>
          <a:bodyPr/>
          <a:lstStyle/>
          <a:p>
            <a:r>
              <a:rPr lang="en-US" dirty="0"/>
              <a:t>Row Reducing the augmented matrix </a:t>
            </a:r>
          </a:p>
        </p:txBody>
      </p:sp>
      <p:pic>
        <p:nvPicPr>
          <p:cNvPr id="5" name="Picture 4" descr="A picture containing text, clock&#10;&#10;Description automatically generated">
            <a:extLst>
              <a:ext uri="{FF2B5EF4-FFF2-40B4-BE49-F238E27FC236}">
                <a16:creationId xmlns:a16="http://schemas.microsoft.com/office/drawing/2014/main" id="{0D594F44-767D-8615-C86B-5FC6608BE0F7}"/>
              </a:ext>
            </a:extLst>
          </p:cNvPr>
          <p:cNvPicPr>
            <a:picLocks noChangeAspect="1"/>
          </p:cNvPicPr>
          <p:nvPr/>
        </p:nvPicPr>
        <p:blipFill>
          <a:blip r:embed="rId2"/>
          <a:stretch>
            <a:fillRect/>
          </a:stretch>
        </p:blipFill>
        <p:spPr>
          <a:xfrm>
            <a:off x="2368549" y="1506538"/>
            <a:ext cx="5612700" cy="1468439"/>
          </a:xfrm>
          <a:prstGeom prst="rect">
            <a:avLst/>
          </a:prstGeom>
        </p:spPr>
      </p:pic>
      <p:sp>
        <p:nvSpPr>
          <p:cNvPr id="6" name="TextBox 5">
            <a:extLst>
              <a:ext uri="{FF2B5EF4-FFF2-40B4-BE49-F238E27FC236}">
                <a16:creationId xmlns:a16="http://schemas.microsoft.com/office/drawing/2014/main" id="{56215E28-0AF3-B20B-C3CD-012E2E02A974}"/>
              </a:ext>
            </a:extLst>
          </p:cNvPr>
          <p:cNvSpPr txBox="1"/>
          <p:nvPr/>
        </p:nvSpPr>
        <p:spPr>
          <a:xfrm>
            <a:off x="685800" y="3443288"/>
            <a:ext cx="7058599" cy="369332"/>
          </a:xfrm>
          <a:prstGeom prst="rect">
            <a:avLst/>
          </a:prstGeom>
          <a:noFill/>
        </p:spPr>
        <p:txBody>
          <a:bodyPr wrap="none" rtlCol="0">
            <a:spAutoFit/>
          </a:bodyPr>
          <a:lstStyle/>
          <a:p>
            <a:r>
              <a:rPr lang="en-US" dirty="0"/>
              <a:t>Translating the row reduced matrix back into system of equations </a:t>
            </a:r>
          </a:p>
        </p:txBody>
      </p:sp>
      <p:pic>
        <p:nvPicPr>
          <p:cNvPr id="9" name="Picture 8" descr="Text&#10;&#10;Description automatically generated with medium confidence">
            <a:extLst>
              <a:ext uri="{FF2B5EF4-FFF2-40B4-BE49-F238E27FC236}">
                <a16:creationId xmlns:a16="http://schemas.microsoft.com/office/drawing/2014/main" id="{B6B14690-DF49-D22B-387E-BCEF51CCB385}"/>
              </a:ext>
            </a:extLst>
          </p:cNvPr>
          <p:cNvPicPr>
            <a:picLocks noChangeAspect="1"/>
          </p:cNvPicPr>
          <p:nvPr/>
        </p:nvPicPr>
        <p:blipFill>
          <a:blip r:embed="rId3"/>
          <a:stretch>
            <a:fillRect/>
          </a:stretch>
        </p:blipFill>
        <p:spPr>
          <a:xfrm>
            <a:off x="2943225" y="4428569"/>
            <a:ext cx="4114800" cy="1508760"/>
          </a:xfrm>
          <a:prstGeom prst="rect">
            <a:avLst/>
          </a:prstGeom>
        </p:spPr>
      </p:pic>
    </p:spTree>
    <p:extLst>
      <p:ext uri="{BB962C8B-B14F-4D97-AF65-F5344CB8AC3E}">
        <p14:creationId xmlns:p14="http://schemas.microsoft.com/office/powerpoint/2010/main" val="30908227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7635-A6A2-2746-D0E8-C65DF7EB3D40}"/>
              </a:ext>
            </a:extLst>
          </p:cNvPr>
          <p:cNvSpPr>
            <a:spLocks noGrp="1"/>
          </p:cNvSpPr>
          <p:nvPr>
            <p:ph type="title"/>
          </p:nvPr>
        </p:nvSpPr>
        <p:spPr/>
        <p:txBody>
          <a:bodyPr/>
          <a:lstStyle/>
          <a:p>
            <a:r>
              <a:rPr lang="en-US" dirty="0"/>
              <a:t>Gauss </a:t>
            </a:r>
            <a:r>
              <a:rPr lang="en-US"/>
              <a:t>Jordan Elimination </a:t>
            </a:r>
          </a:p>
        </p:txBody>
      </p:sp>
      <p:sp>
        <p:nvSpPr>
          <p:cNvPr id="3" name="Content Placeholder 2">
            <a:extLst>
              <a:ext uri="{FF2B5EF4-FFF2-40B4-BE49-F238E27FC236}">
                <a16:creationId xmlns:a16="http://schemas.microsoft.com/office/drawing/2014/main" id="{FE7EA891-B880-4882-BB85-0719DDBE17D3}"/>
              </a:ext>
            </a:extLst>
          </p:cNvPr>
          <p:cNvSpPr>
            <a:spLocks noGrp="1"/>
          </p:cNvSpPr>
          <p:nvPr>
            <p:ph idx="1"/>
          </p:nvPr>
        </p:nvSpPr>
        <p:spPr/>
        <p:txBody>
          <a:bodyPr/>
          <a:lstStyle/>
          <a:p>
            <a:r>
              <a:rPr lang="en-US" dirty="0"/>
              <a:t>In this method, you row reduce until you have 1s in the main diagonal and 0s everywhere else. </a:t>
            </a:r>
          </a:p>
          <a:p>
            <a:r>
              <a:rPr lang="en-US" dirty="0"/>
              <a:t>Once this is done, you do not need to use back substitution. </a:t>
            </a:r>
          </a:p>
          <a:p>
            <a:pPr marL="0" indent="0">
              <a:buNone/>
            </a:pPr>
            <a:endParaRPr lang="en-US" dirty="0"/>
          </a:p>
          <a:p>
            <a:pPr marL="0" indent="0">
              <a:buNone/>
            </a:pPr>
            <a:r>
              <a:rPr lang="en-US" dirty="0"/>
              <a:t>Row Operations </a:t>
            </a:r>
          </a:p>
          <a:p>
            <a:pPr marL="0" indent="0">
              <a:buNone/>
            </a:pPr>
            <a:endParaRPr lang="en-US" dirty="0"/>
          </a:p>
        </p:txBody>
      </p:sp>
      <p:pic>
        <p:nvPicPr>
          <p:cNvPr id="5" name="Picture 4" descr="Text&#10;&#10;Description automatically generated">
            <a:extLst>
              <a:ext uri="{FF2B5EF4-FFF2-40B4-BE49-F238E27FC236}">
                <a16:creationId xmlns:a16="http://schemas.microsoft.com/office/drawing/2014/main" id="{BE3DA66B-C934-6C65-1BD3-E57AEC2FB03B}"/>
              </a:ext>
            </a:extLst>
          </p:cNvPr>
          <p:cNvPicPr>
            <a:picLocks noChangeAspect="1"/>
          </p:cNvPicPr>
          <p:nvPr/>
        </p:nvPicPr>
        <p:blipFill>
          <a:blip r:embed="rId2"/>
          <a:stretch>
            <a:fillRect/>
          </a:stretch>
        </p:blipFill>
        <p:spPr>
          <a:xfrm>
            <a:off x="1158240" y="4342130"/>
            <a:ext cx="6705600" cy="1282700"/>
          </a:xfrm>
          <a:prstGeom prst="rect">
            <a:avLst/>
          </a:prstGeom>
        </p:spPr>
      </p:pic>
    </p:spTree>
    <p:extLst>
      <p:ext uri="{BB962C8B-B14F-4D97-AF65-F5344CB8AC3E}">
        <p14:creationId xmlns:p14="http://schemas.microsoft.com/office/powerpoint/2010/main" val="40245428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D284-8F6B-9131-3D7C-87D2F25FD268}"/>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332AE9D6-DD5F-FE88-BA84-C19F04B19B4B}"/>
              </a:ext>
            </a:extLst>
          </p:cNvPr>
          <p:cNvSpPr>
            <a:spLocks noGrp="1"/>
          </p:cNvSpPr>
          <p:nvPr>
            <p:ph idx="1"/>
          </p:nvPr>
        </p:nvSpPr>
        <p:spPr/>
        <p:txBody>
          <a:bodyPr/>
          <a:lstStyle/>
          <a:p>
            <a:r>
              <a:rPr lang="en-GB" dirty="0"/>
              <a:t>Solve for x and y using Gauss Jordan method </a:t>
            </a:r>
          </a:p>
          <a:p>
            <a:pPr marL="0" indent="0">
              <a:buNone/>
            </a:pPr>
            <a:r>
              <a:rPr lang="en-GB" dirty="0"/>
              <a:t>     𝑥+3𝑦=73</a:t>
            </a:r>
          </a:p>
          <a:p>
            <a:pPr marL="0" indent="0">
              <a:buNone/>
            </a:pPr>
            <a:r>
              <a:rPr lang="en-GB" dirty="0"/>
              <a:t>     𝑥+4𝑦=11</a:t>
            </a:r>
          </a:p>
          <a:p>
            <a:r>
              <a:rPr lang="en-GB" dirty="0"/>
              <a:t>The augmented matrix for the above equations is as follows </a:t>
            </a:r>
          </a:p>
          <a:p>
            <a:pPr marL="0" indent="0">
              <a:buNone/>
            </a:pPr>
            <a:r>
              <a:rPr lang="en-GB" dirty="0"/>
              <a:t>   </a:t>
            </a:r>
          </a:p>
        </p:txBody>
      </p:sp>
      <p:pic>
        <p:nvPicPr>
          <p:cNvPr id="5" name="Picture 4" descr="A picture containing text, clock, antenna, gauge&#10;&#10;Description automatically generated">
            <a:extLst>
              <a:ext uri="{FF2B5EF4-FFF2-40B4-BE49-F238E27FC236}">
                <a16:creationId xmlns:a16="http://schemas.microsoft.com/office/drawing/2014/main" id="{5C3528BF-9E90-DE8A-46BD-1EC965C794E5}"/>
              </a:ext>
            </a:extLst>
          </p:cNvPr>
          <p:cNvPicPr>
            <a:picLocks noChangeAspect="1"/>
          </p:cNvPicPr>
          <p:nvPr/>
        </p:nvPicPr>
        <p:blipFill>
          <a:blip r:embed="rId2"/>
          <a:stretch>
            <a:fillRect/>
          </a:stretch>
        </p:blipFill>
        <p:spPr>
          <a:xfrm>
            <a:off x="2791268" y="4213860"/>
            <a:ext cx="4368800" cy="914400"/>
          </a:xfrm>
          <a:prstGeom prst="rect">
            <a:avLst/>
          </a:prstGeom>
        </p:spPr>
      </p:pic>
    </p:spTree>
    <p:extLst>
      <p:ext uri="{BB962C8B-B14F-4D97-AF65-F5344CB8AC3E}">
        <p14:creationId xmlns:p14="http://schemas.microsoft.com/office/powerpoint/2010/main" val="89543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CBB1A-7E99-4F08-94CA-0C8B20552EC7}"/>
              </a:ext>
            </a:extLst>
          </p:cNvPr>
          <p:cNvSpPr>
            <a:spLocks noGrp="1"/>
          </p:cNvSpPr>
          <p:nvPr>
            <p:ph type="title"/>
          </p:nvPr>
        </p:nvSpPr>
        <p:spPr/>
        <p:txBody>
          <a:bodyPr/>
          <a:lstStyle/>
          <a:p>
            <a:r>
              <a:rPr lang="en-US" b="1" dirty="0"/>
              <a:t>Matrix and Matrix Representation</a:t>
            </a:r>
            <a:endParaRPr lang="en-GB" dirty="0"/>
          </a:p>
        </p:txBody>
      </p:sp>
      <p:sp>
        <p:nvSpPr>
          <p:cNvPr id="3" name="Content Placeholder 2">
            <a:extLst>
              <a:ext uri="{FF2B5EF4-FFF2-40B4-BE49-F238E27FC236}">
                <a16:creationId xmlns:a16="http://schemas.microsoft.com/office/drawing/2014/main" id="{0AA8628E-FCAA-4C50-A0CE-97BA288BF82F}"/>
              </a:ext>
            </a:extLst>
          </p:cNvPr>
          <p:cNvSpPr>
            <a:spLocks noGrp="1"/>
          </p:cNvSpPr>
          <p:nvPr>
            <p:ph idx="1"/>
          </p:nvPr>
        </p:nvSpPr>
        <p:spPr/>
        <p:txBody>
          <a:bodyPr>
            <a:normAutofit/>
          </a:bodyPr>
          <a:lstStyle/>
          <a:p>
            <a:pPr marL="0" indent="0">
              <a:buNone/>
            </a:pPr>
            <a:r>
              <a:rPr lang="en-US" sz="2400" dirty="0">
                <a:solidFill>
                  <a:schemeClr val="tx1"/>
                </a:solidFill>
              </a:rPr>
              <a:t>Matrix is 1D, 2D,…,</a:t>
            </a:r>
            <a:r>
              <a:rPr lang="en-US" sz="2400" i="1" dirty="0" err="1">
                <a:solidFill>
                  <a:schemeClr val="tx1"/>
                </a:solidFill>
              </a:rPr>
              <a:t>n</a:t>
            </a:r>
            <a:r>
              <a:rPr lang="en-US" sz="2400" dirty="0" err="1">
                <a:solidFill>
                  <a:schemeClr val="tx1"/>
                </a:solidFill>
              </a:rPr>
              <a:t>D</a:t>
            </a:r>
            <a:r>
              <a:rPr lang="en-US" sz="2400" dirty="0">
                <a:solidFill>
                  <a:schemeClr val="tx1"/>
                </a:solidFill>
              </a:rPr>
              <a:t> arrays of Values and a matrix with notation </a:t>
            </a:r>
            <a:r>
              <a:rPr lang="en-US" sz="2400" b="1" i="1" dirty="0">
                <a:solidFill>
                  <a:schemeClr val="tx1"/>
                </a:solidFill>
              </a:rPr>
              <a:t>A</a:t>
            </a:r>
            <a:r>
              <a:rPr lang="en-GB" sz="2400" b="1" i="1" dirty="0">
                <a:solidFill>
                  <a:schemeClr val="tx1"/>
                </a:solidFill>
                <a:effectLst/>
                <a:latin typeface="arial" panose="020B0604020202020204" pitchFamily="34" charset="0"/>
              </a:rPr>
              <a:t> ∈ </a:t>
            </a:r>
            <a:r>
              <a:rPr lang="en-GB" sz="2400" b="1" i="1" dirty="0">
                <a:solidFill>
                  <a:schemeClr val="tx1"/>
                </a:solidFill>
                <a:effectLst/>
                <a:ea typeface="Calibri" panose="020F0502020204030204" pitchFamily="34" charset="0"/>
                <a:cs typeface="Times New Roman" panose="02020603050405020304" pitchFamily="18" charset="0"/>
              </a:rPr>
              <a:t>R </a:t>
            </a:r>
            <a:r>
              <a:rPr lang="en-GB" sz="2400" b="1" i="1" baseline="30000" dirty="0" err="1">
                <a:solidFill>
                  <a:schemeClr val="tx1"/>
                </a:solidFill>
                <a:effectLst/>
                <a:ea typeface="Calibri" panose="020F0502020204030204" pitchFamily="34" charset="0"/>
                <a:cs typeface="Times New Roman" panose="02020603050405020304" pitchFamily="18" charset="0"/>
              </a:rPr>
              <a:t>m×n</a:t>
            </a:r>
            <a:r>
              <a:rPr lang="en-GB" sz="2400" b="1" i="1" baseline="30000" dirty="0">
                <a:solidFill>
                  <a:schemeClr val="tx1"/>
                </a:solidFill>
                <a:effectLst/>
                <a:ea typeface="Calibri" panose="020F0502020204030204" pitchFamily="34" charset="0"/>
                <a:cs typeface="Times New Roman" panose="02020603050405020304" pitchFamily="18" charset="0"/>
              </a:rPr>
              <a:t> </a:t>
            </a:r>
            <a:r>
              <a:rPr lang="en-US" sz="2400" b="1" i="1" baseline="30000" dirty="0">
                <a:solidFill>
                  <a:schemeClr val="tx1"/>
                </a:solidFill>
                <a:effectLst/>
                <a:ea typeface="Calibri" panose="020F0502020204030204" pitchFamily="34" charset="0"/>
                <a:cs typeface="Times New Roman" panose="02020603050405020304" pitchFamily="18" charset="0"/>
              </a:rPr>
              <a:t> </a:t>
            </a:r>
            <a:r>
              <a:rPr lang="en-US" sz="2400" dirty="0">
                <a:solidFill>
                  <a:schemeClr val="tx1"/>
                </a:solidFill>
              </a:rPr>
              <a:t>with m rows and n columns will be represented as:</a:t>
            </a:r>
          </a:p>
          <a:p>
            <a:pPr marL="0" indent="0">
              <a:buNone/>
            </a:pPr>
            <a:endParaRPr lang="en-GB" sz="2400" b="1" dirty="0">
              <a:solidFill>
                <a:schemeClr val="tx1"/>
              </a:solidFill>
            </a:endParaRPr>
          </a:p>
        </p:txBody>
      </p:sp>
      <p:sp>
        <p:nvSpPr>
          <p:cNvPr id="4" name="Footer Placeholder 3">
            <a:extLst>
              <a:ext uri="{FF2B5EF4-FFF2-40B4-BE49-F238E27FC236}">
                <a16:creationId xmlns:a16="http://schemas.microsoft.com/office/drawing/2014/main" id="{69991335-EC13-47B5-A4CB-472BEA6D9DBD}"/>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91AF1E9A-8493-4D39-B225-570AA083893D}"/>
              </a:ext>
            </a:extLst>
          </p:cNvPr>
          <p:cNvSpPr>
            <a:spLocks noGrp="1"/>
          </p:cNvSpPr>
          <p:nvPr>
            <p:ph type="sldNum" sz="quarter" idx="12"/>
          </p:nvPr>
        </p:nvSpPr>
        <p:spPr/>
        <p:txBody>
          <a:bodyPr/>
          <a:lstStyle/>
          <a:p>
            <a:fld id="{FF8AE638-12EE-4AEB-B849-95854A587995}" type="slidenum">
              <a:rPr lang="en-GB" smtClean="0"/>
              <a:t>4</a:t>
            </a:fld>
            <a:endParaRPr lang="en-GB"/>
          </a:p>
        </p:txBody>
      </p:sp>
      <p:pic>
        <p:nvPicPr>
          <p:cNvPr id="7" name="Picture 6" descr="Calendar&#10;&#10;Description automatically generated with medium confidence">
            <a:extLst>
              <a:ext uri="{FF2B5EF4-FFF2-40B4-BE49-F238E27FC236}">
                <a16:creationId xmlns:a16="http://schemas.microsoft.com/office/drawing/2014/main" id="{A16337B7-3CCE-4ACA-BE86-CD0B84439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498" y="3429000"/>
            <a:ext cx="3771900" cy="1943100"/>
          </a:xfrm>
          <a:prstGeom prst="rect">
            <a:avLst/>
          </a:prstGeom>
        </p:spPr>
      </p:pic>
    </p:spTree>
    <p:extLst>
      <p:ext uri="{BB962C8B-B14F-4D97-AF65-F5344CB8AC3E}">
        <p14:creationId xmlns:p14="http://schemas.microsoft.com/office/powerpoint/2010/main" val="3354825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EF49-3104-573F-450D-E119BE2CA0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49C412B-724C-83BD-A8F9-77B508FBD01F}"/>
              </a:ext>
            </a:extLst>
          </p:cNvPr>
          <p:cNvSpPr>
            <a:spLocks noGrp="1"/>
          </p:cNvSpPr>
          <p:nvPr>
            <p:ph idx="1"/>
          </p:nvPr>
        </p:nvSpPr>
        <p:spPr>
          <a:xfrm>
            <a:off x="677334" y="731521"/>
            <a:ext cx="8596668" cy="5309842"/>
          </a:xfrm>
        </p:spPr>
        <p:txBody>
          <a:bodyPr/>
          <a:lstStyle/>
          <a:p>
            <a:r>
              <a:rPr lang="en-GB" dirty="0"/>
              <a:t>We multiply the first row by – 3 and add to the second row.</a:t>
            </a:r>
          </a:p>
          <a:p>
            <a:pPr marL="0" indent="0">
              <a:buNone/>
            </a:pPr>
            <a:endParaRPr lang="en-US" dirty="0"/>
          </a:p>
          <a:p>
            <a:pPr marL="0" indent="0">
              <a:buNone/>
            </a:pPr>
            <a:endParaRPr lang="en-US" dirty="0"/>
          </a:p>
        </p:txBody>
      </p:sp>
      <p:pic>
        <p:nvPicPr>
          <p:cNvPr id="5" name="Picture 4" descr="A picture containing text, clock, gauge&#10;&#10;Description automatically generated">
            <a:extLst>
              <a:ext uri="{FF2B5EF4-FFF2-40B4-BE49-F238E27FC236}">
                <a16:creationId xmlns:a16="http://schemas.microsoft.com/office/drawing/2014/main" id="{9D5CFC9D-B222-6ADC-0702-B816C5365C53}"/>
              </a:ext>
            </a:extLst>
          </p:cNvPr>
          <p:cNvPicPr>
            <a:picLocks noChangeAspect="1"/>
          </p:cNvPicPr>
          <p:nvPr/>
        </p:nvPicPr>
        <p:blipFill>
          <a:blip r:embed="rId2"/>
          <a:stretch>
            <a:fillRect/>
          </a:stretch>
        </p:blipFill>
        <p:spPr>
          <a:xfrm>
            <a:off x="2032000" y="1473200"/>
            <a:ext cx="4775200" cy="914400"/>
          </a:xfrm>
          <a:prstGeom prst="rect">
            <a:avLst/>
          </a:prstGeom>
        </p:spPr>
      </p:pic>
      <p:sp>
        <p:nvSpPr>
          <p:cNvPr id="6" name="TextBox 5">
            <a:extLst>
              <a:ext uri="{FF2B5EF4-FFF2-40B4-BE49-F238E27FC236}">
                <a16:creationId xmlns:a16="http://schemas.microsoft.com/office/drawing/2014/main" id="{47D4C649-4BFC-865E-7948-53047AB6A3BF}"/>
              </a:ext>
            </a:extLst>
          </p:cNvPr>
          <p:cNvSpPr txBox="1"/>
          <p:nvPr/>
        </p:nvSpPr>
        <p:spPr>
          <a:xfrm>
            <a:off x="1097280" y="2987040"/>
            <a:ext cx="4430444" cy="369332"/>
          </a:xfrm>
          <a:prstGeom prst="rect">
            <a:avLst/>
          </a:prstGeom>
          <a:noFill/>
        </p:spPr>
        <p:txBody>
          <a:bodyPr wrap="none" rtlCol="0">
            <a:spAutoFit/>
          </a:bodyPr>
          <a:lstStyle/>
          <a:p>
            <a:r>
              <a:rPr lang="en-GB" dirty="0"/>
              <a:t>We divide the second row by – 5, we get,</a:t>
            </a:r>
            <a:endParaRPr lang="en-US" dirty="0"/>
          </a:p>
        </p:txBody>
      </p:sp>
      <p:pic>
        <p:nvPicPr>
          <p:cNvPr id="8" name="Picture 7" descr="A picture containing text, clock&#10;&#10;Description automatically generated">
            <a:extLst>
              <a:ext uri="{FF2B5EF4-FFF2-40B4-BE49-F238E27FC236}">
                <a16:creationId xmlns:a16="http://schemas.microsoft.com/office/drawing/2014/main" id="{28EC6121-CF41-9E7F-7BBD-DE92578957DE}"/>
              </a:ext>
            </a:extLst>
          </p:cNvPr>
          <p:cNvPicPr>
            <a:picLocks noChangeAspect="1"/>
          </p:cNvPicPr>
          <p:nvPr/>
        </p:nvPicPr>
        <p:blipFill>
          <a:blip r:embed="rId3"/>
          <a:stretch>
            <a:fillRect/>
          </a:stretch>
        </p:blipFill>
        <p:spPr>
          <a:xfrm>
            <a:off x="2032000" y="3955812"/>
            <a:ext cx="4775200" cy="914400"/>
          </a:xfrm>
          <a:prstGeom prst="rect">
            <a:avLst/>
          </a:prstGeom>
        </p:spPr>
      </p:pic>
    </p:spTree>
    <p:extLst>
      <p:ext uri="{BB962C8B-B14F-4D97-AF65-F5344CB8AC3E}">
        <p14:creationId xmlns:p14="http://schemas.microsoft.com/office/powerpoint/2010/main" val="367179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0026-A03D-7A0E-9B0A-955AC7CD31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A90B52-9E09-202E-C789-142AB0989F13}"/>
              </a:ext>
            </a:extLst>
          </p:cNvPr>
          <p:cNvSpPr>
            <a:spLocks noGrp="1"/>
          </p:cNvSpPr>
          <p:nvPr>
            <p:ph idx="1"/>
          </p:nvPr>
        </p:nvSpPr>
        <p:spPr/>
        <p:txBody>
          <a:bodyPr/>
          <a:lstStyle/>
          <a:p>
            <a:r>
              <a:rPr lang="en-GB" dirty="0"/>
              <a:t>Finally, we multiply the second row by – 3 and add to the first row, and we get,</a:t>
            </a:r>
            <a:endParaRPr lang="en-US" dirty="0"/>
          </a:p>
        </p:txBody>
      </p:sp>
      <p:pic>
        <p:nvPicPr>
          <p:cNvPr id="5" name="Picture 4" descr="A picture containing text, clock, gauge&#10;&#10;Description automatically generated">
            <a:extLst>
              <a:ext uri="{FF2B5EF4-FFF2-40B4-BE49-F238E27FC236}">
                <a16:creationId xmlns:a16="http://schemas.microsoft.com/office/drawing/2014/main" id="{F9662152-2D4C-C267-25FE-29AADD87BDD9}"/>
              </a:ext>
            </a:extLst>
          </p:cNvPr>
          <p:cNvPicPr>
            <a:picLocks noChangeAspect="1"/>
          </p:cNvPicPr>
          <p:nvPr/>
        </p:nvPicPr>
        <p:blipFill>
          <a:blip r:embed="rId2"/>
          <a:stretch>
            <a:fillRect/>
          </a:stretch>
        </p:blipFill>
        <p:spPr>
          <a:xfrm>
            <a:off x="2917998" y="2971800"/>
            <a:ext cx="4775200" cy="914400"/>
          </a:xfrm>
          <a:prstGeom prst="rect">
            <a:avLst/>
          </a:prstGeom>
        </p:spPr>
      </p:pic>
    </p:spTree>
    <p:extLst>
      <p:ext uri="{BB962C8B-B14F-4D97-AF65-F5344CB8AC3E}">
        <p14:creationId xmlns:p14="http://schemas.microsoft.com/office/powerpoint/2010/main" val="110562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4336-195C-C3D2-5651-BCA9453707B8}"/>
              </a:ext>
            </a:extLst>
          </p:cNvPr>
          <p:cNvSpPr>
            <a:spLocks noGrp="1"/>
          </p:cNvSpPr>
          <p:nvPr>
            <p:ph type="title"/>
          </p:nvPr>
        </p:nvSpPr>
        <p:spPr/>
        <p:txBody>
          <a:bodyPr/>
          <a:lstStyle/>
          <a:p>
            <a:r>
              <a:rPr lang="en-US" dirty="0"/>
              <a:t>Special Matrices </a:t>
            </a:r>
          </a:p>
        </p:txBody>
      </p:sp>
      <p:sp>
        <p:nvSpPr>
          <p:cNvPr id="3" name="Content Placeholder 2">
            <a:extLst>
              <a:ext uri="{FF2B5EF4-FFF2-40B4-BE49-F238E27FC236}">
                <a16:creationId xmlns:a16="http://schemas.microsoft.com/office/drawing/2014/main" id="{C0F91510-B09F-75F9-7A89-3828C57E83C0}"/>
              </a:ext>
            </a:extLst>
          </p:cNvPr>
          <p:cNvSpPr>
            <a:spLocks noGrp="1"/>
          </p:cNvSpPr>
          <p:nvPr>
            <p:ph idx="1"/>
          </p:nvPr>
        </p:nvSpPr>
        <p:spPr/>
        <p:txBody>
          <a:bodyPr/>
          <a:lstStyle/>
          <a:p>
            <a:r>
              <a:rPr lang="en-US" dirty="0"/>
              <a:t>Random Number matrix : </a:t>
            </a:r>
            <a:r>
              <a:rPr lang="en-GB" dirty="0"/>
              <a:t>This is a matrix that contains numbers drawn at random from some distribution.</a:t>
            </a:r>
          </a:p>
          <a:p>
            <a:r>
              <a:rPr lang="en-GB" dirty="0"/>
              <a:t>Diagonal Matrix: A </a:t>
            </a:r>
            <a:r>
              <a:rPr lang="en-GB" i="1" dirty="0"/>
              <a:t>diagonal matrix</a:t>
            </a:r>
            <a:r>
              <a:rPr lang="en-GB" dirty="0"/>
              <a:t> has zeros on all the off-diagonal elements; the diagonal elements may also contain zeros.</a:t>
            </a:r>
          </a:p>
          <a:p>
            <a:r>
              <a:rPr lang="en-GB" dirty="0"/>
              <a:t>Triangular Matrix: A triangular matrix contains all zeros either above or below the main diagonal.</a:t>
            </a:r>
          </a:p>
          <a:p>
            <a:endParaRPr lang="en-US" dirty="0"/>
          </a:p>
        </p:txBody>
      </p:sp>
    </p:spTree>
    <p:extLst>
      <p:ext uri="{BB962C8B-B14F-4D97-AF65-F5344CB8AC3E}">
        <p14:creationId xmlns:p14="http://schemas.microsoft.com/office/powerpoint/2010/main" val="268413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58646-387C-4416-A3F9-CB5FB28BCBD3}"/>
              </a:ext>
            </a:extLst>
          </p:cNvPr>
          <p:cNvSpPr>
            <a:spLocks noGrp="1"/>
          </p:cNvSpPr>
          <p:nvPr>
            <p:ph type="title"/>
          </p:nvPr>
        </p:nvSpPr>
        <p:spPr>
          <a:xfrm>
            <a:off x="677334" y="609600"/>
            <a:ext cx="8596668" cy="736121"/>
          </a:xfrm>
        </p:spPr>
        <p:txBody>
          <a:bodyPr/>
          <a:lstStyle/>
          <a:p>
            <a:r>
              <a:rPr lang="en-US" b="1" dirty="0"/>
              <a:t>Identity Matrix</a:t>
            </a:r>
            <a:endParaRPr lang="en-GB" b="1" dirty="0"/>
          </a:p>
        </p:txBody>
      </p:sp>
      <p:sp>
        <p:nvSpPr>
          <p:cNvPr id="3" name="Content Placeholder 2">
            <a:extLst>
              <a:ext uri="{FF2B5EF4-FFF2-40B4-BE49-F238E27FC236}">
                <a16:creationId xmlns:a16="http://schemas.microsoft.com/office/drawing/2014/main" id="{FE29D6BE-B2DB-45F8-99C8-02D25F3AE97F}"/>
              </a:ext>
            </a:extLst>
          </p:cNvPr>
          <p:cNvSpPr>
            <a:spLocks noGrp="1"/>
          </p:cNvSpPr>
          <p:nvPr>
            <p:ph idx="1"/>
          </p:nvPr>
        </p:nvSpPr>
        <p:spPr>
          <a:xfrm>
            <a:off x="677333" y="1345721"/>
            <a:ext cx="9225791" cy="4695641"/>
          </a:xfrm>
        </p:spPr>
        <p:txBody>
          <a:bodyPr/>
          <a:lstStyle/>
          <a:p>
            <a:pPr marL="0" indent="0">
              <a:buNone/>
            </a:pPr>
            <a:r>
              <a:rPr lang="en-US" sz="2400" dirty="0"/>
              <a:t>A special type of Matrix is Identity Matrix, which is a square matrix that always contains diagonal one “1” with rest of the other elements as zero “0”.</a:t>
            </a:r>
          </a:p>
          <a:p>
            <a:pPr marL="0" indent="0">
              <a:buNone/>
            </a:pPr>
            <a:endParaRPr lang="en-US" sz="2400" dirty="0"/>
          </a:p>
          <a:p>
            <a:pPr marL="0" indent="0">
              <a:buNone/>
            </a:pPr>
            <a:endParaRPr lang="en-US" dirty="0"/>
          </a:p>
          <a:p>
            <a:pPr marL="0" indent="0">
              <a:buNone/>
            </a:pPr>
            <a:endParaRPr lang="en-GB" dirty="0"/>
          </a:p>
        </p:txBody>
      </p:sp>
      <p:sp>
        <p:nvSpPr>
          <p:cNvPr id="4" name="Footer Placeholder 3">
            <a:extLst>
              <a:ext uri="{FF2B5EF4-FFF2-40B4-BE49-F238E27FC236}">
                <a16:creationId xmlns:a16="http://schemas.microsoft.com/office/drawing/2014/main" id="{C7B7423B-E460-4A77-8E9E-A6F192EB3949}"/>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1F151714-E238-41CB-9E83-8F0B42085563}"/>
              </a:ext>
            </a:extLst>
          </p:cNvPr>
          <p:cNvSpPr>
            <a:spLocks noGrp="1"/>
          </p:cNvSpPr>
          <p:nvPr>
            <p:ph type="sldNum" sz="quarter" idx="12"/>
          </p:nvPr>
        </p:nvSpPr>
        <p:spPr/>
        <p:txBody>
          <a:bodyPr/>
          <a:lstStyle/>
          <a:p>
            <a:fld id="{FF8AE638-12EE-4AEB-B849-95854A587995}" type="slidenum">
              <a:rPr lang="en-GB" smtClean="0"/>
              <a:t>6</a:t>
            </a:fld>
            <a:endParaRPr lang="en-GB"/>
          </a:p>
        </p:txBody>
      </p:sp>
      <p:pic>
        <p:nvPicPr>
          <p:cNvPr id="7" name="Picture 6" descr="A picture containing table&#10;&#10;Description automatically generated">
            <a:extLst>
              <a:ext uri="{FF2B5EF4-FFF2-40B4-BE49-F238E27FC236}">
                <a16:creationId xmlns:a16="http://schemas.microsoft.com/office/drawing/2014/main" id="{B17BBE07-D20F-4D12-93F9-EA36DFD8C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507" y="2851901"/>
            <a:ext cx="3695890" cy="2248016"/>
          </a:xfrm>
          <a:prstGeom prst="rect">
            <a:avLst/>
          </a:prstGeom>
        </p:spPr>
      </p:pic>
    </p:spTree>
    <p:extLst>
      <p:ext uri="{BB962C8B-B14F-4D97-AF65-F5344CB8AC3E}">
        <p14:creationId xmlns:p14="http://schemas.microsoft.com/office/powerpoint/2010/main" val="39270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A6FD-4AFA-4EC7-B982-A073D12EAD2C}"/>
              </a:ext>
            </a:extLst>
          </p:cNvPr>
          <p:cNvSpPr>
            <a:spLocks noGrp="1"/>
          </p:cNvSpPr>
          <p:nvPr>
            <p:ph type="title"/>
          </p:nvPr>
        </p:nvSpPr>
        <p:spPr/>
        <p:txBody>
          <a:bodyPr/>
          <a:lstStyle/>
          <a:p>
            <a:r>
              <a:rPr lang="en-US" b="1" dirty="0"/>
              <a:t>Representation of Data using Matrix</a:t>
            </a:r>
            <a:endParaRPr lang="en-GB" b="1" dirty="0"/>
          </a:p>
        </p:txBody>
      </p:sp>
      <p:graphicFrame>
        <p:nvGraphicFramePr>
          <p:cNvPr id="6" name="Table 6">
            <a:extLst>
              <a:ext uri="{FF2B5EF4-FFF2-40B4-BE49-F238E27FC236}">
                <a16:creationId xmlns:a16="http://schemas.microsoft.com/office/drawing/2014/main" id="{BCEBE49C-3089-4FB9-8456-4EC524D1122F}"/>
              </a:ext>
            </a:extLst>
          </p:cNvPr>
          <p:cNvGraphicFramePr>
            <a:graphicFrameLocks noGrp="1"/>
          </p:cNvGraphicFramePr>
          <p:nvPr>
            <p:ph idx="1"/>
          </p:nvPr>
        </p:nvGraphicFramePr>
        <p:xfrm>
          <a:off x="2917998" y="1875193"/>
          <a:ext cx="5141343" cy="1508760"/>
        </p:xfrm>
        <a:graphic>
          <a:graphicData uri="http://schemas.openxmlformats.org/drawingml/2006/table">
            <a:tbl>
              <a:tblPr firstRow="1" bandRow="1">
                <a:tableStyleId>{5C22544A-7EE6-4342-B048-85BDC9FD1C3A}</a:tableStyleId>
              </a:tblPr>
              <a:tblGrid>
                <a:gridCol w="1713781">
                  <a:extLst>
                    <a:ext uri="{9D8B030D-6E8A-4147-A177-3AD203B41FA5}">
                      <a16:colId xmlns:a16="http://schemas.microsoft.com/office/drawing/2014/main" val="3643435164"/>
                    </a:ext>
                  </a:extLst>
                </a:gridCol>
                <a:gridCol w="1713781">
                  <a:extLst>
                    <a:ext uri="{9D8B030D-6E8A-4147-A177-3AD203B41FA5}">
                      <a16:colId xmlns:a16="http://schemas.microsoft.com/office/drawing/2014/main" val="783930902"/>
                    </a:ext>
                  </a:extLst>
                </a:gridCol>
                <a:gridCol w="1713781">
                  <a:extLst>
                    <a:ext uri="{9D8B030D-6E8A-4147-A177-3AD203B41FA5}">
                      <a16:colId xmlns:a16="http://schemas.microsoft.com/office/drawing/2014/main" val="1881150115"/>
                    </a:ext>
                  </a:extLst>
                </a:gridCol>
              </a:tblGrid>
              <a:tr h="370840">
                <a:tc>
                  <a:txBody>
                    <a:bodyPr/>
                    <a:lstStyle/>
                    <a:p>
                      <a:r>
                        <a:rPr lang="en-US" sz="2000" b="1" dirty="0">
                          <a:solidFill>
                            <a:schemeClr val="tx1"/>
                          </a:solidFill>
                        </a:rPr>
                        <a:t>Student ID</a:t>
                      </a:r>
                      <a:endParaRPr lang="en-GB" sz="2000" b="1" dirty="0">
                        <a:solidFill>
                          <a:schemeClr val="tx1"/>
                        </a:solidFill>
                      </a:endParaRPr>
                    </a:p>
                  </a:txBody>
                  <a:tcPr/>
                </a:tc>
                <a:tc>
                  <a:txBody>
                    <a:bodyPr/>
                    <a:lstStyle/>
                    <a:p>
                      <a:r>
                        <a:rPr lang="en-US" sz="2000" b="1" dirty="0">
                          <a:solidFill>
                            <a:schemeClr val="tx1"/>
                          </a:solidFill>
                        </a:rPr>
                        <a:t>CW1 Grade</a:t>
                      </a:r>
                      <a:endParaRPr lang="en-GB" sz="2000" b="1" dirty="0">
                        <a:solidFill>
                          <a:schemeClr val="tx1"/>
                        </a:solidFill>
                      </a:endParaRPr>
                    </a:p>
                  </a:txBody>
                  <a:tcPr/>
                </a:tc>
                <a:tc>
                  <a:txBody>
                    <a:bodyPr/>
                    <a:lstStyle/>
                    <a:p>
                      <a:r>
                        <a:rPr lang="en-US" sz="2000" b="1" dirty="0">
                          <a:solidFill>
                            <a:schemeClr val="tx1"/>
                          </a:solidFill>
                        </a:rPr>
                        <a:t>CW2 Grade</a:t>
                      </a:r>
                      <a:endParaRPr lang="en-GB" sz="2000" b="1" dirty="0">
                        <a:solidFill>
                          <a:schemeClr val="tx1"/>
                        </a:solidFill>
                      </a:endParaRPr>
                    </a:p>
                  </a:txBody>
                  <a:tcPr/>
                </a:tc>
                <a:extLst>
                  <a:ext uri="{0D108BD9-81ED-4DB2-BD59-A6C34878D82A}">
                    <a16:rowId xmlns:a16="http://schemas.microsoft.com/office/drawing/2014/main" val="2639795458"/>
                  </a:ext>
                </a:extLst>
              </a:tr>
              <a:tr h="370840">
                <a:tc>
                  <a:txBody>
                    <a:bodyPr/>
                    <a:lstStyle/>
                    <a:p>
                      <a:r>
                        <a:rPr lang="en-US" dirty="0"/>
                        <a:t>34</a:t>
                      </a:r>
                      <a:endParaRPr lang="en-GB" dirty="0"/>
                    </a:p>
                  </a:txBody>
                  <a:tcPr/>
                </a:tc>
                <a:tc>
                  <a:txBody>
                    <a:bodyPr/>
                    <a:lstStyle/>
                    <a:p>
                      <a:r>
                        <a:rPr lang="en-US" dirty="0"/>
                        <a:t>85</a:t>
                      </a:r>
                      <a:endParaRPr lang="en-GB" dirty="0"/>
                    </a:p>
                  </a:txBody>
                  <a:tcPr/>
                </a:tc>
                <a:tc>
                  <a:txBody>
                    <a:bodyPr/>
                    <a:lstStyle/>
                    <a:p>
                      <a:r>
                        <a:rPr lang="en-US" dirty="0"/>
                        <a:t>95</a:t>
                      </a:r>
                      <a:endParaRPr lang="en-GB" dirty="0"/>
                    </a:p>
                  </a:txBody>
                  <a:tcPr/>
                </a:tc>
                <a:extLst>
                  <a:ext uri="{0D108BD9-81ED-4DB2-BD59-A6C34878D82A}">
                    <a16:rowId xmlns:a16="http://schemas.microsoft.com/office/drawing/2014/main" val="2992331130"/>
                  </a:ext>
                </a:extLst>
              </a:tr>
              <a:tr h="370840">
                <a:tc>
                  <a:txBody>
                    <a:bodyPr/>
                    <a:lstStyle/>
                    <a:p>
                      <a:r>
                        <a:rPr lang="en-US" dirty="0"/>
                        <a:t>20</a:t>
                      </a:r>
                      <a:endParaRPr lang="en-GB" dirty="0"/>
                    </a:p>
                  </a:txBody>
                  <a:tcPr/>
                </a:tc>
                <a:tc>
                  <a:txBody>
                    <a:bodyPr/>
                    <a:lstStyle/>
                    <a:p>
                      <a:r>
                        <a:rPr lang="en-US" dirty="0"/>
                        <a:t>80</a:t>
                      </a:r>
                      <a:endParaRPr lang="en-GB" dirty="0"/>
                    </a:p>
                  </a:txBody>
                  <a:tcPr/>
                </a:tc>
                <a:tc>
                  <a:txBody>
                    <a:bodyPr/>
                    <a:lstStyle/>
                    <a:p>
                      <a:r>
                        <a:rPr lang="en-US" dirty="0"/>
                        <a:t>60</a:t>
                      </a:r>
                      <a:endParaRPr lang="en-GB" dirty="0"/>
                    </a:p>
                  </a:txBody>
                  <a:tcPr/>
                </a:tc>
                <a:extLst>
                  <a:ext uri="{0D108BD9-81ED-4DB2-BD59-A6C34878D82A}">
                    <a16:rowId xmlns:a16="http://schemas.microsoft.com/office/drawing/2014/main" val="2907095211"/>
                  </a:ext>
                </a:extLst>
              </a:tr>
              <a:tr h="370840">
                <a:tc>
                  <a:txBody>
                    <a:bodyPr/>
                    <a:lstStyle/>
                    <a:p>
                      <a:r>
                        <a:rPr lang="en-US" dirty="0"/>
                        <a:t>14</a:t>
                      </a:r>
                      <a:endParaRPr lang="en-GB" dirty="0"/>
                    </a:p>
                  </a:txBody>
                  <a:tcPr/>
                </a:tc>
                <a:tc>
                  <a:txBody>
                    <a:bodyPr/>
                    <a:lstStyle/>
                    <a:p>
                      <a:r>
                        <a:rPr lang="en-US" dirty="0"/>
                        <a:t>100</a:t>
                      </a:r>
                      <a:endParaRPr lang="en-GB" dirty="0"/>
                    </a:p>
                  </a:txBody>
                  <a:tcPr/>
                </a:tc>
                <a:tc>
                  <a:txBody>
                    <a:bodyPr/>
                    <a:lstStyle/>
                    <a:p>
                      <a:r>
                        <a:rPr lang="en-US" dirty="0"/>
                        <a:t>100</a:t>
                      </a:r>
                      <a:endParaRPr lang="en-GB" dirty="0"/>
                    </a:p>
                  </a:txBody>
                  <a:tcPr/>
                </a:tc>
                <a:extLst>
                  <a:ext uri="{0D108BD9-81ED-4DB2-BD59-A6C34878D82A}">
                    <a16:rowId xmlns:a16="http://schemas.microsoft.com/office/drawing/2014/main" val="1211944014"/>
                  </a:ext>
                </a:extLst>
              </a:tr>
            </a:tbl>
          </a:graphicData>
        </a:graphic>
      </p:graphicFrame>
      <p:sp>
        <p:nvSpPr>
          <p:cNvPr id="4" name="Footer Placeholder 3">
            <a:extLst>
              <a:ext uri="{FF2B5EF4-FFF2-40B4-BE49-F238E27FC236}">
                <a16:creationId xmlns:a16="http://schemas.microsoft.com/office/drawing/2014/main" id="{4FBB162D-C2FB-4603-BD6B-1D1E5619337F}"/>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ADC9310D-FFE4-4005-907C-A9966322E5AA}"/>
              </a:ext>
            </a:extLst>
          </p:cNvPr>
          <p:cNvSpPr>
            <a:spLocks noGrp="1"/>
          </p:cNvSpPr>
          <p:nvPr>
            <p:ph type="sldNum" sz="quarter" idx="12"/>
          </p:nvPr>
        </p:nvSpPr>
        <p:spPr/>
        <p:txBody>
          <a:bodyPr/>
          <a:lstStyle/>
          <a:p>
            <a:fld id="{FF8AE638-12EE-4AEB-B849-95854A587995}" type="slidenum">
              <a:rPr lang="en-GB" smtClean="0"/>
              <a:t>7</a:t>
            </a:fld>
            <a:endParaRPr lang="en-GB"/>
          </a:p>
        </p:txBody>
      </p:sp>
      <p:pic>
        <p:nvPicPr>
          <p:cNvPr id="8" name="Picture 7" descr="Table&#10;&#10;Description automatically generated">
            <a:extLst>
              <a:ext uri="{FF2B5EF4-FFF2-40B4-BE49-F238E27FC236}">
                <a16:creationId xmlns:a16="http://schemas.microsoft.com/office/drawing/2014/main" id="{D922BD2D-907A-44F8-A43C-533AB7B86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968" y="3767389"/>
            <a:ext cx="3060700" cy="1574800"/>
          </a:xfrm>
          <a:prstGeom prst="rect">
            <a:avLst/>
          </a:prstGeom>
        </p:spPr>
      </p:pic>
      <p:sp>
        <p:nvSpPr>
          <p:cNvPr id="9" name="TextBox 8">
            <a:extLst>
              <a:ext uri="{FF2B5EF4-FFF2-40B4-BE49-F238E27FC236}">
                <a16:creationId xmlns:a16="http://schemas.microsoft.com/office/drawing/2014/main" id="{146C2516-C446-4E27-9ACF-924EB5943724}"/>
              </a:ext>
            </a:extLst>
          </p:cNvPr>
          <p:cNvSpPr txBox="1"/>
          <p:nvPr/>
        </p:nvSpPr>
        <p:spPr>
          <a:xfrm>
            <a:off x="5668160" y="3954624"/>
            <a:ext cx="3605842" cy="1477328"/>
          </a:xfrm>
          <a:prstGeom prst="rect">
            <a:avLst/>
          </a:prstGeom>
          <a:noFill/>
        </p:spPr>
        <p:txBody>
          <a:bodyPr wrap="square" rtlCol="0">
            <a:spAutoFit/>
          </a:bodyPr>
          <a:lstStyle/>
          <a:p>
            <a:r>
              <a:rPr lang="en-US" dirty="0"/>
              <a:t>Here, the “Student ID” column has not been included in the matrix representation as it’s not a numeric feature (Quantitative Measure).</a:t>
            </a:r>
            <a:endParaRPr lang="en-GB" dirty="0"/>
          </a:p>
        </p:txBody>
      </p:sp>
    </p:spTree>
    <p:extLst>
      <p:ext uri="{BB962C8B-B14F-4D97-AF65-F5344CB8AC3E}">
        <p14:creationId xmlns:p14="http://schemas.microsoft.com/office/powerpoint/2010/main" val="3439263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AB2E-0F33-4BC5-86EF-DFA445A8E1A9}"/>
              </a:ext>
            </a:extLst>
          </p:cNvPr>
          <p:cNvSpPr>
            <a:spLocks noGrp="1"/>
          </p:cNvSpPr>
          <p:nvPr>
            <p:ph type="title"/>
          </p:nvPr>
        </p:nvSpPr>
        <p:spPr/>
        <p:txBody>
          <a:bodyPr/>
          <a:lstStyle/>
          <a:p>
            <a:r>
              <a:rPr lang="en-US" b="1" dirty="0"/>
              <a:t>Representation of Linear Equations using Matrix</a:t>
            </a:r>
            <a:endParaRPr lang="en-GB" b="1" dirty="0"/>
          </a:p>
        </p:txBody>
      </p:sp>
      <p:sp>
        <p:nvSpPr>
          <p:cNvPr id="3" name="Content Placeholder 2">
            <a:extLst>
              <a:ext uri="{FF2B5EF4-FFF2-40B4-BE49-F238E27FC236}">
                <a16:creationId xmlns:a16="http://schemas.microsoft.com/office/drawing/2014/main" id="{230BFAD0-3C61-4B29-A8D7-72DD469CDB41}"/>
              </a:ext>
            </a:extLst>
          </p:cNvPr>
          <p:cNvSpPr>
            <a:spLocks noGrp="1"/>
          </p:cNvSpPr>
          <p:nvPr>
            <p:ph idx="1"/>
          </p:nvPr>
        </p:nvSpPr>
        <p:spPr/>
        <p:txBody>
          <a:bodyPr/>
          <a:lstStyle/>
          <a:p>
            <a:pPr marL="0" indent="0">
              <a:buNone/>
            </a:pPr>
            <a:r>
              <a:rPr lang="en-US" dirty="0"/>
              <a:t>Assume, following are the Linear Equations of two Variables: </a:t>
            </a:r>
            <a:r>
              <a:rPr lang="en-US" sz="1800" b="1" i="1" dirty="0">
                <a:solidFill>
                  <a:srgbClr val="404040"/>
                </a:solidFill>
                <a:effectLst/>
                <a:latin typeface="Times New Roman" panose="02020603050405020304" pitchFamily="18" charset="0"/>
                <a:ea typeface="Calibri" panose="020F0502020204030204" pitchFamily="34" charset="0"/>
              </a:rPr>
              <a:t>x</a:t>
            </a:r>
            <a:r>
              <a:rPr lang="en-US" sz="1800" b="1" i="1" baseline="-25000" dirty="0">
                <a:solidFill>
                  <a:srgbClr val="404040"/>
                </a:solidFill>
                <a:effectLst/>
                <a:latin typeface="Times New Roman" panose="02020603050405020304" pitchFamily="18" charset="0"/>
                <a:ea typeface="Calibri" panose="020F0502020204030204" pitchFamily="34" charset="0"/>
              </a:rPr>
              <a:t>1</a:t>
            </a:r>
            <a:r>
              <a:rPr lang="en-US" dirty="0"/>
              <a:t> and </a:t>
            </a:r>
            <a:r>
              <a:rPr lang="en-US" sz="1800" b="1" i="1" dirty="0">
                <a:solidFill>
                  <a:srgbClr val="404040"/>
                </a:solidFill>
                <a:effectLst/>
                <a:latin typeface="Times New Roman" panose="02020603050405020304" pitchFamily="18" charset="0"/>
                <a:ea typeface="Calibri" panose="020F0502020204030204" pitchFamily="34" charset="0"/>
              </a:rPr>
              <a:t>x</a:t>
            </a:r>
            <a:r>
              <a:rPr lang="en-US" sz="1800" b="1" i="1" baseline="-25000" dirty="0">
                <a:solidFill>
                  <a:srgbClr val="404040"/>
                </a:solidFill>
                <a:effectLst/>
                <a:latin typeface="Times New Roman" panose="02020603050405020304" pitchFamily="18" charset="0"/>
                <a:ea typeface="Calibri" panose="020F0502020204030204" pitchFamily="34" charset="0"/>
              </a:rPr>
              <a:t>2</a:t>
            </a:r>
            <a:endParaRPr lang="en-US" dirty="0"/>
          </a:p>
          <a:p>
            <a:pPr marL="0" indent="0">
              <a:buNone/>
            </a:pPr>
            <a:endParaRPr lang="en-GB" dirty="0"/>
          </a:p>
        </p:txBody>
      </p:sp>
      <p:sp>
        <p:nvSpPr>
          <p:cNvPr id="4" name="Footer Placeholder 3">
            <a:extLst>
              <a:ext uri="{FF2B5EF4-FFF2-40B4-BE49-F238E27FC236}">
                <a16:creationId xmlns:a16="http://schemas.microsoft.com/office/drawing/2014/main" id="{28F50D85-D7DF-46BD-85DB-5A66499F2C1B}"/>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D13E84F0-9CEB-4B7A-972D-05B3EAB2FE21}"/>
              </a:ext>
            </a:extLst>
          </p:cNvPr>
          <p:cNvSpPr>
            <a:spLocks noGrp="1"/>
          </p:cNvSpPr>
          <p:nvPr>
            <p:ph type="sldNum" sz="quarter" idx="12"/>
          </p:nvPr>
        </p:nvSpPr>
        <p:spPr/>
        <p:txBody>
          <a:bodyPr/>
          <a:lstStyle/>
          <a:p>
            <a:fld id="{FF8AE638-12EE-4AEB-B849-95854A587995}" type="slidenum">
              <a:rPr lang="en-GB" smtClean="0"/>
              <a:t>8</a:t>
            </a:fld>
            <a:endParaRPr lang="en-GB"/>
          </a:p>
        </p:txBody>
      </p:sp>
      <p:pic>
        <p:nvPicPr>
          <p:cNvPr id="7" name="Picture 6" descr="Text&#10;&#10;Description automatically generated with medium confidence">
            <a:extLst>
              <a:ext uri="{FF2B5EF4-FFF2-40B4-BE49-F238E27FC236}">
                <a16:creationId xmlns:a16="http://schemas.microsoft.com/office/drawing/2014/main" id="{B74A224F-49FB-41C6-AABD-D63E8D85F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376" y="2767476"/>
            <a:ext cx="2273300" cy="889000"/>
          </a:xfrm>
          <a:prstGeom prst="rect">
            <a:avLst/>
          </a:prstGeom>
        </p:spPr>
      </p:pic>
      <p:sp>
        <p:nvSpPr>
          <p:cNvPr id="8" name="TextBox 7">
            <a:extLst>
              <a:ext uri="{FF2B5EF4-FFF2-40B4-BE49-F238E27FC236}">
                <a16:creationId xmlns:a16="http://schemas.microsoft.com/office/drawing/2014/main" id="{0B87C8A3-A78D-4B77-9FFE-FF6199200693}"/>
              </a:ext>
            </a:extLst>
          </p:cNvPr>
          <p:cNvSpPr txBox="1"/>
          <p:nvPr/>
        </p:nvSpPr>
        <p:spPr>
          <a:xfrm>
            <a:off x="681406" y="3701999"/>
            <a:ext cx="8419381" cy="369332"/>
          </a:xfrm>
          <a:prstGeom prst="rect">
            <a:avLst/>
          </a:prstGeom>
          <a:noFill/>
        </p:spPr>
        <p:txBody>
          <a:bodyPr wrap="square" rtlCol="0">
            <a:spAutoFit/>
          </a:bodyPr>
          <a:lstStyle/>
          <a:p>
            <a:r>
              <a:rPr lang="en-US" dirty="0"/>
              <a:t>Now, the equation can be represented as Matrix as an Equation </a:t>
            </a:r>
            <a:r>
              <a:rPr lang="en-US" b="1" i="1" dirty="0">
                <a:latin typeface="Times New Roman" panose="02020603050405020304" pitchFamily="18" charset="0"/>
                <a:cs typeface="Times New Roman" panose="02020603050405020304" pitchFamily="18" charset="0"/>
              </a:rPr>
              <a:t>Ax=b</a:t>
            </a:r>
            <a:endParaRPr lang="en-GB" b="1" i="1" dirty="0">
              <a:latin typeface="Times New Roman" panose="02020603050405020304" pitchFamily="18" charset="0"/>
              <a:cs typeface="Times New Roman" panose="02020603050405020304" pitchFamily="18" charset="0"/>
            </a:endParaRPr>
          </a:p>
        </p:txBody>
      </p:sp>
      <p:pic>
        <p:nvPicPr>
          <p:cNvPr id="10" name="Picture 9" descr="A picture containing text, clock, gauge&#10;&#10;Description automatically generated">
            <a:extLst>
              <a:ext uri="{FF2B5EF4-FFF2-40B4-BE49-F238E27FC236}">
                <a16:creationId xmlns:a16="http://schemas.microsoft.com/office/drawing/2014/main" id="{7491B267-9100-4E68-A6B0-5BAFB017C2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431" y="4301520"/>
            <a:ext cx="6527800" cy="1016000"/>
          </a:xfrm>
          <a:prstGeom prst="rect">
            <a:avLst/>
          </a:prstGeom>
        </p:spPr>
      </p:pic>
    </p:spTree>
    <p:extLst>
      <p:ext uri="{BB962C8B-B14F-4D97-AF65-F5344CB8AC3E}">
        <p14:creationId xmlns:p14="http://schemas.microsoft.com/office/powerpoint/2010/main" val="299344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9496-2D3E-4877-9763-FC3DEE116992}"/>
              </a:ext>
            </a:extLst>
          </p:cNvPr>
          <p:cNvSpPr>
            <a:spLocks noGrp="1"/>
          </p:cNvSpPr>
          <p:nvPr>
            <p:ph type="title"/>
          </p:nvPr>
        </p:nvSpPr>
        <p:spPr/>
        <p:txBody>
          <a:bodyPr/>
          <a:lstStyle/>
          <a:p>
            <a:r>
              <a:rPr lang="en-US" b="1" dirty="0"/>
              <a:t>Matrix Addition</a:t>
            </a:r>
            <a:endParaRPr lang="en-GB" b="1" dirty="0"/>
          </a:p>
        </p:txBody>
      </p:sp>
      <p:sp>
        <p:nvSpPr>
          <p:cNvPr id="3" name="Content Placeholder 2">
            <a:extLst>
              <a:ext uri="{FF2B5EF4-FFF2-40B4-BE49-F238E27FC236}">
                <a16:creationId xmlns:a16="http://schemas.microsoft.com/office/drawing/2014/main" id="{8657C6B1-7812-4DA0-8069-4FD93FE9AEB1}"/>
              </a:ext>
            </a:extLst>
          </p:cNvPr>
          <p:cNvSpPr>
            <a:spLocks noGrp="1"/>
          </p:cNvSpPr>
          <p:nvPr>
            <p:ph idx="1"/>
          </p:nvPr>
        </p:nvSpPr>
        <p:spPr>
          <a:xfrm>
            <a:off x="677334" y="1535503"/>
            <a:ext cx="8596668" cy="4505860"/>
          </a:xfrm>
        </p:spPr>
        <p:txBody>
          <a:bodyPr>
            <a:normAutofit/>
          </a:bodyPr>
          <a:lstStyle/>
          <a:p>
            <a:pPr marL="0" indent="0">
              <a:buNone/>
            </a:pPr>
            <a:r>
              <a:rPr lang="en-US" sz="2400" dirty="0"/>
              <a:t>Matrix Addition is the element wise addition/difference of two Matrices.</a:t>
            </a:r>
          </a:p>
          <a:p>
            <a:pPr marL="0" indent="0">
              <a:buNone/>
            </a:pPr>
            <a:endParaRPr lang="en-US" sz="2400" dirty="0"/>
          </a:p>
          <a:p>
            <a:pPr marL="0" indent="0">
              <a:buNone/>
            </a:pPr>
            <a:endParaRPr lang="en-GB" sz="2400" dirty="0"/>
          </a:p>
        </p:txBody>
      </p:sp>
      <p:sp>
        <p:nvSpPr>
          <p:cNvPr id="4" name="Footer Placeholder 3">
            <a:extLst>
              <a:ext uri="{FF2B5EF4-FFF2-40B4-BE49-F238E27FC236}">
                <a16:creationId xmlns:a16="http://schemas.microsoft.com/office/drawing/2014/main" id="{255E13D1-2BE3-4815-865B-D1511F34CBA5}"/>
              </a:ext>
            </a:extLst>
          </p:cNvPr>
          <p:cNvSpPr>
            <a:spLocks noGrp="1"/>
          </p:cNvSpPr>
          <p:nvPr>
            <p:ph type="ftr" sz="quarter" idx="11"/>
          </p:nvPr>
        </p:nvSpPr>
        <p:spPr/>
        <p:txBody>
          <a:bodyPr/>
          <a:lstStyle/>
          <a:p>
            <a:r>
              <a:rPr lang="en-US"/>
              <a:t>Data Science                 University of Roehampton</a:t>
            </a:r>
            <a:endParaRPr lang="en-GB"/>
          </a:p>
        </p:txBody>
      </p:sp>
      <p:sp>
        <p:nvSpPr>
          <p:cNvPr id="5" name="Slide Number Placeholder 4">
            <a:extLst>
              <a:ext uri="{FF2B5EF4-FFF2-40B4-BE49-F238E27FC236}">
                <a16:creationId xmlns:a16="http://schemas.microsoft.com/office/drawing/2014/main" id="{859829C2-31C3-4477-8EE6-FBAEF00E6E3A}"/>
              </a:ext>
            </a:extLst>
          </p:cNvPr>
          <p:cNvSpPr>
            <a:spLocks noGrp="1"/>
          </p:cNvSpPr>
          <p:nvPr>
            <p:ph type="sldNum" sz="quarter" idx="12"/>
          </p:nvPr>
        </p:nvSpPr>
        <p:spPr/>
        <p:txBody>
          <a:bodyPr/>
          <a:lstStyle/>
          <a:p>
            <a:fld id="{FF8AE638-12EE-4AEB-B849-95854A587995}" type="slidenum">
              <a:rPr lang="en-GB" smtClean="0"/>
              <a:t>9</a:t>
            </a:fld>
            <a:endParaRPr lang="en-GB"/>
          </a:p>
        </p:txBody>
      </p:sp>
      <p:pic>
        <p:nvPicPr>
          <p:cNvPr id="7" name="Picture 6" descr="Diagram&#10;&#10;Description automatically generated">
            <a:extLst>
              <a:ext uri="{FF2B5EF4-FFF2-40B4-BE49-F238E27FC236}">
                <a16:creationId xmlns:a16="http://schemas.microsoft.com/office/drawing/2014/main" id="{A5DB34A4-7411-4D2E-98AD-C1D481BAF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107299"/>
            <a:ext cx="8647307" cy="1764000"/>
          </a:xfrm>
          <a:prstGeom prst="rect">
            <a:avLst/>
          </a:prstGeom>
        </p:spPr>
      </p:pic>
    </p:spTree>
    <p:extLst>
      <p:ext uri="{BB962C8B-B14F-4D97-AF65-F5344CB8AC3E}">
        <p14:creationId xmlns:p14="http://schemas.microsoft.com/office/powerpoint/2010/main" val="5841785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{F5569F6B-45B2-284A-BAFC-1AF5BB55197B}tf10001060_mac</Template>
  <TotalTime>23583</TotalTime>
  <Words>1093</Words>
  <Application>Microsoft Macintosh PowerPoint</Application>
  <PresentationFormat>Widescreen</PresentationFormat>
  <Paragraphs>140</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arial</vt:lpstr>
      <vt:lpstr>Calibri</vt:lpstr>
      <vt:lpstr>Noto serif</vt:lpstr>
      <vt:lpstr>Times New Roman</vt:lpstr>
      <vt:lpstr>Trebuchet MS</vt:lpstr>
      <vt:lpstr>Wingdings 3</vt:lpstr>
      <vt:lpstr>Facet</vt:lpstr>
      <vt:lpstr>Linear Algebra : Matrix operations in Data Science </vt:lpstr>
      <vt:lpstr>Matrices </vt:lpstr>
      <vt:lpstr>Linear Algebra: Matrix</vt:lpstr>
      <vt:lpstr>Matrix and Matrix Representation</vt:lpstr>
      <vt:lpstr>Special Matrices </vt:lpstr>
      <vt:lpstr>Identity Matrix</vt:lpstr>
      <vt:lpstr>Representation of Data using Matrix</vt:lpstr>
      <vt:lpstr>Representation of Linear Equations using Matrix</vt:lpstr>
      <vt:lpstr>Matrix Addition</vt:lpstr>
      <vt:lpstr>Example </vt:lpstr>
      <vt:lpstr>Matrix Multiplication</vt:lpstr>
      <vt:lpstr>Rules for matrix multiplication validity </vt:lpstr>
      <vt:lpstr>Example</vt:lpstr>
      <vt:lpstr>Multiplication between Matrices and Vectors</vt:lpstr>
      <vt:lpstr>Example</vt:lpstr>
      <vt:lpstr>Properties of Vector and Matrix Multiplication</vt:lpstr>
      <vt:lpstr>Special Operations of Matrix: Inverse Matrix</vt:lpstr>
      <vt:lpstr>Example </vt:lpstr>
      <vt:lpstr>Solution</vt:lpstr>
      <vt:lpstr>PowerPoint Presentation</vt:lpstr>
      <vt:lpstr>Example 2</vt:lpstr>
      <vt:lpstr>Solution</vt:lpstr>
      <vt:lpstr>Special Operations of Matrix: Transpose Matrix</vt:lpstr>
      <vt:lpstr>Examples </vt:lpstr>
      <vt:lpstr>Solution </vt:lpstr>
      <vt:lpstr>Solving equations using matrices : Converting equations into matrices </vt:lpstr>
      <vt:lpstr>PowerPoint Presentation</vt:lpstr>
      <vt:lpstr>Using inverse to solve equations </vt:lpstr>
      <vt:lpstr>Example </vt:lpstr>
      <vt:lpstr>PowerPoint Presentation</vt:lpstr>
      <vt:lpstr>Solution: </vt:lpstr>
      <vt:lpstr>Row Reduction </vt:lpstr>
      <vt:lpstr>Transforming dense matrix into upper triangular matrix  </vt:lpstr>
      <vt:lpstr>3 x 3 Matrix into Echelon form </vt:lpstr>
      <vt:lpstr>Gaussian Elimination </vt:lpstr>
      <vt:lpstr>Example </vt:lpstr>
      <vt:lpstr>PowerPoint Presentation</vt:lpstr>
      <vt:lpstr>Gauss Jordan Elimination </vt:lpstr>
      <vt:lpstr>Example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Algebra : Matrix operations in Data Science </dc:title>
  <dc:creator>rabail qureshi</dc:creator>
  <cp:lastModifiedBy>rabail qureshi</cp:lastModifiedBy>
  <cp:revision>2</cp:revision>
  <dcterms:created xsi:type="dcterms:W3CDTF">2022-07-25T08:06:37Z</dcterms:created>
  <dcterms:modified xsi:type="dcterms:W3CDTF">2022-08-18T16:46:28Z</dcterms:modified>
</cp:coreProperties>
</file>