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5" r:id="rId3"/>
    <p:sldId id="295" r:id="rId4"/>
    <p:sldId id="300" r:id="rId5"/>
    <p:sldId id="302" r:id="rId6"/>
    <p:sldId id="311" r:id="rId7"/>
    <p:sldId id="303" r:id="rId8"/>
    <p:sldId id="309" r:id="rId9"/>
    <p:sldId id="304" r:id="rId10"/>
    <p:sldId id="305" r:id="rId11"/>
    <p:sldId id="30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461"/>
    <p:restoredTop sz="96621"/>
  </p:normalViewPr>
  <p:slideViewPr>
    <p:cSldViewPr snapToGrid="0">
      <p:cViewPr varScale="1">
        <p:scale>
          <a:sx n="46" d="100"/>
          <a:sy n="46" d="100"/>
        </p:scale>
        <p:origin x="192" y="19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C651EBA5-5D6B-1245-9328-7D2D181FC86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7BBBE9-DD51-4944-B30A-970ADBD11FC7}"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651EBA5-5D6B-1245-9328-7D2D181FC86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7BBBE9-DD51-4944-B30A-970ADBD11FC7}"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651EBA5-5D6B-1245-9328-7D2D181FC86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7BBBE9-DD51-4944-B30A-970ADBD11FC7}"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p:bg>
      <p:bgPr>
        <a:solidFill>
          <a:srgbClr val="063532"/>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336000" y="547474"/>
            <a:ext cx="11520000" cy="0"/>
          </a:xfrm>
          <a:prstGeom prst="line">
            <a:avLst/>
          </a:prstGeom>
          <a:ln w="19050" cap="rnd">
            <a:solidFill>
              <a:srgbClr val="F1B67C"/>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a:off x="336000" y="6315483"/>
            <a:ext cx="11520000" cy="0"/>
          </a:xfrm>
          <a:prstGeom prst="line">
            <a:avLst/>
          </a:prstGeom>
          <a:ln w="19050" cap="rnd">
            <a:solidFill>
              <a:srgbClr val="F1B67C"/>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ain">
    <p:bg>
      <p:bgPr>
        <a:solidFill>
          <a:srgbClr val="F8F6CA"/>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2000" y="34769"/>
            <a:ext cx="11520000" cy="539672"/>
          </a:xfrm>
          <a:prstGeom prst="rect">
            <a:avLst/>
          </a:prstGeom>
        </p:spPr>
        <p:txBody>
          <a:bodyPr tIns="0" bIns="0"/>
          <a:lstStyle>
            <a:lvl1pPr algn="ctr">
              <a:lnSpc>
                <a:spcPct val="100000"/>
              </a:lnSpc>
              <a:defRPr sz="3600" baseline="0">
                <a:solidFill>
                  <a:schemeClr val="tx1"/>
                </a:solidFill>
                <a:latin typeface="+mn-lt"/>
              </a:defRPr>
            </a:lvl1pPr>
          </a:lstStyle>
          <a:p>
            <a:r>
              <a:rPr lang="en-US" dirty="0"/>
              <a:t>Click to edit Master title style</a:t>
            </a:r>
            <a:endParaRPr lang="en-GB" dirty="0"/>
          </a:p>
        </p:txBody>
      </p:sp>
      <p:cxnSp>
        <p:nvCxnSpPr>
          <p:cNvPr id="7" name="Straight Connector 6"/>
          <p:cNvCxnSpPr/>
          <p:nvPr userDrawn="1"/>
        </p:nvCxnSpPr>
        <p:spPr>
          <a:xfrm>
            <a:off x="342000" y="673830"/>
            <a:ext cx="11520000" cy="0"/>
          </a:xfrm>
          <a:prstGeom prst="line">
            <a:avLst/>
          </a:prstGeom>
          <a:ln w="19050" cap="rnd">
            <a:solidFill>
              <a:srgbClr val="063532"/>
            </a:solidFill>
          </a:ln>
        </p:spPr>
        <p:style>
          <a:lnRef idx="1">
            <a:schemeClr val="accent1"/>
          </a:lnRef>
          <a:fillRef idx="0">
            <a:schemeClr val="accent1"/>
          </a:fillRef>
          <a:effectRef idx="0">
            <a:schemeClr val="accent1"/>
          </a:effectRef>
          <a:fontRef idx="minor">
            <a:schemeClr val="tx1"/>
          </a:fontRef>
        </p:style>
      </p:cxnSp>
      <p:sp>
        <p:nvSpPr>
          <p:cNvPr id="10" name="Content Placeholder 2"/>
          <p:cNvSpPr>
            <a:spLocks noGrp="1"/>
          </p:cNvSpPr>
          <p:nvPr>
            <p:ph sz="half" idx="1"/>
          </p:nvPr>
        </p:nvSpPr>
        <p:spPr>
          <a:xfrm>
            <a:off x="198000" y="767566"/>
            <a:ext cx="11665475" cy="5494085"/>
          </a:xfrm>
          <a:prstGeom prst="rect">
            <a:avLst/>
          </a:prstGeom>
        </p:spPr>
        <p:txBody>
          <a:bodyPr tIns="0" bIns="0"/>
          <a:lstStyle>
            <a:lvl1pPr marL="228600" indent="-228600">
              <a:buClr>
                <a:srgbClr val="B40000"/>
              </a:buClr>
              <a:buSzPct val="75000"/>
              <a:buFontTx/>
              <a:buChar char="►"/>
              <a:defRPr sz="3200">
                <a:solidFill>
                  <a:schemeClr val="tx1"/>
                </a:solidFill>
                <a:latin typeface="+mn-lt"/>
              </a:defRPr>
            </a:lvl1pPr>
            <a:lvl2pPr marL="685800" indent="-228600">
              <a:buClr>
                <a:srgbClr val="B40000"/>
              </a:buClr>
              <a:buSzPct val="75000"/>
              <a:buFontTx/>
              <a:buChar char="►"/>
              <a:defRPr sz="2800">
                <a:solidFill>
                  <a:schemeClr val="tx1"/>
                </a:solidFill>
                <a:latin typeface="+mn-lt"/>
              </a:defRPr>
            </a:lvl2pPr>
            <a:lvl3pPr marL="1143000" indent="-228600">
              <a:buClr>
                <a:srgbClr val="B40000"/>
              </a:buClr>
              <a:buSzPct val="75000"/>
              <a:buFontTx/>
              <a:buChar char="►"/>
              <a:defRPr sz="2400">
                <a:solidFill>
                  <a:schemeClr val="tx1"/>
                </a:solidFill>
                <a:latin typeface="+mn-lt"/>
              </a:defRPr>
            </a:lvl3pPr>
            <a:lvl4pPr marL="1600200" indent="-228600">
              <a:buClr>
                <a:srgbClr val="B40000"/>
              </a:buClr>
              <a:buSzPct val="75000"/>
              <a:buFontTx/>
              <a:buChar char="►"/>
              <a:defRPr sz="2000">
                <a:solidFill>
                  <a:schemeClr val="tx1"/>
                </a:solidFill>
                <a:latin typeface="+mn-lt"/>
              </a:defRPr>
            </a:lvl4pPr>
            <a:lvl5pPr marL="2057400" indent="-228600">
              <a:buClr>
                <a:srgbClr val="B40000"/>
              </a:buClr>
              <a:buSzPct val="75000"/>
              <a:buFontTx/>
              <a:buChar char="►"/>
              <a:defRPr sz="2000">
                <a:solidFill>
                  <a:schemeClr val="tx1"/>
                </a:solidFill>
                <a:latin typeface="+mn-lt"/>
              </a:defRPr>
            </a:lvl5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3" name="Slide Number Placeholder 6"/>
          <p:cNvSpPr txBox="1"/>
          <p:nvPr userDrawn="1"/>
        </p:nvSpPr>
        <p:spPr>
          <a:xfrm>
            <a:off x="-60665" y="6508278"/>
            <a:ext cx="711200" cy="365125"/>
          </a:xfrm>
        </p:spPr>
        <p:txBody>
          <a:bodyPr/>
          <a:lstStyle>
            <a:defPPr>
              <a:defRPr lang="en-US"/>
            </a:defPPr>
            <a:lvl1pPr marL="0" algn="l" defTabSz="914400" rtl="0" eaLnBrk="1" latinLnBrk="0" hangingPunct="1">
              <a:defRPr sz="1200" kern="1200">
                <a:solidFill>
                  <a:schemeClr val="tx1"/>
                </a:solidFill>
                <a:latin typeface="Optima" panose="02000503060000020004"/>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F8DC1522-342F-47E4-9CF7-D7732B4FB87D}" type="slidenum">
              <a:rPr lang="en-GB" sz="1200" b="0" smtClean="0">
                <a:solidFill>
                  <a:srgbClr val="F8F6CA"/>
                </a:solidFill>
                <a:latin typeface="+mn-lt"/>
              </a:rPr>
            </a:fld>
            <a:endParaRPr lang="en-GB" sz="1400" b="0" dirty="0">
              <a:solidFill>
                <a:srgbClr val="F8F6CA"/>
              </a:solidFill>
              <a:latin typeface="+mn-l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651EBA5-5D6B-1245-9328-7D2D181FC86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7BBBE9-DD51-4944-B30A-970ADBD11FC7}"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651EBA5-5D6B-1245-9328-7D2D181FC86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7BBBE9-DD51-4944-B30A-970ADBD11FC7}"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C651EBA5-5D6B-1245-9328-7D2D181FC86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7BBBE9-DD51-4944-B30A-970ADBD11FC7}"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C651EBA5-5D6B-1245-9328-7D2D181FC86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7BBBE9-DD51-4944-B30A-970ADBD11FC7}"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C651EBA5-5D6B-1245-9328-7D2D181FC86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7BBBE9-DD51-4944-B30A-970ADBD11FC7}"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51EBA5-5D6B-1245-9328-7D2D181FC86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7BBBE9-DD51-4944-B30A-970ADBD11FC7}"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651EBA5-5D6B-1245-9328-7D2D181FC86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7BBBE9-DD51-4944-B30A-970ADBD11FC7}"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651EBA5-5D6B-1245-9328-7D2D181FC86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7BBBE9-DD51-4944-B30A-970ADBD11FC7}"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51EBA5-5D6B-1245-9328-7D2D181FC86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7BBBE9-DD51-4944-B30A-970ADBD11FC7}"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63532"/>
        </a:solidFill>
        <a:effectLst/>
      </p:bgPr>
    </p:bg>
    <p:spTree>
      <p:nvGrpSpPr>
        <p:cNvPr id="1" name=""/>
        <p:cNvGrpSpPr/>
        <p:nvPr/>
      </p:nvGrpSpPr>
      <p:grpSpPr>
        <a:xfrm>
          <a:off x="0" y="0"/>
          <a:ext cx="0" cy="0"/>
          <a:chOff x="0" y="0"/>
          <a:chExt cx="0" cy="0"/>
        </a:xfrm>
      </p:grpSpPr>
      <p:sp>
        <p:nvSpPr>
          <p:cNvPr id="6" name="Title 1"/>
          <p:cNvSpPr txBox="1"/>
          <p:nvPr/>
        </p:nvSpPr>
        <p:spPr>
          <a:xfrm>
            <a:off x="1066800" y="3378218"/>
            <a:ext cx="10058400" cy="1406520"/>
          </a:xfrm>
          <a:prstGeom prst="rect">
            <a:avLst/>
          </a:prstGeom>
          <a:noFill/>
        </p:spPr>
        <p:txBody>
          <a:bodyPr anchor="b">
            <a:normAutofit/>
          </a:bodyPr>
          <a:lstStyle>
            <a:lvl1pPr algn="l" defTabSz="914400" rtl="0" eaLnBrk="1" latinLnBrk="0" hangingPunct="1">
              <a:lnSpc>
                <a:spcPct val="80000"/>
              </a:lnSpc>
              <a:spcBef>
                <a:spcPct val="0"/>
              </a:spcBef>
              <a:buNone/>
              <a:defRPr sz="5400" kern="1200" spc="-50" baseline="0">
                <a:solidFill>
                  <a:schemeClr val="tx1">
                    <a:lumMod val="75000"/>
                    <a:lumOff val="25000"/>
                  </a:schemeClr>
                </a:solidFill>
                <a:latin typeface="+mj-lt"/>
                <a:ea typeface="+mj-ea"/>
                <a:cs typeface="+mj-cs"/>
              </a:defRPr>
            </a:lvl1pPr>
          </a:lstStyle>
          <a:p>
            <a:pPr algn="ctr">
              <a:lnSpc>
                <a:spcPct val="100000"/>
              </a:lnSpc>
            </a:pPr>
            <a:r>
              <a:rPr lang="en-GB" sz="3800" dirty="0">
                <a:solidFill>
                  <a:srgbClr val="00B0F0"/>
                </a:solidFill>
                <a:latin typeface="+mn-lt"/>
              </a:rPr>
              <a:t>Subtitle: Optimizing Routes in London and University of Roehampton</a:t>
            </a:r>
            <a:endParaRPr lang="en-GB" sz="3800" dirty="0">
              <a:solidFill>
                <a:srgbClr val="00B0F0"/>
              </a:solidFill>
              <a:latin typeface="+mn-lt"/>
            </a:endParaRPr>
          </a:p>
        </p:txBody>
      </p:sp>
      <p:sp>
        <p:nvSpPr>
          <p:cNvPr id="8" name="Title 1"/>
          <p:cNvSpPr txBox="1"/>
          <p:nvPr/>
        </p:nvSpPr>
        <p:spPr>
          <a:xfrm>
            <a:off x="2272410" y="4632053"/>
            <a:ext cx="7646925" cy="1406519"/>
          </a:xfrm>
          <a:prstGeom prst="rect">
            <a:avLst/>
          </a:prstGeom>
          <a:noFill/>
        </p:spPr>
        <p:txBody>
          <a:bodyPr anchor="b">
            <a:normAutofit/>
          </a:bodyPr>
          <a:lstStyle>
            <a:lvl1pPr algn="l" defTabSz="914400" rtl="0" eaLnBrk="1" latinLnBrk="0" hangingPunct="1">
              <a:lnSpc>
                <a:spcPct val="80000"/>
              </a:lnSpc>
              <a:spcBef>
                <a:spcPct val="0"/>
              </a:spcBef>
              <a:buNone/>
              <a:defRPr sz="5400" kern="1200" spc="-50" baseline="0">
                <a:solidFill>
                  <a:schemeClr val="tx1">
                    <a:lumMod val="75000"/>
                    <a:lumOff val="25000"/>
                  </a:schemeClr>
                </a:solidFill>
                <a:latin typeface="+mj-lt"/>
                <a:ea typeface="+mj-ea"/>
                <a:cs typeface="+mj-cs"/>
              </a:defRPr>
            </a:lvl1pPr>
          </a:lstStyle>
          <a:p>
            <a:pPr>
              <a:lnSpc>
                <a:spcPct val="100000"/>
              </a:lnSpc>
            </a:pPr>
            <a:r>
              <a:rPr lang="en-GB" sz="3200" dirty="0">
                <a:solidFill>
                  <a:srgbClr val="F8F6CA"/>
                </a:solidFill>
                <a:latin typeface="+mn-lt"/>
              </a:rPr>
              <a:t>Student Name:  </a:t>
            </a:r>
            <a:r>
              <a:rPr lang="en-US" altLang="en-GB" sz="3200" dirty="0">
                <a:solidFill>
                  <a:srgbClr val="F8F6CA"/>
                </a:solidFill>
                <a:latin typeface="+mn-lt"/>
              </a:rPr>
              <a:t>Uzum Stanley Ekene</a:t>
            </a:r>
            <a:endParaRPr lang="en-GB" sz="3200" dirty="0">
              <a:solidFill>
                <a:srgbClr val="F8F6CA"/>
              </a:solidFill>
              <a:latin typeface="+mn-lt"/>
            </a:endParaRPr>
          </a:p>
          <a:p>
            <a:pPr>
              <a:lnSpc>
                <a:spcPct val="100000"/>
              </a:lnSpc>
            </a:pPr>
            <a:r>
              <a:rPr lang="en-GB" sz="3200" dirty="0">
                <a:solidFill>
                  <a:srgbClr val="F8F6CA"/>
                </a:solidFill>
                <a:latin typeface="+mn-lt"/>
              </a:rPr>
              <a:t>Supervisor Name</a:t>
            </a:r>
            <a:r>
              <a:rPr lang="en-US" altLang="en-GB" sz="3200" dirty="0">
                <a:solidFill>
                  <a:srgbClr val="F8F6CA"/>
                </a:solidFill>
                <a:latin typeface="+mn-lt"/>
              </a:rPr>
              <a:t>: Dr. Jose Paredes</a:t>
            </a:r>
            <a:endParaRPr lang="en-US" altLang="en-GB" sz="3200" dirty="0">
              <a:solidFill>
                <a:srgbClr val="F8F6CA"/>
              </a:solidFill>
              <a:latin typeface="+mn-lt"/>
            </a:endParaRPr>
          </a:p>
        </p:txBody>
      </p:sp>
      <p:sp>
        <p:nvSpPr>
          <p:cNvPr id="2" name="Title 1"/>
          <p:cNvSpPr txBox="1"/>
          <p:nvPr/>
        </p:nvSpPr>
        <p:spPr>
          <a:xfrm>
            <a:off x="1067021" y="515358"/>
            <a:ext cx="10058400" cy="1710564"/>
          </a:xfrm>
          <a:prstGeom prst="rect">
            <a:avLst/>
          </a:prstGeom>
          <a:noFill/>
        </p:spPr>
        <p:txBody>
          <a:bodyPr anchor="b">
            <a:normAutofit/>
          </a:bodyPr>
          <a:lstStyle>
            <a:lvl1pPr algn="l" defTabSz="914400" rtl="0" eaLnBrk="1" latinLnBrk="0" hangingPunct="1">
              <a:lnSpc>
                <a:spcPct val="80000"/>
              </a:lnSpc>
              <a:spcBef>
                <a:spcPct val="0"/>
              </a:spcBef>
              <a:buNone/>
              <a:defRPr sz="5400" kern="1200" spc="-50" baseline="0">
                <a:solidFill>
                  <a:schemeClr val="tx1">
                    <a:lumMod val="75000"/>
                    <a:lumOff val="25000"/>
                  </a:schemeClr>
                </a:solidFill>
                <a:latin typeface="+mj-lt"/>
                <a:ea typeface="+mj-ea"/>
                <a:cs typeface="+mj-cs"/>
              </a:defRPr>
            </a:lvl1pPr>
          </a:lstStyle>
          <a:p>
            <a:pPr algn="ctr">
              <a:lnSpc>
                <a:spcPct val="100000"/>
              </a:lnSpc>
            </a:pPr>
            <a:r>
              <a:rPr lang="en-GB" sz="4800" b="1" dirty="0">
                <a:solidFill>
                  <a:srgbClr val="00C487"/>
                </a:solidFill>
              </a:rPr>
              <a:t>MSc Project </a:t>
            </a:r>
            <a:endParaRPr lang="en-GB" sz="4800" b="1" dirty="0">
              <a:solidFill>
                <a:srgbClr val="00C487"/>
              </a:solidFill>
            </a:endParaRPr>
          </a:p>
          <a:p>
            <a:pPr algn="ctr">
              <a:lnSpc>
                <a:spcPct val="100000"/>
              </a:lnSpc>
            </a:pPr>
            <a:r>
              <a:rPr lang="en-GB" sz="2200" dirty="0">
                <a:solidFill>
                  <a:srgbClr val="00C487"/>
                </a:solidFill>
                <a:latin typeface="+mn-lt"/>
              </a:rPr>
              <a:t>(CMP060L050S)</a:t>
            </a:r>
            <a:endParaRPr lang="en-GB" sz="3200" b="1" dirty="0">
              <a:solidFill>
                <a:srgbClr val="00C487"/>
              </a:solidFill>
            </a:endParaRPr>
          </a:p>
          <a:p>
            <a:pPr algn="ctr">
              <a:lnSpc>
                <a:spcPct val="100000"/>
              </a:lnSpc>
            </a:pPr>
            <a:r>
              <a:rPr lang="en-GB" sz="2400" dirty="0">
                <a:solidFill>
                  <a:srgbClr val="F8F6CA"/>
                </a:solidFill>
                <a:latin typeface="+mn-lt"/>
              </a:rPr>
              <a:t>Mid-Point Review Presentation </a:t>
            </a:r>
            <a:endParaRPr lang="en-GB" sz="2400" dirty="0">
              <a:solidFill>
                <a:srgbClr val="F8F6CA"/>
              </a:solidFill>
              <a:latin typeface="+mn-lt"/>
            </a:endParaRPr>
          </a:p>
        </p:txBody>
      </p:sp>
      <p:sp>
        <p:nvSpPr>
          <p:cNvPr id="3" name="Title 1"/>
          <p:cNvSpPr txBox="1"/>
          <p:nvPr/>
        </p:nvSpPr>
        <p:spPr>
          <a:xfrm>
            <a:off x="1172845" y="2726073"/>
            <a:ext cx="10058400" cy="1406520"/>
          </a:xfrm>
          <a:prstGeom prst="rect">
            <a:avLst/>
          </a:prstGeom>
          <a:noFill/>
        </p:spPr>
        <p:txBody>
          <a:bodyPr anchor="b">
            <a:normAutofit fontScale="80000"/>
          </a:bodyPr>
          <a:lstStyle>
            <a:lvl1pPr algn="l" defTabSz="914400" rtl="0" eaLnBrk="1" latinLnBrk="0" hangingPunct="1">
              <a:lnSpc>
                <a:spcPct val="80000"/>
              </a:lnSpc>
              <a:spcBef>
                <a:spcPct val="0"/>
              </a:spcBef>
              <a:buNone/>
              <a:defRPr sz="5400" kern="1200" spc="-50" baseline="0">
                <a:solidFill>
                  <a:schemeClr val="tx1">
                    <a:lumMod val="75000"/>
                    <a:lumOff val="25000"/>
                  </a:schemeClr>
                </a:solidFill>
                <a:latin typeface="+mj-lt"/>
                <a:ea typeface="+mj-ea"/>
                <a:cs typeface="+mj-cs"/>
              </a:defRPr>
            </a:lvl1pPr>
          </a:lstStyle>
          <a:p>
            <a:pPr algn="ctr">
              <a:lnSpc>
                <a:spcPct val="100000"/>
              </a:lnSpc>
            </a:pPr>
            <a:r>
              <a:rPr lang="en-US" altLang="en-GB" b="1" dirty="0">
                <a:solidFill>
                  <a:srgbClr val="00B0F0"/>
                </a:solidFill>
              </a:rPr>
              <a:t>Title:Traffic Forecasting For Road Network</a:t>
            </a:r>
            <a:endParaRPr lang="en-GB" b="1" dirty="0">
              <a:solidFill>
                <a:srgbClr val="00B0F0"/>
              </a:solidFill>
            </a:endParaRPr>
          </a:p>
          <a:p>
            <a:pPr algn="ctr">
              <a:lnSpc>
                <a:spcPct val="100000"/>
              </a:lnSpc>
            </a:pPr>
            <a:endParaRPr lang="en-GB" sz="3800" dirty="0">
              <a:solidFill>
                <a:srgbClr val="00B0F0"/>
              </a:solidFill>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Next Steps</a:t>
            </a:r>
            <a:endParaRPr lang="en-US"/>
          </a:p>
        </p:txBody>
      </p:sp>
      <p:sp>
        <p:nvSpPr>
          <p:cNvPr id="3" name="Content Placeholder 2"/>
          <p:cNvSpPr>
            <a:spLocks noGrp="1"/>
          </p:cNvSpPr>
          <p:nvPr>
            <p:ph sz="half" idx="1"/>
          </p:nvPr>
        </p:nvSpPr>
        <p:spPr/>
        <p:txBody>
          <a:bodyPr vert="horz" lIns="91440" tIns="0" rIns="91440" bIns="0" rtlCol="0" anchor="t">
            <a:normAutofit/>
          </a:bodyPr>
          <a:lstStyle/>
          <a:p>
            <a:pPr marL="0" indent="0" algn="just">
              <a:lnSpc>
                <a:spcPct val="107000"/>
              </a:lnSpc>
              <a:spcAft>
                <a:spcPts val="800"/>
              </a:spcAft>
              <a:buNone/>
            </a:pPr>
            <a:r>
              <a:rPr lang="en-GB" sz="2000" dirty="0">
                <a:latin typeface="Helvetica"/>
                <a:cs typeface="Helvetica"/>
              </a:rPr>
              <a:t>I have completed 60% of the project, including data cleaning, graph construction, and database integration. With 4 weeks remaining, I need to finalize backend and frontend development. I am 95% proficient in managing the project and currently face no issues, having resolved earlier data acquisition challenges using Google Earth and QGIS.</a:t>
            </a:r>
            <a:endParaRPr lang="en-GB" sz="2000" dirty="0">
              <a:latin typeface="Helvetica"/>
              <a:cs typeface="Helvetica"/>
            </a:endParaRPr>
          </a:p>
          <a:p>
            <a:pPr marL="0" indent="0" algn="just">
              <a:lnSpc>
                <a:spcPct val="107000"/>
              </a:lnSpc>
              <a:spcAft>
                <a:spcPts val="800"/>
              </a:spcAft>
              <a:buNone/>
            </a:pPr>
            <a:r>
              <a:rPr lang="en-GB" sz="2000" b="1" dirty="0">
                <a:latin typeface="Helvetica Bold" charset="0"/>
                <a:cs typeface="Helvetica Bold" charset="0"/>
              </a:rPr>
              <a:t>References</a:t>
            </a:r>
            <a:r>
              <a:rPr lang="en-US" altLang="en-GB" sz="2000" b="1" dirty="0">
                <a:latin typeface="Helvetica Bold" charset="0"/>
                <a:cs typeface="Helvetica Bold" charset="0"/>
              </a:rPr>
              <a:t>:</a:t>
            </a:r>
            <a:endParaRPr lang="en-US" altLang="en-GB" sz="2000" b="1" dirty="0">
              <a:latin typeface="Helvetica Bold" charset="0"/>
              <a:cs typeface="Helvetica Bold" charset="0"/>
            </a:endParaRPr>
          </a:p>
          <a:p>
            <a:pPr marL="0" indent="0" algn="just">
              <a:lnSpc>
                <a:spcPct val="107000"/>
              </a:lnSpc>
              <a:spcAft>
                <a:spcPts val="800"/>
              </a:spcAft>
              <a:buNone/>
            </a:pPr>
            <a:r>
              <a:rPr lang="en-US" altLang="en-GB" sz="2000" dirty="0">
                <a:latin typeface="Helvetica Bold" charset="0"/>
                <a:cs typeface="Helvetica Bold" charset="0"/>
              </a:rPr>
              <a:t>[1] </a:t>
            </a:r>
            <a:r>
              <a:rPr lang="en-US" altLang="en-GB" sz="2000" dirty="0">
                <a:latin typeface="Helvetica" pitchFamily="2" charset="0"/>
                <a:cs typeface="Helvetica" pitchFamily="2" charset="0"/>
              </a:rPr>
              <a:t>K. Botsis and A. Panagiotopoulos, "Application of Dijkstra’s algorithm for the optimization of routes within the campus of the International Hellenic University," Int. J. Comput. Appl., vol. 175, no. 26, pp. 8–14, 2020.</a:t>
            </a:r>
            <a:endParaRPr lang="en-US" altLang="en-GB" sz="2000" dirty="0">
              <a:latin typeface="Helvetica" pitchFamily="2" charset="0"/>
              <a:cs typeface="Helvetica" pitchFamily="2" charset="0"/>
            </a:endParaRPr>
          </a:p>
          <a:p>
            <a:pPr marL="0" indent="0" algn="just">
              <a:lnSpc>
                <a:spcPct val="107000"/>
              </a:lnSpc>
              <a:spcAft>
                <a:spcPts val="800"/>
              </a:spcAft>
              <a:buNone/>
            </a:pPr>
            <a:r>
              <a:rPr lang="en-US" altLang="en-GB" sz="2000" dirty="0">
                <a:latin typeface="Helvetica Bold" charset="0"/>
                <a:cs typeface="Helvetica Bold" charset="0"/>
                <a:sym typeface="+mn-ea"/>
              </a:rPr>
              <a:t>[2] </a:t>
            </a:r>
            <a:r>
              <a:rPr lang="en-US" altLang="en-GB" sz="2000" dirty="0">
                <a:latin typeface="Helvetica" pitchFamily="2" charset="0"/>
                <a:cs typeface="Helvetica" pitchFamily="2" charset="0"/>
                <a:sym typeface="+mn-ea"/>
              </a:rPr>
              <a:t>E. W. Dijkstra, "A note on two problems in connexion with graphs," Numer. Math., vol. 1, pp. 269–271, 1959. </a:t>
            </a:r>
            <a:endParaRPr lang="en-US" altLang="en-GB" sz="2000" dirty="0">
              <a:latin typeface="Helvetica" pitchFamily="2" charset="0"/>
              <a:cs typeface="Helvetica" pitchFamily="2" charset="0"/>
              <a:sym typeface="+mn-ea"/>
            </a:endParaRPr>
          </a:p>
          <a:p>
            <a:pPr marL="0" indent="0" algn="just">
              <a:lnSpc>
                <a:spcPct val="107000"/>
              </a:lnSpc>
              <a:spcAft>
                <a:spcPts val="800"/>
              </a:spcAft>
              <a:buNone/>
            </a:pPr>
            <a:r>
              <a:rPr lang="en-US" altLang="en-GB" sz="2000" dirty="0">
                <a:latin typeface="Helvetica Bold" charset="0"/>
                <a:cs typeface="Helvetica Bold" charset="0"/>
                <a:sym typeface="+mn-ea"/>
              </a:rPr>
              <a:t>[3] </a:t>
            </a:r>
            <a:r>
              <a:rPr lang="en-US" altLang="en-GB" sz="2000" dirty="0">
                <a:latin typeface="Helvetica" pitchFamily="2" charset="0"/>
                <a:cs typeface="Helvetica" pitchFamily="2" charset="0"/>
                <a:sym typeface="+mn-ea"/>
              </a:rPr>
              <a:t>Y. Li, Z. Peng, and Y. Huang, "Simulation of optimal evacuation route planning in primary school based on Dijkstra’s algorithm," J. Saf. Res., vol. 57, pp. 73–78, 2016.</a:t>
            </a:r>
            <a:r>
              <a:rPr lang="en-US" altLang="en-GB" sz="2000" dirty="0">
                <a:latin typeface="Helvetica Bold" charset="0"/>
                <a:cs typeface="Helvetica Bold" charset="0"/>
                <a:sym typeface="+mn-ea"/>
              </a:rPr>
              <a:t> </a:t>
            </a:r>
            <a:endParaRPr lang="en-US" altLang="en-GB" sz="2000" dirty="0">
              <a:latin typeface="Helvetica" pitchFamily="2" charset="0"/>
              <a:cs typeface="Helvetica" pitchFamily="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445" y="-389214"/>
            <a:ext cx="11520000" cy="1418901"/>
          </a:xfrm>
        </p:spPr>
        <p:txBody>
          <a:bodyPr>
            <a:normAutofit/>
          </a:bodyPr>
          <a:lstStyle/>
          <a:p>
            <a:r>
              <a:rPr lang="en-GB" sz="4000" dirty="0">
                <a:sym typeface="+mn-ea"/>
              </a:rPr>
              <a:t>Outline</a:t>
            </a:r>
            <a:endParaRPr lang="en-GB" sz="2400" i="1">
              <a:solidFill>
                <a:schemeClr val="bg1">
                  <a:lumMod val="65000"/>
                </a:schemeClr>
              </a:solidFill>
              <a:latin typeface="+mn-lt"/>
              <a:ea typeface="Calibri"/>
              <a:cs typeface="Calibri"/>
            </a:endParaRPr>
          </a:p>
        </p:txBody>
      </p:sp>
      <p:sp>
        <p:nvSpPr>
          <p:cNvPr id="3" name="Content Placeholder 2"/>
          <p:cNvSpPr>
            <a:spLocks noGrp="1"/>
          </p:cNvSpPr>
          <p:nvPr>
            <p:ph sz="half" idx="1"/>
          </p:nvPr>
        </p:nvSpPr>
        <p:spPr>
          <a:xfrm>
            <a:off x="274200" y="1312689"/>
            <a:ext cx="11665475" cy="4239716"/>
          </a:xfrm>
        </p:spPr>
        <p:txBody>
          <a:bodyPr vert="horz" lIns="91440" tIns="0" rIns="91440" bIns="0" rtlCol="0" anchor="t">
            <a:normAutofit/>
          </a:bodyPr>
          <a:lstStyle/>
          <a:p>
            <a:pPr lvl="1"/>
            <a:r>
              <a:rPr lang="en-US" sz="3200" dirty="0">
                <a:sym typeface="+mn-ea"/>
              </a:rPr>
              <a:t>context​</a:t>
            </a:r>
            <a:endParaRPr lang="en-US" sz="3200" dirty="0"/>
          </a:p>
          <a:p>
            <a:pPr lvl="1"/>
            <a:r>
              <a:rPr lang="en-US" sz="3200" dirty="0">
                <a:sym typeface="+mn-ea"/>
              </a:rPr>
              <a:t>problematic statement​</a:t>
            </a:r>
            <a:endParaRPr lang="en-US" sz="3200" dirty="0"/>
          </a:p>
          <a:p>
            <a:pPr lvl="1"/>
            <a:r>
              <a:rPr lang="en-US" sz="3200" dirty="0">
                <a:sym typeface="+mn-ea"/>
              </a:rPr>
              <a:t>objectives ​</a:t>
            </a:r>
            <a:endParaRPr lang="en-US" sz="3200" dirty="0"/>
          </a:p>
          <a:p>
            <a:pPr lvl="1"/>
            <a:r>
              <a:rPr lang="en-US" sz="3200" dirty="0">
                <a:sym typeface="+mn-ea"/>
              </a:rPr>
              <a:t>methodology​</a:t>
            </a:r>
            <a:endParaRPr lang="en-US" sz="3200" dirty="0"/>
          </a:p>
          <a:p>
            <a:pPr lvl="1"/>
            <a:r>
              <a:rPr lang="en-US" sz="3200" dirty="0">
                <a:sym typeface="+mn-ea"/>
              </a:rPr>
              <a:t>project management​</a:t>
            </a:r>
            <a:endParaRPr lang="en-US" sz="3200" dirty="0"/>
          </a:p>
          <a:p>
            <a:pPr lvl="1"/>
            <a:r>
              <a:rPr lang="en-US" sz="3200" dirty="0">
                <a:sym typeface="+mn-ea"/>
              </a:rPr>
              <a:t>literature review​</a:t>
            </a:r>
            <a:endParaRPr lang="en-US" sz="3200" dirty="0"/>
          </a:p>
          <a:p>
            <a:pPr lvl="1"/>
            <a:r>
              <a:rPr lang="en-US" sz="3200" dirty="0">
                <a:sym typeface="+mn-ea"/>
              </a:rPr>
              <a:t>next steps</a:t>
            </a:r>
            <a:endParaRPr lang="en-GB"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GB" dirty="0">
                <a:sym typeface="+mn-ea"/>
              </a:rPr>
              <a:t>Context</a:t>
            </a:r>
            <a:endParaRPr lang="en-GB" dirty="0">
              <a:latin typeface="+mn-lt"/>
            </a:endParaRPr>
          </a:p>
        </p:txBody>
      </p:sp>
      <p:sp>
        <p:nvSpPr>
          <p:cNvPr id="5" name="Content Placeholder 4"/>
          <p:cNvSpPr>
            <a:spLocks noGrp="1"/>
          </p:cNvSpPr>
          <p:nvPr>
            <p:ph sz="half" idx="1"/>
          </p:nvPr>
        </p:nvSpPr>
        <p:spPr/>
        <p:txBody>
          <a:bodyPr>
            <a:noAutofit/>
          </a:bodyPr>
          <a:lstStyle/>
          <a:p>
            <a:pPr marL="0" indent="0">
              <a:buNone/>
            </a:pPr>
            <a:r>
              <a:rPr lang="en-US" sz="2000" dirty="0">
                <a:sym typeface="+mn-ea"/>
              </a:rPr>
              <a:t>  Introduction:</a:t>
            </a:r>
            <a:endParaRPr lang="en-US" sz="2000" dirty="0"/>
          </a:p>
          <a:p>
            <a:pPr marL="0" indent="0">
              <a:buNone/>
            </a:pPr>
            <a:endParaRPr lang="en-US" sz="2000" dirty="0"/>
          </a:p>
          <a:p>
            <a:r>
              <a:rPr lang="en-US" sz="2000" dirty="0">
                <a:sym typeface="+mn-ea"/>
              </a:rPr>
              <a:t>Traffic congestion and navigation inefficiency are significant issues in metropolitan areas like London. Addressing these problems can save time and reduce economic losses. According to the INRIX 2022 Global Traffic Scorecard, it cost the average driver in London £1,377 on account of lost time to congestion. Across the UK, the drivers, on average, lost £707 in time1. Also, the annual cost of fuelling a car for the average commuter in London went up by more than; claims AdapterView £212. Nationally, Britons spend £122, which was more at the pump to commute1. These numbers reflect the direct economic cost of traffic congestion in the context of the importance of effective traffic management and forecasting. In so doing, cities can reduce such economic losses and make life more productive.</a:t>
            </a:r>
            <a:endParaRPr lang="en-US" sz="2000" dirty="0">
              <a:sym typeface="+mn-ea"/>
            </a:endParaRPr>
          </a:p>
          <a:p>
            <a:pPr marL="0" indent="0">
              <a:buNone/>
            </a:pPr>
            <a:r>
              <a:rPr lang="en-US" sz="2000" dirty="0">
                <a:sym typeface="+mn-ea"/>
              </a:rPr>
              <a:t>   </a:t>
            </a:r>
            <a:endParaRPr lang="en-US" sz="2000" dirty="0"/>
          </a:p>
          <a:p>
            <a:pPr marL="0" indent="0">
              <a:buNone/>
            </a:pPr>
            <a:endParaRPr lang="en-US" sz="2000" dirty="0"/>
          </a:p>
          <a:p>
            <a:r>
              <a:rPr lang="en-US" sz="2000" dirty="0">
                <a:sym typeface="+mn-ea"/>
              </a:rPr>
              <a:t>This project aims to develop a system that provides optimal routes for travelers within London and aids in effortless navigation within the University of Roehampton campus.</a:t>
            </a:r>
            <a:endParaRPr lang="en-US" sz="2000" dirty="0"/>
          </a:p>
          <a:p>
            <a:pPr marL="0" indent="0">
              <a:buNone/>
            </a:pPr>
            <a:endParaRPr lang="en-GB" sz="2000" dirty="0"/>
          </a:p>
          <a:p>
            <a:endParaRPr lang="en-GB"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650" y="-156"/>
            <a:ext cx="11520000" cy="539672"/>
          </a:xfrm>
        </p:spPr>
        <p:txBody>
          <a:bodyPr/>
          <a:lstStyle/>
          <a:p>
            <a:r>
              <a:rPr lang="en-GB" dirty="0"/>
              <a:t>Problem Statement (Why)</a:t>
            </a:r>
            <a:endParaRPr lang="en-GB" dirty="0"/>
          </a:p>
        </p:txBody>
      </p:sp>
      <p:sp>
        <p:nvSpPr>
          <p:cNvPr id="3" name="Content Placeholder 2"/>
          <p:cNvSpPr>
            <a:spLocks noGrp="1"/>
          </p:cNvSpPr>
          <p:nvPr>
            <p:ph sz="half" idx="1"/>
          </p:nvPr>
        </p:nvSpPr>
        <p:spPr>
          <a:xfrm>
            <a:off x="0" y="676275"/>
            <a:ext cx="12433935" cy="6181725"/>
          </a:xfrm>
        </p:spPr>
        <p:txBody>
          <a:bodyPr vert="horz" lIns="91440" tIns="0" rIns="91440" bIns="0" rtlCol="0" anchor="t">
            <a:noAutofit/>
          </a:bodyPr>
          <a:lstStyle/>
          <a:p>
            <a:r>
              <a:rPr lang="en-US" sz="2000" dirty="0"/>
              <a:t>What is the problem?​</a:t>
            </a:r>
            <a:endParaRPr lang="en-US" sz="2000" dirty="0"/>
          </a:p>
          <a:p>
            <a:pPr lvl="1"/>
            <a:r>
              <a:rPr lang="en-US" sz="2000" dirty="0"/>
              <a:t>Traffic congestion in London leads to significant time and economic losses.​</a:t>
            </a:r>
            <a:endParaRPr lang="en-US" sz="2000" dirty="0"/>
          </a:p>
          <a:p>
            <a:pPr lvl="1"/>
            <a:r>
              <a:rPr lang="en-US" sz="2000" dirty="0"/>
              <a:t> Navigating the University of Roehampton campus is challenging for newcomers.</a:t>
            </a:r>
            <a:endParaRPr lang="en-US" sz="2000" dirty="0"/>
          </a:p>
          <a:p>
            <a:r>
              <a:rPr lang="en-US" sz="2000" dirty="0"/>
              <a:t>Who is affected?</a:t>
            </a:r>
            <a:endParaRPr lang="en-US" sz="2000" dirty="0"/>
          </a:p>
          <a:p>
            <a:pPr lvl="1" algn="just">
              <a:lnSpc>
                <a:spcPct val="107000"/>
              </a:lnSpc>
              <a:spcAft>
                <a:spcPts val="800"/>
              </a:spcAft>
            </a:pPr>
            <a:r>
              <a:rPr lang="en-GB" sz="2000" dirty="0">
                <a:latin typeface="Helvetica" pitchFamily="2" charset="0"/>
                <a:sym typeface="+mn-ea"/>
              </a:rPr>
              <a:t>London drivers and commuters.</a:t>
            </a:r>
            <a:endParaRPr lang="en-GB" sz="2000" dirty="0">
              <a:latin typeface="Helvetica" pitchFamily="2" charset="0"/>
              <a:sym typeface="+mn-ea"/>
            </a:endParaRPr>
          </a:p>
          <a:p>
            <a:pPr lvl="1" algn="just">
              <a:lnSpc>
                <a:spcPct val="107000"/>
              </a:lnSpc>
              <a:spcAft>
                <a:spcPts val="800"/>
              </a:spcAft>
            </a:pPr>
            <a:r>
              <a:rPr lang="en-GB" sz="2000" dirty="0">
                <a:latin typeface="Helvetica" pitchFamily="2" charset="0"/>
                <a:sym typeface="+mn-ea"/>
              </a:rPr>
              <a:t>Students and visitors at the University of Roehampton.</a:t>
            </a:r>
            <a:endParaRPr lang="en-GB" sz="2000" dirty="0">
              <a:latin typeface="Helvetica" pitchFamily="2" charset="0"/>
              <a:sym typeface="+mn-ea"/>
            </a:endParaRPr>
          </a:p>
          <a:p>
            <a:pPr algn="just">
              <a:lnSpc>
                <a:spcPct val="107000"/>
              </a:lnSpc>
              <a:spcAft>
                <a:spcPts val="800"/>
              </a:spcAft>
            </a:pPr>
            <a:r>
              <a:rPr lang="en-GB" sz="2000" dirty="0">
                <a:latin typeface="Helvetica"/>
                <a:cs typeface="Helvetica"/>
                <a:sym typeface="+mn-ea"/>
              </a:rPr>
              <a:t>Where/When does it occur?</a:t>
            </a:r>
            <a:endParaRPr lang="en-GB" sz="2000" dirty="0">
              <a:latin typeface="Helvetica"/>
              <a:cs typeface="Helvetica"/>
              <a:sym typeface="+mn-ea"/>
            </a:endParaRPr>
          </a:p>
          <a:p>
            <a:pPr lvl="1" algn="just">
              <a:lnSpc>
                <a:spcPct val="107000"/>
              </a:lnSpc>
              <a:spcAft>
                <a:spcPts val="800"/>
              </a:spcAft>
            </a:pPr>
            <a:r>
              <a:rPr lang="en-GB" sz="2000" dirty="0">
                <a:latin typeface="Helvetica" pitchFamily="2" charset="0"/>
                <a:sym typeface="+mn-ea"/>
              </a:rPr>
              <a:t>In London during peak travel times.</a:t>
            </a:r>
            <a:endParaRPr lang="en-GB" sz="2000" dirty="0">
              <a:latin typeface="Helvetica" pitchFamily="2" charset="0"/>
              <a:sym typeface="+mn-ea"/>
            </a:endParaRPr>
          </a:p>
          <a:p>
            <a:pPr lvl="1" algn="just">
              <a:lnSpc>
                <a:spcPct val="107000"/>
              </a:lnSpc>
              <a:spcAft>
                <a:spcPts val="800"/>
              </a:spcAft>
            </a:pPr>
            <a:r>
              <a:rPr lang="en-GB" sz="2000" dirty="0">
                <a:latin typeface="Helvetica" pitchFamily="2" charset="0"/>
                <a:sym typeface="+mn-ea"/>
              </a:rPr>
              <a:t>Throughout the year at the University of Roehampton, particularly during the start of semesters.</a:t>
            </a:r>
            <a:endParaRPr lang="en-GB" sz="2000" dirty="0">
              <a:latin typeface="Helvetica" pitchFamily="2" charset="0"/>
              <a:sym typeface="+mn-ea"/>
            </a:endParaRPr>
          </a:p>
          <a:p>
            <a:r>
              <a:rPr sz="2000">
                <a:sym typeface="+mn-ea"/>
              </a:rPr>
              <a:t>Why is it important?</a:t>
            </a:r>
            <a:endParaRPr sz="2000">
              <a:sym typeface="+mn-ea"/>
            </a:endParaRPr>
          </a:p>
          <a:p>
            <a:pPr lvl="1" algn="just">
              <a:lnSpc>
                <a:spcPct val="107000"/>
              </a:lnSpc>
              <a:spcAft>
                <a:spcPts val="800"/>
              </a:spcAft>
            </a:pPr>
            <a:r>
              <a:rPr lang="en-GB" sz="2000" dirty="0">
                <a:latin typeface="Helvetica" pitchFamily="2" charset="0"/>
                <a:sym typeface="+mn-ea"/>
              </a:rPr>
              <a:t>Congestion increases travel costs and time, impacting quality of life and productivity.</a:t>
            </a:r>
            <a:endParaRPr lang="en-GB" sz="2000" dirty="0">
              <a:latin typeface="Helvetica" pitchFamily="2" charset="0"/>
              <a:sym typeface="+mn-ea"/>
            </a:endParaRPr>
          </a:p>
          <a:p>
            <a:pPr lvl="1" algn="just">
              <a:lnSpc>
                <a:spcPct val="107000"/>
              </a:lnSpc>
              <a:spcAft>
                <a:spcPts val="800"/>
              </a:spcAft>
            </a:pPr>
            <a:r>
              <a:rPr lang="en-GB" sz="2000" dirty="0">
                <a:latin typeface="Helvetica" pitchFamily="2" charset="0"/>
                <a:sym typeface="+mn-ea"/>
              </a:rPr>
              <a:t> Efficient campus navigation enhances the experience for students</a:t>
            </a:r>
            <a:r>
              <a:rPr lang="en-US" altLang="en-GB" sz="2000" dirty="0">
                <a:latin typeface="Helvetica" pitchFamily="2" charset="0"/>
                <a:sym typeface="+mn-ea"/>
              </a:rPr>
              <a:t>, newly employed staff members</a:t>
            </a:r>
            <a:r>
              <a:rPr lang="en-GB" sz="2000" dirty="0">
                <a:latin typeface="Helvetica" pitchFamily="2" charset="0"/>
                <a:sym typeface="+mn-ea"/>
              </a:rPr>
              <a:t> </a:t>
            </a:r>
            <a:endParaRPr lang="en-GB" sz="2000" dirty="0">
              <a:latin typeface="Helvetica" pitchFamily="2" charset="0"/>
              <a:sym typeface="+mn-ea"/>
            </a:endParaRPr>
          </a:p>
          <a:p>
            <a:pPr marL="457200" lvl="1" indent="0" algn="just">
              <a:lnSpc>
                <a:spcPct val="107000"/>
              </a:lnSpc>
              <a:spcAft>
                <a:spcPts val="800"/>
              </a:spcAft>
              <a:buNone/>
            </a:pPr>
            <a:r>
              <a:rPr lang="en-US" altLang="en-GB" sz="2000" dirty="0">
                <a:latin typeface="Helvetica" pitchFamily="2" charset="0"/>
                <a:sym typeface="+mn-ea"/>
              </a:rPr>
              <a:t>    </a:t>
            </a:r>
            <a:r>
              <a:rPr lang="en-GB" sz="2000" dirty="0">
                <a:latin typeface="Helvetica" pitchFamily="2" charset="0"/>
                <a:sym typeface="+mn-ea"/>
              </a:rPr>
              <a:t>and visitors.</a:t>
            </a:r>
            <a:endParaRPr lang="en-GB" sz="2000" dirty="0">
              <a:latin typeface="Helvetica" pitchFamily="2" charset="0"/>
              <a:sym typeface="+mn-ea"/>
            </a:endParaRPr>
          </a:p>
          <a:p>
            <a:pPr marL="457200" lvl="1" indent="0" algn="just">
              <a:lnSpc>
                <a:spcPct val="107000"/>
              </a:lnSpc>
              <a:spcAft>
                <a:spcPts val="800"/>
              </a:spcAft>
              <a:buNone/>
            </a:pPr>
            <a:r>
              <a:rPr lang="en-US" altLang="en-GB" sz="2000" dirty="0">
                <a:latin typeface="Helvetica" pitchFamily="2" charset="0"/>
                <a:sym typeface="+mn-ea"/>
              </a:rPr>
              <a:t> </a:t>
            </a:r>
            <a:endParaRPr lang="en-US" altLang="en-GB" sz="2000" dirty="0">
              <a:latin typeface="Helvetica" pitchFamily="2" charset="0"/>
              <a:sym typeface="+mn-ea"/>
            </a:endParaRPr>
          </a:p>
          <a:p>
            <a:pPr marL="457200" lvl="1" indent="0" algn="just">
              <a:lnSpc>
                <a:spcPct val="107000"/>
              </a:lnSpc>
              <a:spcAft>
                <a:spcPts val="800"/>
              </a:spcAft>
              <a:buNone/>
            </a:pPr>
            <a:endParaRPr lang="en-GB" sz="2000" dirty="0">
              <a:latin typeface="Helvetica" pitchFamily="2" charset="0"/>
              <a:sym typeface="+mn-ea"/>
            </a:endParaRPr>
          </a:p>
          <a:p>
            <a:pPr lvl="1" algn="just">
              <a:lnSpc>
                <a:spcPct val="107000"/>
              </a:lnSpc>
              <a:spcAft>
                <a:spcPts val="800"/>
              </a:spcAft>
            </a:pPr>
            <a:endParaRPr lang="en-GB" sz="2000" dirty="0">
              <a:latin typeface="Helvetica" pitchFamily="2" charset="0"/>
              <a:sym typeface="+mn-ea"/>
            </a:endParaRPr>
          </a:p>
          <a:p>
            <a:pPr lvl="1" algn="just">
              <a:lnSpc>
                <a:spcPct val="107000"/>
              </a:lnSpc>
              <a:spcAft>
                <a:spcPts val="800"/>
              </a:spcAft>
            </a:pPr>
            <a:endParaRPr lang="en-GB" sz="2000" dirty="0">
              <a:solidFill>
                <a:srgbClr val="FF0000"/>
              </a:solidFill>
              <a:latin typeface="Helvetica" pitchFamily="2" charset="0"/>
              <a:ea typeface="Calibri"/>
              <a:cs typeface="Calibri"/>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90000"/>
              </a:lnSpc>
              <a:spcBef>
                <a:spcPts val="1000"/>
              </a:spcBef>
            </a:pPr>
            <a:r>
              <a:rPr lang="en-GB">
                <a:latin typeface="Arial" panose="020B0604020202020204"/>
                <a:cs typeface="Arial" panose="020B0604020202020204"/>
              </a:rPr>
              <a:t>Objective - WHAT</a:t>
            </a:r>
            <a:endParaRPr lang="en-US">
              <a:latin typeface="Arial" panose="020B0604020202020204"/>
              <a:cs typeface="Arial" panose="020B0604020202020204"/>
            </a:endParaRPr>
          </a:p>
        </p:txBody>
      </p:sp>
      <p:sp>
        <p:nvSpPr>
          <p:cNvPr id="3" name="Content Placeholder 2"/>
          <p:cNvSpPr>
            <a:spLocks noGrp="1"/>
          </p:cNvSpPr>
          <p:nvPr>
            <p:ph sz="half" idx="1"/>
          </p:nvPr>
        </p:nvSpPr>
        <p:spPr>
          <a:xfrm>
            <a:off x="229649" y="697992"/>
            <a:ext cx="11532226" cy="4566433"/>
          </a:xfrm>
        </p:spPr>
        <p:txBody>
          <a:bodyPr vert="horz" lIns="91440" tIns="0" rIns="91440" bIns="0" rtlCol="0" anchor="t">
            <a:normAutofit/>
          </a:bodyPr>
          <a:lstStyle/>
          <a:p>
            <a:pPr>
              <a:lnSpc>
                <a:spcPct val="107000"/>
              </a:lnSpc>
              <a:spcAft>
                <a:spcPts val="800"/>
              </a:spcAft>
              <a:buFont typeface="Wingdings" panose="05000000000000000000"/>
              <a:buChar char="►"/>
            </a:pPr>
            <a:r>
              <a:rPr lang="en-US" sz="2000">
                <a:latin typeface="Helvetica"/>
                <a:ea typeface="+mn-lt"/>
                <a:cs typeface="Helvetica"/>
              </a:rPr>
              <a:t>The primary aim of this research is to develop an optimized navigation system for London Road Network and University of Roehampton campus using a path-finding algorithm. The specific objectives are: </a:t>
            </a:r>
            <a:endParaRPr lang="en-US" sz="2000">
              <a:latin typeface="Calibri"/>
              <a:ea typeface="+mn-lt"/>
              <a:cs typeface="Calibri"/>
            </a:endParaRPr>
          </a:p>
          <a:p>
            <a:pPr lvl="1" algn="just">
              <a:buFont typeface="Wingdings" panose="05000000000000000000"/>
              <a:buChar char="Ø"/>
            </a:pPr>
            <a:r>
              <a:rPr lang="en-US" sz="2000">
                <a:ea typeface="+mn-lt"/>
                <a:cs typeface="+mn-lt"/>
              </a:rPr>
              <a:t>To map the London route network as a graph incorporating both drivable roads and footpaths</a:t>
            </a:r>
            <a:endParaRPr lang="en-US" sz="2000">
              <a:ea typeface="+mn-lt"/>
              <a:cs typeface="+mn-lt"/>
            </a:endParaRPr>
          </a:p>
          <a:p>
            <a:pPr lvl="1" algn="just">
              <a:buFont typeface="Wingdings" panose="05000000000000000000"/>
              <a:buChar char="Ø"/>
            </a:pPr>
            <a:r>
              <a:rPr lang="en-US" sz="2000">
                <a:ea typeface="+mn-lt"/>
                <a:cs typeface="+mn-lt"/>
              </a:rPr>
              <a:t>Develop a system to effectively implement a path-finding algorithm to improve navigation efficiency.</a:t>
            </a:r>
            <a:endParaRPr lang="en-US" sz="2000">
              <a:ea typeface="+mn-lt"/>
              <a:cs typeface="+mn-lt"/>
            </a:endParaRPr>
          </a:p>
          <a:p>
            <a:pPr lvl="1" algn="just">
              <a:buFont typeface="Wingdings" panose="05000000000000000000"/>
              <a:buChar char="Ø"/>
            </a:pPr>
            <a:r>
              <a:rPr lang="en-US" sz="2000">
                <a:latin typeface="Helvetica"/>
                <a:ea typeface="+mn-lt"/>
                <a:cs typeface="Helvetica"/>
              </a:rPr>
              <a:t>To design a user-friendly web interface for the navigation system.</a:t>
            </a:r>
            <a:endParaRPr lang="en-US" sz="2000">
              <a:latin typeface="Helvetica"/>
              <a:ea typeface="+mn-lt"/>
              <a:cs typeface="Helvetica"/>
            </a:endParaRPr>
          </a:p>
          <a:p>
            <a:pPr marL="457200" lvl="1" indent="0" algn="just">
              <a:buFont typeface="Wingdings" panose="05000000000000000000"/>
              <a:buNone/>
            </a:pPr>
            <a:endParaRPr lang="en-US" sz="2000">
              <a:ea typeface="+mn-lt"/>
              <a:cs typeface="+mn-lt"/>
            </a:endParaRPr>
          </a:p>
        </p:txBody>
      </p:sp>
      <p:pic>
        <p:nvPicPr>
          <p:cNvPr id="4" name="Picture 3"/>
          <p:cNvPicPr>
            <a:picLocks noChangeAspect="1"/>
          </p:cNvPicPr>
          <p:nvPr/>
        </p:nvPicPr>
        <p:blipFill>
          <a:blip r:embed="rId1"/>
          <a:stretch>
            <a:fillRect/>
          </a:stretch>
        </p:blipFill>
        <p:spPr>
          <a:xfrm>
            <a:off x="0" y="3133090"/>
            <a:ext cx="8724900" cy="372491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3270" y="-156"/>
            <a:ext cx="11520000" cy="539672"/>
          </a:xfrm>
        </p:spPr>
        <p:txBody>
          <a:bodyPr/>
          <a:lstStyle/>
          <a:p>
            <a:r>
              <a:rPr lang="en-US" dirty="0"/>
              <a:t>Methodology - HOW</a:t>
            </a:r>
            <a:endParaRPr lang="en-US" dirty="0"/>
          </a:p>
        </p:txBody>
      </p:sp>
      <p:sp>
        <p:nvSpPr>
          <p:cNvPr id="3" name="Content Placeholder 2"/>
          <p:cNvSpPr>
            <a:spLocks noGrp="1"/>
          </p:cNvSpPr>
          <p:nvPr>
            <p:ph sz="half" idx="1"/>
          </p:nvPr>
        </p:nvSpPr>
        <p:spPr>
          <a:xfrm>
            <a:off x="0" y="678815"/>
            <a:ext cx="11864340" cy="6090285"/>
          </a:xfrm>
        </p:spPr>
        <p:txBody>
          <a:bodyPr>
            <a:noAutofit/>
          </a:bodyPr>
          <a:lstStyle/>
          <a:p>
            <a:pPr>
              <a:lnSpc>
                <a:spcPct val="107000"/>
              </a:lnSpc>
              <a:spcAft>
                <a:spcPts val="800"/>
              </a:spcAft>
            </a:pPr>
            <a:r>
              <a:rPr lang="en-US" sz="1400" b="1" dirty="0">
                <a:latin typeface="Helvetica" pitchFamily="2" charset="0"/>
              </a:rPr>
              <a:t>Data Collection</a:t>
            </a:r>
            <a:r>
              <a:rPr lang="en-US" altLang="en-GB" sz="1400" b="1" dirty="0">
                <a:latin typeface="Helvetica" pitchFamily="2" charset="0"/>
              </a:rPr>
              <a:t> </a:t>
            </a:r>
            <a:endParaRPr lang="en-GB" sz="1400" b="1" dirty="0">
              <a:latin typeface="Helvetica"/>
              <a:cs typeface="Helvetica"/>
            </a:endParaRPr>
          </a:p>
          <a:p>
            <a:pPr lvl="1" algn="just">
              <a:lnSpc>
                <a:spcPct val="107000"/>
              </a:lnSpc>
              <a:spcAft>
                <a:spcPts val="800"/>
              </a:spcAft>
            </a:pPr>
            <a:r>
              <a:rPr lang="en-GB" sz="1400" dirty="0">
                <a:latin typeface="Helvetica" pitchFamily="2" charset="0"/>
                <a:sym typeface="+mn-ea"/>
              </a:rPr>
              <a:t>Obtain London road data from Transport for London (TFL).</a:t>
            </a:r>
            <a:endParaRPr lang="en-GB" sz="1400" dirty="0">
              <a:latin typeface="Helvetica" pitchFamily="2" charset="0"/>
              <a:sym typeface="+mn-ea"/>
            </a:endParaRPr>
          </a:p>
          <a:p>
            <a:pPr lvl="1" algn="just">
              <a:lnSpc>
                <a:spcPct val="107000"/>
              </a:lnSpc>
              <a:spcAft>
                <a:spcPts val="800"/>
              </a:spcAft>
            </a:pPr>
            <a:r>
              <a:rPr lang="en-GB" sz="1400" dirty="0">
                <a:latin typeface="Helvetica" pitchFamily="2" charset="0"/>
                <a:sym typeface="+mn-ea"/>
              </a:rPr>
              <a:t>Digitize campus routes using Google Earth and Google Maps.</a:t>
            </a:r>
            <a:endParaRPr lang="en-GB" sz="1400" dirty="0">
              <a:latin typeface="Helvetica" pitchFamily="2" charset="0"/>
              <a:sym typeface="+mn-ea"/>
            </a:endParaRPr>
          </a:p>
          <a:p>
            <a:pPr>
              <a:lnSpc>
                <a:spcPct val="107000"/>
              </a:lnSpc>
              <a:spcAft>
                <a:spcPts val="800"/>
              </a:spcAft>
            </a:pPr>
            <a:r>
              <a:rPr lang="en-US" altLang="en-GB" sz="1400" b="1" dirty="0">
                <a:latin typeface="Helvetica Bold" charset="0"/>
                <a:cs typeface="Helvetica Bold" charset="0"/>
              </a:rPr>
              <a:t>Graph Modeling</a:t>
            </a:r>
            <a:endParaRPr lang="en-US" altLang="en-GB" sz="1400" b="1" dirty="0">
              <a:latin typeface="Helvetica Bold" charset="0"/>
              <a:cs typeface="Helvetica Bold" charset="0"/>
            </a:endParaRPr>
          </a:p>
          <a:p>
            <a:pPr lvl="1" algn="just">
              <a:lnSpc>
                <a:spcPct val="107000"/>
              </a:lnSpc>
              <a:spcAft>
                <a:spcPts val="800"/>
              </a:spcAft>
            </a:pPr>
            <a:r>
              <a:rPr lang="en-US" altLang="en-GB" sz="1400" dirty="0">
                <a:latin typeface="Helvetica" pitchFamily="2" charset="0"/>
              </a:rPr>
              <a:t> </a:t>
            </a:r>
            <a:r>
              <a:rPr sz="1400" dirty="0"/>
              <a:t>The graph network, digitized and cleaned using QGIS and modeled with Python, will visually and data-wise represent the </a:t>
            </a:r>
            <a:r>
              <a:rPr lang="en-US" sz="1400" dirty="0"/>
              <a:t>London road network</a:t>
            </a:r>
            <a:r>
              <a:rPr sz="1400" dirty="0"/>
              <a:t> with nodes and edges, ready for further processing.</a:t>
            </a:r>
            <a:r>
              <a:rPr sz="1400" dirty="0"/>
              <a:t>.</a:t>
            </a:r>
            <a:endParaRPr lang="en-GB" sz="1400" dirty="0">
              <a:latin typeface="Helvetica" pitchFamily="2" charset="0"/>
            </a:endParaRPr>
          </a:p>
          <a:p>
            <a:pPr>
              <a:lnSpc>
                <a:spcPct val="107000"/>
              </a:lnSpc>
              <a:spcAft>
                <a:spcPts val="800"/>
              </a:spcAft>
            </a:pPr>
            <a:r>
              <a:rPr lang="en-US" altLang="en-GB" sz="1400" b="1" dirty="0">
                <a:latin typeface="Helvetica Bold" charset="0"/>
                <a:cs typeface="Helvetica Bold" charset="0"/>
              </a:rPr>
              <a:t>Graph Densification</a:t>
            </a:r>
            <a:endParaRPr lang="en-US" altLang="en-GB" sz="1400" b="1" dirty="0">
              <a:latin typeface="Helvetica Bold" charset="0"/>
              <a:cs typeface="Helvetica Bold" charset="0"/>
            </a:endParaRPr>
          </a:p>
          <a:p>
            <a:pPr lvl="1" algn="just">
              <a:lnSpc>
                <a:spcPct val="107000"/>
              </a:lnSpc>
              <a:spcAft>
                <a:spcPts val="800"/>
              </a:spcAft>
            </a:pPr>
            <a:r>
              <a:rPr sz="1400" dirty="0"/>
              <a:t>The graph will be densified by adding intermediate nodes and refining edges to improve path-finding accuracy and efficiency, resulting in a detailed and accurate </a:t>
            </a:r>
            <a:r>
              <a:rPr lang="en-US" sz="1400" dirty="0"/>
              <a:t>road</a:t>
            </a:r>
            <a:r>
              <a:rPr sz="1400" dirty="0"/>
              <a:t> representation.</a:t>
            </a:r>
            <a:endParaRPr sz="1400" dirty="0"/>
          </a:p>
          <a:p>
            <a:pPr>
              <a:lnSpc>
                <a:spcPct val="107000"/>
              </a:lnSpc>
              <a:spcAft>
                <a:spcPts val="800"/>
              </a:spcAft>
            </a:pPr>
            <a:r>
              <a:rPr lang="en-US" altLang="en-GB" sz="1400" b="1" dirty="0">
                <a:latin typeface="Helvetica Bold" charset="0"/>
                <a:cs typeface="Helvetica Bold" charset="0"/>
                <a:sym typeface="+mn-ea"/>
              </a:rPr>
              <a:t>Path-Finding Algorithm Implementation</a:t>
            </a:r>
            <a:endParaRPr lang="en-US" altLang="en-GB" sz="1400" b="1" dirty="0">
              <a:latin typeface="Helvetica Bold" charset="0"/>
              <a:cs typeface="Helvetica Bold" charset="0"/>
              <a:sym typeface="+mn-ea"/>
            </a:endParaRPr>
          </a:p>
          <a:p>
            <a:pPr lvl="1" algn="just">
              <a:lnSpc>
                <a:spcPct val="107000"/>
              </a:lnSpc>
              <a:spcAft>
                <a:spcPts val="800"/>
              </a:spcAft>
            </a:pPr>
            <a:r>
              <a:rPr lang="en-GB" sz="1400" dirty="0">
                <a:latin typeface="Helvetica"/>
                <a:cs typeface="Helvetica"/>
                <a:sym typeface="+mn-ea"/>
              </a:rPr>
              <a:t>Python</a:t>
            </a:r>
            <a:r>
              <a:rPr lang="en-US" altLang="en-GB" sz="1400" dirty="0">
                <a:latin typeface="Helvetica"/>
                <a:cs typeface="Helvetica"/>
                <a:sym typeface="+mn-ea"/>
              </a:rPr>
              <a:t> </a:t>
            </a:r>
            <a:r>
              <a:rPr lang="en-GB" sz="1400" dirty="0">
                <a:latin typeface="Helvetica"/>
                <a:cs typeface="Helvetica"/>
                <a:sym typeface="+mn-ea"/>
              </a:rPr>
              <a:t>Dijkstra’s algorithm will be implemented in Python, Go, and JavaScript to calculate the shortest paths on the graph, tested on smaller campus sections before scaling to the entire area.</a:t>
            </a:r>
            <a:endParaRPr lang="en-GB" sz="1400" dirty="0">
              <a:latin typeface="Helvetica"/>
              <a:cs typeface="Helvetica"/>
              <a:sym typeface="+mn-ea"/>
            </a:endParaRPr>
          </a:p>
          <a:p>
            <a:pPr>
              <a:lnSpc>
                <a:spcPct val="107000"/>
              </a:lnSpc>
              <a:spcAft>
                <a:spcPts val="800"/>
              </a:spcAft>
            </a:pPr>
            <a:r>
              <a:rPr lang="en-US" altLang="en-GB" sz="1400" b="1" dirty="0">
                <a:latin typeface="Helvetica Bold" charset="0"/>
                <a:cs typeface="Helvetica Bold" charset="0"/>
                <a:sym typeface="+mn-ea"/>
              </a:rPr>
              <a:t>Validation</a:t>
            </a:r>
            <a:endParaRPr lang="en-US" altLang="en-GB" sz="1400" b="1" dirty="0">
              <a:latin typeface="Helvetica Bold" charset="0"/>
              <a:cs typeface="Helvetica Bold" charset="0"/>
              <a:sym typeface="+mn-ea"/>
            </a:endParaRPr>
          </a:p>
          <a:p>
            <a:pPr lvl="1" algn="just">
              <a:lnSpc>
                <a:spcPct val="107000"/>
              </a:lnSpc>
              <a:spcAft>
                <a:spcPts val="800"/>
              </a:spcAft>
            </a:pPr>
            <a:r>
              <a:rPr sz="1400" dirty="0">
                <a:latin typeface="Helvetica"/>
                <a:cs typeface="Helvetica"/>
                <a:sym typeface="+mn-ea"/>
              </a:rPr>
              <a:t>The computed paths will be validated by comparing them with real-world navigation scenarios and user tests, where participants follow suggested routes and provide feedback for adjustments to enhance the system's reliability.</a:t>
            </a:r>
            <a:endParaRPr lang="en-GB" sz="1400" dirty="0">
              <a:latin typeface="Helvetica"/>
              <a:cs typeface="Helvetica"/>
              <a:sym typeface="+mn-ea"/>
            </a:endParaRPr>
          </a:p>
          <a:p>
            <a:pPr marL="0" indent="0">
              <a:lnSpc>
                <a:spcPct val="107000"/>
              </a:lnSpc>
              <a:spcAft>
                <a:spcPts val="800"/>
              </a:spcAft>
              <a:buNone/>
            </a:pPr>
            <a:endParaRPr lang="en-GB" sz="1400" dirty="0">
              <a:latin typeface="Helvetica" pitchFamily="2" charset="0"/>
            </a:endParaRPr>
          </a:p>
          <a:p>
            <a:pPr>
              <a:lnSpc>
                <a:spcPct val="107000"/>
              </a:lnSpc>
              <a:spcAft>
                <a:spcPts val="800"/>
              </a:spcAft>
            </a:pPr>
            <a:endParaRPr lang="en-GB" sz="1400" dirty="0">
              <a:latin typeface="Helvetica" pitchFamily="2"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3270" y="-156"/>
            <a:ext cx="11520000" cy="539672"/>
          </a:xfrm>
        </p:spPr>
        <p:txBody>
          <a:bodyPr>
            <a:normAutofit fontScale="90000"/>
          </a:bodyPr>
          <a:lstStyle/>
          <a:p>
            <a:r>
              <a:rPr lang="en-US" dirty="0"/>
              <a:t>System Development</a:t>
            </a:r>
            <a:endParaRPr lang="en-US" dirty="0"/>
          </a:p>
        </p:txBody>
      </p:sp>
      <p:sp>
        <p:nvSpPr>
          <p:cNvPr id="3" name="Content Placeholder 2"/>
          <p:cNvSpPr>
            <a:spLocks noGrp="1"/>
          </p:cNvSpPr>
          <p:nvPr>
            <p:ph sz="half" idx="1"/>
          </p:nvPr>
        </p:nvSpPr>
        <p:spPr>
          <a:xfrm>
            <a:off x="0" y="678815"/>
            <a:ext cx="11864340" cy="6090285"/>
          </a:xfrm>
        </p:spPr>
        <p:txBody>
          <a:bodyPr>
            <a:noAutofit/>
          </a:bodyPr>
          <a:lstStyle/>
          <a:p>
            <a:pPr>
              <a:lnSpc>
                <a:spcPct val="107000"/>
              </a:lnSpc>
              <a:spcAft>
                <a:spcPts val="800"/>
              </a:spcAft>
            </a:pPr>
            <a:r>
              <a:rPr lang="en-US" sz="1400" b="1" dirty="0">
                <a:latin typeface="Helvetica" pitchFamily="2" charset="0"/>
              </a:rPr>
              <a:t>Database Design</a:t>
            </a:r>
            <a:r>
              <a:rPr lang="en-US" altLang="en-GB" sz="1400" b="1" dirty="0">
                <a:latin typeface="Helvetica" pitchFamily="2" charset="0"/>
              </a:rPr>
              <a:t> </a:t>
            </a:r>
            <a:endParaRPr lang="en-GB" sz="1400" b="1" dirty="0">
              <a:latin typeface="Helvetica"/>
              <a:cs typeface="Helvetica"/>
            </a:endParaRPr>
          </a:p>
          <a:p>
            <a:pPr lvl="1" algn="just">
              <a:lnSpc>
                <a:spcPct val="107000"/>
              </a:lnSpc>
              <a:spcAft>
                <a:spcPts val="800"/>
              </a:spcAft>
            </a:pPr>
            <a:r>
              <a:rPr lang="en-GB" sz="1400" dirty="0">
                <a:latin typeface="Helvetica" pitchFamily="2" charset="0"/>
                <a:sym typeface="+mn-ea"/>
              </a:rPr>
              <a:t>A comprehensive database design using PostgreSQL with PostGIS will be developed to efficiently store and manage spatial and attribute data, ensuring robust and scalable data management.</a:t>
            </a:r>
            <a:endParaRPr lang="en-GB" sz="1400" dirty="0">
              <a:latin typeface="Helvetica" pitchFamily="2" charset="0"/>
              <a:sym typeface="+mn-ea"/>
            </a:endParaRPr>
          </a:p>
          <a:p>
            <a:pPr>
              <a:lnSpc>
                <a:spcPct val="107000"/>
              </a:lnSpc>
              <a:spcAft>
                <a:spcPts val="800"/>
              </a:spcAft>
            </a:pPr>
            <a:r>
              <a:rPr lang="en-US" altLang="en-GB" sz="1400" b="1" dirty="0">
                <a:latin typeface="Helvetica Bold" charset="0"/>
                <a:cs typeface="Helvetica Bold" charset="0"/>
              </a:rPr>
              <a:t>Backend Development</a:t>
            </a:r>
            <a:endParaRPr lang="en-US" altLang="en-GB" sz="1400" b="1" dirty="0">
              <a:latin typeface="Helvetica Bold" charset="0"/>
              <a:cs typeface="Helvetica Bold" charset="0"/>
            </a:endParaRPr>
          </a:p>
          <a:p>
            <a:pPr lvl="1" algn="just">
              <a:lnSpc>
                <a:spcPct val="107000"/>
              </a:lnSpc>
              <a:spcAft>
                <a:spcPts val="800"/>
              </a:spcAft>
            </a:pPr>
            <a:r>
              <a:rPr sz="1400" dirty="0"/>
              <a:t>The backend will be developed to handle data processing, pathfinding algorithms, and database interactions by setting up servers, API endpoints, and ensuring secure and efficient data transactions.</a:t>
            </a:r>
            <a:endParaRPr sz="1400" dirty="0"/>
          </a:p>
          <a:p>
            <a:pPr>
              <a:lnSpc>
                <a:spcPct val="107000"/>
              </a:lnSpc>
              <a:spcAft>
                <a:spcPts val="800"/>
              </a:spcAft>
            </a:pPr>
            <a:r>
              <a:rPr lang="en-US" altLang="en-GB" sz="1400" b="1" dirty="0">
                <a:latin typeface="Helvetica Bold" charset="0"/>
                <a:cs typeface="Helvetica Bold" charset="0"/>
              </a:rPr>
              <a:t>Web Development</a:t>
            </a:r>
            <a:endParaRPr lang="en-US" altLang="en-GB" sz="1400" b="1" dirty="0">
              <a:latin typeface="Helvetica Bold" charset="0"/>
              <a:cs typeface="Helvetica Bold" charset="0"/>
            </a:endParaRPr>
          </a:p>
          <a:p>
            <a:pPr lvl="1" algn="just">
              <a:lnSpc>
                <a:spcPct val="107000"/>
              </a:lnSpc>
              <a:spcAft>
                <a:spcPts val="800"/>
              </a:spcAft>
            </a:pPr>
            <a:r>
              <a:rPr sz="1400" dirty="0"/>
              <a:t>A web interface using React will be developed to display optimal routes on a digital map of </a:t>
            </a:r>
            <a:r>
              <a:rPr lang="en-US" sz="1400" dirty="0"/>
              <a:t>London</a:t>
            </a:r>
            <a:r>
              <a:rPr sz="1400" dirty="0"/>
              <a:t>, designed for accessibility via computers to ensure ease of use for all campus members, providing an interactive and responsive experience.</a:t>
            </a:r>
            <a:endParaRPr sz="1400" dirty="0"/>
          </a:p>
          <a:p>
            <a:pPr>
              <a:lnSpc>
                <a:spcPct val="107000"/>
              </a:lnSpc>
              <a:spcAft>
                <a:spcPts val="800"/>
              </a:spcAft>
            </a:pPr>
            <a:r>
              <a:rPr lang="en-US" altLang="en-GB" sz="1400" b="1" dirty="0">
                <a:latin typeface="Helvetica Bold" charset="0"/>
                <a:cs typeface="Helvetica Bold" charset="0"/>
                <a:sym typeface="+mn-ea"/>
              </a:rPr>
              <a:t>Integration of Custom Tile Map Service</a:t>
            </a:r>
            <a:endParaRPr lang="en-US" altLang="en-GB" sz="1400" b="1" dirty="0">
              <a:latin typeface="Helvetica Bold" charset="0"/>
              <a:cs typeface="Helvetica Bold" charset="0"/>
              <a:sym typeface="+mn-ea"/>
            </a:endParaRPr>
          </a:p>
          <a:p>
            <a:pPr lvl="1" algn="just">
              <a:lnSpc>
                <a:spcPct val="107000"/>
              </a:lnSpc>
              <a:spcAft>
                <a:spcPts val="800"/>
              </a:spcAft>
            </a:pPr>
            <a:r>
              <a:rPr lang="en-GB" sz="1400" dirty="0">
                <a:latin typeface="Helvetica"/>
                <a:cs typeface="Helvetica"/>
                <a:sym typeface="+mn-ea"/>
              </a:rPr>
              <a:t>The application will integrate a custom tile map service for high-resolution drone imagery, ensuring seamless and efficient map rendering for easy user interaction.</a:t>
            </a:r>
            <a:endParaRPr lang="en-GB" sz="1400" dirty="0">
              <a:latin typeface="Helvetica"/>
              <a:cs typeface="Helvetica"/>
              <a:sym typeface="+mn-ea"/>
            </a:endParaRPr>
          </a:p>
          <a:p>
            <a:pPr>
              <a:lnSpc>
                <a:spcPct val="107000"/>
              </a:lnSpc>
              <a:spcAft>
                <a:spcPts val="800"/>
              </a:spcAft>
            </a:pPr>
            <a:r>
              <a:rPr lang="en-GB" sz="1400" b="1" dirty="0">
                <a:latin typeface="Helvetica Bold" charset="0"/>
                <a:cs typeface="Helvetica Bold" charset="0"/>
                <a:sym typeface="+mn-ea"/>
              </a:rPr>
              <a:t>Why these methods?</a:t>
            </a:r>
            <a:endParaRPr lang="en-GB" sz="1400" b="1" dirty="0">
              <a:latin typeface="Helvetica Bold" charset="0"/>
              <a:cs typeface="Helvetica Bold" charset="0"/>
              <a:sym typeface="+mn-ea"/>
            </a:endParaRPr>
          </a:p>
          <a:p>
            <a:pPr lvl="1" algn="just">
              <a:lnSpc>
                <a:spcPct val="107000"/>
              </a:lnSpc>
              <a:spcAft>
                <a:spcPts val="800"/>
              </a:spcAft>
            </a:pPr>
            <a:r>
              <a:rPr lang="en-GB" sz="1400" dirty="0">
                <a:latin typeface="Helvetica"/>
                <a:cs typeface="Helvetica"/>
                <a:sym typeface="+mn-ea"/>
              </a:rPr>
              <a:t>Dijkstra's Algorithm</a:t>
            </a:r>
            <a:r>
              <a:rPr lang="en-US" altLang="en-GB" sz="1400" dirty="0">
                <a:latin typeface="Helvetica"/>
                <a:cs typeface="Helvetica"/>
                <a:sym typeface="+mn-ea"/>
              </a:rPr>
              <a:t> </a:t>
            </a:r>
            <a:r>
              <a:rPr lang="en-GB" sz="1400" dirty="0">
                <a:latin typeface="Helvetica"/>
                <a:cs typeface="Helvetica"/>
                <a:sym typeface="+mn-ea"/>
              </a:rPr>
              <a:t>Proven efficiency in shortest path finding.</a:t>
            </a:r>
            <a:endParaRPr lang="en-GB" sz="1400" dirty="0">
              <a:latin typeface="Helvetica"/>
              <a:cs typeface="Helvetica"/>
              <a:sym typeface="+mn-ea"/>
            </a:endParaRPr>
          </a:p>
          <a:p>
            <a:pPr lvl="1" algn="just">
              <a:lnSpc>
                <a:spcPct val="107000"/>
              </a:lnSpc>
              <a:spcAft>
                <a:spcPts val="800"/>
              </a:spcAft>
            </a:pPr>
            <a:r>
              <a:rPr lang="en-GB" sz="1400" dirty="0">
                <a:latin typeface="Helvetica"/>
                <a:cs typeface="Helvetica"/>
                <a:sym typeface="+mn-ea"/>
              </a:rPr>
              <a:t>Widely used for interactive maps with extensive documentation and support.</a:t>
            </a:r>
            <a:endParaRPr lang="en-GB" sz="1400" dirty="0">
              <a:latin typeface="Helvetica"/>
              <a:cs typeface="Helvetica"/>
              <a:sym typeface="+mn-ea"/>
            </a:endParaRPr>
          </a:p>
          <a:p>
            <a:pPr marL="0" indent="0">
              <a:lnSpc>
                <a:spcPct val="107000"/>
              </a:lnSpc>
              <a:spcAft>
                <a:spcPts val="800"/>
              </a:spcAft>
              <a:buNone/>
            </a:pPr>
            <a:endParaRPr lang="en-GB" sz="1400" dirty="0">
              <a:latin typeface="Helvetica" pitchFamily="2" charset="0"/>
            </a:endParaRPr>
          </a:p>
          <a:p>
            <a:pPr>
              <a:lnSpc>
                <a:spcPct val="107000"/>
              </a:lnSpc>
              <a:spcAft>
                <a:spcPts val="800"/>
              </a:spcAft>
            </a:pPr>
            <a:endParaRPr lang="en-GB" sz="1400" dirty="0">
              <a:latin typeface="Helvetica" pitchFamily="2"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t>
            </a:r>
            <a:r>
              <a:rPr lang="en-US" dirty="0"/>
              <a:t>roject </a:t>
            </a:r>
            <a:r>
              <a:rPr lang="en-GB" dirty="0"/>
              <a:t>M</a:t>
            </a:r>
            <a:r>
              <a:rPr lang="en-US" dirty="0"/>
              <a:t>anagement</a:t>
            </a:r>
            <a:endParaRPr lang="en-US" dirty="0"/>
          </a:p>
        </p:txBody>
      </p:sp>
      <p:pic>
        <p:nvPicPr>
          <p:cNvPr id="4" name="Content Placeholder 3" descr="Screenshot 2024-07-22 at 13.38.02"/>
          <p:cNvPicPr>
            <a:picLocks noChangeAspect="1"/>
          </p:cNvPicPr>
          <p:nvPr>
            <p:ph sz="half" idx="1"/>
          </p:nvPr>
        </p:nvPicPr>
        <p:blipFill>
          <a:blip r:embed="rId1"/>
          <a:stretch>
            <a:fillRect/>
          </a:stretch>
        </p:blipFill>
        <p:spPr>
          <a:xfrm>
            <a:off x="0" y="1259205"/>
            <a:ext cx="12198350" cy="5598795"/>
          </a:xfrm>
          <a:prstGeom prst="rect">
            <a:avLst/>
          </a:prstGeom>
        </p:spPr>
      </p:pic>
      <p:sp>
        <p:nvSpPr>
          <p:cNvPr id="5" name="Text Box 4"/>
          <p:cNvSpPr txBox="1"/>
          <p:nvPr/>
        </p:nvSpPr>
        <p:spPr>
          <a:xfrm>
            <a:off x="2705100" y="789940"/>
            <a:ext cx="6022340" cy="368300"/>
          </a:xfrm>
          <a:prstGeom prst="rect">
            <a:avLst/>
          </a:prstGeom>
          <a:noFill/>
        </p:spPr>
        <p:txBody>
          <a:bodyPr wrap="none" rtlCol="0">
            <a:spAutoFit/>
          </a:bodyPr>
          <a:p>
            <a:pPr algn="l"/>
            <a:r>
              <a:rPr lang="en-US"/>
              <a:t>https://github.com/users/uzumstanley/projects/1/views/1</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t>
            </a:r>
            <a:r>
              <a:rPr lang="en-US" dirty="0"/>
              <a:t>iterature </a:t>
            </a:r>
            <a:r>
              <a:rPr lang="en-GB" dirty="0"/>
              <a:t>R</a:t>
            </a:r>
            <a:r>
              <a:rPr lang="en-US" dirty="0"/>
              <a:t>eview</a:t>
            </a:r>
            <a:endParaRPr lang="en-US" dirty="0"/>
          </a:p>
        </p:txBody>
      </p:sp>
      <p:sp>
        <p:nvSpPr>
          <p:cNvPr id="3" name="Content Placeholder 2"/>
          <p:cNvSpPr>
            <a:spLocks noGrp="1"/>
          </p:cNvSpPr>
          <p:nvPr>
            <p:ph sz="half" idx="1"/>
          </p:nvPr>
        </p:nvSpPr>
        <p:spPr/>
        <p:txBody>
          <a:bodyPr>
            <a:normAutofit/>
          </a:bodyPr>
          <a:lstStyle/>
          <a:p>
            <a:pPr marL="0" indent="0" algn="just">
              <a:lnSpc>
                <a:spcPct val="107000"/>
              </a:lnSpc>
              <a:spcAft>
                <a:spcPts val="800"/>
              </a:spcAft>
              <a:buNone/>
            </a:pPr>
            <a:r>
              <a:rPr lang="en-GB" sz="2000" b="1" dirty="0">
                <a:latin typeface="Helvetica Bold" charset="0"/>
                <a:cs typeface="Helvetica Bold" charset="0"/>
              </a:rPr>
              <a:t>Findings</a:t>
            </a:r>
            <a:r>
              <a:rPr lang="en-US" altLang="en-GB" sz="2000" b="1" dirty="0">
                <a:latin typeface="Helvetica Bold" charset="0"/>
                <a:cs typeface="Helvetica Bold" charset="0"/>
              </a:rPr>
              <a:t>.</a:t>
            </a:r>
            <a:endParaRPr lang="en-GB" sz="2000" b="1" dirty="0">
              <a:latin typeface="Helvetica Bold" charset="0"/>
              <a:cs typeface="Helvetica Bold" charset="0"/>
            </a:endParaRPr>
          </a:p>
          <a:p>
            <a:pPr algn="just">
              <a:lnSpc>
                <a:spcPct val="107000"/>
              </a:lnSpc>
              <a:spcAft>
                <a:spcPts val="800"/>
              </a:spcAft>
            </a:pPr>
            <a:r>
              <a:rPr lang="en-GB" sz="2000" dirty="0">
                <a:latin typeface="Helvetica" pitchFamily="2" charset="0"/>
              </a:rPr>
              <a:t>Dijkstra’s Algorithm:</a:t>
            </a:r>
            <a:r>
              <a:rPr lang="en-US" altLang="en-GB" sz="2000" dirty="0">
                <a:latin typeface="Helvetica" pitchFamily="2" charset="0"/>
              </a:rPr>
              <a:t> Proven effective for finding shortest paths in graphs. Ideal for navigation in complex environments like university campuses and road networks [2, 3].</a:t>
            </a:r>
            <a:endParaRPr lang="en-US" altLang="en-GB" sz="2000" dirty="0">
              <a:latin typeface="Helvetica" pitchFamily="2" charset="0"/>
            </a:endParaRPr>
          </a:p>
          <a:p>
            <a:pPr algn="just">
              <a:lnSpc>
                <a:spcPct val="107000"/>
              </a:lnSpc>
              <a:spcAft>
                <a:spcPts val="800"/>
              </a:spcAft>
            </a:pPr>
            <a:r>
              <a:rPr lang="en-US" altLang="en-GB" sz="2000" dirty="0">
                <a:latin typeface="Helvetica" pitchFamily="2" charset="0"/>
              </a:rPr>
              <a:t>Real-World Applications: Successfully used in optimizing campus routes (Botsis &amp; Panagiotopoulos, 2020) and urban networks [1]. Highlights its suitability for detailed, constrained environments.</a:t>
            </a:r>
            <a:endParaRPr lang="en-US" altLang="en-GB" sz="2000" dirty="0">
              <a:latin typeface="Helvetica" pitchFamily="2" charset="0"/>
            </a:endParaRPr>
          </a:p>
          <a:p>
            <a:pPr algn="just">
              <a:lnSpc>
                <a:spcPct val="107000"/>
              </a:lnSpc>
              <a:spcAft>
                <a:spcPts val="800"/>
              </a:spcAft>
            </a:pPr>
            <a:r>
              <a:rPr lang="en-US" altLang="en-GB" sz="2000" dirty="0">
                <a:latin typeface="Helvetica" pitchFamily="2" charset="0"/>
              </a:rPr>
              <a:t>Limitations of Existing Tools: Generic tools like Google Maps often fail in providing optimal routes for specific layouts and intricate networks [1, 3]. </a:t>
            </a:r>
            <a:endParaRPr lang="en-US" altLang="en-GB" sz="2000" dirty="0">
              <a:latin typeface="Helvetica" pitchFamily="2" charset="0"/>
            </a:endParaRPr>
          </a:p>
          <a:p>
            <a:pPr algn="just">
              <a:lnSpc>
                <a:spcPct val="107000"/>
              </a:lnSpc>
              <a:spcAft>
                <a:spcPts val="800"/>
              </a:spcAft>
            </a:pPr>
            <a:r>
              <a:rPr lang="en-US" altLang="en-GB" sz="2000" dirty="0">
                <a:latin typeface="Helvetica" pitchFamily="2" charset="0"/>
              </a:rPr>
              <a:t>Goal: To reduce traffic congestion by considering shortest route and enhance campus navigation through an optimized, tailored navigation system.</a:t>
            </a:r>
            <a:endParaRPr lang="en-US" altLang="en-GB" sz="2000" dirty="0">
              <a:latin typeface="Helvetica" pitchFamily="2"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6170</Words>
  <Application>WPS Spreadsheets</Application>
  <PresentationFormat>Widescreen</PresentationFormat>
  <Paragraphs>113</Paragraphs>
  <Slides>10</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10</vt:i4>
      </vt:variant>
    </vt:vector>
  </HeadingPairs>
  <TitlesOfParts>
    <vt:vector size="28" baseType="lpstr">
      <vt:lpstr>Arial</vt:lpstr>
      <vt:lpstr>SimSun</vt:lpstr>
      <vt:lpstr>Wingdings</vt:lpstr>
      <vt:lpstr>Optima</vt:lpstr>
      <vt:lpstr>Calibri</vt:lpstr>
      <vt:lpstr>Helvetica Neue</vt:lpstr>
      <vt:lpstr>Helvetica</vt:lpstr>
      <vt:lpstr>Helvetica</vt:lpstr>
      <vt:lpstr>Helvetica Bold</vt:lpstr>
      <vt:lpstr>Calibri Light</vt:lpstr>
      <vt:lpstr>Microsoft YaHei</vt:lpstr>
      <vt:lpstr>汉仪旗黑</vt:lpstr>
      <vt:lpstr>宋体-简</vt:lpstr>
      <vt:lpstr>Arial Unicode MS</vt:lpstr>
      <vt:lpstr>Calibri</vt:lpstr>
      <vt:lpstr>Arial</vt:lpstr>
      <vt:lpstr>Wingdings</vt:lpstr>
      <vt:lpstr>Office Theme</vt:lpstr>
      <vt:lpstr>PowerPoint 演示文稿</vt:lpstr>
      <vt:lpstr>Outline</vt:lpstr>
      <vt:lpstr>Context</vt:lpstr>
      <vt:lpstr>Problem Statement (Why)</vt:lpstr>
      <vt:lpstr>Objective - WHAT</vt:lpstr>
      <vt:lpstr>Methodology - HOW</vt:lpstr>
      <vt:lpstr>Methodology - HOW</vt:lpstr>
      <vt:lpstr>Project Management</vt:lpstr>
      <vt:lpstr>Literature Review</vt:lpstr>
      <vt:lpstr>Next Steps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karimbouzoubaa@yahoo.com</dc:creator>
  <cp:lastModifiedBy>uzum stanley</cp:lastModifiedBy>
  <cp:revision>61</cp:revision>
  <dcterms:created xsi:type="dcterms:W3CDTF">2024-07-22T13:42:24Z</dcterms:created>
  <dcterms:modified xsi:type="dcterms:W3CDTF">2024-07-22T13:42:24Z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1033-5.7.3.8096</vt:lpwstr>
  </property>
</Properties>
</file>