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3"/>
    <p:sldId id="300" r:id="rId4"/>
    <p:sldId id="294" r:id="rId5"/>
    <p:sldId id="302" r:id="rId6"/>
    <p:sldId id="311" r:id="rId7"/>
    <p:sldId id="303" r:id="rId8"/>
    <p:sldId id="304" r:id="rId9"/>
    <p:sldId id="305" r:id="rId10"/>
    <p:sldId id="312"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063532"/>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336000" y="547474"/>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36000" y="6315483"/>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p:bg>
      <p:bgPr>
        <a:solidFill>
          <a:srgbClr val="F8F6C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000" y="34769"/>
            <a:ext cx="11520000" cy="539672"/>
          </a:xfrm>
          <a:prstGeom prst="rect">
            <a:avLst/>
          </a:prstGeom>
        </p:spPr>
        <p:txBody>
          <a:bodyPr tIns="0" bIns="0"/>
          <a:lstStyle>
            <a:lvl1pPr algn="ctr">
              <a:lnSpc>
                <a:spcPct val="100000"/>
              </a:lnSpc>
              <a:defRPr sz="3600" baseline="0">
                <a:solidFill>
                  <a:schemeClr val="tx1"/>
                </a:solidFill>
                <a:latin typeface="+mn-lt"/>
              </a:defRPr>
            </a:lvl1pPr>
          </a:lstStyle>
          <a:p>
            <a:r>
              <a:rPr lang="en-US"/>
              <a:t>Click to edit Master title style</a:t>
            </a:r>
            <a:endParaRPr lang="en-GB"/>
          </a:p>
        </p:txBody>
      </p:sp>
      <p:cxnSp>
        <p:nvCxnSpPr>
          <p:cNvPr id="7" name="Straight Connector 6"/>
          <p:cNvCxnSpPr/>
          <p:nvPr userDrawn="1"/>
        </p:nvCxnSpPr>
        <p:spPr>
          <a:xfrm>
            <a:off x="342000" y="673830"/>
            <a:ext cx="11520000" cy="0"/>
          </a:xfrm>
          <a:prstGeom prst="line">
            <a:avLst/>
          </a:prstGeom>
          <a:ln w="19050" cap="rnd">
            <a:solidFill>
              <a:srgbClr val="063532"/>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p:nvPr>
        </p:nvSpPr>
        <p:spPr>
          <a:xfrm>
            <a:off x="198000" y="767566"/>
            <a:ext cx="11665475" cy="5494085"/>
          </a:xfrm>
          <a:prstGeom prst="rect">
            <a:avLst/>
          </a:prstGeom>
        </p:spPr>
        <p:txBody>
          <a:bodyPr tIns="0" bIns="0"/>
          <a:lstStyle>
            <a:lvl1pPr marL="228600" indent="-228600">
              <a:buClr>
                <a:srgbClr val="B40000"/>
              </a:buClr>
              <a:buSzPct val="75000"/>
              <a:buFontTx/>
              <a:buChar char="►"/>
              <a:defRPr sz="3200">
                <a:solidFill>
                  <a:schemeClr val="tx1"/>
                </a:solidFill>
                <a:latin typeface="+mn-lt"/>
              </a:defRPr>
            </a:lvl1pPr>
            <a:lvl2pPr marL="685800" indent="-228600">
              <a:buClr>
                <a:srgbClr val="B40000"/>
              </a:buClr>
              <a:buSzPct val="75000"/>
              <a:buFontTx/>
              <a:buChar char="►"/>
              <a:defRPr sz="2800">
                <a:solidFill>
                  <a:schemeClr val="tx1"/>
                </a:solidFill>
                <a:latin typeface="+mn-lt"/>
              </a:defRPr>
            </a:lvl2pPr>
            <a:lvl3pPr marL="1143000" indent="-228600">
              <a:buClr>
                <a:srgbClr val="B40000"/>
              </a:buClr>
              <a:buSzPct val="75000"/>
              <a:buFontTx/>
              <a:buChar char="►"/>
              <a:defRPr sz="2400">
                <a:solidFill>
                  <a:schemeClr val="tx1"/>
                </a:solidFill>
                <a:latin typeface="+mn-lt"/>
              </a:defRPr>
            </a:lvl3pPr>
            <a:lvl4pPr marL="1600200" indent="-228600">
              <a:buClr>
                <a:srgbClr val="B40000"/>
              </a:buClr>
              <a:buSzPct val="75000"/>
              <a:buFontTx/>
              <a:buChar char="►"/>
              <a:defRPr sz="2000">
                <a:solidFill>
                  <a:schemeClr val="tx1"/>
                </a:solidFill>
                <a:latin typeface="+mn-lt"/>
              </a:defRPr>
            </a:lvl4pPr>
            <a:lvl5pPr marL="2057400" indent="-228600">
              <a:buClr>
                <a:srgbClr val="B40000"/>
              </a:buClr>
              <a:buSzPct val="75000"/>
              <a:buFontTx/>
              <a:buChar char="►"/>
              <a:defRPr sz="2000">
                <a:solidFill>
                  <a:schemeClr val="tx1"/>
                </a:solidFill>
                <a:latin typeface="+mn-lt"/>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3" name="Slide Number Placeholder 6"/>
          <p:cNvSpPr txBox="1"/>
          <p:nvPr userDrawn="1"/>
        </p:nvSpPr>
        <p:spPr>
          <a:xfrm>
            <a:off x="-60665" y="6508278"/>
            <a:ext cx="711200" cy="365125"/>
          </a:xfrm>
        </p:spPr>
        <p:txBody>
          <a:bodyPr/>
          <a:lstStyle>
            <a:defPPr>
              <a:defRPr lang="en-US"/>
            </a:defPPr>
            <a:lvl1pPr marL="0" algn="l" defTabSz="914400" rtl="0" eaLnBrk="1" latinLnBrk="0" hangingPunct="1">
              <a:defRPr sz="1200" kern="1200">
                <a:solidFill>
                  <a:schemeClr val="tx1"/>
                </a:solidFill>
                <a:latin typeface="Optima" panose="02000503060000020004"/>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DC1522-342F-47E4-9CF7-D7732B4FB87D}" type="slidenum">
              <a:rPr lang="en-GB" sz="1200" b="0" smtClean="0">
                <a:solidFill>
                  <a:srgbClr val="F8F6CA"/>
                </a:solidFill>
                <a:latin typeface="+mn-lt"/>
              </a:rPr>
            </a:fld>
            <a:endParaRPr lang="en-GB" sz="1400" b="0">
              <a:solidFill>
                <a:srgbClr val="F8F6CA"/>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651EBA5-5D6B-1245-9328-7D2D181FC86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651EBA5-5D6B-1245-9328-7D2D181FC86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651EBA5-5D6B-1245-9328-7D2D181FC86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1EBA5-5D6B-1245-9328-7D2D181FC86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51EBA5-5D6B-1245-9328-7D2D181FC86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BBBE9-DD51-4944-B30A-970ADBD11FC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EBA5-5D6B-1245-9328-7D2D181FC86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BBBE9-DD51-4944-B30A-970ADBD11FC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3532"/>
        </a:solidFill>
        <a:effectLst/>
      </p:bgPr>
    </p:bg>
    <p:spTree>
      <p:nvGrpSpPr>
        <p:cNvPr id="1" name=""/>
        <p:cNvGrpSpPr/>
        <p:nvPr/>
      </p:nvGrpSpPr>
      <p:grpSpPr>
        <a:xfrm>
          <a:off x="0" y="0"/>
          <a:ext cx="0" cy="0"/>
          <a:chOff x="0" y="0"/>
          <a:chExt cx="0" cy="0"/>
        </a:xfrm>
      </p:grpSpPr>
      <p:sp>
        <p:nvSpPr>
          <p:cNvPr id="6" name="Title 1"/>
          <p:cNvSpPr txBox="1"/>
          <p:nvPr/>
        </p:nvSpPr>
        <p:spPr>
          <a:xfrm>
            <a:off x="1066800" y="2722898"/>
            <a:ext cx="10058400" cy="1406520"/>
          </a:xfrm>
          <a:prstGeom prst="rect">
            <a:avLst/>
          </a:prstGeom>
          <a:noFill/>
        </p:spPr>
        <p:txBody>
          <a:bodyPr anchor="b">
            <a:normAutofit fontScale="900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b="1">
                <a:solidFill>
                  <a:srgbClr val="00B0F0"/>
                </a:solidFill>
              </a:rPr>
              <a:t>Title</a:t>
            </a:r>
            <a:r>
              <a:rPr lang="en-US" altLang="en-GB" b="1">
                <a:solidFill>
                  <a:srgbClr val="00B0F0"/>
                </a:solidFill>
              </a:rPr>
              <a:t>: Traffic Forecasting For Road Network</a:t>
            </a:r>
            <a:endParaRPr lang="en-GB" b="1">
              <a:solidFill>
                <a:srgbClr val="00B0F0"/>
              </a:solidFill>
            </a:endParaRPr>
          </a:p>
          <a:p>
            <a:pPr algn="ctr">
              <a:lnSpc>
                <a:spcPct val="100000"/>
              </a:lnSpc>
            </a:pPr>
            <a:endParaRPr lang="en-GB" sz="3800">
              <a:solidFill>
                <a:srgbClr val="00B0F0"/>
              </a:solidFill>
              <a:latin typeface="+mn-lt"/>
            </a:endParaRPr>
          </a:p>
        </p:txBody>
      </p:sp>
      <p:sp>
        <p:nvSpPr>
          <p:cNvPr id="8" name="Title 1"/>
          <p:cNvSpPr txBox="1"/>
          <p:nvPr/>
        </p:nvSpPr>
        <p:spPr>
          <a:xfrm>
            <a:off x="206755" y="4967897"/>
            <a:ext cx="4181237" cy="1073497"/>
          </a:xfrm>
          <a:prstGeom prst="rect">
            <a:avLst/>
          </a:prstGeom>
          <a:noFill/>
        </p:spPr>
        <p:txBody>
          <a:bodyPr lIns="91440" tIns="45720" rIns="91440" bIns="45720" anchor="b">
            <a:normAutofit fontScale="6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dirty="0">
                <a:solidFill>
                  <a:srgbClr val="F8F6CA"/>
                </a:solidFill>
                <a:latin typeface="+mn-lt"/>
              </a:rPr>
              <a:t>Student Name: </a:t>
            </a:r>
            <a:r>
              <a:rPr lang="en-US" altLang="en-GB" sz="3200" dirty="0">
                <a:solidFill>
                  <a:srgbClr val="F8F6CA"/>
                </a:solidFill>
                <a:latin typeface="+mn-lt"/>
              </a:rPr>
              <a:t>Uzum Stanley Ekene</a:t>
            </a:r>
            <a:r>
              <a:rPr lang="en-GB" sz="3200" dirty="0">
                <a:solidFill>
                  <a:srgbClr val="F8F6CA"/>
                </a:solidFill>
                <a:latin typeface="+mn-lt"/>
              </a:rPr>
              <a:t> </a:t>
            </a:r>
            <a:endParaRPr lang="en-GB" sz="3200" dirty="0">
              <a:solidFill>
                <a:srgbClr val="F8F6CA"/>
              </a:solidFill>
              <a:latin typeface="+mn-lt"/>
            </a:endParaRPr>
          </a:p>
          <a:p>
            <a:pPr>
              <a:lnSpc>
                <a:spcPct val="100000"/>
              </a:lnSpc>
            </a:pPr>
            <a:r>
              <a:rPr lang="en-GB" sz="3200" dirty="0">
                <a:solidFill>
                  <a:srgbClr val="F8F6CA"/>
                </a:solidFill>
                <a:latin typeface="+mn-lt"/>
              </a:rPr>
              <a:t>Date: </a:t>
            </a:r>
            <a:r>
              <a:rPr lang="en-US" altLang="en-GB" sz="3200" dirty="0">
                <a:solidFill>
                  <a:srgbClr val="F8F6CA"/>
                </a:solidFill>
                <a:latin typeface="+mn-lt"/>
              </a:rPr>
              <a:t>9-9-2024</a:t>
            </a:r>
            <a:endParaRPr lang="en-US" altLang="en-GB" sz="3200" dirty="0">
              <a:solidFill>
                <a:srgbClr val="F8F6CA"/>
              </a:solidFill>
              <a:latin typeface="+mn-lt"/>
            </a:endParaRPr>
          </a:p>
        </p:txBody>
      </p:sp>
      <p:sp>
        <p:nvSpPr>
          <p:cNvPr id="2" name="Title 1"/>
          <p:cNvSpPr txBox="1"/>
          <p:nvPr/>
        </p:nvSpPr>
        <p:spPr>
          <a:xfrm>
            <a:off x="1067021" y="583938"/>
            <a:ext cx="10058400" cy="1710564"/>
          </a:xfrm>
          <a:prstGeom prst="rect">
            <a:avLst/>
          </a:prstGeom>
          <a:noFill/>
        </p:spPr>
        <p:txBody>
          <a:bodyPr lIns="91440" tIns="45720" rIns="91440" bIns="4572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4800" b="1" dirty="0">
                <a:solidFill>
                  <a:srgbClr val="00C487"/>
                </a:solidFill>
              </a:rPr>
              <a:t>MSc Project </a:t>
            </a:r>
            <a:endParaRPr lang="en-GB" sz="4800" b="1" dirty="0">
              <a:solidFill>
                <a:srgbClr val="00C487"/>
              </a:solidFill>
            </a:endParaRPr>
          </a:p>
          <a:p>
            <a:pPr algn="ctr">
              <a:lnSpc>
                <a:spcPct val="100000"/>
              </a:lnSpc>
            </a:pPr>
            <a:r>
              <a:rPr lang="en-GB" sz="2200" dirty="0">
                <a:solidFill>
                  <a:srgbClr val="00C487"/>
                </a:solidFill>
                <a:latin typeface="+mn-lt"/>
              </a:rPr>
              <a:t>(CMP060L050H) </a:t>
            </a:r>
            <a:endParaRPr lang="en-GB" b="1" dirty="0">
              <a:solidFill>
                <a:srgbClr val="FFFFFF"/>
              </a:solidFill>
              <a:latin typeface="Calibri Light" panose="020F0302020204030204"/>
              <a:cs typeface="Calibri Light" panose="020F0302020204030204"/>
            </a:endParaRPr>
          </a:p>
          <a:p>
            <a:pPr algn="ctr">
              <a:lnSpc>
                <a:spcPct val="100000"/>
              </a:lnSpc>
            </a:pPr>
            <a:r>
              <a:rPr lang="en-GB" sz="3200" dirty="0">
                <a:solidFill>
                  <a:srgbClr val="F8F6CA"/>
                </a:solidFill>
                <a:latin typeface="+mn-lt"/>
              </a:rPr>
              <a:t>Viva Presentation </a:t>
            </a:r>
            <a:endParaRPr lang="en-GB" sz="3200" dirty="0">
              <a:solidFill>
                <a:srgbClr val="F8F6CA"/>
              </a:solidFill>
              <a:latin typeface="+mn-lt"/>
            </a:endParaRPr>
          </a:p>
        </p:txBody>
      </p:sp>
      <p:sp>
        <p:nvSpPr>
          <p:cNvPr id="4" name="Title 1"/>
          <p:cNvSpPr txBox="1"/>
          <p:nvPr/>
        </p:nvSpPr>
        <p:spPr>
          <a:xfrm>
            <a:off x="6845300" y="4866005"/>
            <a:ext cx="5158740" cy="1073785"/>
          </a:xfrm>
          <a:prstGeom prst="rect">
            <a:avLst/>
          </a:prstGeom>
          <a:noFill/>
        </p:spPr>
        <p:txBody>
          <a:bodyPr lIns="91440" tIns="45720" rIns="91440" bIns="45720" anchor="b">
            <a:normAutofit fontScale="6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a:solidFill>
                  <a:srgbClr val="F8F6CA"/>
                </a:solidFill>
                <a:latin typeface="+mn-lt"/>
              </a:rPr>
              <a:t>Supervisor</a:t>
            </a:r>
            <a:r>
              <a:rPr lang="en-GB" sz="3200">
                <a:solidFill>
                  <a:srgbClr val="F8F6CA"/>
                </a:solidFill>
                <a:ea typeface="+mj-lt"/>
                <a:cs typeface="+mj-lt"/>
              </a:rPr>
              <a:t>:</a:t>
            </a:r>
            <a:r>
              <a:rPr lang="en-US" altLang="en-GB" sz="3200">
                <a:solidFill>
                  <a:srgbClr val="F8F6CA"/>
                </a:solidFill>
                <a:ea typeface="+mj-lt"/>
                <a:cs typeface="+mj-lt"/>
              </a:rPr>
              <a:t> Dr. Jose Paredes</a:t>
            </a:r>
            <a:endParaRPr lang="en-GB" sz="3200">
              <a:solidFill>
                <a:srgbClr val="000000"/>
              </a:solidFill>
              <a:ea typeface="+mj-lt"/>
              <a:cs typeface="+mj-lt"/>
            </a:endParaRPr>
          </a:p>
          <a:p>
            <a:pPr>
              <a:lnSpc>
                <a:spcPct val="100000"/>
              </a:lnSpc>
            </a:pPr>
            <a:r>
              <a:rPr lang="en-GB" sz="3200" dirty="0">
                <a:solidFill>
                  <a:srgbClr val="F8F6CA"/>
                </a:solidFill>
                <a:latin typeface="+mn-lt"/>
              </a:rPr>
              <a:t>Second Marker:</a:t>
            </a:r>
            <a:r>
              <a:rPr lang="en-US" altLang="en-GB" sz="3200" dirty="0">
                <a:solidFill>
                  <a:srgbClr val="F8F6CA"/>
                </a:solidFill>
                <a:latin typeface="+mn-lt"/>
              </a:rPr>
              <a:t> Dr. Mohammad Farhan Khan</a:t>
            </a:r>
            <a:r>
              <a:rPr lang="en-GB" sz="3200" dirty="0">
                <a:solidFill>
                  <a:srgbClr val="F8F6CA"/>
                </a:solidFill>
                <a:latin typeface="+mn-lt"/>
              </a:rPr>
              <a:t>  </a:t>
            </a:r>
            <a:endParaRPr lang="en-GB" dirty="0">
              <a:cs typeface="Calibri Light" panose="020F0302020204030204"/>
            </a:endParaRPr>
          </a:p>
        </p:txBody>
      </p:sp>
      <p:sp>
        <p:nvSpPr>
          <p:cNvPr id="3" name="Title 1"/>
          <p:cNvSpPr txBox="1"/>
          <p:nvPr/>
        </p:nvSpPr>
        <p:spPr>
          <a:xfrm>
            <a:off x="1066800" y="3378218"/>
            <a:ext cx="10058400" cy="1406520"/>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3800" dirty="0">
                <a:solidFill>
                  <a:srgbClr val="00B0F0"/>
                </a:solidFill>
                <a:latin typeface="+mn-lt"/>
              </a:rPr>
              <a:t>Subtitle: Optimizing Routes in London and University of Roehampton</a:t>
            </a:r>
            <a:endParaRPr lang="en-GB" sz="3800" dirty="0">
              <a:solidFill>
                <a:srgbClr val="00B0F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Conclusion</a:t>
            </a:r>
            <a:endParaRPr lang="en-US"/>
          </a:p>
        </p:txBody>
      </p:sp>
      <p:sp>
        <p:nvSpPr>
          <p:cNvPr id="3" name="Content Placeholder 2"/>
          <p:cNvSpPr>
            <a:spLocks noGrp="1"/>
          </p:cNvSpPr>
          <p:nvPr>
            <p:ph sz="half" idx="1"/>
          </p:nvPr>
        </p:nvSpPr>
        <p:spPr/>
        <p:txBody>
          <a:bodyPr vert="horz" lIns="91440" tIns="0" rIns="91440" bIns="0" rtlCol="0" anchor="t">
            <a:normAutofit lnSpcReduction="10000"/>
          </a:bodyPr>
          <a:lstStyle/>
          <a:p>
            <a:pPr marL="0" indent="0" algn="just">
              <a:lnSpc>
                <a:spcPct val="107000"/>
              </a:lnSpc>
              <a:spcAft>
                <a:spcPts val="800"/>
              </a:spcAft>
              <a:buNone/>
            </a:pPr>
            <a:r>
              <a:rPr lang="en-GB" sz="2000" dirty="0">
                <a:latin typeface="Helvetica Regular" charset="0"/>
                <a:cs typeface="Helvetica Regular" charset="0"/>
              </a:rPr>
              <a:t>The "London Navigator" system successfully optimized route planning and traffic forecasting within the London road network and University of Roehampton, addressing routing challenges often missed by conventional services. Despite minor adjustments to the initial </a:t>
            </a:r>
            <a:r>
              <a:rPr lang="en-US" altLang="en-GB" sz="2000" dirty="0">
                <a:latin typeface="Helvetica Regular" charset="0"/>
                <a:cs typeface="Helvetica Regular" charset="0"/>
              </a:rPr>
              <a:t>project management</a:t>
            </a:r>
            <a:r>
              <a:rPr lang="en-GB" sz="2000" dirty="0">
                <a:latin typeface="Helvetica Regular" charset="0"/>
                <a:cs typeface="Helvetica Regular" charset="0"/>
              </a:rPr>
              <a:t> plan, the project was delivered on time and met its objectives. Future enhancements, such as GPS integration and congestion</a:t>
            </a:r>
            <a:r>
              <a:rPr lang="en-US" altLang="en-GB" sz="2000" dirty="0">
                <a:latin typeface="Helvetica Regular" charset="0"/>
                <a:cs typeface="Helvetica Regular" charset="0"/>
              </a:rPr>
              <a:t> rate</a:t>
            </a:r>
            <a:r>
              <a:rPr lang="en-GB" sz="2000" dirty="0">
                <a:latin typeface="Helvetica Regular" charset="0"/>
                <a:cs typeface="Helvetica Regular" charset="0"/>
              </a:rPr>
              <a:t> detection, will improve real-time tracking and route optimization. The project provided valuable learning in geospatial data processing, algorithm implementation, and UI design</a:t>
            </a:r>
            <a:r>
              <a:rPr lang="en-US" altLang="en-GB" sz="2000" dirty="0">
                <a:latin typeface="Helvetica Regular" charset="0"/>
                <a:cs typeface="Helvetica Regular" charset="0"/>
              </a:rPr>
              <a:t>.</a:t>
            </a:r>
            <a:endParaRPr lang="en-US" altLang="en-GB" sz="2000" dirty="0">
              <a:latin typeface="Helvetica Regular" charset="0"/>
              <a:cs typeface="Helvetica Regular" charset="0"/>
            </a:endParaRPr>
          </a:p>
          <a:p>
            <a:pPr marL="0" indent="0" algn="just">
              <a:lnSpc>
                <a:spcPct val="107000"/>
              </a:lnSpc>
              <a:spcAft>
                <a:spcPts val="800"/>
              </a:spcAft>
              <a:buNone/>
            </a:pPr>
            <a:r>
              <a:rPr lang="en-GB" sz="2000" b="1" dirty="0">
                <a:latin typeface="Helvetica Bold" charset="0"/>
                <a:cs typeface="Helvetica Bold" charset="0"/>
                <a:sym typeface="+mn-ea"/>
              </a:rPr>
              <a:t>References</a:t>
            </a:r>
            <a:r>
              <a:rPr lang="en-US" altLang="en-GB" sz="2000" b="1" dirty="0">
                <a:latin typeface="Helvetica Bold" charset="0"/>
                <a:cs typeface="Helvetica Bold" charset="0"/>
                <a:sym typeface="+mn-ea"/>
              </a:rPr>
              <a:t>:</a:t>
            </a:r>
            <a:endParaRPr lang="en-US" altLang="en-GB" sz="2000" b="1" dirty="0">
              <a:latin typeface="Helvetica Bold" charset="0"/>
              <a:cs typeface="Helvetica Bold" charset="0"/>
            </a:endParaRPr>
          </a:p>
          <a:p>
            <a:pPr marL="0" indent="0" algn="just">
              <a:lnSpc>
                <a:spcPct val="107000"/>
              </a:lnSpc>
              <a:spcAft>
                <a:spcPts val="800"/>
              </a:spcAft>
              <a:buNone/>
            </a:pPr>
            <a:r>
              <a:rPr lang="en-US" altLang="en-GB" sz="2000" dirty="0">
                <a:latin typeface="Helvetica Bold" charset="0"/>
                <a:cs typeface="Helvetica Bold" charset="0"/>
                <a:sym typeface="+mn-ea"/>
              </a:rPr>
              <a:t>[1] </a:t>
            </a:r>
            <a:r>
              <a:rPr lang="en-US" altLang="en-GB" sz="2000" dirty="0">
                <a:latin typeface="Helvetica" pitchFamily="2" charset="0"/>
                <a:cs typeface="Helvetica" pitchFamily="2" charset="0"/>
                <a:sym typeface="+mn-ea"/>
              </a:rPr>
              <a:t>K. Botsis and A. Panagiotopoulos, "Application of Dijkstra’s algorithm for the optimization of routes within the campus of the International Hellenic University," Int. J. Comput. Appl., vol. 175, no. 26, pp. 8–14, 2020.</a:t>
            </a:r>
            <a:endParaRPr lang="en-US" altLang="en-GB" sz="2000" dirty="0">
              <a:latin typeface="Helvetica" pitchFamily="2" charset="0"/>
              <a:cs typeface="Helvetica" pitchFamily="2" charset="0"/>
            </a:endParaRPr>
          </a:p>
          <a:p>
            <a:pPr marL="0" indent="0" algn="just">
              <a:lnSpc>
                <a:spcPct val="107000"/>
              </a:lnSpc>
              <a:spcAft>
                <a:spcPts val="800"/>
              </a:spcAft>
              <a:buNone/>
            </a:pPr>
            <a:r>
              <a:rPr lang="en-US" altLang="en-GB" sz="2000" dirty="0">
                <a:latin typeface="Helvetica Bold" charset="0"/>
                <a:cs typeface="Helvetica Bold" charset="0"/>
                <a:sym typeface="+mn-ea"/>
              </a:rPr>
              <a:t>[2] </a:t>
            </a:r>
            <a:r>
              <a:rPr lang="en-US" altLang="en-GB" sz="2000" dirty="0">
                <a:latin typeface="Helvetica" pitchFamily="2" charset="0"/>
                <a:cs typeface="Helvetica" pitchFamily="2" charset="0"/>
                <a:sym typeface="+mn-ea"/>
              </a:rPr>
              <a:t>E. W. Dijkstra, "A note on two problems in connexion with graphs," Numer. Math., vol. 1, pp. 269–271, 1959. </a:t>
            </a:r>
            <a:endParaRPr lang="en-US" altLang="en-GB" sz="2000" dirty="0">
              <a:latin typeface="Helvetica" pitchFamily="2" charset="0"/>
              <a:cs typeface="Helvetica" pitchFamily="2" charset="0"/>
              <a:sym typeface="+mn-ea"/>
            </a:endParaRPr>
          </a:p>
          <a:p>
            <a:pPr marL="0" indent="0" algn="just">
              <a:lnSpc>
                <a:spcPct val="107000"/>
              </a:lnSpc>
              <a:spcAft>
                <a:spcPts val="800"/>
              </a:spcAft>
              <a:buNone/>
            </a:pPr>
            <a:r>
              <a:rPr lang="en-US" altLang="en-GB" sz="2000" dirty="0">
                <a:latin typeface="Helvetica Bold" charset="0"/>
                <a:cs typeface="Helvetica Bold" charset="0"/>
                <a:sym typeface="+mn-ea"/>
              </a:rPr>
              <a:t>[3] </a:t>
            </a:r>
            <a:r>
              <a:rPr lang="en-US" altLang="en-GB" sz="2000" dirty="0">
                <a:latin typeface="Helvetica" pitchFamily="2" charset="0"/>
                <a:cs typeface="Helvetica" pitchFamily="2" charset="0"/>
                <a:sym typeface="+mn-ea"/>
              </a:rPr>
              <a:t>Y. Li, Z. Peng, and Y. Huang, "Simulation of optimal evacuation route planning in primary school based on Dijkstra’s algorithm," J. Saf. Res., vol. 57, pp. 73–78, 2016.</a:t>
            </a:r>
            <a:r>
              <a:rPr lang="en-US" altLang="en-GB" sz="2000" dirty="0">
                <a:latin typeface="Helvetica Bold" charset="0"/>
                <a:cs typeface="Helvetica Bold" charset="0"/>
                <a:sym typeface="+mn-ea"/>
              </a:rPr>
              <a:t> </a:t>
            </a:r>
            <a:endParaRPr lang="en-US" altLang="en-GB" sz="2000" dirty="0">
              <a:latin typeface="Helvetica" pitchFamily="2" charset="0"/>
              <a:cs typeface="Helvetica" pitchFamily="2" charset="0"/>
            </a:endParaRPr>
          </a:p>
          <a:p>
            <a:pPr marL="0" indent="0" algn="just">
              <a:lnSpc>
                <a:spcPct val="107000"/>
              </a:lnSpc>
              <a:spcAft>
                <a:spcPts val="800"/>
              </a:spcAft>
              <a:buNone/>
            </a:pPr>
            <a:endParaRPr lang="en-US" altLang="en-GB" sz="2000" dirty="0">
              <a:latin typeface="Helvetica Regular" charset="0"/>
              <a:cs typeface="Helvetica Regular"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latin typeface="+mn-lt"/>
              </a:rPr>
              <a:t>Outline</a:t>
            </a:r>
            <a:endParaRPr lang="en-GB">
              <a:latin typeface="+mn-lt"/>
            </a:endParaRPr>
          </a:p>
        </p:txBody>
      </p:sp>
      <p:sp>
        <p:nvSpPr>
          <p:cNvPr id="5" name="Content Placeholder 4"/>
          <p:cNvSpPr>
            <a:spLocks noGrp="1"/>
          </p:cNvSpPr>
          <p:nvPr>
            <p:ph sz="half" idx="1"/>
          </p:nvPr>
        </p:nvSpPr>
        <p:spPr/>
        <p:txBody>
          <a:bodyPr vert="horz" lIns="91440" tIns="0" rIns="91440" bIns="0" rtlCol="0" anchor="t">
            <a:normAutofit/>
          </a:bodyPr>
          <a:lstStyle/>
          <a:p>
            <a:r>
              <a:rPr lang="en-US" dirty="0"/>
              <a:t>Context​</a:t>
            </a:r>
            <a:endParaRPr lang="en-US" dirty="0"/>
          </a:p>
          <a:p>
            <a:r>
              <a:rPr lang="en-US" dirty="0"/>
              <a:t>Problematic statement​</a:t>
            </a:r>
            <a:endParaRPr lang="en-US" dirty="0">
              <a:cs typeface="Calibri"/>
            </a:endParaRPr>
          </a:p>
          <a:p>
            <a:r>
              <a:rPr lang="en-US" dirty="0"/>
              <a:t>Objectives ​</a:t>
            </a:r>
            <a:endParaRPr lang="en-US" dirty="0">
              <a:cs typeface="Calibri"/>
            </a:endParaRPr>
          </a:p>
          <a:p>
            <a:r>
              <a:rPr lang="en-US" dirty="0"/>
              <a:t>Methodology​</a:t>
            </a:r>
            <a:endParaRPr lang="en-US" dirty="0">
              <a:cs typeface="Calibri"/>
            </a:endParaRPr>
          </a:p>
          <a:p>
            <a:r>
              <a:rPr lang="en-US" dirty="0"/>
              <a:t>Project management​</a:t>
            </a:r>
            <a:endParaRPr lang="en-US" dirty="0">
              <a:cs typeface="Calibri"/>
            </a:endParaRPr>
          </a:p>
          <a:p>
            <a:r>
              <a:rPr lang="en-US" dirty="0"/>
              <a:t>Literature review​</a:t>
            </a:r>
            <a:endParaRPr lang="en-US" dirty="0">
              <a:cs typeface="Calibri"/>
            </a:endParaRPr>
          </a:p>
          <a:p>
            <a:r>
              <a:rPr lang="en-US" dirty="0"/>
              <a:t>Contributions </a:t>
            </a:r>
            <a:endParaRPr lang="en-US" dirty="0">
              <a:cs typeface="Calibri"/>
            </a:endParaRPr>
          </a:p>
          <a:p>
            <a:r>
              <a:rPr lang="en-US" dirty="0">
                <a:cs typeface="Calibri"/>
              </a:rPr>
              <a:t>Conclusion</a:t>
            </a:r>
            <a:endParaRPr lang="en-US">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mn-lt"/>
              </a:rPr>
              <a:t>Context</a:t>
            </a:r>
            <a:endParaRPr lang="en-GB">
              <a:latin typeface="+mn-lt"/>
            </a:endParaRPr>
          </a:p>
        </p:txBody>
      </p:sp>
      <p:sp>
        <p:nvSpPr>
          <p:cNvPr id="4" name="Content Placeholder 3"/>
          <p:cNvSpPr>
            <a:spLocks noGrp="1"/>
          </p:cNvSpPr>
          <p:nvPr>
            <p:ph sz="half" idx="1"/>
          </p:nvPr>
        </p:nvSpPr>
        <p:spPr/>
        <p:txBody>
          <a:bodyPr vert="horz" lIns="91440" tIns="0" rIns="91440" bIns="0" rtlCol="0" anchor="t">
            <a:normAutofit fontScale="60000"/>
          </a:bodyPr>
          <a:lstStyle/>
          <a:p>
            <a:pPr marL="0" indent="0">
              <a:buNone/>
            </a:pPr>
            <a:r>
              <a:rPr lang="en-US" sz="3200" dirty="0">
                <a:sym typeface="+mn-ea"/>
              </a:rPr>
              <a:t>  Introduction:</a:t>
            </a:r>
            <a:endParaRPr lang="en-US" sz="3200" dirty="0"/>
          </a:p>
          <a:p>
            <a:pPr marL="0" indent="0">
              <a:buNone/>
            </a:pPr>
            <a:endParaRPr lang="en-US" sz="3200" dirty="0"/>
          </a:p>
          <a:p>
            <a:pPr marL="457200" lvl="1" indent="0">
              <a:buFont typeface="Courier New" panose="02070309020205020404"/>
              <a:buNone/>
            </a:pPr>
            <a:r>
              <a:rPr lang="en-US" sz="3200" dirty="0">
                <a:sym typeface="+mn-ea"/>
              </a:rPr>
              <a:t>Traffic congestion and navigation inefficiency are significant issues in metropolitan areas like London. Addressing these problems can save time and reduce economic losses. According to the INRIX 2022 Global Traffic Scorecard, it cost the average driver in London £1,377 on account of lost time to congestion. Across the UK, the drivers, on average, lost £707 in time1. Also, the annual cost of fuelling a car for the average commuter in London went up by more than; claims AdapterView £212. Nationally, Britons spend £122, which was more at the pump to commute1. These numbers reflect the direct economic cost of traffic congestion in the context of the importance of effective traffic management and forecasting. In so doing, cities can reduce such economic losses and make life more productive.</a:t>
            </a:r>
            <a:endParaRPr lang="en-US" sz="3200" dirty="0">
              <a:sym typeface="+mn-ea"/>
            </a:endParaRPr>
          </a:p>
          <a:p>
            <a:pPr marL="0" indent="0">
              <a:buNone/>
            </a:pPr>
            <a:r>
              <a:rPr lang="en-US" sz="3200" dirty="0">
                <a:sym typeface="+mn-ea"/>
              </a:rPr>
              <a:t>   </a:t>
            </a:r>
            <a:endParaRPr lang="en-US" sz="3200" dirty="0"/>
          </a:p>
          <a:p>
            <a:pPr marL="0" indent="0">
              <a:buNone/>
            </a:pPr>
            <a:endParaRPr lang="en-US" sz="3200" dirty="0"/>
          </a:p>
          <a:p>
            <a:pPr marL="457200" lvl="1" indent="0">
              <a:buFont typeface="Courier New" panose="02070309020205020404"/>
              <a:buNone/>
            </a:pPr>
            <a:r>
              <a:rPr lang="en-US" sz="3200" dirty="0">
                <a:sym typeface="+mn-ea"/>
              </a:rPr>
              <a:t>This project provided solution to traffic and navigation problems by developing a system that provides optimal routes for travelers within London and aids in effortless navigation within the University of Roehampton campus.</a:t>
            </a:r>
            <a:endParaRPr lang="en-US" sz="3200" dirty="0"/>
          </a:p>
          <a:p>
            <a:pPr marL="0" indent="0">
              <a:buNone/>
            </a:pPr>
            <a:endParaRPr lang="en-GB" sz="3200" dirty="0"/>
          </a:p>
          <a:p>
            <a:pPr lvl="1">
              <a:buFont typeface="Courier New" panose="02070309020205020404"/>
              <a:buChar char="o"/>
            </a:pPr>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Problem Statement - WHY</a:t>
            </a:r>
            <a:endParaRPr lang="en-GB"/>
          </a:p>
        </p:txBody>
      </p:sp>
      <p:sp>
        <p:nvSpPr>
          <p:cNvPr id="3" name="Content Placeholder 2"/>
          <p:cNvSpPr>
            <a:spLocks noGrp="1"/>
          </p:cNvSpPr>
          <p:nvPr>
            <p:ph sz="half" idx="1"/>
          </p:nvPr>
        </p:nvSpPr>
        <p:spPr/>
        <p:txBody>
          <a:bodyPr vert="horz" lIns="91440" tIns="0" rIns="91440" bIns="0" rtlCol="0" anchor="t">
            <a:noAutofit/>
          </a:bodyPr>
          <a:lstStyle/>
          <a:p>
            <a:r>
              <a:rPr lang="en-US" sz="1900" dirty="0">
                <a:sym typeface="+mn-ea"/>
              </a:rPr>
              <a:t>What is the problem?​</a:t>
            </a:r>
            <a:endParaRPr lang="en-US" sz="1900" dirty="0"/>
          </a:p>
          <a:p>
            <a:pPr lvl="1"/>
            <a:r>
              <a:rPr lang="en-US" sz="1900" dirty="0">
                <a:sym typeface="+mn-ea"/>
              </a:rPr>
              <a:t>Traffic congestion in London leads to significant time and economic losses.​</a:t>
            </a:r>
            <a:endParaRPr lang="en-US" sz="1900" dirty="0"/>
          </a:p>
          <a:p>
            <a:pPr lvl="1"/>
            <a:r>
              <a:rPr lang="en-US" sz="1900" dirty="0">
                <a:sym typeface="+mn-ea"/>
              </a:rPr>
              <a:t> Navigating the University of Roehampton campus is challenging for newcomers.</a:t>
            </a:r>
            <a:endParaRPr lang="en-US" sz="1900" dirty="0"/>
          </a:p>
          <a:p>
            <a:r>
              <a:rPr lang="en-US" sz="1900" dirty="0">
                <a:sym typeface="+mn-ea"/>
              </a:rPr>
              <a:t>Who is affected?</a:t>
            </a:r>
            <a:endParaRPr lang="en-US" sz="1900" dirty="0"/>
          </a:p>
          <a:p>
            <a:pPr lvl="1" algn="just">
              <a:lnSpc>
                <a:spcPct val="107000"/>
              </a:lnSpc>
              <a:spcAft>
                <a:spcPts val="800"/>
              </a:spcAft>
            </a:pPr>
            <a:r>
              <a:rPr lang="en-GB" sz="1900" dirty="0">
                <a:latin typeface="Helvetica" pitchFamily="2" charset="0"/>
                <a:sym typeface="+mn-ea"/>
              </a:rPr>
              <a:t>London drivers and commuters.</a:t>
            </a:r>
            <a:endParaRPr lang="en-GB" sz="1900" dirty="0">
              <a:latin typeface="Helvetica" pitchFamily="2" charset="0"/>
              <a:sym typeface="+mn-ea"/>
            </a:endParaRPr>
          </a:p>
          <a:p>
            <a:pPr lvl="1" algn="just">
              <a:lnSpc>
                <a:spcPct val="107000"/>
              </a:lnSpc>
              <a:spcAft>
                <a:spcPts val="800"/>
              </a:spcAft>
            </a:pPr>
            <a:r>
              <a:rPr lang="en-GB" sz="1900" dirty="0">
                <a:latin typeface="Helvetica" pitchFamily="2" charset="0"/>
                <a:sym typeface="+mn-ea"/>
              </a:rPr>
              <a:t>Students and visitors at the University of Roehampton.</a:t>
            </a:r>
            <a:endParaRPr lang="en-GB" sz="1900" dirty="0">
              <a:latin typeface="Helvetica" pitchFamily="2" charset="0"/>
              <a:sym typeface="+mn-ea"/>
            </a:endParaRPr>
          </a:p>
          <a:p>
            <a:pPr algn="just">
              <a:lnSpc>
                <a:spcPct val="107000"/>
              </a:lnSpc>
              <a:spcAft>
                <a:spcPts val="800"/>
              </a:spcAft>
            </a:pPr>
            <a:r>
              <a:rPr lang="en-GB" sz="1900" dirty="0">
                <a:latin typeface="Helvetica"/>
                <a:cs typeface="Helvetica"/>
                <a:sym typeface="+mn-ea"/>
              </a:rPr>
              <a:t>Where/When does it occur?</a:t>
            </a:r>
            <a:endParaRPr lang="en-GB" sz="1900" dirty="0">
              <a:latin typeface="Helvetica"/>
              <a:cs typeface="Helvetica"/>
              <a:sym typeface="+mn-ea"/>
            </a:endParaRPr>
          </a:p>
          <a:p>
            <a:pPr lvl="1" algn="just">
              <a:lnSpc>
                <a:spcPct val="107000"/>
              </a:lnSpc>
              <a:spcAft>
                <a:spcPts val="800"/>
              </a:spcAft>
            </a:pPr>
            <a:r>
              <a:rPr lang="en-GB" sz="1900" dirty="0">
                <a:latin typeface="Helvetica" pitchFamily="2" charset="0"/>
                <a:sym typeface="+mn-ea"/>
              </a:rPr>
              <a:t>In London during peak travel times.</a:t>
            </a:r>
            <a:endParaRPr lang="en-GB" sz="1900" dirty="0">
              <a:latin typeface="Helvetica" pitchFamily="2" charset="0"/>
              <a:sym typeface="+mn-ea"/>
            </a:endParaRPr>
          </a:p>
          <a:p>
            <a:pPr lvl="1" algn="just">
              <a:lnSpc>
                <a:spcPct val="107000"/>
              </a:lnSpc>
              <a:spcAft>
                <a:spcPts val="800"/>
              </a:spcAft>
            </a:pPr>
            <a:r>
              <a:rPr lang="en-GB" sz="1900" dirty="0">
                <a:latin typeface="Helvetica" pitchFamily="2" charset="0"/>
                <a:sym typeface="+mn-ea"/>
              </a:rPr>
              <a:t>Throughout the year at the University of Roehampton, particularly during the start of semesters.</a:t>
            </a:r>
            <a:endParaRPr lang="en-GB" sz="1900" dirty="0">
              <a:latin typeface="Helvetica" pitchFamily="2" charset="0"/>
              <a:sym typeface="+mn-ea"/>
            </a:endParaRPr>
          </a:p>
          <a:p>
            <a:r>
              <a:rPr sz="1900">
                <a:sym typeface="+mn-ea"/>
              </a:rPr>
              <a:t>Why is it important?</a:t>
            </a:r>
            <a:endParaRPr sz="1900">
              <a:sym typeface="+mn-ea"/>
            </a:endParaRPr>
          </a:p>
          <a:p>
            <a:pPr lvl="1" algn="just">
              <a:lnSpc>
                <a:spcPct val="107000"/>
              </a:lnSpc>
              <a:spcAft>
                <a:spcPts val="800"/>
              </a:spcAft>
            </a:pPr>
            <a:r>
              <a:rPr lang="en-GB" sz="1900" dirty="0">
                <a:latin typeface="Helvetica" pitchFamily="2" charset="0"/>
                <a:sym typeface="+mn-ea"/>
              </a:rPr>
              <a:t>Congestion increases travel costs and time, impacting quality of life and productivity.</a:t>
            </a:r>
            <a:endParaRPr lang="en-GB" sz="1900" dirty="0">
              <a:latin typeface="Helvetica" pitchFamily="2" charset="0"/>
              <a:sym typeface="+mn-ea"/>
            </a:endParaRPr>
          </a:p>
          <a:p>
            <a:pPr lvl="1" algn="just">
              <a:lnSpc>
                <a:spcPct val="107000"/>
              </a:lnSpc>
              <a:spcAft>
                <a:spcPts val="800"/>
              </a:spcAft>
            </a:pPr>
            <a:r>
              <a:rPr lang="en-GB" sz="1900" dirty="0">
                <a:latin typeface="Helvetica" pitchFamily="2" charset="0"/>
                <a:sym typeface="+mn-ea"/>
              </a:rPr>
              <a:t> Efficient campus navigation enhances the experience for students</a:t>
            </a:r>
            <a:r>
              <a:rPr lang="en-US" altLang="en-GB" sz="1900" dirty="0">
                <a:latin typeface="Helvetica" pitchFamily="2" charset="0"/>
                <a:sym typeface="+mn-ea"/>
              </a:rPr>
              <a:t>, newly employed staff members</a:t>
            </a:r>
            <a:r>
              <a:rPr lang="en-GB" sz="1900" dirty="0">
                <a:latin typeface="Helvetica" pitchFamily="2" charset="0"/>
                <a:sym typeface="+mn-ea"/>
              </a:rPr>
              <a:t> </a:t>
            </a:r>
            <a:endParaRPr lang="en-GB" sz="1900" dirty="0">
              <a:latin typeface="Helvetica" pitchFamily="2" charset="0"/>
              <a:sym typeface="+mn-ea"/>
            </a:endParaRPr>
          </a:p>
          <a:p>
            <a:pPr marL="457200" lvl="1" indent="0" algn="just">
              <a:lnSpc>
                <a:spcPct val="107000"/>
              </a:lnSpc>
              <a:spcAft>
                <a:spcPts val="800"/>
              </a:spcAft>
              <a:buNone/>
            </a:pPr>
            <a:r>
              <a:rPr lang="en-US" altLang="en-GB" sz="1900" dirty="0">
                <a:latin typeface="Helvetica" pitchFamily="2" charset="0"/>
                <a:sym typeface="+mn-ea"/>
              </a:rPr>
              <a:t>    </a:t>
            </a:r>
            <a:r>
              <a:rPr lang="en-GB" sz="1900" dirty="0">
                <a:latin typeface="Helvetica" pitchFamily="2" charset="0"/>
                <a:sym typeface="+mn-ea"/>
              </a:rPr>
              <a:t>and visitors.</a:t>
            </a:r>
            <a:endParaRPr lang="en-GB" sz="1900" dirty="0">
              <a:latin typeface="Helvetica" pitchFamily="2" charset="0"/>
              <a:sym typeface="+mn-ea"/>
            </a:endParaRPr>
          </a:p>
          <a:p>
            <a:pPr marL="457200" lvl="1" indent="0" algn="just">
              <a:lnSpc>
                <a:spcPct val="107000"/>
              </a:lnSpc>
              <a:spcAft>
                <a:spcPts val="800"/>
              </a:spcAft>
              <a:buNone/>
            </a:pPr>
            <a:r>
              <a:rPr lang="en-US" altLang="en-GB" sz="1900" dirty="0">
                <a:latin typeface="Helvetica" pitchFamily="2" charset="0"/>
                <a:sym typeface="+mn-ea"/>
              </a:rPr>
              <a:t> </a:t>
            </a:r>
            <a:endParaRPr lang="en-US" altLang="en-GB" sz="1900" dirty="0">
              <a:latin typeface="Helvetica" pitchFamily="2" charset="0"/>
              <a:sym typeface="+mn-ea"/>
            </a:endParaRPr>
          </a:p>
          <a:p>
            <a:pPr marL="457200" lvl="1" indent="0" algn="just">
              <a:lnSpc>
                <a:spcPct val="107000"/>
              </a:lnSpc>
              <a:spcAft>
                <a:spcPts val="800"/>
              </a:spcAft>
              <a:buNone/>
            </a:pPr>
            <a:endParaRPr lang="en-GB" sz="1900" dirty="0">
              <a:latin typeface="Helvetica" pitchFamily="2" charset="0"/>
              <a:sym typeface="+mn-ea"/>
            </a:endParaRPr>
          </a:p>
          <a:p>
            <a:pPr lvl="1" algn="just">
              <a:lnSpc>
                <a:spcPct val="107000"/>
              </a:lnSpc>
              <a:spcAft>
                <a:spcPts val="800"/>
              </a:spcAft>
            </a:pPr>
            <a:endParaRPr lang="en-GB" sz="1900" dirty="0">
              <a:latin typeface="Helvetica" pitchFamily="2" charset="0"/>
              <a:sym typeface="+mn-ea"/>
            </a:endParaRPr>
          </a:p>
          <a:p>
            <a:pPr lvl="1" algn="just">
              <a:lnSpc>
                <a:spcPct val="107000"/>
              </a:lnSpc>
              <a:spcAft>
                <a:spcPts val="800"/>
              </a:spcAft>
            </a:pPr>
            <a:endParaRPr lang="en-GB" sz="1900" dirty="0">
              <a:solidFill>
                <a:srgbClr val="FF0000"/>
              </a:solidFill>
              <a:latin typeface="Helvetica" pitchFamily="2" charset="0"/>
              <a:ea typeface="Calibri"/>
              <a:cs typeface="Calibri"/>
              <a:sym typeface="+mn-ea"/>
            </a:endParaRPr>
          </a:p>
          <a:p>
            <a:endParaRPr lang="en-GB" sz="700" dirty="0">
              <a:solidFill>
                <a:srgbClr val="FF0000"/>
              </a:solidFill>
              <a:latin typeface="Helvetica" pitchFamily="2" charset="0"/>
              <a:ea typeface="Calibri"/>
              <a:cs typeface="Calibri"/>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spcBef>
                <a:spcPts val="1000"/>
              </a:spcBef>
            </a:pPr>
            <a:r>
              <a:rPr lang="en-GB">
                <a:latin typeface="Arial" panose="020B0604020202020204"/>
                <a:cs typeface="Arial" panose="020B0604020202020204"/>
              </a:rPr>
              <a:t>Objective - WHAT</a:t>
            </a:r>
            <a:endParaRPr lang="en-US">
              <a:latin typeface="Arial" panose="020B0604020202020204"/>
              <a:cs typeface="Arial" panose="020B0604020202020204"/>
            </a:endParaRPr>
          </a:p>
        </p:txBody>
      </p:sp>
      <p:sp>
        <p:nvSpPr>
          <p:cNvPr id="3" name="Content Placeholder 2"/>
          <p:cNvSpPr>
            <a:spLocks noGrp="1"/>
          </p:cNvSpPr>
          <p:nvPr>
            <p:ph sz="half" idx="1"/>
          </p:nvPr>
        </p:nvSpPr>
        <p:spPr/>
        <p:txBody>
          <a:bodyPr vert="horz" lIns="91440" tIns="0" rIns="91440" bIns="0" rtlCol="0" anchor="t">
            <a:normAutofit/>
          </a:bodyPr>
          <a:lstStyle/>
          <a:p>
            <a:pPr>
              <a:lnSpc>
                <a:spcPct val="107000"/>
              </a:lnSpc>
              <a:spcAft>
                <a:spcPts val="800"/>
              </a:spcAft>
              <a:buFont typeface="Wingdings" panose="05000000000000000000"/>
              <a:buChar char="►"/>
            </a:pPr>
            <a:r>
              <a:rPr lang="en-US" sz="2000">
                <a:latin typeface="Helvetica"/>
                <a:ea typeface="+mn-lt"/>
                <a:cs typeface="Helvetica"/>
                <a:sym typeface="+mn-ea"/>
              </a:rPr>
              <a:t>The primary aim of this research was to develop an optimised navigation system for London Road Network and University of Roehampton campus using a path-finding algorithm. The specific objectives are: </a:t>
            </a:r>
            <a:endParaRPr lang="en-US" sz="2000">
              <a:latin typeface="Calibri"/>
              <a:ea typeface="+mn-lt"/>
              <a:cs typeface="Calibri"/>
            </a:endParaRPr>
          </a:p>
          <a:p>
            <a:pPr lvl="1" algn="just">
              <a:buFont typeface="Wingdings" panose="05000000000000000000"/>
              <a:buChar char="Ø"/>
            </a:pPr>
            <a:r>
              <a:rPr lang="en-US" sz="2000">
                <a:ea typeface="+mn-lt"/>
                <a:cs typeface="+mn-lt"/>
                <a:sym typeface="+mn-ea"/>
              </a:rPr>
              <a:t>To map the London route network as a graph incorporating both drivable roads and footpaths</a:t>
            </a:r>
            <a:endParaRPr lang="en-US" sz="2000">
              <a:ea typeface="+mn-lt"/>
              <a:cs typeface="+mn-lt"/>
            </a:endParaRPr>
          </a:p>
          <a:p>
            <a:pPr lvl="1" algn="just">
              <a:buFont typeface="Wingdings" panose="05000000000000000000"/>
              <a:buChar char="Ø"/>
            </a:pPr>
            <a:r>
              <a:rPr lang="en-US" sz="2000">
                <a:ea typeface="+mn-lt"/>
                <a:cs typeface="+mn-lt"/>
                <a:sym typeface="+mn-ea"/>
              </a:rPr>
              <a:t>Develop a system to effectively implement a path-finding algorithm to improve navigation efficiency.</a:t>
            </a:r>
            <a:endParaRPr lang="en-US" sz="2000">
              <a:ea typeface="+mn-lt"/>
              <a:cs typeface="+mn-lt"/>
            </a:endParaRPr>
          </a:p>
          <a:p>
            <a:pPr lvl="1" algn="just">
              <a:buFont typeface="Wingdings" panose="05000000000000000000"/>
              <a:buChar char="Ø"/>
            </a:pPr>
            <a:r>
              <a:rPr lang="en-US" sz="2000">
                <a:latin typeface="Helvetica"/>
                <a:ea typeface="+mn-lt"/>
                <a:cs typeface="Helvetica"/>
                <a:sym typeface="+mn-ea"/>
              </a:rPr>
              <a:t>To design a user-friendly web interface for the navigation system.</a:t>
            </a:r>
            <a:endParaRPr lang="en-US" sz="2000">
              <a:latin typeface="Helvetica"/>
              <a:ea typeface="+mn-lt"/>
              <a:cs typeface="Helvetica"/>
            </a:endParaRPr>
          </a:p>
          <a:p>
            <a:pPr marL="457200" lvl="1" indent="0" algn="just">
              <a:buFont typeface="Wingdings" panose="05000000000000000000"/>
              <a:buNone/>
            </a:pPr>
            <a:endParaRPr lang="en-US" sz="2000">
              <a:ea typeface="+mn-lt"/>
              <a:cs typeface="+mn-lt"/>
            </a:endParaRPr>
          </a:p>
          <a:p>
            <a:pPr lvl="1" algn="just">
              <a:buFont typeface="Wingdings" panose="05000000000000000000"/>
              <a:buChar char="Ø"/>
            </a:pPr>
            <a:endParaRPr lang="en-US" sz="2000" dirty="0">
              <a:ea typeface="+mn-lt"/>
              <a:cs typeface="+mn-lt"/>
            </a:endParaRPr>
          </a:p>
        </p:txBody>
      </p:sp>
      <p:pic>
        <p:nvPicPr>
          <p:cNvPr id="4" name="Picture 3"/>
          <p:cNvPicPr>
            <a:picLocks noChangeAspect="1"/>
          </p:cNvPicPr>
          <p:nvPr/>
        </p:nvPicPr>
        <p:blipFill>
          <a:blip r:embed="rId1"/>
          <a:stretch>
            <a:fillRect/>
          </a:stretch>
        </p:blipFill>
        <p:spPr>
          <a:xfrm>
            <a:off x="838200" y="3234055"/>
            <a:ext cx="10528300" cy="3623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Methodology - HOW</a:t>
            </a:r>
            <a:endParaRPr lang="en-US"/>
          </a:p>
        </p:txBody>
      </p:sp>
      <p:sp>
        <p:nvSpPr>
          <p:cNvPr id="3" name="Content Placeholder 2"/>
          <p:cNvSpPr>
            <a:spLocks noGrp="1"/>
          </p:cNvSpPr>
          <p:nvPr>
            <p:ph sz="half" idx="1"/>
          </p:nvPr>
        </p:nvSpPr>
        <p:spPr>
          <a:xfrm>
            <a:off x="196850" y="767715"/>
            <a:ext cx="11666855" cy="5836920"/>
          </a:xfrm>
        </p:spPr>
        <p:txBody>
          <a:bodyPr vert="horz" lIns="91440" tIns="0" rIns="91440" bIns="0" rtlCol="0" anchor="t">
            <a:noAutofit/>
          </a:bodyPr>
          <a:lstStyle/>
          <a:p>
            <a:pPr>
              <a:lnSpc>
                <a:spcPct val="107000"/>
              </a:lnSpc>
              <a:spcAft>
                <a:spcPts val="800"/>
              </a:spcAft>
            </a:pPr>
            <a:r>
              <a:rPr lang="en-US" sz="1500" b="1" dirty="0">
                <a:latin typeface="Helvetica" pitchFamily="2" charset="0"/>
                <a:sym typeface="+mn-ea"/>
              </a:rPr>
              <a:t>Data Collection</a:t>
            </a:r>
            <a:r>
              <a:rPr lang="en-US" altLang="en-GB" sz="1500" b="1" dirty="0">
                <a:latin typeface="Helvetica" pitchFamily="2" charset="0"/>
                <a:sym typeface="+mn-ea"/>
              </a:rPr>
              <a:t> </a:t>
            </a:r>
            <a:endParaRPr lang="en-GB" sz="1500" b="1" dirty="0">
              <a:latin typeface="Helvetica"/>
              <a:cs typeface="Helvetica"/>
            </a:endParaRPr>
          </a:p>
          <a:p>
            <a:pPr lvl="1" algn="just">
              <a:lnSpc>
                <a:spcPct val="107000"/>
              </a:lnSpc>
              <a:spcAft>
                <a:spcPts val="800"/>
              </a:spcAft>
            </a:pPr>
            <a:r>
              <a:rPr lang="en-GB" sz="1500" dirty="0">
                <a:latin typeface="Helvetica" pitchFamily="2" charset="0"/>
                <a:sym typeface="+mn-ea"/>
              </a:rPr>
              <a:t>Obtain</a:t>
            </a:r>
            <a:r>
              <a:rPr lang="en-US" altLang="en-GB" sz="1500" dirty="0">
                <a:latin typeface="Helvetica" pitchFamily="2" charset="0"/>
                <a:sym typeface="+mn-ea"/>
              </a:rPr>
              <a:t>ed</a:t>
            </a:r>
            <a:r>
              <a:rPr lang="en-GB" sz="1500" dirty="0">
                <a:latin typeface="Helvetica" pitchFamily="2" charset="0"/>
                <a:sym typeface="+mn-ea"/>
              </a:rPr>
              <a:t> London road data from Transport for London (TFL).</a:t>
            </a:r>
            <a:endParaRPr lang="en-GB" sz="1500" dirty="0">
              <a:latin typeface="Helvetica" pitchFamily="2" charset="0"/>
              <a:sym typeface="+mn-ea"/>
            </a:endParaRPr>
          </a:p>
          <a:p>
            <a:pPr lvl="1" algn="just">
              <a:lnSpc>
                <a:spcPct val="107000"/>
              </a:lnSpc>
              <a:spcAft>
                <a:spcPts val="800"/>
              </a:spcAft>
            </a:pPr>
            <a:r>
              <a:rPr lang="en-US" altLang="en-GB" sz="1500" dirty="0">
                <a:latin typeface="Helvetica" pitchFamily="2" charset="0"/>
                <a:sym typeface="+mn-ea"/>
              </a:rPr>
              <a:t>Extracted</a:t>
            </a:r>
            <a:r>
              <a:rPr lang="en-GB" sz="1500" dirty="0">
                <a:latin typeface="Helvetica" pitchFamily="2" charset="0"/>
                <a:sym typeface="+mn-ea"/>
              </a:rPr>
              <a:t> </a:t>
            </a:r>
            <a:r>
              <a:rPr lang="en-US" altLang="en-GB" sz="1500" dirty="0">
                <a:latin typeface="Helvetica" pitchFamily="2" charset="0"/>
                <a:sym typeface="+mn-ea"/>
              </a:rPr>
              <a:t>University of Roehampton </a:t>
            </a:r>
            <a:r>
              <a:rPr lang="en-GB" sz="1500" dirty="0">
                <a:latin typeface="Helvetica" pitchFamily="2" charset="0"/>
                <a:sym typeface="+mn-ea"/>
              </a:rPr>
              <a:t>campus routes</a:t>
            </a:r>
            <a:r>
              <a:rPr lang="en-US" altLang="en-GB" sz="1500" dirty="0">
                <a:latin typeface="Helvetica" pitchFamily="2" charset="0"/>
                <a:sym typeface="+mn-ea"/>
              </a:rPr>
              <a:t> data</a:t>
            </a:r>
            <a:r>
              <a:rPr lang="en-GB" sz="1500" dirty="0">
                <a:latin typeface="Helvetica" pitchFamily="2" charset="0"/>
                <a:sym typeface="+mn-ea"/>
              </a:rPr>
              <a:t> using Google Earth and Google Maps.</a:t>
            </a:r>
            <a:endParaRPr lang="en-GB" sz="1500" dirty="0">
              <a:latin typeface="Helvetica" pitchFamily="2" charset="0"/>
              <a:sym typeface="+mn-ea"/>
            </a:endParaRPr>
          </a:p>
          <a:p>
            <a:pPr>
              <a:lnSpc>
                <a:spcPct val="107000"/>
              </a:lnSpc>
              <a:spcAft>
                <a:spcPts val="800"/>
              </a:spcAft>
            </a:pPr>
            <a:r>
              <a:rPr lang="en-US" altLang="en-GB" sz="1500" b="1" dirty="0">
                <a:latin typeface="Helvetica Bold" charset="0"/>
                <a:cs typeface="Helvetica Bold" charset="0"/>
                <a:sym typeface="+mn-ea"/>
              </a:rPr>
              <a:t>Graph Modeling</a:t>
            </a:r>
            <a:endParaRPr lang="en-US" altLang="en-GB" sz="1500" b="1" dirty="0">
              <a:latin typeface="Helvetica Bold" charset="0"/>
              <a:cs typeface="Helvetica Bold" charset="0"/>
            </a:endParaRPr>
          </a:p>
          <a:p>
            <a:pPr lvl="1" algn="just">
              <a:lnSpc>
                <a:spcPct val="107000"/>
              </a:lnSpc>
              <a:spcAft>
                <a:spcPts val="800"/>
              </a:spcAft>
            </a:pPr>
            <a:r>
              <a:rPr lang="en-US" altLang="en-GB" sz="1500" dirty="0">
                <a:latin typeface="Helvetica" pitchFamily="2" charset="0"/>
                <a:sym typeface="+mn-ea"/>
              </a:rPr>
              <a:t> </a:t>
            </a:r>
            <a:r>
              <a:rPr sz="1500" dirty="0">
                <a:sym typeface="+mn-ea"/>
              </a:rPr>
              <a:t>The graph network, digiti</a:t>
            </a:r>
            <a:r>
              <a:rPr lang="en-US" sz="1500" dirty="0">
                <a:sym typeface="+mn-ea"/>
              </a:rPr>
              <a:t>s</a:t>
            </a:r>
            <a:r>
              <a:rPr sz="1500" dirty="0">
                <a:sym typeface="+mn-ea"/>
              </a:rPr>
              <a:t>ed and cleaned using QGIS and modeled with Python, will visually and data-wise represent the </a:t>
            </a:r>
            <a:r>
              <a:rPr lang="en-US" sz="1500" dirty="0">
                <a:sym typeface="+mn-ea"/>
              </a:rPr>
              <a:t>London road network</a:t>
            </a:r>
            <a:r>
              <a:rPr sz="1500" dirty="0">
                <a:sym typeface="+mn-ea"/>
              </a:rPr>
              <a:t> with nodes and edges, ready for further processing..</a:t>
            </a:r>
            <a:endParaRPr lang="en-GB" sz="1500" dirty="0">
              <a:latin typeface="Helvetica" pitchFamily="2" charset="0"/>
            </a:endParaRPr>
          </a:p>
          <a:p>
            <a:pPr>
              <a:lnSpc>
                <a:spcPct val="107000"/>
              </a:lnSpc>
              <a:spcAft>
                <a:spcPts val="800"/>
              </a:spcAft>
            </a:pPr>
            <a:r>
              <a:rPr lang="en-US" altLang="en-GB" sz="1500" b="1" dirty="0">
                <a:latin typeface="Helvetica Bold" charset="0"/>
                <a:cs typeface="Helvetica Bold" charset="0"/>
                <a:sym typeface="+mn-ea"/>
              </a:rPr>
              <a:t>Graph Densification</a:t>
            </a:r>
            <a:endParaRPr lang="en-US" altLang="en-GB" sz="1500" b="1" dirty="0">
              <a:latin typeface="Helvetica Bold" charset="0"/>
              <a:cs typeface="Helvetica Bold" charset="0"/>
            </a:endParaRPr>
          </a:p>
          <a:p>
            <a:pPr lvl="1" algn="just">
              <a:lnSpc>
                <a:spcPct val="107000"/>
              </a:lnSpc>
              <a:spcAft>
                <a:spcPts val="800"/>
              </a:spcAft>
            </a:pPr>
            <a:r>
              <a:rPr sz="1500" dirty="0">
                <a:sym typeface="+mn-ea"/>
              </a:rPr>
              <a:t>The graph w</a:t>
            </a:r>
            <a:r>
              <a:rPr lang="en-US" sz="1500" dirty="0">
                <a:sym typeface="+mn-ea"/>
              </a:rPr>
              <a:t>as</a:t>
            </a:r>
            <a:r>
              <a:rPr sz="1500" dirty="0">
                <a:sym typeface="+mn-ea"/>
              </a:rPr>
              <a:t> densified by adding intermediate nodes and refining edges to improve path-finding accuracy and efficiency, resulting in a detailed and accurate </a:t>
            </a:r>
            <a:r>
              <a:rPr lang="en-US" sz="1500" dirty="0">
                <a:sym typeface="+mn-ea"/>
              </a:rPr>
              <a:t>road</a:t>
            </a:r>
            <a:r>
              <a:rPr sz="1500" dirty="0">
                <a:sym typeface="+mn-ea"/>
              </a:rPr>
              <a:t> representation.</a:t>
            </a:r>
            <a:endParaRPr sz="1500" dirty="0"/>
          </a:p>
          <a:p>
            <a:pPr>
              <a:lnSpc>
                <a:spcPct val="107000"/>
              </a:lnSpc>
              <a:spcAft>
                <a:spcPts val="800"/>
              </a:spcAft>
            </a:pPr>
            <a:r>
              <a:rPr lang="en-US" altLang="en-GB" sz="1500" b="1" dirty="0">
                <a:latin typeface="Helvetica Bold" charset="0"/>
                <a:cs typeface="Helvetica Bold" charset="0"/>
                <a:sym typeface="+mn-ea"/>
              </a:rPr>
              <a:t>Path-Finding Algorithm Implementation</a:t>
            </a:r>
            <a:endParaRPr lang="en-US" altLang="en-GB" sz="1500" b="1" dirty="0">
              <a:latin typeface="Helvetica Bold" charset="0"/>
              <a:cs typeface="Helvetica Bold" charset="0"/>
              <a:sym typeface="+mn-ea"/>
            </a:endParaRPr>
          </a:p>
          <a:p>
            <a:pPr lvl="1" algn="just">
              <a:lnSpc>
                <a:spcPct val="107000"/>
              </a:lnSpc>
              <a:spcAft>
                <a:spcPts val="800"/>
              </a:spcAft>
            </a:pPr>
            <a:r>
              <a:rPr lang="en-GB" sz="1500" dirty="0">
                <a:latin typeface="Helvetica"/>
                <a:cs typeface="Helvetica"/>
                <a:sym typeface="+mn-ea"/>
              </a:rPr>
              <a:t>Dijkstra’s algorithm w</a:t>
            </a:r>
            <a:r>
              <a:rPr lang="en-US" altLang="en-GB" sz="1500" dirty="0">
                <a:latin typeface="Helvetica"/>
                <a:cs typeface="Helvetica"/>
                <a:sym typeface="+mn-ea"/>
              </a:rPr>
              <a:t>as</a:t>
            </a:r>
            <a:r>
              <a:rPr lang="en-GB" sz="1500" dirty="0">
                <a:latin typeface="Helvetica"/>
                <a:cs typeface="Helvetica"/>
                <a:sym typeface="+mn-ea"/>
              </a:rPr>
              <a:t> implemented in Python, Go, and JavaScript to calculate the shortest paths on the graph, tested on smaller campus sections before scaling to the entire area.</a:t>
            </a:r>
            <a:endParaRPr lang="en-GB" sz="1500" dirty="0">
              <a:latin typeface="Helvetica"/>
              <a:cs typeface="Helvetica"/>
              <a:sym typeface="+mn-ea"/>
            </a:endParaRPr>
          </a:p>
          <a:p>
            <a:pPr>
              <a:lnSpc>
                <a:spcPct val="107000"/>
              </a:lnSpc>
              <a:spcAft>
                <a:spcPts val="800"/>
              </a:spcAft>
            </a:pPr>
            <a:r>
              <a:rPr lang="en-US" altLang="en-GB" sz="1500" b="1" dirty="0">
                <a:latin typeface="Helvetica Bold" charset="0"/>
                <a:cs typeface="Helvetica Bold" charset="0"/>
                <a:sym typeface="+mn-ea"/>
              </a:rPr>
              <a:t>Validation</a:t>
            </a:r>
            <a:endParaRPr lang="en-US" altLang="en-GB" sz="1500" b="1" dirty="0">
              <a:latin typeface="Helvetica Bold" charset="0"/>
              <a:cs typeface="Helvetica Bold" charset="0"/>
              <a:sym typeface="+mn-ea"/>
            </a:endParaRPr>
          </a:p>
          <a:p>
            <a:pPr lvl="1" algn="just">
              <a:lnSpc>
                <a:spcPct val="107000"/>
              </a:lnSpc>
              <a:spcAft>
                <a:spcPts val="800"/>
              </a:spcAft>
            </a:pPr>
            <a:r>
              <a:rPr sz="1500" dirty="0">
                <a:latin typeface="Helvetica"/>
                <a:cs typeface="Helvetica"/>
                <a:sym typeface="+mn-ea"/>
              </a:rPr>
              <a:t>The computed paths w</a:t>
            </a:r>
            <a:r>
              <a:rPr lang="en-US" sz="1500" dirty="0">
                <a:latin typeface="Helvetica"/>
                <a:cs typeface="Helvetica"/>
                <a:sym typeface="+mn-ea"/>
              </a:rPr>
              <a:t>as</a:t>
            </a:r>
            <a:r>
              <a:rPr sz="1500" dirty="0">
                <a:latin typeface="Helvetica"/>
                <a:cs typeface="Helvetica"/>
                <a:sym typeface="+mn-ea"/>
              </a:rPr>
              <a:t> validated by comparing them with real-world navigation scenarios and user tests, where participants follow suggested routes and provide feedback for adjustments to enhance the system's reliability.</a:t>
            </a:r>
            <a:endParaRPr lang="en-GB" sz="1500" dirty="0">
              <a:latin typeface="Helvetica"/>
              <a:cs typeface="Helvetica"/>
              <a:sym typeface="+mn-ea"/>
            </a:endParaRPr>
          </a:p>
          <a:p>
            <a:pPr marL="0" indent="0">
              <a:lnSpc>
                <a:spcPct val="107000"/>
              </a:lnSpc>
              <a:spcAft>
                <a:spcPts val="800"/>
              </a:spcAft>
              <a:buNone/>
            </a:pPr>
            <a:endParaRPr lang="en-GB" sz="1500" dirty="0">
              <a:latin typeface="Helvetica" pitchFamily="2" charset="0"/>
            </a:endParaRPr>
          </a:p>
          <a:p>
            <a:pPr>
              <a:lnSpc>
                <a:spcPct val="107000"/>
              </a:lnSpc>
              <a:spcAft>
                <a:spcPts val="800"/>
              </a:spcAft>
            </a:pPr>
            <a:endParaRPr lang="en-GB" sz="1500" dirty="0">
              <a:latin typeface="Helvetica" pitchFamily="2" charset="0"/>
            </a:endParaRPr>
          </a:p>
          <a:p>
            <a:pPr algn="just">
              <a:lnSpc>
                <a:spcPct val="107000"/>
              </a:lnSpc>
              <a:spcAft>
                <a:spcPts val="800"/>
              </a:spcAft>
            </a:pPr>
            <a:endParaRPr lang="en-GB" sz="500" dirty="0">
              <a:latin typeface="Helvetica"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a:t>
            </a:r>
            <a:r>
              <a:rPr lang="en-US"/>
              <a:t>roject </a:t>
            </a:r>
            <a:r>
              <a:rPr lang="en-GB"/>
              <a:t>M</a:t>
            </a:r>
            <a:r>
              <a:rPr lang="en-US"/>
              <a:t>anagement</a:t>
            </a:r>
            <a:endParaRPr lang="en-US"/>
          </a:p>
        </p:txBody>
      </p:sp>
      <p:sp>
        <p:nvSpPr>
          <p:cNvPr id="3" name="Content Placeholder 2"/>
          <p:cNvSpPr>
            <a:spLocks noGrp="1"/>
          </p:cNvSpPr>
          <p:nvPr>
            <p:ph sz="half" idx="1"/>
          </p:nvPr>
        </p:nvSpPr>
        <p:spPr/>
        <p:txBody>
          <a:bodyPr vert="horz" lIns="91440" tIns="0" rIns="91440" bIns="0" rtlCol="0" anchor="t">
            <a:normAutofit/>
          </a:bodyPr>
          <a:lstStyle/>
          <a:p>
            <a:pPr lvl="1" algn="just">
              <a:lnSpc>
                <a:spcPct val="107000"/>
              </a:lnSpc>
              <a:spcAft>
                <a:spcPts val="800"/>
              </a:spcAft>
            </a:pPr>
            <a:r>
              <a:rPr lang="en-US">
                <a:sym typeface="+mn-ea"/>
              </a:rPr>
              <a:t>https://github.com/users/uzumstanley/projects/1/views/1</a:t>
            </a:r>
            <a:endParaRPr lang="en-US"/>
          </a:p>
          <a:p>
            <a:pPr lvl="1" algn="just">
              <a:lnSpc>
                <a:spcPct val="107000"/>
              </a:lnSpc>
              <a:spcAft>
                <a:spcPts val="800"/>
              </a:spcAft>
            </a:pPr>
            <a:endParaRPr lang="en-US" dirty="0">
              <a:latin typeface="Helvetica" pitchFamily="2" charset="0"/>
            </a:endParaRPr>
          </a:p>
        </p:txBody>
      </p:sp>
      <p:pic>
        <p:nvPicPr>
          <p:cNvPr id="5" name="Picture 4" descr="Screenshot 2024-08-25 at 15.07.29"/>
          <p:cNvPicPr>
            <a:picLocks noChangeAspect="1"/>
          </p:cNvPicPr>
          <p:nvPr/>
        </p:nvPicPr>
        <p:blipFill>
          <a:blip r:embed="rId1"/>
          <a:stretch>
            <a:fillRect/>
          </a:stretch>
        </p:blipFill>
        <p:spPr>
          <a:xfrm>
            <a:off x="109220" y="1377315"/>
            <a:ext cx="12083415" cy="5480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a:t>
            </a:r>
            <a:r>
              <a:rPr lang="en-US" dirty="0"/>
              <a:t>iterature </a:t>
            </a:r>
            <a:r>
              <a:rPr lang="en-GB" dirty="0"/>
              <a:t>R</a:t>
            </a:r>
            <a:r>
              <a:rPr lang="en-US" dirty="0"/>
              <a:t>eview</a:t>
            </a:r>
            <a:endParaRPr lang="en-US" dirty="0"/>
          </a:p>
        </p:txBody>
      </p:sp>
      <p:sp>
        <p:nvSpPr>
          <p:cNvPr id="3" name="Content Placeholder 2"/>
          <p:cNvSpPr>
            <a:spLocks noGrp="1"/>
          </p:cNvSpPr>
          <p:nvPr>
            <p:ph sz="half" idx="1"/>
          </p:nvPr>
        </p:nvSpPr>
        <p:spPr/>
        <p:txBody>
          <a:bodyPr>
            <a:normAutofit fontScale="70000"/>
          </a:bodyPr>
          <a:lstStyle/>
          <a:p>
            <a:pPr marL="0" indent="0" algn="just">
              <a:lnSpc>
                <a:spcPct val="107000"/>
              </a:lnSpc>
              <a:spcAft>
                <a:spcPts val="800"/>
              </a:spcAft>
              <a:buNone/>
            </a:pPr>
            <a:r>
              <a:rPr lang="en-GB" b="1" dirty="0">
                <a:latin typeface="Helvetica Bold" charset="0"/>
                <a:cs typeface="Helvetica Bold" charset="0"/>
                <a:sym typeface="+mn-ea"/>
              </a:rPr>
              <a:t>Findings</a:t>
            </a:r>
            <a:r>
              <a:rPr lang="en-US" altLang="en-GB" b="1" dirty="0">
                <a:latin typeface="Helvetica Bold" charset="0"/>
                <a:cs typeface="Helvetica Bold" charset="0"/>
                <a:sym typeface="+mn-ea"/>
              </a:rPr>
              <a:t>.</a:t>
            </a:r>
            <a:endParaRPr lang="en-GB" b="1" dirty="0">
              <a:latin typeface="Helvetica Bold" charset="0"/>
              <a:cs typeface="Helvetica Bold" charset="0"/>
            </a:endParaRPr>
          </a:p>
          <a:p>
            <a:pPr algn="just">
              <a:lnSpc>
                <a:spcPct val="107000"/>
              </a:lnSpc>
              <a:spcAft>
                <a:spcPts val="800"/>
              </a:spcAft>
            </a:pPr>
            <a:r>
              <a:rPr lang="en-GB" dirty="0">
                <a:latin typeface="Helvetica" pitchFamily="2" charset="0"/>
                <a:sym typeface="+mn-ea"/>
              </a:rPr>
              <a:t>Dijkstra’s Algorithm:</a:t>
            </a:r>
            <a:r>
              <a:rPr lang="en-US" altLang="en-GB" dirty="0">
                <a:latin typeface="Helvetica" pitchFamily="2" charset="0"/>
                <a:sym typeface="+mn-ea"/>
              </a:rPr>
              <a:t> Proven effective for finding shortest paths in graphs. Ideal for navigation in complex environments like university campuses and road networks [2, 3].</a:t>
            </a:r>
            <a:endParaRPr lang="en-US" altLang="en-GB" dirty="0">
              <a:latin typeface="Helvetica" pitchFamily="2" charset="0"/>
            </a:endParaRPr>
          </a:p>
          <a:p>
            <a:pPr algn="just">
              <a:lnSpc>
                <a:spcPct val="107000"/>
              </a:lnSpc>
              <a:spcAft>
                <a:spcPts val="800"/>
              </a:spcAft>
            </a:pPr>
            <a:r>
              <a:rPr lang="en-US" altLang="en-GB" dirty="0">
                <a:latin typeface="Helvetica" pitchFamily="2" charset="0"/>
                <a:sym typeface="+mn-ea"/>
              </a:rPr>
              <a:t>Real-World Applications: Successfully used in optimizing campus routes (Botsis &amp; Panagiotopoulos, 2020) and urban networks [1]. Highlights its suitability for detailed, constrained environments.</a:t>
            </a:r>
            <a:endParaRPr lang="en-US" altLang="en-GB" dirty="0">
              <a:latin typeface="Helvetica" pitchFamily="2" charset="0"/>
            </a:endParaRPr>
          </a:p>
          <a:p>
            <a:pPr algn="just">
              <a:lnSpc>
                <a:spcPct val="107000"/>
              </a:lnSpc>
              <a:spcAft>
                <a:spcPts val="800"/>
              </a:spcAft>
            </a:pPr>
            <a:r>
              <a:rPr lang="en-US" altLang="en-GB" dirty="0">
                <a:latin typeface="Helvetica" pitchFamily="2" charset="0"/>
                <a:sym typeface="+mn-ea"/>
              </a:rPr>
              <a:t>Limitations of Existing Tools: Generic tools like Google Maps often fail in providing optimal routes for specific layouts and intricate networks [1, 3]. </a:t>
            </a:r>
            <a:endParaRPr lang="en-US" altLang="en-GB" dirty="0">
              <a:latin typeface="Helvetica" pitchFamily="2" charset="0"/>
            </a:endParaRPr>
          </a:p>
          <a:p>
            <a:pPr algn="just">
              <a:lnSpc>
                <a:spcPct val="107000"/>
              </a:lnSpc>
              <a:spcAft>
                <a:spcPts val="800"/>
              </a:spcAft>
            </a:pPr>
            <a:r>
              <a:rPr lang="en-US" altLang="en-GB" dirty="0">
                <a:latin typeface="Helvetica" pitchFamily="2" charset="0"/>
                <a:sym typeface="+mn-ea"/>
              </a:rPr>
              <a:t>Goal: To reduce traffic congestion by considering shortest route and enhance campus navigation through an optimized, tailored navigation system.</a:t>
            </a:r>
            <a:endParaRPr lang="en-US" altLang="en-GB" dirty="0">
              <a:latin typeface="Helvetica" pitchFamily="2" charset="0"/>
            </a:endParaRPr>
          </a:p>
          <a:p>
            <a:pPr algn="just">
              <a:lnSpc>
                <a:spcPct val="107000"/>
              </a:lnSpc>
              <a:spcAft>
                <a:spcPts val="800"/>
              </a:spcAft>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Contributions</a:t>
            </a:r>
            <a:endParaRPr lang="en-US" dirty="0"/>
          </a:p>
        </p:txBody>
      </p:sp>
      <p:sp>
        <p:nvSpPr>
          <p:cNvPr id="3" name="Content Placeholder 2"/>
          <p:cNvSpPr>
            <a:spLocks noGrp="1"/>
          </p:cNvSpPr>
          <p:nvPr>
            <p:ph sz="half" idx="1"/>
          </p:nvPr>
        </p:nvSpPr>
        <p:spPr/>
        <p:txBody>
          <a:bodyPr vert="horz" lIns="91440" tIns="0" rIns="91440" bIns="0" rtlCol="0" anchor="t">
            <a:normAutofit/>
          </a:bodyPr>
          <a:lstStyle/>
          <a:p>
            <a:pPr marL="0" indent="0" algn="just">
              <a:lnSpc>
                <a:spcPct val="107000"/>
              </a:lnSpc>
              <a:spcAft>
                <a:spcPts val="800"/>
              </a:spcAft>
              <a:buNone/>
            </a:pPr>
            <a:r>
              <a:rPr lang="en-GB" sz="2800" dirty="0">
                <a:latin typeface="Helvetica Regular" charset="0"/>
                <a:cs typeface="Helvetica Regular" charset="0"/>
              </a:rPr>
              <a:t>The project designed a user-friendly, two-tier system for decision-makers, using open-source tools like Leaflet and PostgreSQL with PostGIS for geographic data management, incorporating Dijkstra’s Algorithm for pathfinding, and providing an intuitive, event-based GUI; validated through user testing, the web-based system simplifies navigation and was confirmed to be accurate and effective based on real-world feedback.</a:t>
            </a:r>
            <a:endParaRPr lang="en-GB" sz="2800" dirty="0">
              <a:latin typeface="Helvetica Regular" charset="0"/>
              <a:cs typeface="Helvetica Regular"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5924</Words>
  <Application>WPS Presentation</Application>
  <PresentationFormat>Widescreen</PresentationFormat>
  <Paragraphs>111</Paragraphs>
  <Slides>10</Slides>
  <Notes>0</Notes>
  <HiddenSlides>0</HiddenSlides>
  <MMClips>0</MMClips>
  <ScaleCrop>false</ScaleCrop>
  <HeadingPairs>
    <vt:vector size="6" baseType="variant">
      <vt:variant>
        <vt:lpstr>已用的字体</vt:lpstr>
      </vt:variant>
      <vt:variant>
        <vt:i4>38</vt:i4>
      </vt:variant>
      <vt:variant>
        <vt:lpstr>主题</vt:lpstr>
      </vt:variant>
      <vt:variant>
        <vt:i4>1</vt:i4>
      </vt:variant>
      <vt:variant>
        <vt:lpstr>幻灯片标题</vt:lpstr>
      </vt:variant>
      <vt:variant>
        <vt:i4>10</vt:i4>
      </vt:variant>
    </vt:vector>
  </HeadingPairs>
  <TitlesOfParts>
    <vt:vector size="49" baseType="lpstr">
      <vt:lpstr>Arial</vt:lpstr>
      <vt:lpstr>SimSun</vt:lpstr>
      <vt:lpstr>Wingdings</vt:lpstr>
      <vt:lpstr>Optima</vt:lpstr>
      <vt:lpstr>Calibri Light</vt:lpstr>
      <vt:lpstr>Helvetica Neue</vt:lpstr>
      <vt:lpstr>Calibri</vt:lpstr>
      <vt:lpstr>Wingdings 3</vt:lpstr>
      <vt:lpstr>Courier New</vt:lpstr>
      <vt:lpstr>Arial</vt:lpstr>
      <vt:lpstr>Wingdings</vt:lpstr>
      <vt:lpstr>Helvetica</vt:lpstr>
      <vt:lpstr>Microsoft YaHei</vt:lpstr>
      <vt:lpstr>汉仪旗黑</vt:lpstr>
      <vt:lpstr>Arial Unicode MS</vt:lpstr>
      <vt:lpstr>宋体-简</vt:lpstr>
      <vt:lpstr>Calibri Light</vt:lpstr>
      <vt:lpstr>Calibri</vt:lpstr>
      <vt:lpstr>Helvetica</vt:lpstr>
      <vt:lpstr>Helvetica Bold</vt:lpstr>
      <vt:lpstr>SimSun</vt:lpstr>
      <vt:lpstr>Times New Roman</vt:lpstr>
      <vt:lpstr>Avenir Next Condensed Regular</vt:lpstr>
      <vt:lpstr>Heiti SC Light</vt:lpstr>
      <vt:lpstr>Heiti TC Light</vt:lpstr>
      <vt:lpstr>Avenir Next Condensed Ultra Light</vt:lpstr>
      <vt:lpstr>Avenir Next Condensed Ultra Light Italic</vt:lpstr>
      <vt:lpstr>Avenir Next Condensed Medium</vt:lpstr>
      <vt:lpstr>Avenir Next Condensed Medium Italic</vt:lpstr>
      <vt:lpstr>Avenir Next Condensed Demi Bold</vt:lpstr>
      <vt:lpstr>Helvetica Neue Regular</vt:lpstr>
      <vt:lpstr>Helvetica Regular</vt:lpstr>
      <vt:lpstr>Times New Roman Regular</vt:lpstr>
      <vt:lpstr>Times New Roman Italic</vt:lpstr>
      <vt:lpstr>Times New Roman Bold</vt:lpstr>
      <vt:lpstr>Times New Roman Bold Italic</vt:lpstr>
      <vt:lpstr>Helvetica Neue UltraLight</vt:lpstr>
      <vt:lpstr>Helvetica Neue Italic</vt:lpstr>
      <vt:lpstr>Office Theme</vt:lpstr>
      <vt:lpstr>PowerPoint 演示文稿</vt:lpstr>
      <vt:lpstr>Outline</vt:lpstr>
      <vt:lpstr>Context</vt:lpstr>
      <vt:lpstr>Problem Statement - WHY</vt:lpstr>
      <vt:lpstr>Objective - WHAT</vt:lpstr>
      <vt:lpstr>Methodology - HOW</vt:lpstr>
      <vt:lpstr>Project Management</vt:lpstr>
      <vt:lpstr>Literature Review</vt:lpstr>
      <vt:lpstr>Contributions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karimbouzoubaa@yahoo.com</dc:creator>
  <cp:lastModifiedBy>uzum stanley</cp:lastModifiedBy>
  <cp:revision>211</cp:revision>
  <dcterms:created xsi:type="dcterms:W3CDTF">2024-09-08T23:20:58Z</dcterms:created>
  <dcterms:modified xsi:type="dcterms:W3CDTF">2024-09-08T23:20:58Z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