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92" r:id="rId2"/>
  </p:sldMasterIdLst>
  <p:notesMasterIdLst>
    <p:notesMasterId r:id="rId25"/>
  </p:notesMasterIdLst>
  <p:handoutMasterIdLst>
    <p:handoutMasterId r:id="rId26"/>
  </p:handoutMasterIdLst>
  <p:sldIdLst>
    <p:sldId id="257" r:id="rId3"/>
    <p:sldId id="370" r:id="rId4"/>
    <p:sldId id="351" r:id="rId5"/>
    <p:sldId id="311" r:id="rId6"/>
    <p:sldId id="342" r:id="rId7"/>
    <p:sldId id="371" r:id="rId8"/>
    <p:sldId id="372" r:id="rId9"/>
    <p:sldId id="373" r:id="rId10"/>
    <p:sldId id="374" r:id="rId11"/>
    <p:sldId id="376" r:id="rId12"/>
    <p:sldId id="352" r:id="rId13"/>
    <p:sldId id="353" r:id="rId14"/>
    <p:sldId id="321" r:id="rId15"/>
    <p:sldId id="345" r:id="rId16"/>
    <p:sldId id="354" r:id="rId17"/>
    <p:sldId id="385" r:id="rId18"/>
    <p:sldId id="356" r:id="rId19"/>
    <p:sldId id="357" r:id="rId20"/>
    <p:sldId id="387" r:id="rId21"/>
    <p:sldId id="388" r:id="rId22"/>
    <p:sldId id="386" r:id="rId23"/>
    <p:sldId id="333" r:id="rId24"/>
  </p:sldIdLst>
  <p:sldSz cx="9906000" cy="6858000" type="A4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pos="671" userDrawn="1">
          <p15:clr>
            <a:srgbClr val="A4A3A4"/>
          </p15:clr>
        </p15:guide>
        <p15:guide id="4" pos="1033" userDrawn="1">
          <p15:clr>
            <a:srgbClr val="A4A3A4"/>
          </p15:clr>
        </p15:guide>
        <p15:guide id="5" pos="3755" userDrawn="1">
          <p15:clr>
            <a:srgbClr val="A4A3A4"/>
          </p15:clr>
        </p15:guide>
        <p15:guide id="6" pos="5297" userDrawn="1">
          <p15:clr>
            <a:srgbClr val="A4A3A4"/>
          </p15:clr>
        </p15:guide>
        <p15:guide id="7" pos="5388" userDrawn="1">
          <p15:clr>
            <a:srgbClr val="A4A3A4"/>
          </p15:clr>
        </p15:guide>
        <p15:guide id="8" orient="horz" pos="343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  <p15:guide id="3" orient="horz" pos="3149">
          <p15:clr>
            <a:srgbClr val="A4A3A4"/>
          </p15:clr>
        </p15:guide>
        <p15:guide id="4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57C9"/>
    <a:srgbClr val="3399FF"/>
    <a:srgbClr val="E6E6E6"/>
    <a:srgbClr val="0066FF"/>
    <a:srgbClr val="E5FBFF"/>
    <a:srgbClr val="EAEAEA"/>
    <a:srgbClr val="CCECFF"/>
    <a:srgbClr val="27D5ED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5404" autoAdjust="0"/>
  </p:normalViewPr>
  <p:slideViewPr>
    <p:cSldViewPr>
      <p:cViewPr varScale="1">
        <p:scale>
          <a:sx n="116" d="100"/>
          <a:sy n="116" d="100"/>
        </p:scale>
        <p:origin x="1350" y="96"/>
      </p:cViewPr>
      <p:guideLst>
        <p:guide orient="horz" pos="2069"/>
        <p:guide pos="2304"/>
        <p:guide pos="671"/>
        <p:guide pos="1033"/>
        <p:guide pos="3755"/>
        <p:guide pos="5297"/>
        <p:guide pos="5388"/>
        <p:guide orient="horz" pos="343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682" y="78"/>
      </p:cViewPr>
      <p:guideLst>
        <p:guide orient="horz" pos="3127"/>
        <p:guide pos="2142"/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300" cy="500384"/>
          </a:xfrm>
          <a:prstGeom prst="rect">
            <a:avLst/>
          </a:prstGeom>
        </p:spPr>
        <p:txBody>
          <a:bodyPr vert="horz" lIns="92863" tIns="46431" rIns="92863" bIns="46431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448" y="0"/>
            <a:ext cx="2975300" cy="500384"/>
          </a:xfrm>
          <a:prstGeom prst="rect">
            <a:avLst/>
          </a:prstGeom>
        </p:spPr>
        <p:txBody>
          <a:bodyPr vert="horz" lIns="92863" tIns="46431" rIns="92863" bIns="46431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736D1A8-382F-47F8-AB86-CC069F38884F}" type="datetimeFigureOut">
              <a:rPr lang="ko-KR" altLang="en-US"/>
              <a:pPr>
                <a:defRPr/>
              </a:pPr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506"/>
            <a:ext cx="2975300" cy="500383"/>
          </a:xfrm>
          <a:prstGeom prst="rect">
            <a:avLst/>
          </a:prstGeom>
        </p:spPr>
        <p:txBody>
          <a:bodyPr vert="horz" lIns="92863" tIns="46431" rIns="92863" bIns="46431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448" y="9494506"/>
            <a:ext cx="2975300" cy="500383"/>
          </a:xfrm>
          <a:prstGeom prst="rect">
            <a:avLst/>
          </a:prstGeom>
        </p:spPr>
        <p:txBody>
          <a:bodyPr vert="horz" wrap="square" lIns="92863" tIns="46431" rIns="92863" bIns="4643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594338CD-120B-4B93-9E8F-70E487CD1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72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300" cy="500384"/>
          </a:xfrm>
          <a:prstGeom prst="rect">
            <a:avLst/>
          </a:prstGeom>
        </p:spPr>
        <p:txBody>
          <a:bodyPr vert="horz" lIns="92863" tIns="46431" rIns="92863" bIns="46431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448" y="0"/>
            <a:ext cx="2975300" cy="500384"/>
          </a:xfrm>
          <a:prstGeom prst="rect">
            <a:avLst/>
          </a:prstGeom>
        </p:spPr>
        <p:txBody>
          <a:bodyPr vert="horz" lIns="92863" tIns="46431" rIns="92863" bIns="46431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1107988-0621-4025-9A52-69F8907ED766}" type="datetimeFigureOut">
              <a:rPr lang="ko-KR" altLang="en-US"/>
              <a:pPr>
                <a:defRPr/>
              </a:pPr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49300"/>
            <a:ext cx="5419725" cy="3751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3" tIns="46431" rIns="92863" bIns="4643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115" y="4749651"/>
            <a:ext cx="5492121" cy="4497060"/>
          </a:xfrm>
          <a:prstGeom prst="rect">
            <a:avLst/>
          </a:prstGeom>
        </p:spPr>
        <p:txBody>
          <a:bodyPr vert="horz" lIns="92863" tIns="46431" rIns="92863" bIns="46431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506"/>
            <a:ext cx="2975300" cy="500383"/>
          </a:xfrm>
          <a:prstGeom prst="rect">
            <a:avLst/>
          </a:prstGeom>
        </p:spPr>
        <p:txBody>
          <a:bodyPr vert="horz" lIns="92863" tIns="46431" rIns="92863" bIns="46431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448" y="9494506"/>
            <a:ext cx="2975300" cy="500383"/>
          </a:xfrm>
          <a:prstGeom prst="rect">
            <a:avLst/>
          </a:prstGeom>
        </p:spPr>
        <p:txBody>
          <a:bodyPr vert="horz" wrap="square" lIns="92863" tIns="46431" rIns="92863" bIns="4643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53EB8881-9BE9-476A-9009-041B0C9EF7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13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CBBBFCC-8659-456C-BC48-5F487A377CC0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15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2A5B4F-A4E4-4E96-99A4-B4058BED16F2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55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1A4FBAE-CD9E-4829-9E4F-AB1BBEFF6FE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34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00EDB58-A1EF-4E52-AF10-5817F2052405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754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1A4FBAE-CD9E-4829-9E4F-AB1BBEFF6FE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13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346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00EDB58-A1EF-4E52-AF10-5817F2052405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75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1A4FBAE-CD9E-4829-9E4F-AB1BBEFF6FE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34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00EDB58-A1EF-4E52-AF10-5817F2052405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16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754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1A4FBAE-CD9E-4829-9E4F-AB1BBEFF6FE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17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346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00EDB58-A1EF-4E52-AF10-5817F2052405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18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754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1A4FBAE-CD9E-4829-9E4F-AB1BBEFF6FE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19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81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6172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00EDB58-A1EF-4E52-AF10-5817F2052405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20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17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B5A1ED4-4555-4A3A-94FE-A1C544ED86E0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21</a:t>
            </a:fld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985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B5A1ED4-4555-4A3A-94FE-A1C544ED86E0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22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65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62BFF7F-1BB7-434A-AA4F-1FDFAFCF3A62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8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C675CFB-7EEC-4F29-8965-99E65CBEE927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93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3CC07A-A86A-4ADB-8F10-8CDFFCB717B0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62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2A5B4F-A4E4-4E96-99A4-B4058BED16F2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55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2A5B4F-A4E4-4E96-99A4-B4058BED16F2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55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2A5B4F-A4E4-4E96-99A4-B4058BED16F2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558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8968" indent="-28806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2258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3162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4065" indent="-23045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3496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95872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56775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7678" indent="-2304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2A5B4F-A4E4-4E96-99A4-B4058BED16F2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55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9355903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正方形/長方形 11"/>
          <p:cNvSpPr>
            <a:spLocks noChangeArrowheads="1"/>
          </p:cNvSpPr>
          <p:nvPr userDrawn="1"/>
        </p:nvSpPr>
        <p:spPr bwMode="gray">
          <a:xfrm>
            <a:off x="0" y="739775"/>
            <a:ext cx="9905999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グループ化 37"/>
          <p:cNvGrpSpPr/>
          <p:nvPr userDrawn="1"/>
        </p:nvGrpSpPr>
        <p:grpSpPr bwMode="gray">
          <a:xfrm>
            <a:off x="8415652" y="202284"/>
            <a:ext cx="1344915" cy="386569"/>
            <a:chOff x="6642100" y="547566"/>
            <a:chExt cx="1982788" cy="569913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6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8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1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2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3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4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918150" y="6599238"/>
            <a:ext cx="2526654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Korea Ltd.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776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8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4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 flipH="1">
            <a:off x="1721" y="1"/>
            <a:ext cx="8155252" cy="115252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" name="Text Box 36"/>
          <p:cNvSpPr txBox="1">
            <a:spLocks noChangeArrowheads="1"/>
          </p:cNvSpPr>
          <p:nvPr userDrawn="1"/>
        </p:nvSpPr>
        <p:spPr bwMode="auto">
          <a:xfrm>
            <a:off x="6960648" y="6583364"/>
            <a:ext cx="2526653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Korea Ltd. 2017. All rights reserved.</a:t>
            </a:r>
            <a:endParaRPr kumimoji="0" lang="en-US" altLang="ja-JP" sz="10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Rectangle 39"/>
          <p:cNvSpPr>
            <a:spLocks noChangeArrowheads="1"/>
          </p:cNvSpPr>
          <p:nvPr userDrawn="1"/>
        </p:nvSpPr>
        <p:spPr bwMode="auto">
          <a:xfrm>
            <a:off x="0" y="1152526"/>
            <a:ext cx="9906000" cy="238125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7460457" y="1152526"/>
            <a:ext cx="2445544" cy="238125"/>
          </a:xfrm>
          <a:prstGeom prst="rect">
            <a:avLst/>
          </a:prstGeom>
          <a:solidFill>
            <a:srgbClr val="FD001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8" name="Picture 48" descr="名称未設定 1のコピー"/>
          <p:cNvPicPr>
            <a:picLocks noChangeAspect="1" noChangeArrowheads="1"/>
          </p:cNvPicPr>
          <p:nvPr userDrawn="1"/>
        </p:nvPicPr>
        <p:blipFill>
          <a:blip r:embed="rId2" cstate="print"/>
          <a:srcRect l="420" b="17406"/>
          <a:stretch>
            <a:fillRect/>
          </a:stretch>
        </p:blipFill>
        <p:spPr bwMode="auto">
          <a:xfrm>
            <a:off x="7460457" y="1"/>
            <a:ext cx="2445544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0" y="6858000"/>
            <a:ext cx="1226212" cy="109538"/>
          </a:xfrm>
          <a:prstGeom prst="rect">
            <a:avLst/>
          </a:prstGeom>
        </p:spPr>
        <p:txBody>
          <a:bodyPr wrap="none" lIns="0" tIns="0" rIns="0" bIns="0" anchor="t"/>
          <a:lstStyle>
            <a:lvl1pPr>
              <a:defRPr sz="800"/>
            </a:lvl1pPr>
          </a:lstStyle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616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5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34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5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6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1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0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© Hitachi Korea Ltd. 2017. All rights reserved.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BDB01AD-4DA1-4869-A570-EB126E67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9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9586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6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84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4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07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21287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3710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2"/>
          <p:cNvSpPr txBox="1">
            <a:spLocks noChangeArrowheads="1"/>
          </p:cNvSpPr>
          <p:nvPr userDrawn="1"/>
        </p:nvSpPr>
        <p:spPr bwMode="auto">
          <a:xfrm>
            <a:off x="5041211" y="5003125"/>
            <a:ext cx="400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주식회사</a:t>
            </a:r>
            <a:r>
              <a:rPr lang="ja-JP" altLang="en-US" sz="1900" dirty="0" smtClean="0">
                <a:solidFill>
                  <a:schemeClr val="tx1"/>
                </a:solidFill>
                <a:latin typeface="HY헤드라인M" pitchFamily="18" charset="-127"/>
                <a:ea typeface="+mn-ea"/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한국히타치</a:t>
            </a:r>
            <a:endParaRPr lang="ja-JP" altLang="en-US" sz="1900" dirty="0">
              <a:solidFill>
                <a:schemeClr val="tx1"/>
              </a:solidFill>
              <a:latin typeface="HY헤드라인M" pitchFamily="18" charset="-127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 userDrawn="1"/>
        </p:nvSpPr>
        <p:spPr bwMode="auto">
          <a:xfrm>
            <a:off x="5041211" y="5331737"/>
            <a:ext cx="46180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700" dirty="0" smtClean="0">
                <a:solidFill>
                  <a:schemeClr val="tx1"/>
                </a:solidFill>
                <a:latin typeface="HY헤드라인M" pitchFamily="18" charset="-127"/>
                <a:ea typeface="+mn-ea"/>
              </a:rPr>
              <a:t>（</a:t>
            </a:r>
            <a:r>
              <a:rPr lang="en-US" altLang="ja-JP" sz="1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ITC</a:t>
            </a:r>
            <a:r>
              <a:rPr lang="ja-JP" altLang="en-US" sz="1700" dirty="0" smtClean="0">
                <a:solidFill>
                  <a:schemeClr val="tx1"/>
                </a:solidFill>
                <a:latin typeface="HY헤드라인M" pitchFamily="18" charset="-127"/>
                <a:ea typeface="+mn-ea"/>
              </a:rPr>
              <a:t>）</a:t>
            </a:r>
            <a:endParaRPr lang="ja-JP" altLang="en-US" sz="1700" dirty="0">
              <a:solidFill>
                <a:schemeClr val="tx1"/>
              </a:solidFill>
              <a:latin typeface="HY헤드라인M" pitchFamily="18" charset="-127"/>
              <a:ea typeface="+mn-ea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 userDrawn="1"/>
        </p:nvSpPr>
        <p:spPr bwMode="auto">
          <a:xfrm>
            <a:off x="5041211" y="4582437"/>
            <a:ext cx="320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1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2014/08/07</a:t>
            </a:r>
            <a:endParaRPr lang="en-US" altLang="ja-JP" sz="1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Group 89"/>
          <p:cNvGrpSpPr>
            <a:grpSpLocks/>
          </p:cNvGrpSpPr>
          <p:nvPr userDrawn="1"/>
        </p:nvGrpSpPr>
        <p:grpSpPr bwMode="auto">
          <a:xfrm>
            <a:off x="8670401" y="1612900"/>
            <a:ext cx="827087" cy="400050"/>
            <a:chOff x="4222" y="846"/>
            <a:chExt cx="1436" cy="252"/>
          </a:xfrm>
        </p:grpSpPr>
        <p:sp>
          <p:nvSpPr>
            <p:cNvPr id="8" name="Text Box 90"/>
            <p:cNvSpPr txBox="1">
              <a:spLocks noChangeArrowheads="1"/>
            </p:cNvSpPr>
            <p:nvPr/>
          </p:nvSpPr>
          <p:spPr bwMode="auto">
            <a:xfrm>
              <a:off x="4247" y="851"/>
              <a:ext cx="1389" cy="213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30000"/>
                </a:spcBef>
              </a:pPr>
              <a:r>
                <a:rPr lang="ko-KR" altLang="en-US" sz="1600" dirty="0" err="1" smtClean="0">
                  <a:solidFill>
                    <a:srgbClr val="CC3300"/>
                  </a:solidFill>
                  <a:latin typeface="맑은 고딕" pitchFamily="50" charset="-127"/>
                  <a:ea typeface="맑은 고딕" pitchFamily="50" charset="-127"/>
                </a:rPr>
                <a:t>사외비</a:t>
              </a:r>
              <a:endParaRPr lang="ja-JP" altLang="en-US" sz="1600" dirty="0">
                <a:solidFill>
                  <a:srgbClr val="CC3300"/>
                </a:solidFill>
                <a:latin typeface="맑은 고딕" pitchFamily="50" charset="-127"/>
                <a:ea typeface="+mn-ea"/>
              </a:endParaRPr>
            </a:p>
          </p:txBody>
        </p:sp>
        <p:sp>
          <p:nvSpPr>
            <p:cNvPr id="9" name="AutoShape 91"/>
            <p:cNvSpPr>
              <a:spLocks noChangeArrowheads="1"/>
            </p:cNvSpPr>
            <p:nvPr/>
          </p:nvSpPr>
          <p:spPr bwMode="auto">
            <a:xfrm>
              <a:off x="4222" y="846"/>
              <a:ext cx="1436" cy="252"/>
            </a:xfrm>
            <a:prstGeom prst="roundRect">
              <a:avLst>
                <a:gd name="adj" fmla="val 10713"/>
              </a:avLst>
            </a:prstGeom>
            <a:noFill/>
            <a:ln w="19050" cap="rnd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10" name="Text Box 3"/>
          <p:cNvSpPr txBox="1">
            <a:spLocks noChangeArrowheads="1"/>
          </p:cNvSpPr>
          <p:nvPr userDrawn="1"/>
        </p:nvSpPr>
        <p:spPr bwMode="auto">
          <a:xfrm>
            <a:off x="1719630" y="2991388"/>
            <a:ext cx="63785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운영대행 월간 시스템 운영 리포트</a:t>
            </a:r>
            <a:endParaRPr lang="ko-KR" altLang="en-US" sz="2800" kern="0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4780" y="3471519"/>
            <a:ext cx="7561262" cy="8125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(</a:t>
            </a:r>
            <a:r>
              <a:rPr lang="en-US" altLang="ko-KR" kern="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SKBroadband</a:t>
            </a:r>
            <a:r>
              <a:rPr lang="en-US" altLang="ko-KR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 IDC Outsourcing Services Monthly </a:t>
            </a:r>
            <a:r>
              <a:rPr lang="en-US" altLang="ko-KR" b="1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Report</a:t>
            </a:r>
            <a:r>
              <a:rPr lang="en-US" altLang="ko-KR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)</a:t>
            </a:r>
            <a:endParaRPr lang="en-US" altLang="ko-KR" kern="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gray">
          <a:xfrm>
            <a:off x="6949146" y="6599238"/>
            <a:ext cx="2526654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Korea Ltd. 2017. All rights reserved.</a:t>
            </a:r>
          </a:p>
        </p:txBody>
      </p:sp>
      <p:grpSp>
        <p:nvGrpSpPr>
          <p:cNvPr id="13" name="グループ化 93"/>
          <p:cNvGrpSpPr/>
          <p:nvPr userDrawn="1"/>
        </p:nvGrpSpPr>
        <p:grpSpPr bwMode="gray">
          <a:xfrm>
            <a:off x="7518669" y="547566"/>
            <a:ext cx="1982788" cy="569913"/>
            <a:chOff x="6642100" y="547566"/>
            <a:chExt cx="1982788" cy="569913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8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0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2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3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6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7" name="正方形/長方形 11"/>
          <p:cNvSpPr>
            <a:spLocks noChangeArrowheads="1"/>
          </p:cNvSpPr>
          <p:nvPr userDrawn="1"/>
        </p:nvSpPr>
        <p:spPr bwMode="gray">
          <a:xfrm>
            <a:off x="1084046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8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9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404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9"/>
          <p:cNvSpPr txBox="1">
            <a:spLocks noChangeArrowheads="1"/>
          </p:cNvSpPr>
          <p:nvPr userDrawn="1"/>
        </p:nvSpPr>
        <p:spPr bwMode="auto">
          <a:xfrm>
            <a:off x="1568624" y="2996952"/>
            <a:ext cx="743426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ja-JP"/>
            </a:defPPr>
            <a:lvl1pPr>
              <a:lnSpc>
                <a:spcPct val="100000"/>
              </a:lnSpc>
              <a:defRPr sz="2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dirty="0" smtClean="0">
                <a:latin typeface="맑은 고딕" pitchFamily="50" charset="-127"/>
                <a:ea typeface="맑은 고딕" pitchFamily="50" charset="-127"/>
              </a:rPr>
              <a:t>1.</a:t>
            </a:r>
          </a:p>
          <a:p>
            <a:r>
              <a:rPr lang="en-US" altLang="ja-JP" dirty="0" smtClean="0">
                <a:latin typeface="맑은 고딕" pitchFamily="50" charset="-127"/>
                <a:ea typeface="맑은 고딕" pitchFamily="50" charset="-127"/>
              </a:rPr>
              <a:t>2. </a:t>
            </a:r>
          </a:p>
          <a:p>
            <a:r>
              <a:rPr lang="en-US" altLang="ja-JP" dirty="0" smtClean="0">
                <a:latin typeface="맑은 고딕" pitchFamily="50" charset="-127"/>
                <a:ea typeface="맑은 고딕" pitchFamily="50" charset="-127"/>
              </a:rPr>
              <a:t>3. </a:t>
            </a:r>
          </a:p>
          <a:p>
            <a:r>
              <a:rPr lang="en-US" altLang="ja-JP" dirty="0" smtClean="0">
                <a:latin typeface="맑은 고딕" pitchFamily="50" charset="-127"/>
                <a:ea typeface="맑은 고딕" pitchFamily="50" charset="-127"/>
              </a:rPr>
              <a:t>4.</a:t>
            </a:r>
          </a:p>
          <a:p>
            <a:r>
              <a:rPr lang="en-US" altLang="ja-JP" dirty="0" smtClean="0">
                <a:latin typeface="맑은 고딕" pitchFamily="50" charset="-127"/>
                <a:ea typeface="맑은 고딕" pitchFamily="50" charset="-127"/>
              </a:rPr>
              <a:t>5. </a:t>
            </a:r>
          </a:p>
          <a:p>
            <a:r>
              <a:rPr lang="en-US" altLang="ja-JP" dirty="0" smtClean="0">
                <a:latin typeface="맑은 고딕" pitchFamily="50" charset="-127"/>
                <a:ea typeface="맑은 고딕" pitchFamily="50" charset="-127"/>
              </a:rPr>
              <a:t>6.</a:t>
            </a:r>
            <a:r>
              <a:rPr lang="ja-JP" altLang="en-US" dirty="0" smtClean="0">
                <a:latin typeface="맑은 고딕" pitchFamily="50" charset="-127"/>
                <a:ea typeface="HGPGothicE" pitchFamily="50" charset="-128"/>
              </a:rPr>
              <a:t>　</a:t>
            </a:r>
            <a:r>
              <a:rPr lang="en-US" altLang="ja-JP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ja-JP" altLang="en-US" dirty="0">
              <a:latin typeface="맑은 고딕" pitchFamily="50" charset="-127"/>
              <a:ea typeface="HGPGothicE" pitchFamily="50" charset="-128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 userDrawn="1"/>
        </p:nvSpPr>
        <p:spPr bwMode="auto">
          <a:xfrm>
            <a:off x="1424608" y="2204864"/>
            <a:ext cx="550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ja-JP" alt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HGPGothicE" pitchFamily="50" charset="-128"/>
            </a:endParaRPr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 flipH="1">
            <a:off x="1586" y="0"/>
            <a:ext cx="8108774" cy="115252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54243" y="1152525"/>
            <a:ext cx="9849544" cy="238125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7490998" y="1152525"/>
            <a:ext cx="2431606" cy="238125"/>
          </a:xfrm>
          <a:prstGeom prst="rect">
            <a:avLst/>
          </a:prstGeom>
          <a:solidFill>
            <a:srgbClr val="FD001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13" name="Picture 48" descr="名称未設定 1のコピー"/>
          <p:cNvPicPr>
            <a:picLocks noChangeAspect="1" noChangeArrowheads="1"/>
          </p:cNvPicPr>
          <p:nvPr userDrawn="1"/>
        </p:nvPicPr>
        <p:blipFill>
          <a:blip r:embed="rId13" cstate="print"/>
          <a:srcRect l="420" b="17406"/>
          <a:stretch>
            <a:fillRect/>
          </a:stretch>
        </p:blipFill>
        <p:spPr bwMode="auto">
          <a:xfrm>
            <a:off x="7469579" y="0"/>
            <a:ext cx="2431606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3"/>
          <p:cNvSpPr txBox="1">
            <a:spLocks noChangeArrowheads="1"/>
          </p:cNvSpPr>
          <p:nvPr userDrawn="1"/>
        </p:nvSpPr>
        <p:spPr bwMode="gray">
          <a:xfrm>
            <a:off x="6918150" y="6599238"/>
            <a:ext cx="2526654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Korea Ltd. 2017. All rights reserved.</a:t>
            </a:r>
          </a:p>
        </p:txBody>
      </p:sp>
      <p:sp>
        <p:nvSpPr>
          <p:cNvPr id="10" name="スライド番号プレースホルダ 2"/>
          <p:cNvSpPr>
            <a:spLocks noGrp="1"/>
          </p:cNvSpPr>
          <p:nvPr>
            <p:ph type="sldNum" sz="quarter" idx="4"/>
          </p:nvPr>
        </p:nvSpPr>
        <p:spPr bwMode="gray">
          <a:xfrm>
            <a:off x="9355903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990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Excel____________5.xlsm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Excel_____6.xlsx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Excel_____7.xlsx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Excel_____8.xlsx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____9.xlsx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Excel_____10.xlsx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___________1.xlsm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___________2.xlsm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___________3.xlsm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___________4.xlsm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5041211" y="5003125"/>
            <a:ext cx="4008438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9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주식회사</a:t>
            </a:r>
            <a:r>
              <a:rPr lang="ja-JP" altLang="en-US" sz="1900" dirty="0" smtClean="0">
                <a:solidFill>
                  <a:schemeClr val="tx1"/>
                </a:solidFill>
                <a:latin typeface="HY헤드라인M" pitchFamily="18" charset="-127"/>
                <a:ea typeface="+mn-ea"/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한국히타치</a:t>
            </a:r>
            <a:r>
              <a:rPr lang="ja-JP" altLang="en-US" sz="2000" dirty="0">
                <a:latin typeface="HY헤드라인M" pitchFamily="18" charset="-127"/>
              </a:rPr>
              <a:t>（</a:t>
            </a:r>
            <a:r>
              <a:rPr lang="en-US" altLang="ja-JP" sz="2000" dirty="0">
                <a:latin typeface="HY헤드라인M" pitchFamily="18" charset="-127"/>
                <a:ea typeface="HY헤드라인M" pitchFamily="18" charset="-127"/>
              </a:rPr>
              <a:t>ITC</a:t>
            </a:r>
            <a:r>
              <a:rPr lang="ja-JP" altLang="en-US" sz="2000" dirty="0">
                <a:latin typeface="HY헤드라인M" pitchFamily="18" charset="-127"/>
              </a:rPr>
              <a:t>）</a:t>
            </a:r>
          </a:p>
          <a:p>
            <a:pPr>
              <a:lnSpc>
                <a:spcPct val="100000"/>
              </a:lnSpc>
            </a:pPr>
            <a:endParaRPr lang="ja-JP" altLang="en-US" sz="1900" dirty="0">
              <a:solidFill>
                <a:schemeClr val="tx1"/>
              </a:solidFill>
              <a:latin typeface="HY헤드라인M" pitchFamily="18" charset="-127"/>
              <a:ea typeface="+mn-ea"/>
            </a:endParaRPr>
          </a:p>
        </p:txBody>
      </p:sp>
      <p:sp>
        <p:nvSpPr>
          <p:cNvPr id="9" name="Text Box 85"/>
          <p:cNvSpPr txBox="1">
            <a:spLocks noChangeArrowheads="1"/>
          </p:cNvSpPr>
          <p:nvPr/>
        </p:nvSpPr>
        <p:spPr bwMode="auto">
          <a:xfrm>
            <a:off x="5041211" y="5331737"/>
            <a:ext cx="46180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 dirty="0" err="1" smtClean="0">
                <a:latin typeface="HY헤드라인M" pitchFamily="18" charset="-127"/>
                <a:ea typeface="HY헤드라인M" pitchFamily="18" charset="-127"/>
              </a:rPr>
              <a:t>지메이트</a:t>
            </a:r>
            <a:r>
              <a:rPr lang="ko-KR" altLang="en-US" sz="17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700" dirty="0" err="1" smtClean="0">
                <a:latin typeface="HY헤드라인M" pitchFamily="18" charset="-127"/>
                <a:ea typeface="HY헤드라인M" pitchFamily="18" charset="-127"/>
              </a:rPr>
              <a:t>시스템즈</a:t>
            </a:r>
            <a:endParaRPr lang="ja-JP" altLang="en-US" sz="1700" dirty="0">
              <a:solidFill>
                <a:schemeClr val="tx1"/>
              </a:solidFill>
              <a:latin typeface="HY헤드라인M" pitchFamily="18" charset="-127"/>
              <a:ea typeface="+mn-ea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5041211" y="4646463"/>
            <a:ext cx="320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1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2018/11/07</a:t>
            </a:r>
            <a:endParaRPr lang="en-US" altLang="ja-JP" sz="1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8670401" y="1612900"/>
            <a:ext cx="827087" cy="400050"/>
            <a:chOff x="4222" y="846"/>
            <a:chExt cx="1436" cy="252"/>
          </a:xfrm>
        </p:grpSpPr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4247" y="851"/>
              <a:ext cx="1389" cy="213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30000"/>
                </a:spcBef>
              </a:pPr>
              <a:r>
                <a:rPr lang="ko-KR" altLang="en-US" sz="1600" dirty="0" err="1" smtClean="0">
                  <a:solidFill>
                    <a:srgbClr val="CC3300"/>
                  </a:solidFill>
                  <a:latin typeface="맑은 고딕" pitchFamily="50" charset="-127"/>
                  <a:ea typeface="맑은 고딕" pitchFamily="50" charset="-127"/>
                </a:rPr>
                <a:t>사외비</a:t>
              </a:r>
              <a:endParaRPr lang="ja-JP" altLang="en-US" sz="1600" dirty="0">
                <a:solidFill>
                  <a:srgbClr val="CC3300"/>
                </a:solidFill>
                <a:latin typeface="맑은 고딕" pitchFamily="50" charset="-127"/>
                <a:ea typeface="+mn-ea"/>
              </a:endParaRPr>
            </a:p>
          </p:txBody>
        </p:sp>
        <p:sp>
          <p:nvSpPr>
            <p:cNvPr id="13" name="AutoShape 91"/>
            <p:cNvSpPr>
              <a:spLocks noChangeArrowheads="1"/>
            </p:cNvSpPr>
            <p:nvPr/>
          </p:nvSpPr>
          <p:spPr bwMode="auto">
            <a:xfrm>
              <a:off x="4222" y="846"/>
              <a:ext cx="1436" cy="252"/>
            </a:xfrm>
            <a:prstGeom prst="roundRect">
              <a:avLst>
                <a:gd name="adj" fmla="val 10713"/>
              </a:avLst>
            </a:prstGeom>
            <a:noFill/>
            <a:ln w="19050" cap="rnd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719630" y="2991388"/>
            <a:ext cx="63785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운영대행 월간 시스템 운영 리포트</a:t>
            </a:r>
            <a:endParaRPr lang="ko-KR" altLang="en-US" sz="2800" kern="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74780" y="3471519"/>
            <a:ext cx="75612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(Service </a:t>
            </a:r>
            <a:r>
              <a:rPr lang="en-US" altLang="ko-KR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Monthly </a:t>
            </a:r>
            <a:r>
              <a:rPr lang="en-US" altLang="ko-KR" b="1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Report</a:t>
            </a:r>
            <a:r>
              <a:rPr lang="en-US" altLang="ko-KR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</a:rPr>
              <a:t>)</a:t>
            </a:r>
            <a:endParaRPr lang="en-US" altLang="ko-KR" kern="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gray">
          <a:xfrm>
            <a:off x="6949146" y="6599238"/>
            <a:ext cx="2526654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Korea Ltd. 2017. All rights reserved.</a:t>
            </a:r>
          </a:p>
        </p:txBody>
      </p:sp>
      <p:grpSp>
        <p:nvGrpSpPr>
          <p:cNvPr id="18" name="グループ化 93"/>
          <p:cNvGrpSpPr/>
          <p:nvPr/>
        </p:nvGrpSpPr>
        <p:grpSpPr bwMode="gray">
          <a:xfrm>
            <a:off x="7518669" y="547566"/>
            <a:ext cx="1982788" cy="569913"/>
            <a:chOff x="6642100" y="547566"/>
            <a:chExt cx="1982788" cy="569913"/>
          </a:xfrm>
        </p:grpSpPr>
        <p:sp>
          <p:nvSpPr>
            <p:cNvPr id="1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8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42" name="正方形/長方形 11"/>
          <p:cNvSpPr>
            <a:spLocks noChangeArrowheads="1"/>
          </p:cNvSpPr>
          <p:nvPr/>
        </p:nvSpPr>
        <p:spPr bwMode="gray">
          <a:xfrm>
            <a:off x="1084046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3" name="グループ化 38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4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3008784" y="3789040"/>
            <a:ext cx="4149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(2018</a:t>
            </a:r>
            <a:r>
              <a:rPr lang="ko-KR" altLang="en-US" sz="16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r>
              <a:rPr lang="ko-KR" altLang="en-US" sz="16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월 </a:t>
            </a:r>
            <a:r>
              <a:rPr lang="en-US" altLang="ja-JP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일</a:t>
            </a:r>
            <a:r>
              <a:rPr lang="en-US" altLang="ja-JP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~ 2018</a:t>
            </a:r>
            <a:r>
              <a:rPr lang="ko-KR" altLang="en-US" sz="16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r>
              <a:rPr lang="ko-KR" altLang="en-US" sz="16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월 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31</a:t>
            </a:r>
            <a:r>
              <a:rPr lang="ko-KR" altLang="en-US" sz="16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일</a:t>
            </a:r>
            <a:r>
              <a:rPr lang="en-US" altLang="ja-JP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ja-JP" sz="16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04850" y="990600"/>
            <a:ext cx="8634413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HMK Trust Switch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현황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Uplink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Graph(HMK-Trust Switch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&lt;-&gt;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Traffic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장애 이슈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특이사항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5400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지점별 </a:t>
            </a:r>
            <a:r>
              <a:rPr lang="ko-KR" altLang="en-US" sz="1400" b="1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 현황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(HMK-Trust Switch)</a:t>
            </a:r>
            <a:endParaRPr lang="ko-KR" altLang="en-US" sz="1400" b="1" kern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개체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5655329"/>
              </p:ext>
            </p:extLst>
          </p:nvPr>
        </p:nvGraphicFramePr>
        <p:xfrm>
          <a:off x="1206500" y="1473200"/>
          <a:ext cx="756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8" name="매크로 사용 워크시트" r:id="rId5" imgW="7801356" imgH="524065" progId="Excel.SheetMacroEnabled.12">
                  <p:embed/>
                </p:oleObj>
              </mc:Choice>
              <mc:Fallback>
                <p:oleObj name="매크로 사용 워크시트" r:id="rId5" imgW="7801356" imgH="524065" progId="Excel.SheetMacroEnabled.12">
                  <p:embed/>
                  <p:pic>
                    <p:nvPicPr>
                      <p:cNvPr id="0" name="Picture 38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473200"/>
                        <a:ext cx="756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097" name="Picture 377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136576" y="2708920"/>
            <a:ext cx="7772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44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37686"/>
              </p:ext>
            </p:extLst>
          </p:nvPr>
        </p:nvGraphicFramePr>
        <p:xfrm>
          <a:off x="1208088" y="1412875"/>
          <a:ext cx="7143750" cy="1357723"/>
        </p:xfrm>
        <a:graphic>
          <a:graphicData uri="http://schemas.openxmlformats.org/drawingml/2006/table">
            <a:tbl>
              <a:tblPr/>
              <a:tblGrid>
                <a:gridCol w="1311219"/>
                <a:gridCol w="2335950"/>
                <a:gridCol w="1425078"/>
                <a:gridCol w="2071503"/>
              </a:tblGrid>
              <a:tr h="2668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      델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DL380e Gen8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201HMKS-NOCBK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IP Address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192.168.207.41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E5-2407 2.40GHz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Windows Server 2012 R2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Memory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8GB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  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Backup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HDD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파티션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 : 100.24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GB     D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TB</a:t>
                      </a:r>
                      <a:endParaRPr lang="ko-KR" altLang="en-US" sz="10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3000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9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832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ㆍ시스템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 사용  </a:t>
            </a:r>
            <a:r>
              <a:rPr lang="ko-KR" altLang="en-US" sz="1400" b="1" dirty="0"/>
              <a:t>현황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-95816" y="2216880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1438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4968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- NOCBK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(192.168.207.41)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76300" y="3357563"/>
            <a:ext cx="1597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ㆍ자원</a:t>
            </a:r>
            <a:r>
              <a:rPr lang="ko-KR" altLang="en-US" sz="1400" b="1" dirty="0"/>
              <a:t> 사용  현황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479327" y="6003920"/>
            <a:ext cx="7134304" cy="249672"/>
            <a:chOff x="1487001" y="6028859"/>
            <a:chExt cx="7134304" cy="249672"/>
          </a:xfrm>
        </p:grpSpPr>
        <p:sp>
          <p:nvSpPr>
            <p:cNvPr id="28" name="TextBox 7"/>
            <p:cNvSpPr txBox="1">
              <a:spLocks noChangeArrowheads="1"/>
            </p:cNvSpPr>
            <p:nvPr/>
          </p:nvSpPr>
          <p:spPr bwMode="auto">
            <a:xfrm>
              <a:off x="7189380" y="6032469"/>
              <a:ext cx="14319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/>
                <a:t>디스크 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1487001" y="6028859"/>
              <a:ext cx="12414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 smtClean="0"/>
                <a:t>CPU</a:t>
              </a:r>
              <a:r>
                <a:rPr lang="ko-KR" altLang="en-US" sz="1000" b="1" dirty="0" smtClean="0"/>
                <a:t> 사용 현황</a:t>
              </a:r>
              <a:r>
                <a:rPr lang="en-US" altLang="ko-KR" sz="1000" b="1" dirty="0" smtClean="0"/>
                <a:t>(%)</a:t>
              </a:r>
              <a:endParaRPr lang="ko-KR" altLang="en-US" sz="1000" b="1" dirty="0"/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4244042" y="6029195"/>
              <a:ext cx="151606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/>
                <a:t>Memory </a:t>
              </a:r>
              <a:r>
                <a:rPr lang="ko-KR" altLang="en-US" sz="1000" b="1" dirty="0"/>
                <a:t>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</p:grp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267462"/>
              </p:ext>
            </p:extLst>
          </p:nvPr>
        </p:nvGraphicFramePr>
        <p:xfrm>
          <a:off x="1006475" y="3787775"/>
          <a:ext cx="78930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워크시트" r:id="rId5" imgW="7553706" imgH="1476184" progId="Excel.Sheet.12">
                  <p:embed/>
                </p:oleObj>
              </mc:Choice>
              <mc:Fallback>
                <p:oleObj name="워크시트" r:id="rId5" imgW="7553706" imgH="1476184" progId="Excel.Shee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787775"/>
                        <a:ext cx="7893050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3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74757"/>
              </p:ext>
            </p:extLst>
          </p:nvPr>
        </p:nvGraphicFramePr>
        <p:xfrm>
          <a:off x="1136576" y="1394844"/>
          <a:ext cx="7143753" cy="4680520"/>
        </p:xfrm>
        <a:graphic>
          <a:graphicData uri="http://schemas.openxmlformats.org/drawingml/2006/table">
            <a:tbl>
              <a:tblPr/>
              <a:tblGrid>
                <a:gridCol w="1311219"/>
                <a:gridCol w="1209558"/>
                <a:gridCol w="4622976"/>
              </a:tblGrid>
              <a:tr h="3600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물리적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CPU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OS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인식 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Event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Log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응용프로그램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보안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시스템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일자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Window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2018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14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일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Window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업데이트 진행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4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설치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Backup Exec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Symantec Backup Exec ™2014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14.1.1786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특이사항 및 조치내용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5664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3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492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 smtClean="0"/>
              <a:t>ㆍ</a:t>
            </a:r>
            <a:r>
              <a:rPr lang="en-US" altLang="ko-KR" sz="1400" b="1" dirty="0" smtClean="0"/>
              <a:t>OS  </a:t>
            </a:r>
            <a:r>
              <a:rPr lang="ko-KR" altLang="en-US" sz="1400" b="1" dirty="0" smtClean="0"/>
              <a:t>점검 현황</a:t>
            </a:r>
            <a:endParaRPr lang="ko-KR" altLang="en-US" sz="1400" b="1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588" y="2574925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2579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4968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- NOCBK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(192.168.207.41)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4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75034"/>
              </p:ext>
            </p:extLst>
          </p:nvPr>
        </p:nvGraphicFramePr>
        <p:xfrm>
          <a:off x="1208088" y="1412875"/>
          <a:ext cx="7143750" cy="1395684"/>
        </p:xfrm>
        <a:graphic>
          <a:graphicData uri="http://schemas.openxmlformats.org/drawingml/2006/table">
            <a:tbl>
              <a:tblPr/>
              <a:tblGrid>
                <a:gridCol w="1311219"/>
                <a:gridCol w="2335950"/>
                <a:gridCol w="1425078"/>
                <a:gridCol w="2071503"/>
              </a:tblGrid>
              <a:tr h="2668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      델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DL380e Gen8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201HMKS-NOCFS.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hmk-ad.hitachi-metals.com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IP Address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192.168.207.40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E5-2407 2.40GHz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Windows Server 2012 R2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Memory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8GB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  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HDD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파티션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 : 100.24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GB     D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: 1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TB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 : 8 TB</a:t>
                      </a:r>
                      <a:endParaRPr lang="ko-KR" altLang="en-US" sz="10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3000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9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832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ㆍ시스템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 사용  </a:t>
            </a:r>
            <a:r>
              <a:rPr lang="ko-KR" altLang="en-US" sz="1400" b="1" dirty="0"/>
              <a:t>현황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588" y="2574925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1438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4968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- NOCFS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(192.168.207.40)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76300" y="3357563"/>
            <a:ext cx="1597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ㆍ자원</a:t>
            </a:r>
            <a:r>
              <a:rPr lang="ko-KR" altLang="en-US" sz="1400" b="1" dirty="0"/>
              <a:t> 사용  현황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479327" y="6003920"/>
            <a:ext cx="7134304" cy="249672"/>
            <a:chOff x="1487001" y="6028859"/>
            <a:chExt cx="7134304" cy="249672"/>
          </a:xfrm>
        </p:grpSpPr>
        <p:sp>
          <p:nvSpPr>
            <p:cNvPr id="25" name="TextBox 7"/>
            <p:cNvSpPr txBox="1">
              <a:spLocks noChangeArrowheads="1"/>
            </p:cNvSpPr>
            <p:nvPr/>
          </p:nvSpPr>
          <p:spPr bwMode="auto">
            <a:xfrm>
              <a:off x="7189380" y="6032469"/>
              <a:ext cx="14319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/>
                <a:t>디스크 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>
              <a:off x="1487001" y="6028859"/>
              <a:ext cx="12414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 smtClean="0"/>
                <a:t>CPU</a:t>
              </a:r>
              <a:r>
                <a:rPr lang="ko-KR" altLang="en-US" sz="1000" b="1" dirty="0" smtClean="0"/>
                <a:t> 사용 현황</a:t>
              </a:r>
              <a:r>
                <a:rPr lang="en-US" altLang="ko-KR" sz="1000" b="1" dirty="0" smtClean="0"/>
                <a:t>(%)</a:t>
              </a:r>
              <a:endParaRPr lang="ko-KR" altLang="en-US" sz="10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4244042" y="6029195"/>
              <a:ext cx="151606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/>
                <a:t>Memory </a:t>
              </a:r>
              <a:r>
                <a:rPr lang="ko-KR" altLang="en-US" sz="1000" b="1" dirty="0"/>
                <a:t>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</p:grp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408289"/>
              </p:ext>
            </p:extLst>
          </p:nvPr>
        </p:nvGraphicFramePr>
        <p:xfrm>
          <a:off x="1006475" y="3787775"/>
          <a:ext cx="78930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워크시트" r:id="rId5" imgW="7553706" imgH="1476184" progId="Excel.Sheet.12">
                  <p:embed/>
                </p:oleObj>
              </mc:Choice>
              <mc:Fallback>
                <p:oleObj name="워크시트" r:id="rId5" imgW="7553706" imgH="1476184" progId="Excel.Shee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787775"/>
                        <a:ext cx="7893050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5062"/>
              </p:ext>
            </p:extLst>
          </p:nvPr>
        </p:nvGraphicFramePr>
        <p:xfrm>
          <a:off x="1136576" y="1394844"/>
          <a:ext cx="7143753" cy="4680520"/>
        </p:xfrm>
        <a:graphic>
          <a:graphicData uri="http://schemas.openxmlformats.org/drawingml/2006/table">
            <a:tbl>
              <a:tblPr/>
              <a:tblGrid>
                <a:gridCol w="1311219"/>
                <a:gridCol w="1209558"/>
                <a:gridCol w="4622976"/>
              </a:tblGrid>
              <a:tr h="3600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 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물리적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CPU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OS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인식 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Event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Log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응용프로그램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보안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시스템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일자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Window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2018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14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일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Window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업데이트 진행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4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설치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특이사항 및 조치내용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5664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3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492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 smtClean="0"/>
              <a:t>ㆍ</a:t>
            </a:r>
            <a:r>
              <a:rPr lang="en-US" altLang="ko-KR" sz="1400" b="1" dirty="0" smtClean="0"/>
              <a:t>OS  </a:t>
            </a:r>
            <a:r>
              <a:rPr lang="ko-KR" altLang="en-US" sz="1400" b="1" dirty="0" smtClean="0"/>
              <a:t>점검 현황</a:t>
            </a:r>
            <a:endParaRPr lang="ko-KR" altLang="en-US" sz="1400" b="1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588" y="2574925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1438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4968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- NOCFS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(192.168.207.40)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33781"/>
              </p:ext>
            </p:extLst>
          </p:nvPr>
        </p:nvGraphicFramePr>
        <p:xfrm>
          <a:off x="1208088" y="1412875"/>
          <a:ext cx="7143750" cy="1395684"/>
        </p:xfrm>
        <a:graphic>
          <a:graphicData uri="http://schemas.openxmlformats.org/drawingml/2006/table">
            <a:tbl>
              <a:tblPr/>
              <a:tblGrid>
                <a:gridCol w="1311219"/>
                <a:gridCol w="2335950"/>
                <a:gridCol w="1425078"/>
                <a:gridCol w="2071503"/>
              </a:tblGrid>
              <a:tr h="2668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      델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HP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DL380 Gen9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201HMK-NOCDB.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hmk-ad.hitachi-metals.com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IP Address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10.110.137.2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E5-2620v3 6Core, 2.4GHz *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Windows Server 2012 R2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Memory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16GB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  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HDD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SAS 500GB *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파티션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 : 465.21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GB</a:t>
                      </a:r>
                      <a:endParaRPr lang="ko-KR" altLang="en-US" sz="10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3000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9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832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ㆍ시스템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 사용  </a:t>
            </a:r>
            <a:r>
              <a:rPr lang="ko-KR" altLang="en-US" sz="1400" b="1" dirty="0"/>
              <a:t>현황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1438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5467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HMK-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OrderDB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(10.110.137.2)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6300" y="3357563"/>
            <a:ext cx="1597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ㆍ자원</a:t>
            </a:r>
            <a:r>
              <a:rPr lang="ko-KR" altLang="en-US" sz="1400" b="1" dirty="0"/>
              <a:t> 사용 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479327" y="6003920"/>
            <a:ext cx="7134304" cy="249672"/>
            <a:chOff x="1487001" y="6028859"/>
            <a:chExt cx="7134304" cy="249672"/>
          </a:xfrm>
        </p:grpSpPr>
        <p:sp>
          <p:nvSpPr>
            <p:cNvPr id="28" name="TextBox 7"/>
            <p:cNvSpPr txBox="1">
              <a:spLocks noChangeArrowheads="1"/>
            </p:cNvSpPr>
            <p:nvPr/>
          </p:nvSpPr>
          <p:spPr bwMode="auto">
            <a:xfrm>
              <a:off x="7189380" y="6032469"/>
              <a:ext cx="14319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/>
                <a:t>디스크 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1487001" y="6028859"/>
              <a:ext cx="12414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 smtClean="0"/>
                <a:t>CPU</a:t>
              </a:r>
              <a:r>
                <a:rPr lang="ko-KR" altLang="en-US" sz="1000" b="1" dirty="0" smtClean="0"/>
                <a:t> 사용 현황</a:t>
              </a:r>
              <a:r>
                <a:rPr lang="en-US" altLang="ko-KR" sz="1000" b="1" dirty="0" smtClean="0"/>
                <a:t>(%)</a:t>
              </a:r>
              <a:endParaRPr lang="ko-KR" altLang="en-US" sz="1000" b="1" dirty="0"/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4244042" y="6029195"/>
              <a:ext cx="151606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/>
                <a:t>Memory </a:t>
              </a:r>
              <a:r>
                <a:rPr lang="ko-KR" altLang="en-US" sz="1000" b="1" dirty="0"/>
                <a:t>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</p:grp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477399"/>
              </p:ext>
            </p:extLst>
          </p:nvPr>
        </p:nvGraphicFramePr>
        <p:xfrm>
          <a:off x="1006475" y="3787775"/>
          <a:ext cx="78930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워크시트" r:id="rId5" imgW="7553706" imgH="1476184" progId="Excel.Sheet.12">
                  <p:embed/>
                </p:oleObj>
              </mc:Choice>
              <mc:Fallback>
                <p:oleObj name="워크시트" r:id="rId5" imgW="7553706" imgH="1476184" progId="Excel.Shee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787775"/>
                        <a:ext cx="7893050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8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47578"/>
              </p:ext>
            </p:extLst>
          </p:nvPr>
        </p:nvGraphicFramePr>
        <p:xfrm>
          <a:off x="1136576" y="1394844"/>
          <a:ext cx="7143753" cy="4680520"/>
        </p:xfrm>
        <a:graphic>
          <a:graphicData uri="http://schemas.openxmlformats.org/drawingml/2006/table">
            <a:tbl>
              <a:tblPr/>
              <a:tblGrid>
                <a:gridCol w="1311219"/>
                <a:gridCol w="1209558"/>
                <a:gridCol w="4622976"/>
              </a:tblGrid>
              <a:tr h="3600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 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물리적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CPU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OS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인식 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Event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Log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응용프로그램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보안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시스템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일자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Window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2018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14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일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Window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업데이트 진행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4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설치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win64 11G R2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Backup Agent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Symantec Backup Exec Remote Agent 14.1.1786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특이사항 및 조치내용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5664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3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492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 smtClean="0"/>
              <a:t>ㆍ</a:t>
            </a:r>
            <a:r>
              <a:rPr lang="en-US" altLang="ko-KR" sz="1400" b="1" dirty="0" smtClean="0"/>
              <a:t>OS  </a:t>
            </a:r>
            <a:r>
              <a:rPr lang="ko-KR" altLang="en-US" sz="1400" b="1" dirty="0" smtClean="0"/>
              <a:t>점검 현황</a:t>
            </a:r>
            <a:endParaRPr lang="ko-KR" altLang="en-US" sz="1400" b="1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588" y="2574925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1438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5467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HMK-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OrderDB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(10.110.137.2)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3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88747"/>
              </p:ext>
            </p:extLst>
          </p:nvPr>
        </p:nvGraphicFramePr>
        <p:xfrm>
          <a:off x="1208088" y="1412875"/>
          <a:ext cx="7143750" cy="1357723"/>
        </p:xfrm>
        <a:graphic>
          <a:graphicData uri="http://schemas.openxmlformats.org/drawingml/2006/table">
            <a:tbl>
              <a:tblPr/>
              <a:tblGrid>
                <a:gridCol w="1311219"/>
                <a:gridCol w="2335950"/>
                <a:gridCol w="1425078"/>
                <a:gridCol w="2071503"/>
              </a:tblGrid>
              <a:tr h="2668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      델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HP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DL380 Gen9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201HMK-NOCWEB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IP Address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192.168.0.195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E5-2620v3 6Core, 2.4GHz *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Windows Server 2012 R2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Memory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16GB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  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HDD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SAS 500GB *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파티션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 : 465.21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GB</a:t>
                      </a:r>
                      <a:endParaRPr lang="ko-KR" altLang="en-US" sz="10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3000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9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832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ㆍ시스템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 사용  </a:t>
            </a:r>
            <a:r>
              <a:rPr lang="ko-KR" altLang="en-US" sz="1400" b="1" dirty="0"/>
              <a:t>현황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588" y="2574925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1438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5467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HMK-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OrderWeb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(192.168.0.195)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6300" y="3357563"/>
            <a:ext cx="1597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ㆍ자원</a:t>
            </a:r>
            <a:r>
              <a:rPr lang="ko-KR" altLang="en-US" sz="1400" b="1" dirty="0"/>
              <a:t> 사용 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479327" y="6003920"/>
            <a:ext cx="7134304" cy="249672"/>
            <a:chOff x="1487001" y="6028859"/>
            <a:chExt cx="7134304" cy="249672"/>
          </a:xfrm>
        </p:grpSpPr>
        <p:sp>
          <p:nvSpPr>
            <p:cNvPr id="28" name="TextBox 7"/>
            <p:cNvSpPr txBox="1">
              <a:spLocks noChangeArrowheads="1"/>
            </p:cNvSpPr>
            <p:nvPr/>
          </p:nvSpPr>
          <p:spPr bwMode="auto">
            <a:xfrm>
              <a:off x="7189380" y="6032469"/>
              <a:ext cx="14319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/>
                <a:t>디스크 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1487001" y="6028859"/>
              <a:ext cx="12414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 smtClean="0"/>
                <a:t>CPU</a:t>
              </a:r>
              <a:r>
                <a:rPr lang="ko-KR" altLang="en-US" sz="1000" b="1" dirty="0" smtClean="0"/>
                <a:t> 사용 현황</a:t>
              </a:r>
              <a:r>
                <a:rPr lang="en-US" altLang="ko-KR" sz="1000" b="1" dirty="0" smtClean="0"/>
                <a:t>(%)</a:t>
              </a:r>
              <a:endParaRPr lang="ko-KR" altLang="en-US" sz="1000" b="1" dirty="0"/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4244042" y="6029195"/>
              <a:ext cx="151606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/>
                <a:t>Memory </a:t>
              </a:r>
              <a:r>
                <a:rPr lang="ko-KR" altLang="en-US" sz="1000" b="1" dirty="0"/>
                <a:t>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</p:grp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60548"/>
              </p:ext>
            </p:extLst>
          </p:nvPr>
        </p:nvGraphicFramePr>
        <p:xfrm>
          <a:off x="1006475" y="3787775"/>
          <a:ext cx="78930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워크시트" r:id="rId5" imgW="7553706" imgH="1476184" progId="Excel.Sheet.12">
                  <p:embed/>
                </p:oleObj>
              </mc:Choice>
              <mc:Fallback>
                <p:oleObj name="워크시트" r:id="rId5" imgW="7553706" imgH="1476184" progId="Excel.Shee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787775"/>
                        <a:ext cx="7893050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9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5664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3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492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 smtClean="0"/>
              <a:t>ㆍ</a:t>
            </a:r>
            <a:r>
              <a:rPr lang="en-US" altLang="ko-KR" sz="1400" b="1" dirty="0" smtClean="0"/>
              <a:t>OS  </a:t>
            </a:r>
            <a:r>
              <a:rPr lang="ko-KR" altLang="en-US" sz="1400" b="1" dirty="0" smtClean="0"/>
              <a:t>점검 현황</a:t>
            </a:r>
            <a:endParaRPr lang="ko-KR" altLang="en-US" sz="1400" b="1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588" y="2574925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1438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5467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HMK-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OrderWeb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(192.168.0.195)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20972"/>
              </p:ext>
            </p:extLst>
          </p:nvPr>
        </p:nvGraphicFramePr>
        <p:xfrm>
          <a:off x="1136576" y="1394844"/>
          <a:ext cx="7143753" cy="4680520"/>
        </p:xfrm>
        <a:graphic>
          <a:graphicData uri="http://schemas.openxmlformats.org/drawingml/2006/table">
            <a:tbl>
              <a:tblPr/>
              <a:tblGrid>
                <a:gridCol w="1311219"/>
                <a:gridCol w="1209558"/>
                <a:gridCol w="4622976"/>
              </a:tblGrid>
              <a:tr h="3600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 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물리적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CPU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OS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인식 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Event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Log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응용프로그램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보안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시스템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일자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Window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2018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14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일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Window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업데이트 진행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4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설치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Tomcat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7.0 Tomcat7 7.0.65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Backup Agent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Symantec Backup Exec Remote Agent 14.1.1786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특이사항 및 조치내용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4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22918"/>
              </p:ext>
            </p:extLst>
          </p:nvPr>
        </p:nvGraphicFramePr>
        <p:xfrm>
          <a:off x="1208088" y="1412875"/>
          <a:ext cx="7143750" cy="1357723"/>
        </p:xfrm>
        <a:graphic>
          <a:graphicData uri="http://schemas.openxmlformats.org/drawingml/2006/table">
            <a:tbl>
              <a:tblPr/>
              <a:tblGrid>
                <a:gridCol w="1311219"/>
                <a:gridCol w="2335950"/>
                <a:gridCol w="1425078"/>
                <a:gridCol w="2071503"/>
              </a:tblGrid>
              <a:tr h="2668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      델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HP ProLiant DL380p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HMK-AD_FILE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IP Address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10.110.137.5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 E5-2609 v2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@ 2.50GHz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Windows Server 2012 R2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Memory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8GB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  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AD&amp;FILE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HDD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SAS 1TB *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파티션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 : 100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GB, D : 1.72TB,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F : 2.1TB</a:t>
                      </a:r>
                      <a:endParaRPr lang="ko-KR" altLang="en-US" sz="10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3000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9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832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ㆍ시스템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 사용  </a:t>
            </a:r>
            <a:r>
              <a:rPr lang="ko-KR" altLang="en-US" sz="1400" b="1" dirty="0"/>
              <a:t>현황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588" y="2574925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1438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5467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HMK-AD&amp;FILE(10.110.137.5)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6300" y="3357563"/>
            <a:ext cx="1597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/>
              <a:t>ㆍ자원</a:t>
            </a:r>
            <a:r>
              <a:rPr lang="ko-KR" altLang="en-US" sz="1400" b="1" dirty="0"/>
              <a:t> 사용 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479327" y="6003920"/>
            <a:ext cx="7134304" cy="249672"/>
            <a:chOff x="1487001" y="6028859"/>
            <a:chExt cx="7134304" cy="249672"/>
          </a:xfrm>
        </p:grpSpPr>
        <p:sp>
          <p:nvSpPr>
            <p:cNvPr id="28" name="TextBox 7"/>
            <p:cNvSpPr txBox="1">
              <a:spLocks noChangeArrowheads="1"/>
            </p:cNvSpPr>
            <p:nvPr/>
          </p:nvSpPr>
          <p:spPr bwMode="auto">
            <a:xfrm>
              <a:off x="7189380" y="6032469"/>
              <a:ext cx="14319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/>
                <a:t>디스크 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1487001" y="6028859"/>
              <a:ext cx="12414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 smtClean="0"/>
                <a:t>CPU</a:t>
              </a:r>
              <a:r>
                <a:rPr lang="ko-KR" altLang="en-US" sz="1000" b="1" dirty="0" smtClean="0"/>
                <a:t> 사용 현황</a:t>
              </a:r>
              <a:r>
                <a:rPr lang="en-US" altLang="ko-KR" sz="1000" b="1" dirty="0" smtClean="0"/>
                <a:t>(%)</a:t>
              </a:r>
              <a:endParaRPr lang="ko-KR" altLang="en-US" sz="1000" b="1" dirty="0"/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4244042" y="6029195"/>
              <a:ext cx="151606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000" b="1" dirty="0"/>
                <a:t>Memory </a:t>
              </a:r>
              <a:r>
                <a:rPr lang="ko-KR" altLang="en-US" sz="1000" b="1" dirty="0"/>
                <a:t>사용 현황</a:t>
              </a:r>
              <a:r>
                <a:rPr lang="en-US" altLang="ko-KR" sz="1000" b="1" dirty="0"/>
                <a:t>(GB)</a:t>
              </a:r>
              <a:endParaRPr lang="ko-KR" altLang="en-US" sz="1000" b="1" dirty="0"/>
            </a:p>
          </p:txBody>
        </p:sp>
      </p:grp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77758"/>
              </p:ext>
            </p:extLst>
          </p:nvPr>
        </p:nvGraphicFramePr>
        <p:xfrm>
          <a:off x="1006475" y="3787775"/>
          <a:ext cx="78930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워크시트" r:id="rId5" imgW="7553706" imgH="1476184" progId="Excel.Sheet.12">
                  <p:embed/>
                </p:oleObj>
              </mc:Choice>
              <mc:Fallback>
                <p:oleObj name="워크시트" r:id="rId5" imgW="7553706" imgH="1476184" progId="Excel.Shee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787775"/>
                        <a:ext cx="7893050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2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9"/>
          <p:cNvSpPr txBox="1">
            <a:spLocks noChangeArrowheads="1"/>
          </p:cNvSpPr>
          <p:nvPr/>
        </p:nvSpPr>
        <p:spPr bwMode="auto">
          <a:xfrm>
            <a:off x="928436" y="3151305"/>
            <a:ext cx="805378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ja-JP"/>
            </a:defPPr>
            <a:lvl1pPr>
              <a:lnSpc>
                <a:spcPct val="100000"/>
              </a:lnSpc>
              <a:defRPr sz="2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b="1" kern="0" dirty="0" smtClean="0">
                <a:latin typeface="HY견고딕" pitchFamily="18" charset="-127"/>
                <a:ea typeface="HY견고딕" pitchFamily="18" charset="-127"/>
              </a:rPr>
              <a:t>RACK </a:t>
            </a:r>
            <a:r>
              <a:rPr lang="ko-KR" altLang="en-US" sz="1800" b="1" kern="0" dirty="0" smtClean="0">
                <a:latin typeface="HY견고딕" pitchFamily="18" charset="-127"/>
                <a:ea typeface="HY견고딕" pitchFamily="18" charset="-127"/>
              </a:rPr>
              <a:t>배치도</a:t>
            </a:r>
            <a:endParaRPr lang="en-US" altLang="ko-KR" sz="1800" b="1" kern="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ja-JP" sz="1800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1800" b="1" kern="0" dirty="0">
                <a:latin typeface="HY견고딕" pitchFamily="18" charset="-127"/>
                <a:ea typeface="HY견고딕" pitchFamily="18" charset="-127"/>
              </a:rPr>
              <a:t>네트워크 </a:t>
            </a:r>
            <a:r>
              <a:rPr lang="ko-KR" altLang="en-US" sz="1800" b="1" kern="0" dirty="0" smtClean="0">
                <a:latin typeface="HY견고딕" pitchFamily="18" charset="-127"/>
                <a:ea typeface="HY견고딕" pitchFamily="18" charset="-127"/>
              </a:rPr>
              <a:t>구성도</a:t>
            </a:r>
            <a:endParaRPr lang="en-US" altLang="ko-KR" sz="1800" b="1" kern="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ja-JP" sz="1800" dirty="0" smtClean="0"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1800" b="1" kern="0" dirty="0">
                <a:latin typeface="HY견고딕" pitchFamily="18" charset="-127"/>
                <a:ea typeface="HY견고딕" pitchFamily="18" charset="-127"/>
              </a:rPr>
              <a:t>서버 육안점검 </a:t>
            </a:r>
            <a:r>
              <a:rPr lang="ko-KR" altLang="en-US" sz="1800" b="1" kern="0" dirty="0" smtClean="0">
                <a:latin typeface="HY견고딕" pitchFamily="18" charset="-127"/>
                <a:ea typeface="HY견고딕" pitchFamily="18" charset="-127"/>
              </a:rPr>
              <a:t>현황</a:t>
            </a:r>
            <a:endParaRPr lang="en-US" altLang="ja-JP" sz="18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ja-JP" sz="1800" dirty="0" smtClean="0"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1800" b="1" kern="0" dirty="0">
                <a:latin typeface="HY견고딕" pitchFamily="18" charset="-127"/>
                <a:ea typeface="HY견고딕" pitchFamily="18" charset="-127"/>
              </a:rPr>
              <a:t>지점별 </a:t>
            </a:r>
            <a:r>
              <a:rPr lang="ko-KR" altLang="en-US" sz="1800" b="1" kern="0" dirty="0" err="1">
                <a:latin typeface="HY견고딕" pitchFamily="18" charset="-127"/>
                <a:ea typeface="HY견고딕" pitchFamily="18" charset="-127"/>
              </a:rPr>
              <a:t>트래픽</a:t>
            </a:r>
            <a:r>
              <a:rPr lang="ko-KR" altLang="en-US" sz="1800" b="1" kern="0" dirty="0">
                <a:latin typeface="HY견고딕" pitchFamily="18" charset="-127"/>
                <a:ea typeface="HY견고딕" pitchFamily="18" charset="-127"/>
              </a:rPr>
              <a:t> 현황 </a:t>
            </a:r>
            <a:endParaRPr lang="en-US" altLang="ja-JP" sz="18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ja-JP" sz="1800" dirty="0" smtClean="0"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1800" b="1" kern="0" dirty="0">
                <a:latin typeface="HY견고딕" pitchFamily="18" charset="-127"/>
                <a:ea typeface="HY견고딕" pitchFamily="18" charset="-127"/>
              </a:rPr>
              <a:t>서버 </a:t>
            </a:r>
            <a:r>
              <a:rPr lang="en-US" altLang="ko-KR" sz="1800" b="1" kern="0" dirty="0">
                <a:latin typeface="HY견고딕" pitchFamily="18" charset="-127"/>
                <a:ea typeface="HY견고딕" pitchFamily="18" charset="-127"/>
              </a:rPr>
              <a:t>Resource </a:t>
            </a:r>
            <a:r>
              <a:rPr lang="ko-KR" altLang="en-US" sz="1800" b="1" kern="0" dirty="0">
                <a:latin typeface="HY견고딕" pitchFamily="18" charset="-127"/>
                <a:ea typeface="HY견고딕" pitchFamily="18" charset="-127"/>
              </a:rPr>
              <a:t>현황 </a:t>
            </a:r>
            <a:endParaRPr lang="en-US" altLang="ja-JP" sz="18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ja-JP" sz="1800" dirty="0" smtClean="0">
                <a:latin typeface="HY견고딕" pitchFamily="18" charset="-127"/>
                <a:ea typeface="HY견고딕" pitchFamily="18" charset="-127"/>
              </a:rPr>
              <a:t>6.</a:t>
            </a:r>
            <a:r>
              <a:rPr lang="ja-JP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b="1" kern="0" dirty="0" smtClean="0">
                <a:latin typeface="HY견고딕" pitchFamily="18" charset="-127"/>
                <a:ea typeface="HY견고딕" pitchFamily="18" charset="-127"/>
              </a:rPr>
              <a:t>월간 </a:t>
            </a:r>
            <a:r>
              <a:rPr lang="ko-KR" altLang="en-US" sz="1800" b="1" kern="0" dirty="0">
                <a:latin typeface="HY견고딕" pitchFamily="18" charset="-127"/>
                <a:ea typeface="HY견고딕" pitchFamily="18" charset="-127"/>
              </a:rPr>
              <a:t>작업 </a:t>
            </a:r>
            <a:r>
              <a:rPr lang="ko-KR" altLang="en-US" sz="1800" b="1" kern="0" dirty="0" smtClean="0">
                <a:latin typeface="HY견고딕" pitchFamily="18" charset="-127"/>
                <a:ea typeface="HY견고딕" pitchFamily="18" charset="-127"/>
              </a:rPr>
              <a:t>현황</a:t>
            </a:r>
            <a:r>
              <a:rPr lang="en-US" altLang="ja-JP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ja-JP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51" name="Text Box 34"/>
          <p:cNvSpPr txBox="1">
            <a:spLocks noChangeArrowheads="1"/>
          </p:cNvSpPr>
          <p:nvPr/>
        </p:nvSpPr>
        <p:spPr bwMode="auto">
          <a:xfrm>
            <a:off x="613966" y="2512368"/>
            <a:ext cx="59590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ja-JP" alt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HGPGothic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2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188" y="1145664"/>
            <a:ext cx="8634412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35" name="TextBox 14"/>
          <p:cNvSpPr txBox="1">
            <a:spLocks noChangeArrowheads="1"/>
          </p:cNvSpPr>
          <p:nvPr/>
        </p:nvSpPr>
        <p:spPr bwMode="auto">
          <a:xfrm>
            <a:off x="876300" y="981075"/>
            <a:ext cx="1492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 err="1" smtClean="0"/>
              <a:t>ㆍ</a:t>
            </a:r>
            <a:r>
              <a:rPr lang="en-US" altLang="ko-KR" sz="1400" b="1" dirty="0" smtClean="0"/>
              <a:t>OS  </a:t>
            </a:r>
            <a:r>
              <a:rPr lang="ko-KR" altLang="en-US" sz="1400" b="1" dirty="0" smtClean="0"/>
              <a:t>점검 현황</a:t>
            </a:r>
            <a:endParaRPr lang="ko-KR" altLang="en-US" sz="1400" b="1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588" y="2574925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1438" y="1350963"/>
            <a:ext cx="8634413" cy="2286000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5467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HMK-AD&amp;FILE(10.110.137.5)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55876"/>
              </p:ext>
            </p:extLst>
          </p:nvPr>
        </p:nvGraphicFramePr>
        <p:xfrm>
          <a:off x="1136576" y="1394844"/>
          <a:ext cx="7143753" cy="4680520"/>
        </p:xfrm>
        <a:graphic>
          <a:graphicData uri="http://schemas.openxmlformats.org/drawingml/2006/table">
            <a:tbl>
              <a:tblPr/>
              <a:tblGrid>
                <a:gridCol w="1311219"/>
                <a:gridCol w="1209558"/>
                <a:gridCol w="4622976"/>
              </a:tblGrid>
              <a:tr h="3600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CPU 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물리적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CPU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OS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인식 수량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Event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Log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응용프로그램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보안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시스템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일자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Window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2018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14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일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Window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수동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업데이트 진행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4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설치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Backup Agent</a:t>
                      </a: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Symantec Backup Exec Remote Agent 14.1.1786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특이사항 및 조치내용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9407" marR="9407" marT="9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38188" y="1143000"/>
            <a:ext cx="8634412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맑은 고딕" pitchFamily="50" charset="-127"/>
              <a:buNone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90588" y="908720"/>
            <a:ext cx="8383587" cy="5616624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작업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및 특이 사항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HMK 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백업 테이프 발송 관련</a:t>
            </a:r>
          </a:p>
          <a:p>
            <a:pPr marL="342900" indent="-342900" latinLnBrk="1">
              <a:spcBef>
                <a:spcPct val="20000"/>
              </a:spcBef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테이프 교체 및 고객사측 발송 진행</a:t>
            </a:r>
          </a:p>
          <a:p>
            <a:pPr marL="342900" indent="-342900" latinLnBrk="1">
              <a:spcBef>
                <a:spcPct val="20000"/>
              </a:spcBef>
              <a:defRPr/>
            </a:pP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HMK 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정기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PM 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관련</a:t>
            </a:r>
          </a:p>
          <a:p>
            <a:pPr marL="342900" indent="-342900" latinLnBrk="1">
              <a:spcBef>
                <a:spcPct val="20000"/>
              </a:spcBef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특이사항 없이 완료</a:t>
            </a:r>
          </a:p>
          <a:p>
            <a:pPr marL="342900" indent="-342900" latinLnBrk="1">
              <a:spcBef>
                <a:spcPct val="20000"/>
              </a:spcBef>
              <a:defRPr/>
            </a:pP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HMK 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패스워드 변경 요청</a:t>
            </a:r>
          </a:p>
          <a:p>
            <a:pPr marL="342900" indent="-342900" latinLnBrk="1">
              <a:spcBef>
                <a:spcPct val="20000"/>
              </a:spcBef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특이사항 없이 패스워드 수정작업 완료</a:t>
            </a: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1858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월간 작업 현황</a:t>
            </a:r>
          </a:p>
        </p:txBody>
      </p:sp>
    </p:spTree>
    <p:extLst>
      <p:ext uri="{BB962C8B-B14F-4D97-AF65-F5344CB8AC3E}">
        <p14:creationId xmlns:p14="http://schemas.microsoft.com/office/powerpoint/2010/main" val="37809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" descr="ea60_010_030_dmac [更新済み].wmf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gray">
          <a:xfrm>
            <a:off x="3383073" y="2916679"/>
            <a:ext cx="3571200" cy="10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Box 3"/>
          <p:cNvSpPr txBox="1">
            <a:spLocks noChangeArrowheads="1"/>
          </p:cNvSpPr>
          <p:nvPr/>
        </p:nvSpPr>
        <p:spPr bwMode="auto">
          <a:xfrm>
            <a:off x="560388" y="1052513"/>
            <a:ext cx="427437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SK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BroadBand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IDC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동관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R-5FE177, 178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랙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2187015" cy="31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1. RACK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배치도</a:t>
            </a:r>
            <a:endParaRPr lang="ko-KR" altLang="en-US" sz="14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2244396"/>
            <a:ext cx="1171677" cy="399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9" y="2224031"/>
            <a:ext cx="1208971" cy="40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1" y="4106213"/>
            <a:ext cx="990701" cy="3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/>
          <p:cNvSpPr txBox="1">
            <a:spLocks noChangeArrowheads="1"/>
          </p:cNvSpPr>
          <p:nvPr/>
        </p:nvSpPr>
        <p:spPr bwMode="auto">
          <a:xfrm>
            <a:off x="800617" y="2007506"/>
            <a:ext cx="873078" cy="26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R-5FE177</a:t>
            </a:r>
          </a:p>
        </p:txBody>
      </p:sp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6" y="5390729"/>
            <a:ext cx="990701" cy="3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6"/>
          <p:cNvSpPr txBox="1">
            <a:spLocks noChangeArrowheads="1"/>
          </p:cNvSpPr>
          <p:nvPr/>
        </p:nvSpPr>
        <p:spPr bwMode="auto">
          <a:xfrm>
            <a:off x="2384973" y="2020175"/>
            <a:ext cx="970087" cy="26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R-5FE178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3412943" y="2475968"/>
            <a:ext cx="974876" cy="22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8port HUB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3398069" y="2661913"/>
            <a:ext cx="1404552" cy="35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DL380e Gen8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(NOCBK)</a:t>
            </a:r>
          </a:p>
        </p:txBody>
      </p:sp>
      <p:sp>
        <p:nvSpPr>
          <p:cNvPr id="101" name="TextBox 9"/>
          <p:cNvSpPr txBox="1">
            <a:spLocks noChangeArrowheads="1"/>
          </p:cNvSpPr>
          <p:nvPr/>
        </p:nvSpPr>
        <p:spPr bwMode="auto">
          <a:xfrm>
            <a:off x="3398069" y="2894659"/>
            <a:ext cx="1404552" cy="35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DL380e Gen8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(NOCFS)</a:t>
            </a: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11" y="2381190"/>
            <a:ext cx="906840" cy="8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9"/>
          <p:cNvSpPr txBox="1">
            <a:spLocks noChangeArrowheads="1"/>
          </p:cNvSpPr>
          <p:nvPr/>
        </p:nvSpPr>
        <p:spPr bwMode="auto">
          <a:xfrm>
            <a:off x="3398069" y="2268613"/>
            <a:ext cx="1169478" cy="32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C2960X-24TS-L</a:t>
            </a:r>
          </a:p>
          <a:p>
            <a:pPr eaLnBrk="1" latinLnBrk="1" hangingPunct="1"/>
            <a:r>
              <a:rPr lang="en-US" altLang="ko-KR" sz="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(HMK-Trust)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80" y="3238685"/>
            <a:ext cx="906571" cy="16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80" y="3499176"/>
            <a:ext cx="906571" cy="16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3398456" y="3177919"/>
            <a:ext cx="1404552" cy="35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DL380 Gen9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HMK_OrderDB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3406439" y="3468241"/>
            <a:ext cx="1404552" cy="35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DL380 Gen9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HMK_OrderWeb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36826" y="4030949"/>
            <a:ext cx="860045" cy="112298"/>
          </a:xfrm>
          <a:prstGeom prst="rect">
            <a:avLst/>
          </a:prstGeom>
        </p:spPr>
      </p:pic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3414083" y="3964391"/>
            <a:ext cx="1404552" cy="35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ALWAF-100_Y15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(Web F/W)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64045" y="3788434"/>
            <a:ext cx="865905" cy="139853"/>
          </a:xfrm>
          <a:prstGeom prst="rect">
            <a:avLst/>
          </a:prstGeom>
        </p:spPr>
      </p:pic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415959" y="3740228"/>
            <a:ext cx="12787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DL380P Gen8</a:t>
            </a:r>
          </a:p>
          <a:p>
            <a:pPr eaLnBrk="1" latinLnBrk="1" hangingPunct="1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(HMK-AD&amp;FILE)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69254" y="5083395"/>
            <a:ext cx="827617" cy="298685"/>
          </a:xfrm>
          <a:prstGeom prst="rect">
            <a:avLst/>
          </a:prstGeom>
        </p:spPr>
      </p:pic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3406439" y="5119924"/>
            <a:ext cx="13735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Backup Library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8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1858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네트워크 구성도</a:t>
            </a:r>
            <a:endParaRPr lang="ko-KR" altLang="en-US" sz="14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070697"/>
            <a:ext cx="8658225" cy="5413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2087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서버 육안점검 현황</a:t>
            </a:r>
            <a:endParaRPr lang="ko-KR" altLang="en-US" sz="14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6" name="Rectangle 3"/>
          <p:cNvSpPr txBox="1">
            <a:spLocks noChangeArrowheads="1"/>
          </p:cNvSpPr>
          <p:nvPr/>
        </p:nvSpPr>
        <p:spPr>
          <a:xfrm>
            <a:off x="488950" y="891810"/>
            <a:ext cx="4041775" cy="333375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HMK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서버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현황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9978"/>
              </p:ext>
            </p:extLst>
          </p:nvPr>
        </p:nvGraphicFramePr>
        <p:xfrm>
          <a:off x="488948" y="1299292"/>
          <a:ext cx="9059867" cy="2599118"/>
        </p:xfrm>
        <a:graphic>
          <a:graphicData uri="http://schemas.openxmlformats.org/drawingml/2006/table">
            <a:tbl>
              <a:tblPr/>
              <a:tblGrid>
                <a:gridCol w="863652"/>
                <a:gridCol w="1440160"/>
                <a:gridCol w="1080120"/>
                <a:gridCol w="864096"/>
                <a:gridCol w="864096"/>
                <a:gridCol w="648072"/>
                <a:gridCol w="1080120"/>
                <a:gridCol w="792088"/>
                <a:gridCol w="432048"/>
                <a:gridCol w="995415"/>
              </a:tblGrid>
              <a:tr h="31439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가는각진제목체"/>
                          <a:ea typeface="맑은 고딕" panose="020B0503020000020004" pitchFamily="50" charset="-127"/>
                        </a:rPr>
                        <a:t>서버명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가는각진제목체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가는각진제목체"/>
                          <a:ea typeface="맑은 고딕" panose="020B0503020000020004" pitchFamily="50" charset="-127"/>
                        </a:rPr>
                        <a:t>용도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가는각진제목체"/>
                          <a:ea typeface="맑은 고딕" panose="020B0503020000020004" pitchFamily="50" charset="-127"/>
                        </a:rPr>
                        <a:t>하드웨어정보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가는각진제목체"/>
                          <a:ea typeface="맑은 고딕" panose="020B0503020000020004" pitchFamily="50" charset="-127"/>
                        </a:rPr>
                        <a:t>육안점검 현황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4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가는각진제목체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Memory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HDD Type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가는각진제목체"/>
                          <a:ea typeface="맑은 고딕" panose="020B0503020000020004" pitchFamily="50" charset="-127"/>
                        </a:rPr>
                        <a:t>구성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가는각진제목체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가는각진제목체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79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NOCBK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Backup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192.168.207.41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DL380e Gen8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E5-2407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2.40GHz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8GB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정상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NOCFS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AD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192.168.207.40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DL380e Gen8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E5-2407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2.40GHz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8GB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-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-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정상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HMK-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OrderDB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DB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10.110.137.2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DL380 Gen9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E5-2620v3 6Core, 2.4GHz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16GB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SAS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500GB 2.5”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Raid1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정상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HMK-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OrderWeb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Web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192.168.0.195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DL380 Gen9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E5-2620v3 6Core, 2.4GHz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16GB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SAS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500GB 2.5”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Raid1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정상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HMK-AD&amp;FILE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10.110.137.5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DL380p Gen8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E5-2609 v2</a:t>
                      </a:r>
                    </a:p>
                    <a:p>
                      <a:pPr algn="ctr" fontAlgn="ctr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2.5GHz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8GB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SAS 1TB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 3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Raid5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정상</a:t>
                      </a: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6550" marR="6550" marT="655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328799"/>
              </p:ext>
            </p:extLst>
          </p:nvPr>
        </p:nvGraphicFramePr>
        <p:xfrm>
          <a:off x="1206500" y="1473200"/>
          <a:ext cx="756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2" name="매크로 사용 워크시트" r:id="rId5" imgW="7801356" imgH="524065" progId="Excel.SheetMacroEnabled.12">
                  <p:embed/>
                </p:oleObj>
              </mc:Choice>
              <mc:Fallback>
                <p:oleObj name="매크로 사용 워크시트" r:id="rId5" imgW="7801356" imgH="524065" progId="Excel.SheetMacroEnabled.12">
                  <p:embed/>
                  <p:pic>
                    <p:nvPicPr>
                      <p:cNvPr id="0" name="Picture 3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473200"/>
                        <a:ext cx="756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04850" y="990600"/>
            <a:ext cx="8634413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울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사무실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현황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Uplink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Graph(HMK-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SeoulOffice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&lt;-&gt;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Traffic)</a:t>
            </a: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장애 이슈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특이사항 없음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4824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지점별 </a:t>
            </a:r>
            <a:r>
              <a:rPr lang="ko-KR" altLang="en-US" sz="1400" b="1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 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HMK-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SeoulOffice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111" name="Picture 367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136576" y="2708920"/>
            <a:ext cx="7772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96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04850" y="990600"/>
            <a:ext cx="8634413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흥 사무실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현황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Uplink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Graph(HMK-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SiheungOffice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&lt;-&gt;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Traffic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장애 이슈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특이사항 없음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50401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지점별 </a:t>
            </a:r>
            <a:r>
              <a:rPr lang="ko-KR" altLang="en-US" sz="1400" b="1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 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HMK-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SiheungOffice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kern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개체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3897609"/>
              </p:ext>
            </p:extLst>
          </p:nvPr>
        </p:nvGraphicFramePr>
        <p:xfrm>
          <a:off x="1206500" y="1473200"/>
          <a:ext cx="756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" name="매크로 사용 워크시트" r:id="rId5" imgW="7801356" imgH="524065" progId="Excel.SheetMacroEnabled.12">
                  <p:embed/>
                </p:oleObj>
              </mc:Choice>
              <mc:Fallback>
                <p:oleObj name="매크로 사용 워크시트" r:id="rId5" imgW="7801356" imgH="524065" progId="Excel.SheetMacroEnabled.12">
                  <p:embed/>
                  <p:pic>
                    <p:nvPicPr>
                      <p:cNvPr id="0" name="Picture 3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473200"/>
                        <a:ext cx="756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989" name="Picture 365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136576" y="2708920"/>
            <a:ext cx="7772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31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04850" y="990600"/>
            <a:ext cx="8634413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부산 사무실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현황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Uplink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Graph(HMK-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BusanOffice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&lt;-&gt;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Traffic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장애 이슈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특이사항 없음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4533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지점별 </a:t>
            </a:r>
            <a:r>
              <a:rPr lang="ko-KR" altLang="en-US" sz="1400" b="1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 현황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HMK-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BusanOffice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kern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개체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63550"/>
              </p:ext>
            </p:extLst>
          </p:nvPr>
        </p:nvGraphicFramePr>
        <p:xfrm>
          <a:off x="1206500" y="1473200"/>
          <a:ext cx="756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1" name="매크로 사용 워크시트" r:id="rId5" imgW="7801356" imgH="524065" progId="Excel.SheetMacroEnabled.12">
                  <p:embed/>
                </p:oleObj>
              </mc:Choice>
              <mc:Fallback>
                <p:oleObj name="매크로 사용 워크시트" r:id="rId5" imgW="7801356" imgH="524065" progId="Excel.SheetMacroEnabled.12">
                  <p:embed/>
                  <p:pic>
                    <p:nvPicPr>
                      <p:cNvPr id="0" name="Picture 3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473200"/>
                        <a:ext cx="756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010" name="Picture 362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136576" y="2708920"/>
            <a:ext cx="7772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9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04850" y="990600"/>
            <a:ext cx="8634413" cy="4525963"/>
          </a:xfrm>
          <a:prstGeom prst="rect">
            <a:avLst/>
          </a:prstGeom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평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택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사무실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현황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Uplink Graph(HMK-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PyeongtaekOffice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&lt;-&gt;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Traffic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장애 이슈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특이사항 없음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8950" y="322262"/>
            <a:ext cx="4968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지점별 </a:t>
            </a:r>
            <a:r>
              <a:rPr lang="ko-KR" altLang="en-US" sz="1400" b="1" kern="0" dirty="0" err="1" smtClean="0"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 현황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HMK-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PyeongtaekOffice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kern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개체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87918598"/>
              </p:ext>
            </p:extLst>
          </p:nvPr>
        </p:nvGraphicFramePr>
        <p:xfrm>
          <a:off x="1206500" y="1473200"/>
          <a:ext cx="756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" name="매크로 사용 워크시트" r:id="rId5" imgW="7801356" imgH="524065" progId="Excel.SheetMacroEnabled.12">
                  <p:embed/>
                </p:oleObj>
              </mc:Choice>
              <mc:Fallback>
                <p:oleObj name="매크로 사용 워크시트" r:id="rId5" imgW="7801356" imgH="524065" progId="Excel.SheetMacroEnabled.12">
                  <p:embed/>
                  <p:pic>
                    <p:nvPicPr>
                      <p:cNvPr id="0" name="Picture 3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473200"/>
                        <a:ext cx="756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038" name="Picture 366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136576" y="2708920"/>
            <a:ext cx="7772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38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36177</TotalTime>
  <Words>1068</Words>
  <Application>Microsoft Office PowerPoint</Application>
  <PresentationFormat>A4 용지(210x297mm)</PresentationFormat>
  <Paragraphs>713</Paragraphs>
  <Slides>22</Slides>
  <Notes>22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HGPｺﾞｼｯｸE</vt:lpstr>
      <vt:lpstr>HGPｺﾞｼｯｸE</vt:lpstr>
      <vt:lpstr>HY견고딕</vt:lpstr>
      <vt:lpstr>HY헤드라인M</vt:lpstr>
      <vt:lpstr>ＭＳ Ｐゴシック</vt:lpstr>
      <vt:lpstr>가는각진제목체</vt:lpstr>
      <vt:lpstr>굴림</vt:lpstr>
      <vt:lpstr>맑은 고딕</vt:lpstr>
      <vt:lpstr>Arial</vt:lpstr>
      <vt:lpstr>Arial Black</vt:lpstr>
      <vt:lpstr>Times New Roman</vt:lpstr>
      <vt:lpstr>기본 디자인</vt:lpstr>
      <vt:lpstr>디자인 사용자 지정</vt:lpstr>
      <vt:lpstr>매크로 사용 워크시트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이니텍 2011년 사업계획</dc:title>
  <dc:creator>이정식</dc:creator>
  <cp:lastModifiedBy>gmate</cp:lastModifiedBy>
  <cp:revision>1704</cp:revision>
  <cp:lastPrinted>2015-04-09T02:25:45Z</cp:lastPrinted>
  <dcterms:created xsi:type="dcterms:W3CDTF">2010-08-20T09:22:44Z</dcterms:created>
  <dcterms:modified xsi:type="dcterms:W3CDTF">2018-11-06T20:47:52Z</dcterms:modified>
</cp:coreProperties>
</file>