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13"/>
  </p:notesMasterIdLst>
  <p:sldIdLst>
    <p:sldId id="269" r:id="rId4"/>
    <p:sldId id="272" r:id="rId5"/>
    <p:sldId id="290" r:id="rId6"/>
    <p:sldId id="291" r:id="rId7"/>
    <p:sldId id="292" r:id="rId8"/>
    <p:sldId id="294" r:id="rId9"/>
    <p:sldId id="293" r:id="rId10"/>
    <p:sldId id="295" r:id="rId11"/>
    <p:sldId id="271" r:id="rId1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6439" autoAdjust="0"/>
  </p:normalViewPr>
  <p:slideViewPr>
    <p:cSldViewPr>
      <p:cViewPr varScale="1">
        <p:scale>
          <a:sx n="67" d="100"/>
          <a:sy n="67" d="100"/>
        </p:scale>
        <p:origin x="2338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Sheet2!$F$15:$I$15</c:f>
              <c:strCache>
                <c:ptCount val="4"/>
                <c:pt idx="0">
                  <c:v>Critical</c:v>
                </c:pt>
                <c:pt idx="1">
                  <c:v>Major</c:v>
                </c:pt>
                <c:pt idx="2">
                  <c:v>Minor</c:v>
                </c:pt>
                <c:pt idx="3">
                  <c:v>Info</c:v>
                </c:pt>
              </c:strCache>
            </c:strRef>
          </c:cat>
          <c:val>
            <c:numRef>
              <c:f>Sheet2!$F$19:$I$19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test-svr02</a:t>
            </a:r>
            <a:r>
              <a:rPr lang="en-US" altLang="ko-KR" baseline="0"/>
              <a:t> </a:t>
            </a:r>
            <a:r>
              <a:rPr lang="ko-KR" altLang="en-US" baseline="0"/>
              <a:t>리소스 사용률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Sheet1!$B$8:$AE$8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Sheet1!$B$9:$AE$9</c:f>
              <c:numCache>
                <c:formatCode>General</c:formatCode>
                <c:ptCount val="30"/>
                <c:pt idx="0">
                  <c:v>20</c:v>
                </c:pt>
                <c:pt idx="1">
                  <c:v>21</c:v>
                </c:pt>
                <c:pt idx="2">
                  <c:v>21</c:v>
                </c:pt>
                <c:pt idx="3">
                  <c:v>34</c:v>
                </c:pt>
                <c:pt idx="4">
                  <c:v>39</c:v>
                </c:pt>
                <c:pt idx="5">
                  <c:v>29</c:v>
                </c:pt>
                <c:pt idx="6">
                  <c:v>49</c:v>
                </c:pt>
                <c:pt idx="7">
                  <c:v>39</c:v>
                </c:pt>
                <c:pt idx="8">
                  <c:v>29</c:v>
                </c:pt>
                <c:pt idx="9">
                  <c:v>19</c:v>
                </c:pt>
                <c:pt idx="10">
                  <c:v>29</c:v>
                </c:pt>
                <c:pt idx="11">
                  <c:v>29</c:v>
                </c:pt>
                <c:pt idx="12">
                  <c:v>30</c:v>
                </c:pt>
                <c:pt idx="13">
                  <c:v>23</c:v>
                </c:pt>
                <c:pt idx="14">
                  <c:v>30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30</c:v>
                </c:pt>
                <c:pt idx="20">
                  <c:v>23</c:v>
                </c:pt>
                <c:pt idx="21">
                  <c:v>30</c:v>
                </c:pt>
                <c:pt idx="22">
                  <c:v>23</c:v>
                </c:pt>
                <c:pt idx="23">
                  <c:v>30</c:v>
                </c:pt>
                <c:pt idx="24">
                  <c:v>45</c:v>
                </c:pt>
                <c:pt idx="25">
                  <c:v>30</c:v>
                </c:pt>
                <c:pt idx="26">
                  <c:v>23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MEM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Sheet1!$B$8:$AE$8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Sheet1!$B$10:$AE$10</c:f>
              <c:numCache>
                <c:formatCode>General</c:formatCode>
                <c:ptCount val="30"/>
                <c:pt idx="0">
                  <c:v>57</c:v>
                </c:pt>
                <c:pt idx="1">
                  <c:v>57</c:v>
                </c:pt>
                <c:pt idx="2">
                  <c:v>57</c:v>
                </c:pt>
                <c:pt idx="3">
                  <c:v>57</c:v>
                </c:pt>
                <c:pt idx="4">
                  <c:v>57</c:v>
                </c:pt>
                <c:pt idx="5">
                  <c:v>57</c:v>
                </c:pt>
                <c:pt idx="6">
                  <c:v>57</c:v>
                </c:pt>
                <c:pt idx="7">
                  <c:v>57</c:v>
                </c:pt>
                <c:pt idx="8">
                  <c:v>57</c:v>
                </c:pt>
                <c:pt idx="9">
                  <c:v>57</c:v>
                </c:pt>
                <c:pt idx="10">
                  <c:v>57</c:v>
                </c:pt>
                <c:pt idx="11">
                  <c:v>57</c:v>
                </c:pt>
                <c:pt idx="12">
                  <c:v>57</c:v>
                </c:pt>
                <c:pt idx="13">
                  <c:v>57</c:v>
                </c:pt>
                <c:pt idx="14">
                  <c:v>57</c:v>
                </c:pt>
                <c:pt idx="15">
                  <c:v>57</c:v>
                </c:pt>
                <c:pt idx="16">
                  <c:v>57</c:v>
                </c:pt>
                <c:pt idx="17">
                  <c:v>57</c:v>
                </c:pt>
                <c:pt idx="18">
                  <c:v>57</c:v>
                </c:pt>
                <c:pt idx="19">
                  <c:v>57</c:v>
                </c:pt>
                <c:pt idx="20">
                  <c:v>57</c:v>
                </c:pt>
                <c:pt idx="21">
                  <c:v>57</c:v>
                </c:pt>
                <c:pt idx="22">
                  <c:v>57</c:v>
                </c:pt>
                <c:pt idx="23">
                  <c:v>57</c:v>
                </c:pt>
                <c:pt idx="24">
                  <c:v>57</c:v>
                </c:pt>
                <c:pt idx="25">
                  <c:v>57</c:v>
                </c:pt>
                <c:pt idx="26">
                  <c:v>57</c:v>
                </c:pt>
                <c:pt idx="27">
                  <c:v>57</c:v>
                </c:pt>
                <c:pt idx="28">
                  <c:v>57</c:v>
                </c:pt>
                <c:pt idx="29">
                  <c:v>57</c:v>
                </c:pt>
              </c:numCache>
            </c:numRef>
          </c:val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Sheet1!$B$8:$AE$8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Sheet1!$B$11:$AE$11</c:f>
              <c:numCache>
                <c:formatCode>General</c:formatCode>
                <c:ptCount val="3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246016"/>
        <c:axId val="576242880"/>
      </c:barChart>
      <c:catAx>
        <c:axId val="57624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6242880"/>
        <c:crosses val="autoZero"/>
        <c:auto val="1"/>
        <c:lblAlgn val="ctr"/>
        <c:lblOffset val="100"/>
        <c:noMultiLvlLbl val="0"/>
      </c:catAx>
      <c:valAx>
        <c:axId val="57624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62460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서버 가용률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1153105861767277E-2"/>
          <c:y val="0.22782407407407407"/>
          <c:w val="0.88440244969378823"/>
          <c:h val="0.679583333333333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Sheet5!$D$5:$D$8</c:f>
              <c:strCache>
                <c:ptCount val="4"/>
                <c:pt idx="0">
                  <c:v>test-svr01</c:v>
                </c:pt>
                <c:pt idx="1">
                  <c:v>test-svr02</c:v>
                </c:pt>
                <c:pt idx="2">
                  <c:v>test-svr03</c:v>
                </c:pt>
                <c:pt idx="3">
                  <c:v>test-svr04</c:v>
                </c:pt>
              </c:strCache>
            </c:strRef>
          </c:cat>
          <c:val>
            <c:numRef>
              <c:f>Sheet5!$E$5:$E$8</c:f>
              <c:numCache>
                <c:formatCode>General</c:formatCode>
                <c:ptCount val="4"/>
                <c:pt idx="0">
                  <c:v>100</c:v>
                </c:pt>
                <c:pt idx="1">
                  <c:v>99.3</c:v>
                </c:pt>
                <c:pt idx="2">
                  <c:v>99.5</c:v>
                </c:pt>
                <c:pt idx="3">
                  <c:v>98.3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10080"/>
        <c:axId val="533912824"/>
      </c:barChart>
      <c:catAx>
        <c:axId val="53391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912824"/>
        <c:crosses val="autoZero"/>
        <c:auto val="1"/>
        <c:lblAlgn val="ctr"/>
        <c:lblOffset val="100"/>
        <c:noMultiLvlLbl val="0"/>
      </c:catAx>
      <c:valAx>
        <c:axId val="5339128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9100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test-sw01</a:t>
            </a:r>
            <a:r>
              <a:rPr lang="en-US" altLang="ko-KR" baseline="0"/>
              <a:t> </a:t>
            </a:r>
            <a:r>
              <a:rPr lang="ko-KR" altLang="en-US" baseline="0"/>
              <a:t>트래픽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Sheet1!$B$13:$AE$13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Sheet1!$B$14:$AE$14</c:f>
              <c:numCache>
                <c:formatCode>General</c:formatCode>
                <c:ptCount val="30"/>
                <c:pt idx="0">
                  <c:v>12</c:v>
                </c:pt>
                <c:pt idx="1">
                  <c:v>14</c:v>
                </c:pt>
                <c:pt idx="2">
                  <c:v>15</c:v>
                </c:pt>
                <c:pt idx="3">
                  <c:v>17</c:v>
                </c:pt>
                <c:pt idx="4">
                  <c:v>18</c:v>
                </c:pt>
                <c:pt idx="5">
                  <c:v>20</c:v>
                </c:pt>
                <c:pt idx="6">
                  <c:v>23</c:v>
                </c:pt>
                <c:pt idx="7">
                  <c:v>12</c:v>
                </c:pt>
                <c:pt idx="8">
                  <c:v>12</c:v>
                </c:pt>
                <c:pt idx="9">
                  <c:v>20</c:v>
                </c:pt>
                <c:pt idx="10">
                  <c:v>12</c:v>
                </c:pt>
                <c:pt idx="11">
                  <c:v>30</c:v>
                </c:pt>
                <c:pt idx="12">
                  <c:v>12</c:v>
                </c:pt>
                <c:pt idx="13">
                  <c:v>20</c:v>
                </c:pt>
                <c:pt idx="14">
                  <c:v>12</c:v>
                </c:pt>
                <c:pt idx="15">
                  <c:v>12</c:v>
                </c:pt>
                <c:pt idx="16">
                  <c:v>20</c:v>
                </c:pt>
                <c:pt idx="17">
                  <c:v>12</c:v>
                </c:pt>
                <c:pt idx="18">
                  <c:v>20</c:v>
                </c:pt>
                <c:pt idx="19">
                  <c:v>12</c:v>
                </c:pt>
                <c:pt idx="20">
                  <c:v>10</c:v>
                </c:pt>
                <c:pt idx="21">
                  <c:v>12</c:v>
                </c:pt>
                <c:pt idx="22">
                  <c:v>23</c:v>
                </c:pt>
                <c:pt idx="23">
                  <c:v>12</c:v>
                </c:pt>
                <c:pt idx="24">
                  <c:v>50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Sheet1!$B$13:$AE$13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Sheet1!$B$15:$AE$15</c:f>
              <c:numCache>
                <c:formatCode>General</c:formatCode>
                <c:ptCount val="3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23</c:v>
                </c:pt>
                <c:pt idx="10">
                  <c:v>30</c:v>
                </c:pt>
                <c:pt idx="11">
                  <c:v>30</c:v>
                </c:pt>
                <c:pt idx="12">
                  <c:v>45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78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90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225024"/>
        <c:axId val="529223064"/>
      </c:lineChart>
      <c:catAx>
        <c:axId val="52922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223064"/>
        <c:crosses val="autoZero"/>
        <c:auto val="1"/>
        <c:lblAlgn val="ctr"/>
        <c:lblOffset val="100"/>
        <c:noMultiLvlLbl val="0"/>
      </c:catAx>
      <c:valAx>
        <c:axId val="52922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2250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3EAB-15AD-48D2-905D-82447A88FB1E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0A60-2F24-43B5-9982-5BC2F61BC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144016" y="8659311"/>
            <a:ext cx="6597352" cy="4220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2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37757" y="8722785"/>
            <a:ext cx="595679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E4B83276-10D0-4AE7-8BF5-8E54573DB168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hangingPunct="1">
                <a:defRPr/>
              </a:pPr>
              <a:t>‹#›</a:t>
            </a:fld>
            <a:endParaRPr lang="en-US" altLang="ko-KR" sz="1200" b="1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138376"/>
            <a:ext cx="947586" cy="318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/>
              <a:pPr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바탕 화면\집단창의성\이미지\cropped_business_team_work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4" y="4340125"/>
            <a:ext cx="4280389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93144" y="2419301"/>
            <a:ext cx="4659923" cy="114458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ko-KR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월간 운영 보고서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endParaRPr lang="en-US" altLang="ko-KR" sz="2800" b="1" kern="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TOKAM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688" y="11690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저희 서비스를 이용해 주셔서 감사합니다</a:t>
            </a:r>
            <a:r>
              <a:rPr lang="en-US" altLang="ko-KR" sz="1200" dirty="0"/>
              <a:t>. </a:t>
            </a:r>
            <a:r>
              <a:rPr lang="ko-KR" altLang="en-US" sz="1200"/>
              <a:t>해당 문서는 </a:t>
            </a:r>
            <a:r>
              <a:rPr lang="en-US" altLang="ko-KR" sz="1200" dirty="0"/>
              <a:t>TOKAM {company name}</a:t>
            </a:r>
            <a:r>
              <a:rPr lang="ko-KR" altLang="en-US" sz="1200"/>
              <a:t>의 한 달간 운영 환경을 요약하고 필요한 경우 성능 최적화와 관련된 권장 사항을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5850" y="226774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운영 보고서는 크게 </a:t>
            </a:r>
            <a:r>
              <a:rPr lang="en-US" altLang="ko-KR" sz="1200" dirty="0" smtClean="0"/>
              <a:t>4</a:t>
            </a:r>
            <a:r>
              <a:rPr lang="ko-KR" altLang="en-US" sz="1200" smtClean="0"/>
              <a:t>개의 카테고리로 이루어져있습니다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항목에 해당되는 내용은 아래와 같습니다</a:t>
            </a:r>
            <a:r>
              <a:rPr lang="en-US" altLang="ko-KR" sz="1200" dirty="0" smtClean="0"/>
              <a:t>.</a:t>
            </a:r>
            <a:r>
              <a:rPr lang="ko-KR" altLang="en-US" sz="1200" smtClean="0"/>
              <a:t>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8260" y="300318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요약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465" y="350795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한달간</a:t>
            </a:r>
            <a:r>
              <a:rPr lang="ko-KR" altLang="en-US" sz="1200" dirty="0" smtClean="0"/>
              <a:t> 운영 내역에 대한 이상 유무를 아이콘과 함께 개략적으로 나타냅니다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5850" y="388960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권장사항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055" y="4394369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주의 아이콘 </a:t>
            </a:r>
            <a:r>
              <a:rPr lang="ko-KR" altLang="en-US" sz="1200" dirty="0" err="1" smtClean="0"/>
              <a:t>이상시</a:t>
            </a:r>
            <a:r>
              <a:rPr lang="ko-KR" altLang="en-US" sz="1200" dirty="0" smtClean="0"/>
              <a:t> 권장하는 추가 액션이나 지침에 대해서 상세하게 기술합니다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0670" y="477602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6875" y="5280788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한 달간 장애 및 변경 관리에 대한 </a:t>
            </a:r>
            <a:r>
              <a:rPr lang="ko-KR" altLang="en-US" sz="1200" smtClean="0"/>
              <a:t>내용을 기술합니다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3080" y="566244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세부내역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9288" y="6167209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장비별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한달간</a:t>
            </a:r>
            <a:r>
              <a:rPr lang="ko-KR" altLang="en-US" sz="1200" dirty="0" smtClean="0"/>
              <a:t> 운영 리소스에 대한 내용을 </a:t>
            </a:r>
            <a:r>
              <a:rPr lang="ko-KR" altLang="en-US" sz="1200" smtClean="0"/>
              <a:t>자세하게 나타냅니다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smtClean="0">
                <a:latin typeface="+mn-ea"/>
              </a:rPr>
              <a:t>요약</a:t>
            </a:r>
            <a:endParaRPr lang="ko-KR" altLang="en-US" dirty="0">
              <a:latin typeface="+mn-ea"/>
            </a:endParaRPr>
          </a:p>
        </p:txBody>
      </p:sp>
      <p:sp>
        <p:nvSpPr>
          <p:cNvPr id="9" name="object 17"/>
          <p:cNvSpPr/>
          <p:nvPr/>
        </p:nvSpPr>
        <p:spPr>
          <a:xfrm>
            <a:off x="832562" y="2843808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9"/>
          <p:cNvSpPr/>
          <p:nvPr/>
        </p:nvSpPr>
        <p:spPr>
          <a:xfrm>
            <a:off x="832578" y="4858306"/>
            <a:ext cx="288000" cy="28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0"/>
          <p:cNvSpPr/>
          <p:nvPr/>
        </p:nvSpPr>
        <p:spPr>
          <a:xfrm>
            <a:off x="832578" y="3765119"/>
            <a:ext cx="288000" cy="28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SERVER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832562" y="2004997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189896" y="1619672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AVAILABILITY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9896" y="1990745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r>
              <a:rPr lang="ko-KR" altLang="en-US" sz="1200"/>
              <a:t>대의 서버들이 안정적으로 운영 및 가동되고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9024" y="2483768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CPU</a:t>
            </a:r>
            <a:r>
              <a:rPr lang="en-US" altLang="ko-KR" sz="12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 </a:t>
            </a:r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UTILIZATION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9024" y="2827258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10EA </a:t>
            </a:r>
            <a:r>
              <a:rPr lang="ko-KR" altLang="en-US" sz="1200"/>
              <a:t>서버들이 임계값 아래로 안정적으로 운영되고 있습니다</a:t>
            </a:r>
            <a:r>
              <a:rPr lang="en-US" altLang="ko-KR" sz="1200" dirty="0"/>
              <a:t>.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1193314" y="335889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MEMORY</a:t>
            </a:r>
            <a:r>
              <a:rPr lang="en-US" altLang="ko-KR" sz="12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UTILIZATION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3314" y="3678287"/>
            <a:ext cx="517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대의 서버가 메모리 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80%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근접하고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즉시 </a:t>
            </a:r>
            <a:r>
              <a:rPr lang="ko-KR" altLang="en-US" sz="1200" dirty="0" err="1"/>
              <a:t>조취가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필요하진</a:t>
            </a:r>
            <a:r>
              <a:rPr lang="ko-KR" altLang="en-US" sz="1200" dirty="0"/>
              <a:t> 않으나 해당 사용률이 </a:t>
            </a:r>
            <a:r>
              <a:rPr lang="ko-KR" altLang="en-US" sz="1200" dirty="0" err="1"/>
              <a:t>임계값을</a:t>
            </a:r>
            <a:r>
              <a:rPr lang="ko-KR" altLang="en-US" sz="1200" dirty="0"/>
              <a:t> 넘기 않도록 관리를 </a:t>
            </a:r>
            <a:r>
              <a:rPr lang="ko-KR" altLang="en-US" sz="1200" dirty="0" err="1"/>
              <a:t>해야합니다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96752" y="443901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ko-KR" sz="12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UTILIZATION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6752" y="4771474"/>
            <a:ext cx="51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smtClean="0"/>
              <a:t>대의 </a:t>
            </a:r>
            <a:r>
              <a:rPr lang="ko-KR" altLang="en-US" sz="1200" dirty="0"/>
              <a:t>서버가 디스크 사용률 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90%</a:t>
            </a:r>
            <a:r>
              <a:rPr lang="ko-KR" altLang="en-US" sz="1200" dirty="0"/>
              <a:t>를 초과하였습니다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사용 가능한 디스크 공간이 부족하면 프로그램 설치 및 실행하지 못하고 시스템 성능이 </a:t>
            </a:r>
            <a:r>
              <a:rPr lang="ko-KR" altLang="en-US" sz="1200" dirty="0" err="1"/>
              <a:t>저하될수</a:t>
            </a:r>
            <a:r>
              <a:rPr lang="ko-KR" altLang="en-US" sz="1200" dirty="0"/>
              <a:t>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자세한 내용은 </a:t>
            </a:r>
            <a:r>
              <a:rPr lang="en-US" altLang="ko-KR" sz="1200" dirty="0"/>
              <a:t>“</a:t>
            </a:r>
            <a:r>
              <a:rPr lang="ko-KR" altLang="en-US" sz="1200" dirty="0"/>
              <a:t>권장사항</a:t>
            </a:r>
            <a:r>
              <a:rPr lang="en-US" altLang="ko-KR" sz="1200" dirty="0"/>
              <a:t>”</a:t>
            </a:r>
            <a:r>
              <a:rPr lang="ko-KR" altLang="en-US" sz="1200" dirty="0"/>
              <a:t>를 참조하세요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object 15">
            <a:extLst>
              <a:ext uri="{FF2B5EF4-FFF2-40B4-BE49-F238E27FC236}">
                <a16:creationId xmlns="" xmlns:a16="http://schemas.microsoft.com/office/drawing/2014/main" id="{AC634002-CEFB-4516-9A86-D65880A4BC28}"/>
              </a:ext>
            </a:extLst>
          </p:cNvPr>
          <p:cNvSpPr/>
          <p:nvPr/>
        </p:nvSpPr>
        <p:spPr>
          <a:xfrm>
            <a:off x="757543" y="582687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NETWORK AVAILABILITY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27" name="object 17">
            <a:extLst>
              <a:ext uri="{FF2B5EF4-FFF2-40B4-BE49-F238E27FC236}">
                <a16:creationId xmlns="" xmlns:a16="http://schemas.microsoft.com/office/drawing/2014/main" id="{908E8EE4-9046-4014-B137-0738E10F7F25}"/>
              </a:ext>
            </a:extLst>
          </p:cNvPr>
          <p:cNvSpPr/>
          <p:nvPr/>
        </p:nvSpPr>
        <p:spPr>
          <a:xfrm>
            <a:off x="801690" y="6530959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6405EDD-8E35-42B5-88EA-AA9E30D5BD96}"/>
              </a:ext>
            </a:extLst>
          </p:cNvPr>
          <p:cNvSpPr txBox="1"/>
          <p:nvPr/>
        </p:nvSpPr>
        <p:spPr>
          <a:xfrm>
            <a:off x="692696" y="6145634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20" dirty="0" smtClean="0">
                <a:latin typeface="Arial"/>
                <a:cs typeface="Arial"/>
              </a:rPr>
              <a:t>Switch</a:t>
            </a:r>
            <a:endParaRPr lang="en-US" altLang="ko-KR" sz="1200" dirty="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223B1F4-6DC0-4D67-9C08-83134B257B88}"/>
              </a:ext>
            </a:extLst>
          </p:cNvPr>
          <p:cNvSpPr txBox="1"/>
          <p:nvPr/>
        </p:nvSpPr>
        <p:spPr>
          <a:xfrm>
            <a:off x="1159024" y="651670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smtClean="0"/>
              <a:t>대의 스위치들이 </a:t>
            </a:r>
            <a:r>
              <a:rPr lang="en-US" altLang="ko-KR" sz="1200" dirty="0" smtClean="0"/>
              <a:t>100% </a:t>
            </a:r>
            <a:r>
              <a:rPr lang="ko-KR" altLang="en-US" sz="1200" smtClean="0"/>
              <a:t>가용성으로 운영되고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0" name="object 15">
            <a:extLst>
              <a:ext uri="{FF2B5EF4-FFF2-40B4-BE49-F238E27FC236}">
                <a16:creationId xmlns="" xmlns:a16="http://schemas.microsoft.com/office/drawing/2014/main" id="{A8CE15DE-E34D-4834-A83C-80D7F4506DE6}"/>
              </a:ext>
            </a:extLst>
          </p:cNvPr>
          <p:cNvSpPr/>
          <p:nvPr/>
        </p:nvSpPr>
        <p:spPr>
          <a:xfrm>
            <a:off x="757543" y="7070317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BACKUP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01690" y="7540750"/>
            <a:ext cx="288000" cy="28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165910" y="7561649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smtClean="0"/>
              <a:t>대의 서버가 백업이 이루어지지 않았습니다</a:t>
            </a:r>
            <a:r>
              <a:rPr lang="en-US" altLang="ko-KR" sz="1200" dirty="0" smtClean="0"/>
              <a:t>.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+mj-ea"/>
                <a:ea typeface="+mj-ea"/>
              </a:rPr>
              <a:t>권장사항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789" y="1187624"/>
            <a:ext cx="51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20" dirty="0">
                <a:solidFill>
                  <a:srgbClr val="0080C0"/>
                </a:solidFill>
                <a:latin typeface="Arial"/>
                <a:cs typeface="Arial"/>
              </a:rPr>
              <a:t>SERVER - MEMORY</a:t>
            </a:r>
            <a:r>
              <a:rPr lang="en-US" altLang="ko-KR" sz="1100" spc="-75" dirty="0">
                <a:solidFill>
                  <a:srgbClr val="0080C0"/>
                </a:solidFill>
                <a:latin typeface="Arial"/>
                <a:cs typeface="Arial"/>
              </a:rPr>
              <a:t> </a:t>
            </a:r>
            <a:r>
              <a:rPr lang="en-US" altLang="ko-KR" sz="1100" spc="40" dirty="0">
                <a:solidFill>
                  <a:srgbClr val="0080C0"/>
                </a:solidFill>
                <a:latin typeface="Arial"/>
                <a:cs typeface="Arial"/>
              </a:rPr>
              <a:t>UTILIZATION</a:t>
            </a:r>
            <a:endParaRPr lang="en-US" altLang="ko-KR" sz="11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789" y="1461850"/>
            <a:ext cx="5676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K-SV-VCV001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서버는 아파치와 톰캣을 함께 운영하고 있는 서버로 현재는 유저의 유입량이 많지 않아 안정적으로 유지되고 있으나 유저의 유입량이 폭발적으로 늘어날시 원활한 서비스가 불가능할수 있습니다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. 90%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상회시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Scale-up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이나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scale-out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이 고려되어야 합니다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en-US" altLang="ko-KR" sz="11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789" y="2411760"/>
            <a:ext cx="51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20" dirty="0">
                <a:solidFill>
                  <a:srgbClr val="0080C0"/>
                </a:solidFill>
                <a:latin typeface="Arial"/>
                <a:cs typeface="Arial"/>
              </a:rPr>
              <a:t>SERVER </a:t>
            </a:r>
            <a:r>
              <a:rPr lang="en-US" altLang="ko-KR" sz="1100" spc="20" dirty="0" smtClean="0">
                <a:solidFill>
                  <a:srgbClr val="0080C0"/>
                </a:solidFill>
                <a:latin typeface="Arial"/>
                <a:cs typeface="Arial"/>
              </a:rPr>
              <a:t>– DISK </a:t>
            </a:r>
            <a:r>
              <a:rPr lang="en-US" altLang="ko-KR" sz="1100" spc="40" dirty="0" smtClean="0">
                <a:solidFill>
                  <a:srgbClr val="0080C0"/>
                </a:solidFill>
                <a:latin typeface="Arial"/>
                <a:cs typeface="Arial"/>
              </a:rPr>
              <a:t>UTILIZATION</a:t>
            </a:r>
            <a:endParaRPr lang="en-US" altLang="ko-KR" sz="11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789" y="2685986"/>
            <a:ext cx="5676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K-SV-ADP001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서버가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로그가 많이 쌓이고 있습니다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해당 로그 방치시 서비스가 불가할수 있습니다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주기적으로 로그 관리가 될수 있도록 스케줄링이나 로그로테이션 주기 설정이 필요합니다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K-SV-ADP002 </a:t>
            </a:r>
            <a:r>
              <a:rPr lang="ko-KR" altLang="en-US" sz="1100">
                <a:solidFill>
                  <a:srgbClr val="000000"/>
                </a:solidFill>
                <a:latin typeface="맑은 고딕" pitchFamily="50" charset="-127"/>
              </a:rPr>
              <a:t>서버가 로그가 많이 쌓이고 있습니다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맑은 고딕" pitchFamily="50" charset="-127"/>
              </a:rPr>
              <a:t>해당 로그 방치시 서비스가 불가할수 있습니다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맑은 고딕" pitchFamily="50" charset="-127"/>
              </a:rPr>
              <a:t>주기적으로 로그 관리가 될수 있도록 스케줄링이나 로그로테이션 주기 설정이 </a:t>
            </a:r>
            <a:r>
              <a:rPr lang="ko-KR" altLang="en-US" sz="1100">
                <a:solidFill>
                  <a:srgbClr val="000000"/>
                </a:solidFill>
                <a:latin typeface="맑은 고딕" pitchFamily="50" charset="-127"/>
              </a:rPr>
              <a:t>필요합니다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en-US" altLang="ko-KR" sz="11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789" y="3974451"/>
            <a:ext cx="51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20" dirty="0" smtClean="0">
                <a:solidFill>
                  <a:srgbClr val="0080C0"/>
                </a:solidFill>
                <a:latin typeface="Arial"/>
                <a:cs typeface="Arial"/>
              </a:rPr>
              <a:t>BACKUP</a:t>
            </a:r>
            <a:endParaRPr lang="en-US" altLang="ko-KR" sz="11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789" y="4248677"/>
            <a:ext cx="5676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100" dirty="0" smtClean="0"/>
              <a:t>K-SV-MIP001 / K-SV-MIP002 </a:t>
            </a:r>
            <a:r>
              <a:rPr lang="ko-KR" altLang="en-US" sz="1100" smtClean="0"/>
              <a:t>서버가 </a:t>
            </a:r>
            <a:r>
              <a:rPr lang="en-US" altLang="ko-KR" sz="1100" dirty="0" smtClean="0"/>
              <a:t>3</a:t>
            </a:r>
            <a:r>
              <a:rPr lang="ko-KR" altLang="en-US" sz="1100" smtClean="0"/>
              <a:t>일 동안 </a:t>
            </a:r>
            <a:r>
              <a:rPr lang="en-US" altLang="ko-KR" sz="1100" dirty="0" smtClean="0"/>
              <a:t>DAILY_TEST01 </a:t>
            </a:r>
            <a:r>
              <a:rPr lang="ko-KR" altLang="en-US" sz="1100" smtClean="0"/>
              <a:t>정책에 대한 백업이 이루어 지지 않았습니다</a:t>
            </a:r>
            <a:r>
              <a:rPr lang="en-US" altLang="ko-KR" sz="1100" dirty="0" smtClean="0"/>
              <a:t>. </a:t>
            </a:r>
            <a:r>
              <a:rPr lang="ko-KR" altLang="en-US" sz="1100" smtClean="0"/>
              <a:t>데이터 유실시 큰 피해가 될수 있으니 정책 및 스케줄러 실행 유무 확인하시기 바랍니다</a:t>
            </a:r>
            <a:r>
              <a:rPr lang="en-US" altLang="ko-KR" sz="1100" dirty="0" smtClean="0"/>
              <a:t>.</a:t>
            </a:r>
            <a:endParaRPr lang="en-US" altLang="ko-KR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4. </a:t>
            </a:r>
            <a:r>
              <a:rPr lang="ko-KR" altLang="en-US" smtClean="0">
                <a:latin typeface="+mn-ea"/>
              </a:rPr>
              <a:t>관리</a:t>
            </a:r>
            <a:endParaRPr lang="ko-KR" altLang="en-US" dirty="0">
              <a:latin typeface="+mn-ea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장애별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심각도 및 상태</a:t>
            </a:r>
            <a:endParaRPr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14961"/>
              </p:ext>
            </p:extLst>
          </p:nvPr>
        </p:nvGraphicFramePr>
        <p:xfrm>
          <a:off x="728292" y="6114008"/>
          <a:ext cx="5617440" cy="18423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232"/>
                <a:gridCol w="648072"/>
                <a:gridCol w="3168352"/>
                <a:gridCol w="1145784"/>
              </a:tblGrid>
              <a:tr h="359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호스트네임</a:t>
                      </a:r>
                      <a:endParaRPr lang="ko-KR" altLang="en-US" sz="700" b="0" i="0" u="none" strike="noStrike" dirty="0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심각도</a:t>
                      </a:r>
                      <a:endParaRPr lang="ko-KR" alt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알람내용</a:t>
                      </a:r>
                      <a:endParaRPr lang="ko-KR" alt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발생시각</a:t>
                      </a:r>
                      <a:endParaRPr lang="ko-KR" altLang="en-US" sz="700" b="0" i="0" u="none" strike="noStrike">
                        <a:solidFill>
                          <a:srgbClr val="1F2C33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test-svr02</a:t>
                      </a:r>
                      <a:endParaRPr 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major</a:t>
                      </a:r>
                      <a:endParaRPr lang="en-US" sz="700" b="0" i="0" u="none" strike="noStrike" dirty="0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Free disk space &lt; 4% on /oracle</a:t>
                      </a:r>
                      <a:endParaRPr lang="en-US" sz="700" b="0" i="0" u="none" strike="noStrike" dirty="0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2018-03-01 06:00</a:t>
                      </a:r>
                      <a:endParaRPr lang="en-US" altLang="ko-KR" sz="700" b="0" i="0" u="none" strike="noStrike">
                        <a:solidFill>
                          <a:srgbClr val="1F2C33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test-svr04</a:t>
                      </a:r>
                      <a:endParaRPr 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critical</a:t>
                      </a:r>
                      <a:endParaRPr 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Hyperthreading</a:t>
                      </a:r>
                      <a:r>
                        <a:rPr lang="en-US" sz="700" u="none" strike="noStrike" dirty="0">
                          <a:effectLst/>
                        </a:rPr>
                        <a:t> Off! or CPU Not Support!</a:t>
                      </a:r>
                      <a:endParaRPr lang="en-US" sz="700" b="0" i="0" u="none" strike="noStrike" dirty="0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2018-03-01 06:01</a:t>
                      </a:r>
                      <a:endParaRPr lang="en-US" altLang="ko-KR" sz="700" b="0" i="0" u="none" strike="noStrike" dirty="0">
                        <a:solidFill>
                          <a:srgbClr val="1F2C33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test-svr05</a:t>
                      </a:r>
                      <a:endParaRPr 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minor</a:t>
                      </a:r>
                      <a:endParaRPr 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 Free disk space &lt; 15% on volume /oracle</a:t>
                      </a:r>
                      <a:endParaRPr lang="en-US" sz="700" b="0" i="0" u="none" strike="noStrike" dirty="0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2018-03-01 06:02</a:t>
                      </a:r>
                      <a:endParaRPr lang="en-US" altLang="ko-KR" sz="700" b="0" i="0" u="none" strike="noStrike">
                        <a:solidFill>
                          <a:srgbClr val="1F2C33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test-svr06</a:t>
                      </a:r>
                      <a:endParaRPr 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Free disk space &lt; 4% on /oracle</a:t>
                      </a:r>
                      <a:endParaRPr lang="en-US" sz="700" b="0" i="0" u="none" strike="noStrike" dirty="0">
                        <a:solidFill>
                          <a:srgbClr val="1F2C33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2018-03-01 06:03</a:t>
                      </a:r>
                      <a:endParaRPr lang="en-US" altLang="ko-KR" sz="700" b="0" i="0" u="none" strike="noStrike" dirty="0">
                        <a:solidFill>
                          <a:srgbClr val="1F2C33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" name="object 15"/>
          <p:cNvSpPr/>
          <p:nvPr/>
        </p:nvSpPr>
        <p:spPr>
          <a:xfrm>
            <a:off x="757543" y="5721077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Critical </a:t>
            </a:r>
            <a:r>
              <a:rPr lang="ko-KR" altLang="en-US" sz="1200" b="1" smtClean="0">
                <a:solidFill>
                  <a:schemeClr val="bg1"/>
                </a:solidFill>
              </a:rPr>
              <a:t>및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major </a:t>
            </a:r>
            <a:r>
              <a:rPr lang="ko-KR" altLang="en-US" sz="1200" b="1" smtClean="0">
                <a:solidFill>
                  <a:schemeClr val="bg1"/>
                </a:solidFill>
              </a:rPr>
              <a:t>장애</a:t>
            </a:r>
            <a:endParaRPr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74453"/>
              </p:ext>
            </p:extLst>
          </p:nvPr>
        </p:nvGraphicFramePr>
        <p:xfrm>
          <a:off x="797070" y="1760095"/>
          <a:ext cx="5577915" cy="197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1563"/>
              </p:ext>
            </p:extLst>
          </p:nvPr>
        </p:nvGraphicFramePr>
        <p:xfrm>
          <a:off x="1268759" y="3971156"/>
          <a:ext cx="4536504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Critical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Major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 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4. </a:t>
            </a:r>
            <a:r>
              <a:rPr lang="ko-KR" altLang="en-US" smtClean="0">
                <a:latin typeface="+mn-ea"/>
              </a:rPr>
              <a:t>관리</a:t>
            </a:r>
            <a:endParaRPr lang="ko-KR" altLang="en-US" dirty="0">
              <a:latin typeface="+mn-ea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변경 관리 사항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12040"/>
              </p:ext>
            </p:extLst>
          </p:nvPr>
        </p:nvGraphicFramePr>
        <p:xfrm>
          <a:off x="757543" y="1547664"/>
          <a:ext cx="561744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225"/>
                <a:gridCol w="504056"/>
                <a:gridCol w="504056"/>
                <a:gridCol w="576064"/>
                <a:gridCol w="504056"/>
                <a:gridCol w="1080120"/>
                <a:gridCol w="1008112"/>
                <a:gridCol w="85775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중요도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담당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요청자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요청사항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시작시간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끝난시간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서버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closed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admin1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user1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이거 해주세요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2018-01-01 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2018-01-01 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네트워크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closed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admin1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user1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저거 해주세요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2018-01-02 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2018-01-02 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closed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admin1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user1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이것도 해주세요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2018-01-03 0:00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2018-01-03 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4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5. </a:t>
            </a:r>
            <a:r>
              <a:rPr lang="ko-KR" altLang="en-US" smtClean="0">
                <a:latin typeface="+mn-ea"/>
              </a:rPr>
              <a:t>세부 내역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53183"/>
              </p:ext>
            </p:extLst>
          </p:nvPr>
        </p:nvGraphicFramePr>
        <p:xfrm>
          <a:off x="620688" y="5004048"/>
          <a:ext cx="58326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925606"/>
              </p:ext>
            </p:extLst>
          </p:nvPr>
        </p:nvGraphicFramePr>
        <p:xfrm>
          <a:off x="620688" y="1620870"/>
          <a:ext cx="58326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0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5. </a:t>
            </a:r>
            <a:r>
              <a:rPr lang="ko-KR" altLang="en-US" smtClean="0">
                <a:latin typeface="+mn-ea"/>
              </a:rPr>
              <a:t>세부 내역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691776"/>
              </p:ext>
            </p:extLst>
          </p:nvPr>
        </p:nvGraphicFramePr>
        <p:xfrm>
          <a:off x="620688" y="980892"/>
          <a:ext cx="58326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5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56" y="1547664"/>
            <a:ext cx="589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17038</TotalTime>
  <Words>490</Words>
  <Application>Microsoft Office PowerPoint</Application>
  <PresentationFormat>화면 슬라이드 쇼(4:3)</PresentationFormat>
  <Paragraphs>129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돋움</vt:lpstr>
      <vt:lpstr>맑은 고딕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oops</dc:creator>
  <cp:lastModifiedBy>유대식/IDC운영</cp:lastModifiedBy>
  <cp:revision>567</cp:revision>
  <dcterms:created xsi:type="dcterms:W3CDTF">2013-02-05T00:45:29Z</dcterms:created>
  <dcterms:modified xsi:type="dcterms:W3CDTF">2019-01-04T05:23:18Z</dcterms:modified>
</cp:coreProperties>
</file>