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obster"/>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02bca4bd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02bca4bd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02bca4bd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02bca4bd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02bca4bd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02bca4bd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044c896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044c896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044c896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044c896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02bca4bd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02bca4bd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02bca4bd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02bca4bd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02bca4bd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02bca4bd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02bca4bd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02bca4bd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02bca4bd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02bca4bd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02bca4bd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02bca4bd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02bca4bd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02bca4bd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02bca4bd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02bca4bd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02bca4bd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02bca4bd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abs/1607.06450" TargetMode="External"/><Relationship Id="rId4" Type="http://schemas.openxmlformats.org/officeDocument/2006/relationships/hyperlink" Target="https://arxiv.org/pdf/1409.0473.pdf" TargetMode="External"/><Relationship Id="rId9" Type="http://schemas.openxmlformats.org/officeDocument/2006/relationships/hyperlink" Target="https://arxiv.org/pdf/1409.1556.pdf" TargetMode="External"/><Relationship Id="rId5" Type="http://schemas.openxmlformats.org/officeDocument/2006/relationships/hyperlink" Target="https://arxiv.org/pdf/1601.06733.pdf" TargetMode="External"/><Relationship Id="rId6" Type="http://schemas.openxmlformats.org/officeDocument/2006/relationships/hyperlink" Target="https://arxiv.org/abs/1512.03385" TargetMode="External"/><Relationship Id="rId7" Type="http://schemas.openxmlformats.org/officeDocument/2006/relationships/hyperlink" Target="https://arxiv.org/abs/1502.03167" TargetMode="External"/><Relationship Id="rId8" Type="http://schemas.openxmlformats.org/officeDocument/2006/relationships/hyperlink" Target="https://papers.nips.cc/paper/4824-imagenet-classification-with-deep-convolutional-neural-network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1706.03762" TargetMode="External"/><Relationship Id="rId4" Type="http://schemas.openxmlformats.org/officeDocument/2006/relationships/hyperlink" Target="https://papers.nips.cc/paper/7875-visualizing-the-loss-landscape-of-neural-nets.pdf" TargetMode="External"/><Relationship Id="rId5" Type="http://schemas.openxmlformats.org/officeDocument/2006/relationships/hyperlink" Target="https://arxiv.org/abs/1804.07612" TargetMode="External"/><Relationship Id="rId6" Type="http://schemas.openxmlformats.org/officeDocument/2006/relationships/hyperlink" Target="https://www.cs.toronto.edu/~hinton/absps/JMLRdropout.pdf" TargetMode="External"/><Relationship Id="rId7" Type="http://schemas.openxmlformats.org/officeDocument/2006/relationships/hyperlink" Target="https://arxiv.org/pdf/1703.02719.pdf" TargetMode="External"/><Relationship Id="rId8" Type="http://schemas.openxmlformats.org/officeDocument/2006/relationships/hyperlink" Target="https://arxiv.org/pdf/1805.11604.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10.jpg"/><Relationship Id="rId7" Type="http://schemas.openxmlformats.org/officeDocument/2006/relationships/image" Target="../media/image8.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41300" y="284425"/>
            <a:ext cx="76614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Speech Emotion Recognition</a:t>
            </a:r>
            <a:endParaRPr/>
          </a:p>
        </p:txBody>
      </p:sp>
      <p:sp>
        <p:nvSpPr>
          <p:cNvPr id="86" name="Google Shape;86;p13"/>
          <p:cNvSpPr txBox="1"/>
          <p:nvPr>
            <p:ph idx="1" type="subTitle"/>
          </p:nvPr>
        </p:nvSpPr>
        <p:spPr>
          <a:xfrm>
            <a:off x="4759325" y="3166125"/>
            <a:ext cx="42825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of the presenter: Uzzal Saha</a:t>
            </a:r>
            <a:endParaRPr/>
          </a:p>
          <a:p>
            <a:pPr indent="0" lvl="0" marL="0" rtl="0" algn="l">
              <a:spcBef>
                <a:spcPts val="0"/>
              </a:spcBef>
              <a:spcAft>
                <a:spcPts val="0"/>
              </a:spcAft>
              <a:buNone/>
            </a:pPr>
            <a:r>
              <a:rPr lang="en"/>
              <a:t>Roll of the presenter: 2302101017</a:t>
            </a:r>
            <a:endParaRPr/>
          </a:p>
        </p:txBody>
      </p:sp>
      <p:sp>
        <p:nvSpPr>
          <p:cNvPr id="87" name="Google Shape;87;p13"/>
          <p:cNvSpPr txBox="1"/>
          <p:nvPr>
            <p:ph idx="1" type="subTitle"/>
          </p:nvPr>
        </p:nvSpPr>
        <p:spPr>
          <a:xfrm>
            <a:off x="184600" y="3074625"/>
            <a:ext cx="2808900" cy="9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Name</a:t>
            </a:r>
            <a:r>
              <a:rPr lang="en" sz="2200"/>
              <a:t> of the Guide:</a:t>
            </a:r>
            <a:endParaRPr sz="2200"/>
          </a:p>
          <a:p>
            <a:pPr indent="0" lvl="0" marL="0" rtl="0" algn="l">
              <a:spcBef>
                <a:spcPts val="0"/>
              </a:spcBef>
              <a:spcAft>
                <a:spcPts val="0"/>
              </a:spcAft>
              <a:buNone/>
            </a:pPr>
            <a:r>
              <a:rPr lang="en" sz="2200"/>
              <a:t>Prof Dr. Aruna Tiwari</a:t>
            </a:r>
            <a:endParaRPr sz="2200"/>
          </a:p>
        </p:txBody>
      </p:sp>
      <p:sp>
        <p:nvSpPr>
          <p:cNvPr id="88" name="Google Shape;88;p13"/>
          <p:cNvSpPr txBox="1"/>
          <p:nvPr>
            <p:ph idx="1" type="subTitle"/>
          </p:nvPr>
        </p:nvSpPr>
        <p:spPr>
          <a:xfrm>
            <a:off x="3467248" y="4614225"/>
            <a:ext cx="22095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2023</a:t>
            </a:r>
            <a:endParaRPr/>
          </a:p>
        </p:txBody>
      </p:sp>
      <p:pic>
        <p:nvPicPr>
          <p:cNvPr id="89" name="Google Shape;89;p13"/>
          <p:cNvPicPr preferRelativeResize="0"/>
          <p:nvPr/>
        </p:nvPicPr>
        <p:blipFill>
          <a:blip r:embed="rId3">
            <a:alphaModFix/>
          </a:blip>
          <a:stretch>
            <a:fillRect/>
          </a:stretch>
        </p:blipFill>
        <p:spPr>
          <a:xfrm>
            <a:off x="3467250" y="1021373"/>
            <a:ext cx="1811426" cy="195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Overcome Overfitting</a:t>
            </a:r>
            <a:endParaRPr/>
          </a:p>
        </p:txBody>
      </p:sp>
      <p:sp>
        <p:nvSpPr>
          <p:cNvPr id="153" name="Google Shape;15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Use regularization techniques. These techniques add a penalty to the model's loss function that prevents it from overfitting to the training data.</a:t>
            </a:r>
            <a:endParaRPr/>
          </a:p>
          <a:p>
            <a:pPr indent="0" lvl="0" marL="0" rtl="0" algn="just">
              <a:spcBef>
                <a:spcPts val="0"/>
              </a:spcBef>
              <a:spcAft>
                <a:spcPts val="0"/>
              </a:spcAft>
              <a:buNone/>
            </a:pPr>
            <a:r>
              <a:t/>
            </a:r>
            <a:endParaRPr/>
          </a:p>
          <a:p>
            <a:pPr indent="-342900" lvl="0" marL="457200" rtl="0" algn="just">
              <a:spcBef>
                <a:spcPts val="0"/>
              </a:spcBef>
              <a:spcAft>
                <a:spcPts val="0"/>
              </a:spcAft>
              <a:buSzPts val="1800"/>
              <a:buChar char="●"/>
            </a:pPr>
            <a:r>
              <a:rPr lang="en"/>
              <a:t>Use early stopping. This technique stops training the model before it has had a chance to overfit to the training data.</a:t>
            </a:r>
            <a:endParaRPr/>
          </a:p>
          <a:p>
            <a:pPr indent="0" lvl="0" marL="0" rtl="0" algn="just">
              <a:spcBef>
                <a:spcPts val="0"/>
              </a:spcBef>
              <a:spcAft>
                <a:spcPts val="0"/>
              </a:spcAft>
              <a:buNone/>
            </a:pPr>
            <a:r>
              <a:t/>
            </a:r>
            <a:endParaRPr/>
          </a:p>
          <a:p>
            <a:pPr indent="-342900" lvl="0" marL="457200" rtl="0" algn="just">
              <a:spcBef>
                <a:spcPts val="0"/>
              </a:spcBef>
              <a:spcAft>
                <a:spcPts val="0"/>
              </a:spcAft>
              <a:buSzPts val="1800"/>
              <a:buChar char="●"/>
            </a:pPr>
            <a:r>
              <a:rPr lang="en"/>
              <a:t>Use a larger training set. </a:t>
            </a:r>
            <a:r>
              <a:rPr lang="en"/>
              <a:t>A larger training set will give the model more data to learn from, and it will be less likely to overfit to the training data.</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on test set</a:t>
            </a:r>
            <a:endParaRPr/>
          </a:p>
        </p:txBody>
      </p:sp>
      <p:pic>
        <p:nvPicPr>
          <p:cNvPr id="159" name="Google Shape;159;p23"/>
          <p:cNvPicPr preferRelativeResize="0"/>
          <p:nvPr/>
        </p:nvPicPr>
        <p:blipFill>
          <a:blip r:embed="rId3">
            <a:alphaModFix/>
          </a:blip>
          <a:stretch>
            <a:fillRect/>
          </a:stretch>
        </p:blipFill>
        <p:spPr>
          <a:xfrm>
            <a:off x="0" y="1017800"/>
            <a:ext cx="9144001" cy="4125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5" name="Google Shape;165;p24"/>
          <p:cNvSpPr txBox="1"/>
          <p:nvPr>
            <p:ph idx="1" type="body"/>
          </p:nvPr>
        </p:nvSpPr>
        <p:spPr>
          <a:xfrm>
            <a:off x="-150" y="1017800"/>
            <a:ext cx="9144000" cy="38967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000000"/>
              </a:buClr>
              <a:buSzPts val="1100"/>
              <a:buFont typeface="Arial"/>
              <a:buChar char="●"/>
            </a:pPr>
            <a:r>
              <a:rPr lang="en"/>
              <a:t>Achieved 71.33% accuracy in classifying sequential data</a:t>
            </a:r>
            <a:endParaRPr/>
          </a:p>
          <a:p>
            <a:pPr indent="-298450" lvl="0" marL="457200" rtl="0" algn="just">
              <a:spcBef>
                <a:spcPts val="0"/>
              </a:spcBef>
              <a:spcAft>
                <a:spcPts val="0"/>
              </a:spcAft>
              <a:buClr>
                <a:srgbClr val="000000"/>
              </a:buClr>
              <a:buSzPts val="1100"/>
              <a:buFont typeface="Arial"/>
              <a:buChar char="●"/>
            </a:pPr>
            <a:r>
              <a:rPr lang="en"/>
              <a:t>Combines CNNs and Transformers for spatial and sequential feature representation respectively</a:t>
            </a:r>
            <a:endParaRPr/>
          </a:p>
          <a:p>
            <a:pPr indent="-298450" lvl="0" marL="457200" rtl="0" algn="just">
              <a:spcBef>
                <a:spcPts val="0"/>
              </a:spcBef>
              <a:spcAft>
                <a:spcPts val="0"/>
              </a:spcAft>
              <a:buClr>
                <a:srgbClr val="000000"/>
              </a:buClr>
              <a:buSzPts val="1100"/>
              <a:buFont typeface="Arial"/>
              <a:buChar char="●"/>
            </a:pPr>
            <a:r>
              <a:rPr lang="en"/>
              <a:t>The model has trouble differentiating between 'neutral' and 'angry' emotions.</a:t>
            </a:r>
            <a:endParaRPr/>
          </a:p>
          <a:p>
            <a:pPr indent="-298450" lvl="0" marL="457200" rtl="0" algn="just">
              <a:spcBef>
                <a:spcPts val="0"/>
              </a:spcBef>
              <a:spcAft>
                <a:spcPts val="0"/>
              </a:spcAft>
              <a:buClr>
                <a:srgbClr val="000000"/>
              </a:buClr>
              <a:buSzPts val="1100"/>
              <a:buFont typeface="Arial"/>
              <a:buChar char="●"/>
            </a:pPr>
            <a:r>
              <a:rPr lang="en"/>
              <a:t>CNNs and Transformers are cross-applicable and work better together</a:t>
            </a:r>
            <a:endParaRPr/>
          </a:p>
          <a:p>
            <a:pPr indent="-298450" lvl="0" marL="457200" rtl="0" algn="just">
              <a:spcBef>
                <a:spcPts val="0"/>
              </a:spcBef>
              <a:spcAft>
                <a:spcPts val="0"/>
              </a:spcAft>
              <a:buClr>
                <a:srgbClr val="000000"/>
              </a:buClr>
              <a:buSzPts val="1100"/>
              <a:buFont typeface="Arial"/>
              <a:buChar char="●"/>
            </a:pPr>
            <a:r>
              <a:rPr lang="en"/>
              <a:t>Demonstrates power of crossing CNNs and Transformers thoughtfully</a:t>
            </a:r>
            <a:endParaRPr/>
          </a:p>
          <a:p>
            <a:pPr indent="-298450" lvl="0" marL="457200" rtl="0" algn="just">
              <a:spcBef>
                <a:spcPts val="0"/>
              </a:spcBef>
              <a:spcAft>
                <a:spcPts val="0"/>
              </a:spcAft>
              <a:buClr>
                <a:srgbClr val="000000"/>
              </a:buClr>
              <a:buSzPts val="1100"/>
              <a:buFont typeface="Arial"/>
              <a:buChar char="●"/>
            </a:pPr>
            <a:r>
              <a:rPr lang="en"/>
              <a:t>Balances model accuracy and overfitting</a:t>
            </a:r>
            <a:endParaRPr/>
          </a:p>
          <a:p>
            <a:pPr indent="-298450" lvl="0" marL="457200" rtl="0" algn="just">
              <a:spcBef>
                <a:spcPts val="0"/>
              </a:spcBef>
              <a:spcAft>
                <a:spcPts val="0"/>
              </a:spcAft>
              <a:buClr>
                <a:srgbClr val="000000"/>
              </a:buClr>
              <a:buSzPts val="1100"/>
              <a:buFont typeface="Arial"/>
              <a:buChar char="●"/>
            </a:pPr>
            <a:r>
              <a:rPr lang="en"/>
              <a:t>Further optimization of features,such as exploring different architectures, incorporating sentiment analysis, or using larger datasets could improve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1" name="Google Shape;171;p25"/>
          <p:cNvSpPr txBox="1"/>
          <p:nvPr>
            <p:ph idx="1" type="body"/>
          </p:nvPr>
        </p:nvSpPr>
        <p:spPr>
          <a:xfrm>
            <a:off x="311700" y="1017800"/>
            <a:ext cx="8832300" cy="392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50"/>
              <a:t>Ba et al, 2016. Layer Normalization.</a:t>
            </a:r>
            <a:r>
              <a:rPr lang="en" sz="1550" u="sng">
                <a:solidFill>
                  <a:schemeClr val="hlink"/>
                </a:solidFill>
                <a:hlinkClick r:id="rId3"/>
              </a:rPr>
              <a:t> https://arxiv.org/abs/1607.06450</a:t>
            </a:r>
            <a:endParaRPr sz="1550"/>
          </a:p>
          <a:p>
            <a:pPr indent="0" lvl="0" marL="0" rtl="0" algn="l">
              <a:lnSpc>
                <a:spcPct val="95000"/>
              </a:lnSpc>
              <a:spcBef>
                <a:spcPts val="1200"/>
              </a:spcBef>
              <a:spcAft>
                <a:spcPts val="0"/>
              </a:spcAft>
              <a:buSzPts val="935"/>
              <a:buNone/>
            </a:pPr>
            <a:r>
              <a:rPr lang="en" sz="1550"/>
              <a:t>Bahdanau et al, 2015.</a:t>
            </a:r>
            <a:r>
              <a:rPr lang="en" sz="1550" u="sng">
                <a:solidFill>
                  <a:schemeClr val="hlink"/>
                </a:solidFill>
                <a:hlinkClick r:id="rId4"/>
              </a:rPr>
              <a:t> https://arxiv.org/pdf/1409.0473.pdf</a:t>
            </a:r>
            <a:endParaRPr sz="1550"/>
          </a:p>
          <a:p>
            <a:pPr indent="0" lvl="0" marL="0" rtl="0" algn="l">
              <a:lnSpc>
                <a:spcPct val="95000"/>
              </a:lnSpc>
              <a:spcBef>
                <a:spcPts val="1200"/>
              </a:spcBef>
              <a:spcAft>
                <a:spcPts val="0"/>
              </a:spcAft>
              <a:buSzPts val="935"/>
              <a:buNone/>
            </a:pPr>
            <a:r>
              <a:rPr lang="en" sz="1550"/>
              <a:t>Cheng et al, 2016. Long Short-Term Memory-Networks for Machine Reading.</a:t>
            </a:r>
            <a:r>
              <a:rPr lang="en" sz="1550" u="sng">
                <a:solidFill>
                  <a:schemeClr val="hlink"/>
                </a:solidFill>
                <a:hlinkClick r:id="rId5"/>
              </a:rPr>
              <a:t> https://arxiv.org/pdf/1601.06733.pdf</a:t>
            </a:r>
            <a:endParaRPr sz="1550"/>
          </a:p>
          <a:p>
            <a:pPr indent="0" lvl="0" marL="0" rtl="0" algn="l">
              <a:lnSpc>
                <a:spcPct val="95000"/>
              </a:lnSpc>
              <a:spcBef>
                <a:spcPts val="1200"/>
              </a:spcBef>
              <a:spcAft>
                <a:spcPts val="0"/>
              </a:spcAft>
              <a:buSzPts val="935"/>
              <a:buNone/>
            </a:pPr>
            <a:r>
              <a:rPr lang="en" sz="1550"/>
              <a:t>He et al, 2015. Deep Residual Learning for Image Recognition.</a:t>
            </a:r>
            <a:r>
              <a:rPr lang="en" sz="1550" u="sng">
                <a:solidFill>
                  <a:schemeClr val="hlink"/>
                </a:solidFill>
                <a:hlinkClick r:id="rId6"/>
              </a:rPr>
              <a:t> https://arxiv.org/abs/1512.03385</a:t>
            </a:r>
            <a:endParaRPr sz="1550"/>
          </a:p>
          <a:p>
            <a:pPr indent="0" lvl="0" marL="0" rtl="0" algn="l">
              <a:lnSpc>
                <a:spcPct val="95000"/>
              </a:lnSpc>
              <a:spcBef>
                <a:spcPts val="1200"/>
              </a:spcBef>
              <a:spcAft>
                <a:spcPts val="0"/>
              </a:spcAft>
              <a:buSzPts val="935"/>
              <a:buNone/>
            </a:pPr>
            <a:r>
              <a:rPr lang="en" sz="1550"/>
              <a:t>Ioffe, Szegedy, 2015. Batch Normalization: Accelerating Deep Network Training by Reducing Internal Covariate Shift.</a:t>
            </a:r>
            <a:r>
              <a:rPr lang="en" sz="1550" u="sng">
                <a:solidFill>
                  <a:schemeClr val="hlink"/>
                </a:solidFill>
                <a:hlinkClick r:id="rId7"/>
              </a:rPr>
              <a:t> https://arxiv.org/abs/1502.03167</a:t>
            </a:r>
            <a:endParaRPr sz="1550"/>
          </a:p>
          <a:p>
            <a:pPr indent="0" lvl="0" marL="0" rtl="0" algn="l">
              <a:lnSpc>
                <a:spcPct val="95000"/>
              </a:lnSpc>
              <a:spcBef>
                <a:spcPts val="1200"/>
              </a:spcBef>
              <a:spcAft>
                <a:spcPts val="0"/>
              </a:spcAft>
              <a:buSzPts val="935"/>
              <a:buNone/>
            </a:pPr>
            <a:r>
              <a:rPr lang="en" sz="1550"/>
              <a:t>Krizhevsky et al, 2017. ImageNet Classification with Deep Convolutional Neural Networks.</a:t>
            </a:r>
            <a:r>
              <a:rPr lang="en" sz="1550" u="sng">
                <a:solidFill>
                  <a:schemeClr val="hlink"/>
                </a:solidFill>
                <a:hlinkClick r:id="rId8"/>
              </a:rPr>
              <a:t> https://papers.nips.cc/paper/4824-imagenet-classification-with-deep-convolutional-neural-networks.pdf</a:t>
            </a:r>
            <a:endParaRPr sz="1550"/>
          </a:p>
          <a:p>
            <a:pPr indent="0" lvl="0" marL="0" rtl="0" algn="l">
              <a:lnSpc>
                <a:spcPct val="95000"/>
              </a:lnSpc>
              <a:spcBef>
                <a:spcPts val="1200"/>
              </a:spcBef>
              <a:spcAft>
                <a:spcPts val="1200"/>
              </a:spcAft>
              <a:buSzPts val="935"/>
              <a:buNone/>
            </a:pPr>
            <a:r>
              <a:rPr lang="en" sz="1550"/>
              <a:t>Simonyan and Zisserman, 2015. Very Deep Convolutional Networks for Large-Scale Image Recognition.</a:t>
            </a:r>
            <a:r>
              <a:rPr lang="en" sz="1550" u="sng">
                <a:solidFill>
                  <a:schemeClr val="hlink"/>
                </a:solidFill>
                <a:hlinkClick r:id="rId9"/>
              </a:rPr>
              <a:t> https://arxiv.org/pdf/1409.1556.pdf</a:t>
            </a:r>
            <a:endParaRPr sz="15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7" name="Google Shape;177;p26"/>
          <p:cNvSpPr txBox="1"/>
          <p:nvPr>
            <p:ph idx="1" type="body"/>
          </p:nvPr>
        </p:nvSpPr>
        <p:spPr>
          <a:xfrm>
            <a:off x="112200" y="1017800"/>
            <a:ext cx="8720100" cy="41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t>Vaswani et al, 2017. Attention Is All You Need.</a:t>
            </a:r>
            <a:r>
              <a:rPr lang="en" sz="1550" u="sng">
                <a:solidFill>
                  <a:schemeClr val="hlink"/>
                </a:solidFill>
                <a:hlinkClick r:id="rId3"/>
              </a:rPr>
              <a:t> https://arxiv.org/abs/1706.03762</a:t>
            </a:r>
            <a:endParaRPr sz="1550"/>
          </a:p>
          <a:p>
            <a:pPr indent="0" lvl="0" marL="0" rtl="0" algn="l">
              <a:spcBef>
                <a:spcPts val="1200"/>
              </a:spcBef>
              <a:spcAft>
                <a:spcPts val="0"/>
              </a:spcAft>
              <a:buNone/>
            </a:pPr>
            <a:r>
              <a:rPr lang="en" sz="1550"/>
              <a:t>Li et al, 2018. Visualizing the Loss Landscape of Neural Nets.</a:t>
            </a:r>
            <a:r>
              <a:rPr lang="en" sz="1550" u="sng">
                <a:solidFill>
                  <a:schemeClr val="hlink"/>
                </a:solidFill>
                <a:hlinkClick r:id="rId4"/>
              </a:rPr>
              <a:t> https://papers.nips.cc/paper/7875-visualizing-the-loss-landscape-of-neural-nets.pdf</a:t>
            </a:r>
            <a:endParaRPr sz="1550"/>
          </a:p>
          <a:p>
            <a:pPr indent="0" lvl="0" marL="0" rtl="0" algn="l">
              <a:spcBef>
                <a:spcPts val="1200"/>
              </a:spcBef>
              <a:spcAft>
                <a:spcPts val="0"/>
              </a:spcAft>
              <a:buNone/>
            </a:pPr>
            <a:r>
              <a:rPr lang="en" sz="1550"/>
              <a:t>Masters and Luschi, 2018. Revisiting Small Batch Training for Deep Neural Networks.</a:t>
            </a:r>
            <a:r>
              <a:rPr lang="en" sz="1550" u="sng">
                <a:solidFill>
                  <a:schemeClr val="hlink"/>
                </a:solidFill>
                <a:hlinkClick r:id="rId5"/>
              </a:rPr>
              <a:t> https://arxiv.org/abs/1804.07612</a:t>
            </a:r>
            <a:endParaRPr sz="1550"/>
          </a:p>
          <a:p>
            <a:pPr indent="0" lvl="0" marL="0" rtl="0" algn="l">
              <a:spcBef>
                <a:spcPts val="1200"/>
              </a:spcBef>
              <a:spcAft>
                <a:spcPts val="0"/>
              </a:spcAft>
              <a:buNone/>
            </a:pPr>
            <a:r>
              <a:rPr lang="en" sz="1550"/>
              <a:t>Srivastava et al, 2014. Dropout: A Simple Way to Prevent Neural Networks from Overfitting.</a:t>
            </a:r>
            <a:r>
              <a:rPr lang="en" sz="1550" u="sng">
                <a:solidFill>
                  <a:schemeClr val="hlink"/>
                </a:solidFill>
                <a:hlinkClick r:id="rId6"/>
              </a:rPr>
              <a:t> https://www.cs.toronto.edu/~hinton/absps/JMLRdropout.pdf</a:t>
            </a:r>
            <a:endParaRPr sz="1550"/>
          </a:p>
          <a:p>
            <a:pPr indent="0" lvl="0" marL="0" rtl="0" algn="l">
              <a:spcBef>
                <a:spcPts val="1200"/>
              </a:spcBef>
              <a:spcAft>
                <a:spcPts val="0"/>
              </a:spcAft>
              <a:buNone/>
            </a:pPr>
            <a:r>
              <a:rPr lang="en" sz="1550"/>
              <a:t>Peng et al, 2017. Large Kernel Matters —— Improve Semantic Segmentation by Global Convolutional Network.</a:t>
            </a:r>
            <a:r>
              <a:rPr lang="en" sz="1550" u="sng">
                <a:solidFill>
                  <a:schemeClr val="hlink"/>
                </a:solidFill>
                <a:hlinkClick r:id="rId7"/>
              </a:rPr>
              <a:t> https://arxiv.org/pdf/1703.02719.pdf</a:t>
            </a:r>
            <a:endParaRPr sz="1550"/>
          </a:p>
          <a:p>
            <a:pPr indent="0" lvl="0" marL="0" rtl="0" algn="l">
              <a:spcBef>
                <a:spcPts val="1200"/>
              </a:spcBef>
              <a:spcAft>
                <a:spcPts val="0"/>
              </a:spcAft>
              <a:buNone/>
            </a:pPr>
            <a:r>
              <a:rPr lang="en" sz="1550"/>
              <a:t>Santurkar et al, 2019. How Does Batch Normalization Help Optimization?</a:t>
            </a:r>
            <a:r>
              <a:rPr lang="en" sz="1550" u="sng">
                <a:solidFill>
                  <a:schemeClr val="hlink"/>
                </a:solidFill>
                <a:hlinkClick r:id="rId8"/>
              </a:rPr>
              <a:t> https://arxiv.org/pdf/1805.11604.pdf</a:t>
            </a:r>
            <a:endParaRPr sz="1550"/>
          </a:p>
          <a:p>
            <a:pPr indent="0" lvl="0" marL="0" rtl="0" algn="l">
              <a:spcBef>
                <a:spcPts val="1200"/>
              </a:spcBef>
              <a:spcAft>
                <a:spcPts val="1200"/>
              </a:spcAft>
              <a:buNone/>
            </a:pPr>
            <a:r>
              <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ctrTitle"/>
          </p:nvPr>
        </p:nvSpPr>
        <p:spPr>
          <a:xfrm>
            <a:off x="2888875" y="1821975"/>
            <a:ext cx="2934600" cy="87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5" name="Google Shape;95;p14"/>
          <p:cNvSpPr txBox="1"/>
          <p:nvPr>
            <p:ph idx="1" type="body"/>
          </p:nvPr>
        </p:nvSpPr>
        <p:spPr>
          <a:xfrm>
            <a:off x="311700" y="1123850"/>
            <a:ext cx="8520600" cy="34452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 sz="1700"/>
              <a:t>Human machine interaction is widely used nowadays in many applications. One of the mediums of interaction is speech. The main challenges in human machine interaction is detection of emotion from speech.</a:t>
            </a:r>
            <a:endParaRPr sz="1700"/>
          </a:p>
          <a:p>
            <a:pPr indent="0" lvl="0" marL="0" rtl="0" algn="just">
              <a:spcBef>
                <a:spcPts val="0"/>
              </a:spcBef>
              <a:spcAft>
                <a:spcPts val="0"/>
              </a:spcAft>
              <a:buNone/>
            </a:pPr>
            <a:r>
              <a:t/>
            </a:r>
            <a:endParaRPr sz="1700"/>
          </a:p>
          <a:p>
            <a:pPr indent="-336550" lvl="0" marL="457200" rtl="0" algn="just">
              <a:spcBef>
                <a:spcPts val="0"/>
              </a:spcBef>
              <a:spcAft>
                <a:spcPts val="0"/>
              </a:spcAft>
              <a:buSzPts val="1700"/>
              <a:buChar char="●"/>
            </a:pPr>
            <a:r>
              <a:rPr lang="en" sz="1700"/>
              <a:t>Emotion can play an important role in decision making. Emotion can be detected from different physiological signals also. if emotion can be recognized properly from speech then a system can act accordingly. Identification of emotion can be done by extracting the features or different characteristics from the speech and training needed for a large number of speech databases to make the system accurate.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01" name="Google Shape;101;p15"/>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As sentient beings, speech is amongst the most natural ways to express ourselves. We depend so much on it that we recognize its importance when resorting to other communication forms like emails and text messages where we often use emojis to express the emotions associated with the messages. As emotions play a vital role in communication, the detection and analysis of the same is of vital importance in today's digital world of remote communication.</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Emotion detection is a challenging task, because emotions are subjective. There is no common consensus on how to measure them. We define a Speech Emotions Recognition system as a collection of methodologies that process and classify speech signals to detect emotions embedded in them.</a:t>
            </a:r>
            <a:endParaRPr sz="1600"/>
          </a:p>
          <a:p>
            <a:pPr indent="0" lvl="0" marL="0" rtl="0" algn="just">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88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a:t>
            </a:r>
            <a:endParaRPr/>
          </a:p>
        </p:txBody>
      </p:sp>
      <p:pic>
        <p:nvPicPr>
          <p:cNvPr id="107" name="Google Shape;107;p16"/>
          <p:cNvPicPr preferRelativeResize="0"/>
          <p:nvPr/>
        </p:nvPicPr>
        <p:blipFill>
          <a:blip r:embed="rId3">
            <a:alphaModFix/>
          </a:blip>
          <a:stretch>
            <a:fillRect/>
          </a:stretch>
        </p:blipFill>
        <p:spPr>
          <a:xfrm>
            <a:off x="152400" y="832750"/>
            <a:ext cx="2855875" cy="1665924"/>
          </a:xfrm>
          <a:prstGeom prst="rect">
            <a:avLst/>
          </a:prstGeom>
          <a:noFill/>
          <a:ln>
            <a:noFill/>
          </a:ln>
        </p:spPr>
      </p:pic>
      <p:pic>
        <p:nvPicPr>
          <p:cNvPr id="108" name="Google Shape;108;p16"/>
          <p:cNvPicPr preferRelativeResize="0"/>
          <p:nvPr/>
        </p:nvPicPr>
        <p:blipFill>
          <a:blip r:embed="rId4">
            <a:alphaModFix/>
          </a:blip>
          <a:stretch>
            <a:fillRect/>
          </a:stretch>
        </p:blipFill>
        <p:spPr>
          <a:xfrm>
            <a:off x="5379650" y="887025"/>
            <a:ext cx="3704776" cy="1802000"/>
          </a:xfrm>
          <a:prstGeom prst="rect">
            <a:avLst/>
          </a:prstGeom>
          <a:noFill/>
          <a:ln>
            <a:noFill/>
          </a:ln>
        </p:spPr>
      </p:pic>
      <p:pic>
        <p:nvPicPr>
          <p:cNvPr id="109" name="Google Shape;109;p16"/>
          <p:cNvPicPr preferRelativeResize="0"/>
          <p:nvPr/>
        </p:nvPicPr>
        <p:blipFill>
          <a:blip r:embed="rId5">
            <a:alphaModFix/>
          </a:blip>
          <a:stretch>
            <a:fillRect/>
          </a:stretch>
        </p:blipFill>
        <p:spPr>
          <a:xfrm>
            <a:off x="3307350" y="832750"/>
            <a:ext cx="1919100" cy="1910561"/>
          </a:xfrm>
          <a:prstGeom prst="rect">
            <a:avLst/>
          </a:prstGeom>
          <a:noFill/>
          <a:ln>
            <a:noFill/>
          </a:ln>
        </p:spPr>
      </p:pic>
      <p:pic>
        <p:nvPicPr>
          <p:cNvPr id="110" name="Google Shape;110;p16"/>
          <p:cNvPicPr preferRelativeResize="0"/>
          <p:nvPr/>
        </p:nvPicPr>
        <p:blipFill>
          <a:blip r:embed="rId6">
            <a:alphaModFix/>
          </a:blip>
          <a:stretch>
            <a:fillRect/>
          </a:stretch>
        </p:blipFill>
        <p:spPr>
          <a:xfrm>
            <a:off x="5107300" y="3140924"/>
            <a:ext cx="4036690" cy="2002577"/>
          </a:xfrm>
          <a:prstGeom prst="rect">
            <a:avLst/>
          </a:prstGeom>
          <a:noFill/>
          <a:ln>
            <a:noFill/>
          </a:ln>
        </p:spPr>
      </p:pic>
      <p:pic>
        <p:nvPicPr>
          <p:cNvPr id="111" name="Google Shape;111;p16"/>
          <p:cNvPicPr preferRelativeResize="0"/>
          <p:nvPr/>
        </p:nvPicPr>
        <p:blipFill>
          <a:blip r:embed="rId7">
            <a:alphaModFix/>
          </a:blip>
          <a:stretch>
            <a:fillRect/>
          </a:stretch>
        </p:blipFill>
        <p:spPr>
          <a:xfrm>
            <a:off x="0" y="2894726"/>
            <a:ext cx="2248775" cy="2248775"/>
          </a:xfrm>
          <a:prstGeom prst="rect">
            <a:avLst/>
          </a:prstGeom>
          <a:noFill/>
          <a:ln>
            <a:noFill/>
          </a:ln>
        </p:spPr>
      </p:pic>
      <p:pic>
        <p:nvPicPr>
          <p:cNvPr id="112" name="Google Shape;112;p16"/>
          <p:cNvPicPr preferRelativeResize="0"/>
          <p:nvPr/>
        </p:nvPicPr>
        <p:blipFill>
          <a:blip r:embed="rId8">
            <a:alphaModFix/>
          </a:blip>
          <a:stretch>
            <a:fillRect/>
          </a:stretch>
        </p:blipFill>
        <p:spPr>
          <a:xfrm>
            <a:off x="2401175" y="3441436"/>
            <a:ext cx="2553723" cy="1702066"/>
          </a:xfrm>
          <a:prstGeom prst="rect">
            <a:avLst/>
          </a:prstGeom>
          <a:noFill/>
          <a:ln>
            <a:noFill/>
          </a:ln>
        </p:spPr>
      </p:pic>
      <p:sp>
        <p:nvSpPr>
          <p:cNvPr id="113" name="Google Shape;113;p16"/>
          <p:cNvSpPr txBox="1"/>
          <p:nvPr/>
        </p:nvSpPr>
        <p:spPr>
          <a:xfrm>
            <a:off x="152400" y="2405100"/>
            <a:ext cx="1295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obster"/>
              <a:ea typeface="Lobster"/>
              <a:cs typeface="Lobster"/>
              <a:sym typeface="Lobster"/>
            </a:endParaRPr>
          </a:p>
        </p:txBody>
      </p:sp>
      <p:sp>
        <p:nvSpPr>
          <p:cNvPr id="114" name="Google Shape;114;p16"/>
          <p:cNvSpPr txBox="1"/>
          <p:nvPr/>
        </p:nvSpPr>
        <p:spPr>
          <a:xfrm>
            <a:off x="1250975" y="2923263"/>
            <a:ext cx="12957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Mental Health</a:t>
            </a:r>
            <a:endParaRPr>
              <a:latin typeface="Lobster"/>
              <a:ea typeface="Lobster"/>
              <a:cs typeface="Lobster"/>
              <a:sym typeface="Lobster"/>
            </a:endParaRPr>
          </a:p>
        </p:txBody>
      </p:sp>
      <p:sp>
        <p:nvSpPr>
          <p:cNvPr id="115" name="Google Shape;115;p16"/>
          <p:cNvSpPr txBox="1"/>
          <p:nvPr/>
        </p:nvSpPr>
        <p:spPr>
          <a:xfrm>
            <a:off x="3097613" y="2405100"/>
            <a:ext cx="10575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Security</a:t>
            </a:r>
            <a:endParaRPr>
              <a:latin typeface="Lobster"/>
              <a:ea typeface="Lobster"/>
              <a:cs typeface="Lobster"/>
              <a:sym typeface="Lobster"/>
            </a:endParaRPr>
          </a:p>
        </p:txBody>
      </p:sp>
      <p:sp>
        <p:nvSpPr>
          <p:cNvPr id="116" name="Google Shape;116;p16"/>
          <p:cNvSpPr txBox="1"/>
          <p:nvPr/>
        </p:nvSpPr>
        <p:spPr>
          <a:xfrm>
            <a:off x="3097625" y="3228025"/>
            <a:ext cx="19191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22" name="Google Shape;122;p17"/>
          <p:cNvSpPr txBox="1"/>
          <p:nvPr>
            <p:ph idx="1" type="body"/>
          </p:nvPr>
        </p:nvSpPr>
        <p:spPr>
          <a:xfrm>
            <a:off x="0" y="1017800"/>
            <a:ext cx="9144000" cy="3732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t>Ryerson Audio-Visual Database of Emotional Speech and Song (RAVDESS) dataset.</a:t>
            </a:r>
            <a:endParaRPr b="1" sz="1600"/>
          </a:p>
          <a:p>
            <a:pPr indent="0" lvl="0" marL="0" rtl="0" algn="just">
              <a:spcBef>
                <a:spcPts val="0"/>
              </a:spcBef>
              <a:spcAft>
                <a:spcPts val="0"/>
              </a:spcAft>
              <a:buNone/>
            </a:pPr>
            <a:r>
              <a:t/>
            </a:r>
            <a:endParaRPr sz="1100"/>
          </a:p>
          <a:p>
            <a:pPr indent="0" lvl="0" marL="0" rtl="0" algn="just">
              <a:spcBef>
                <a:spcPts val="0"/>
              </a:spcBef>
              <a:spcAft>
                <a:spcPts val="0"/>
              </a:spcAft>
              <a:buNone/>
            </a:pPr>
            <a:r>
              <a:rPr lang="en" sz="1700"/>
              <a:t>• RAVDESS dataset has recordings of 24 actors vocalizing 8 emotions, 21 male actors and 21 female actors, the actors are numbered from 01 to 24 in North American accent.</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 All emotional expressions are uttered at two levels of intensity: normal and strong, except for the 'neutral' emotion, it is produced only in normal intensity. Thus, the portion of the RAVDESS that we use contains 60 trials for each of the 24 actors, thus making it 1440 files in total.</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 Balanced gender representation. 3 sec clip, samplead at 48 kHz.</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1375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8" name="Google Shape;128;p18"/>
          <p:cNvSpPr txBox="1"/>
          <p:nvPr>
            <p:ph idx="1" type="body"/>
          </p:nvPr>
        </p:nvSpPr>
        <p:spPr>
          <a:xfrm>
            <a:off x="311700" y="745350"/>
            <a:ext cx="8520600" cy="41418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We harnessed a hybrid approach, combining both CNN and Transformer architectures for effective emotion recognition. In this approach, CNN is utilized for spatial feature representation, whereas the Transformer architecture is deployed for temporal feature representation. This synergistic strategy is designed to capitalize on the unique strengths of each architecture, thereby enhancing the performance and overall adaptability of our emotion recognition model.</a:t>
            </a:r>
            <a:endParaRPr sz="1700"/>
          </a:p>
          <a:p>
            <a:pPr indent="0" lvl="0" marL="0" rtl="0" algn="just">
              <a:spcBef>
                <a:spcPts val="0"/>
              </a:spcBef>
              <a:spcAft>
                <a:spcPts val="0"/>
              </a:spcAft>
              <a:buNone/>
            </a:pPr>
            <a:r>
              <a:t/>
            </a:r>
            <a:endParaRPr sz="1700"/>
          </a:p>
          <a:p>
            <a:pPr indent="-336550" lvl="0" marL="457200" rtl="0" algn="just">
              <a:spcBef>
                <a:spcPts val="1200"/>
              </a:spcBef>
              <a:spcAft>
                <a:spcPts val="0"/>
              </a:spcAft>
              <a:buSzPts val="1700"/>
              <a:buChar char="➢"/>
            </a:pPr>
            <a:r>
              <a:rPr lang="en" sz="1700"/>
              <a:t>The training process involves using a stochastic gradient descent optimizer and a cross-entropy loss function, with the best model checkpointed for further reference. Evaluation is conducted through test set accuracy and confusion matrix analysis, with a train/test split of 80/20. This methodology seeks to create a robust and accurate emotion recognition system by leveraging both spatial and temporal information.</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154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34" name="Google Shape;134;p19"/>
          <p:cNvPicPr preferRelativeResize="0"/>
          <p:nvPr/>
        </p:nvPicPr>
        <p:blipFill>
          <a:blip r:embed="rId3">
            <a:alphaModFix/>
          </a:blip>
          <a:stretch>
            <a:fillRect/>
          </a:stretch>
        </p:blipFill>
        <p:spPr>
          <a:xfrm>
            <a:off x="0" y="1017800"/>
            <a:ext cx="9144001" cy="4125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140" name="Google Shape;140;p20"/>
          <p:cNvSpPr txBox="1"/>
          <p:nvPr>
            <p:ph idx="1" type="body"/>
          </p:nvPr>
        </p:nvSpPr>
        <p:spPr>
          <a:xfrm>
            <a:off x="0" y="1017800"/>
            <a:ext cx="9144000" cy="3902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t>Extracted MFCC (Mel Frequency Cepstral Coefficients) features</a:t>
            </a:r>
            <a:endParaRPr/>
          </a:p>
          <a:p>
            <a:pPr indent="-298450" lvl="0" marL="457200" rtl="0" algn="just">
              <a:spcBef>
                <a:spcPts val="1200"/>
              </a:spcBef>
              <a:spcAft>
                <a:spcPts val="0"/>
              </a:spcAft>
              <a:buClr>
                <a:srgbClr val="000000"/>
              </a:buClr>
              <a:buSzPts val="1100"/>
              <a:buFont typeface="Arial"/>
              <a:buChar char="➢"/>
            </a:pPr>
            <a:r>
              <a:rPr lang="en"/>
              <a:t>Capture transitions in pitch/frequency over time</a:t>
            </a:r>
            <a:endParaRPr/>
          </a:p>
          <a:p>
            <a:pPr indent="-298450" lvl="0" marL="457200" rtl="0" algn="just">
              <a:spcBef>
                <a:spcPts val="0"/>
              </a:spcBef>
              <a:spcAft>
                <a:spcPts val="0"/>
              </a:spcAft>
              <a:buClr>
                <a:srgbClr val="000000"/>
              </a:buClr>
              <a:buSzPts val="1100"/>
              <a:buFont typeface="Arial"/>
              <a:buChar char="➢"/>
            </a:pPr>
            <a:r>
              <a:rPr lang="en"/>
              <a:t>Take Fourier </a:t>
            </a:r>
            <a:r>
              <a:rPr lang="en"/>
              <a:t>Transform</a:t>
            </a:r>
            <a:r>
              <a:rPr lang="en"/>
              <a:t> of audio snippet</a:t>
            </a:r>
            <a:endParaRPr/>
          </a:p>
          <a:p>
            <a:pPr indent="-298450" lvl="0" marL="457200" rtl="0" algn="just">
              <a:spcBef>
                <a:spcPts val="0"/>
              </a:spcBef>
              <a:spcAft>
                <a:spcPts val="0"/>
              </a:spcAft>
              <a:buClr>
                <a:srgbClr val="000000"/>
              </a:buClr>
              <a:buSzPts val="1100"/>
              <a:buFont typeface="Arial"/>
              <a:buChar char="➢"/>
            </a:pPr>
            <a:r>
              <a:rPr lang="en"/>
              <a:t>MFCCs are amplitude of resulting spectrum</a:t>
            </a:r>
            <a:endParaRPr/>
          </a:p>
          <a:p>
            <a:pPr indent="-298450" lvl="0" marL="457200" rtl="0" algn="just">
              <a:spcBef>
                <a:spcPts val="0"/>
              </a:spcBef>
              <a:spcAft>
                <a:spcPts val="0"/>
              </a:spcAft>
              <a:buClr>
                <a:srgbClr val="000000"/>
              </a:buClr>
              <a:buSzPts val="1100"/>
              <a:buFont typeface="Arial"/>
              <a:buChar char="➢"/>
            </a:pPr>
            <a:r>
              <a:rPr lang="en"/>
              <a:t>Used 40 MFC coefficients over 282 time steps</a:t>
            </a:r>
            <a:endParaRPr/>
          </a:p>
          <a:p>
            <a:pPr indent="-298450" lvl="0" marL="457200" rtl="0" algn="just">
              <a:spcBef>
                <a:spcPts val="0"/>
              </a:spcBef>
              <a:spcAft>
                <a:spcPts val="0"/>
              </a:spcAft>
              <a:buClr>
                <a:srgbClr val="000000"/>
              </a:buClr>
              <a:buSzPts val="1100"/>
              <a:buFont typeface="Arial"/>
              <a:buChar char="➢"/>
            </a:pPr>
            <a:r>
              <a:rPr lang="en"/>
              <a:t>Can visualise as 2D plot, analog to image</a:t>
            </a:r>
            <a:endParaRPr/>
          </a:p>
          <a:p>
            <a:pPr indent="0" lvl="0" marL="0" rtl="0" algn="just">
              <a:spcBef>
                <a:spcPts val="1200"/>
              </a:spcBef>
              <a:spcAft>
                <a:spcPts val="0"/>
              </a:spcAft>
              <a:buNone/>
            </a:pPr>
            <a:r>
              <a:rPr lang="en"/>
              <a:t>Mel Spectrogram</a:t>
            </a:r>
            <a:endParaRPr/>
          </a:p>
          <a:p>
            <a:pPr indent="-298450" lvl="0" marL="457200" rtl="0" algn="just">
              <a:spcBef>
                <a:spcPts val="1200"/>
              </a:spcBef>
              <a:spcAft>
                <a:spcPts val="0"/>
              </a:spcAft>
              <a:buClr>
                <a:srgbClr val="000000"/>
              </a:buClr>
              <a:buSzPts val="1100"/>
              <a:buFont typeface="Arial"/>
              <a:buChar char="➢"/>
            </a:pPr>
            <a:r>
              <a:rPr lang="en"/>
              <a:t>A Fast Fourier Transform is computed on overlapping windowed segments of the signal, and we get what is called the spectrogram. This is just a spectrogram that depicts amplitude.which is mapped on a Mel scale.</a:t>
            </a:r>
            <a:endParaRPr/>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Curve Behavior</a:t>
            </a:r>
            <a:endParaRPr/>
          </a:p>
        </p:txBody>
      </p:sp>
      <p:sp>
        <p:nvSpPr>
          <p:cNvPr id="146" name="Google Shape;146;p21"/>
          <p:cNvSpPr txBox="1"/>
          <p:nvPr>
            <p:ph idx="1" type="body"/>
          </p:nvPr>
        </p:nvSpPr>
        <p:spPr>
          <a:xfrm>
            <a:off x="96800" y="1017800"/>
            <a:ext cx="4326300" cy="412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t>This graph shows that the training loss decreases over time, indicating that the model is learning. The validation loss also decreases, but not as much as the training loss. This is a common phenomenon in machine learning, and it is known as overfitting. Overfitting occurs when the model learns the training data too well, and is not able to generalize to new data.</a:t>
            </a:r>
            <a:endParaRPr sz="1350"/>
          </a:p>
          <a:p>
            <a:pPr indent="0" lvl="0" marL="0" rtl="0" algn="just">
              <a:spcBef>
                <a:spcPts val="1800"/>
              </a:spcBef>
              <a:spcAft>
                <a:spcPts val="1800"/>
              </a:spcAft>
              <a:buNone/>
            </a:pPr>
            <a:r>
              <a:rPr lang="en" sz="1350"/>
              <a:t>It also shows that the training loss and the validation loss start to converge around epoch 100. This means that the model is starting to learn the training data and the validation data in a similar way. Overall,we can see that the model is able to learn the training data and generalize to new data. The model's performance could be improved by reducing overfitting.</a:t>
            </a:r>
            <a:endParaRPr sz="1350"/>
          </a:p>
        </p:txBody>
      </p:sp>
      <p:pic>
        <p:nvPicPr>
          <p:cNvPr id="147" name="Google Shape;147;p21"/>
          <p:cNvPicPr preferRelativeResize="0"/>
          <p:nvPr/>
        </p:nvPicPr>
        <p:blipFill>
          <a:blip r:embed="rId3">
            <a:alphaModFix/>
          </a:blip>
          <a:stretch>
            <a:fillRect/>
          </a:stretch>
        </p:blipFill>
        <p:spPr>
          <a:xfrm>
            <a:off x="4477475" y="1128850"/>
            <a:ext cx="4666525" cy="375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