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87" r:id="rId5"/>
    <p:sldId id="266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90"/>
      </p:cViewPr>
      <p:guideLst>
        <p:guide orient="horz" pos="768"/>
        <p:guide pos="3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3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8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4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6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8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6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3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2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2065-622E-48FE-8A2D-FE3C807E9004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2065-622E-48FE-8A2D-FE3C807E9004}" type="datetimeFigureOut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59D05-FEAD-4A26-B0EC-3CCDEAC35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1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fivethirtyeight/data/tree/master/airline-safety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fivethirtyeight.com/features/should-travelers-avoid-flying-airlines-that-have-had-crashes-in-the-past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838" y="1160265"/>
            <a:ext cx="108238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Presentation Slides for</a:t>
            </a:r>
          </a:p>
          <a:p>
            <a:pPr algn="ctr"/>
            <a:endParaRPr lang="en-US" sz="3600" dirty="0"/>
          </a:p>
          <a:p>
            <a:pPr algn="ctr"/>
            <a:r>
              <a:rPr lang="en-US" sz="3600" b="1" dirty="0" smtClean="0"/>
              <a:t>Project 2 Part 3</a:t>
            </a:r>
          </a:p>
          <a:p>
            <a:pPr algn="ctr"/>
            <a:r>
              <a:rPr lang="en-US" sz="3600" b="1" dirty="0" smtClean="0"/>
              <a:t>Part-Time </a:t>
            </a:r>
            <a:r>
              <a:rPr lang="en-US" sz="3600" b="1" dirty="0"/>
              <a:t>Data </a:t>
            </a:r>
            <a:r>
              <a:rPr lang="en-US" sz="3600" b="1" dirty="0" smtClean="0"/>
              <a:t>Science</a:t>
            </a:r>
          </a:p>
          <a:p>
            <a:pPr algn="ctr"/>
            <a:endParaRPr lang="en-US" sz="3600" dirty="0"/>
          </a:p>
          <a:p>
            <a:pPr algn="ctr"/>
            <a:r>
              <a:rPr lang="en-US" sz="3600" b="1" dirty="0" smtClean="0"/>
              <a:t>Airline Safety Data</a:t>
            </a:r>
          </a:p>
          <a:p>
            <a:pPr algn="ctr"/>
            <a:endParaRPr lang="en-US" sz="3600" dirty="0"/>
          </a:p>
          <a:p>
            <a:pPr algn="ctr"/>
            <a:r>
              <a:rPr lang="en-US" sz="3600" b="1" dirty="0" smtClean="0"/>
              <a:t>By Vj Esguerra</a:t>
            </a:r>
          </a:p>
          <a:p>
            <a:pPr algn="ctr"/>
            <a:r>
              <a:rPr lang="en-US" sz="3600" b="1" dirty="0" smtClean="0"/>
              <a:t>Due</a:t>
            </a:r>
            <a:r>
              <a:rPr lang="en-US" sz="3600" b="1" smtClean="0"/>
              <a:t>: </a:t>
            </a:r>
            <a:r>
              <a:rPr lang="en-US" sz="3600" b="1" smtClean="0"/>
              <a:t>9/19/21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180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115" y="1274773"/>
            <a:ext cx="11560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Exploratory Visuals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2165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Agenda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226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2773" y="1570342"/>
            <a:ext cx="9595944" cy="405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042" y="555710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used in this project </a:t>
            </a:r>
            <a:r>
              <a:rPr lang="en-US" dirty="0" smtClean="0"/>
              <a:t>are </a:t>
            </a:r>
            <a:r>
              <a:rPr lang="en-US" dirty="0"/>
              <a:t>from the </a:t>
            </a:r>
            <a:r>
              <a:rPr lang="en-US" dirty="0" smtClean="0"/>
              <a:t>airline safety dataset located here: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github.com/fivethirtyeight/data/tree/master/airline-safety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-3056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Overview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571" y="1700950"/>
            <a:ext cx="9354856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4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29299" y="615762"/>
            <a:ext cx="5774121" cy="554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042" y="555710"/>
            <a:ext cx="5331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dataset was originally used for the </a:t>
            </a:r>
            <a:r>
              <a:rPr lang="en-US" dirty="0"/>
              <a:t>story </a:t>
            </a:r>
            <a:r>
              <a:rPr lang="en-US" dirty="0" smtClean="0"/>
              <a:t>“Should </a:t>
            </a:r>
            <a:r>
              <a:rPr lang="en-US" dirty="0"/>
              <a:t>Travelers Avoid Flying Airlines That Have Had Crashes in the Past</a:t>
            </a:r>
            <a:r>
              <a:rPr lang="en-US" dirty="0" smtClean="0"/>
              <a:t>?” located here: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://fivethirtyeight.com/features/should-travelers-avoid-flying-airlines-that-have-had-crashes-in-the-past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-3056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Overview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710" y="834784"/>
            <a:ext cx="5415719" cy="513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81630"/>
              </p:ext>
            </p:extLst>
          </p:nvPr>
        </p:nvGraphicFramePr>
        <p:xfrm>
          <a:off x="288758" y="1020458"/>
          <a:ext cx="1169469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7347"/>
                <a:gridCol w="58473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Variable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Airline (asterisk indicates that regional subsidiaries are included)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avail_seat_km_per_week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 seat kilometers flown every 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incidents_85_99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 incidents, 1985–1999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fatal_accidents_85_99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 fatal accidents, 1985–1999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fatalities_85_99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 fatalities, 1985–1999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incidents_00_14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 incidents, 2000–2014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fatal_accidents_00_14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 fatal accidents, 2000–2014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fatalities_00_14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 fatalities, 2000–2014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8758" y="543073"/>
            <a:ext cx="1169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</a:t>
            </a:r>
            <a:r>
              <a:rPr lang="en-US" dirty="0" smtClean="0"/>
              <a:t>identified by dictionary below was </a:t>
            </a:r>
            <a:r>
              <a:rPr lang="en-US" dirty="0"/>
              <a:t>cleaned and explored to find any possible relationships, trends,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-3056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Overview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88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008891" y="2886976"/>
            <a:ext cx="5058495" cy="298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8895" y="2886975"/>
            <a:ext cx="4193628" cy="298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70115" y="1274773"/>
            <a:ext cx="11560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dataset was very clean to begin with: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types were appropriate for each column (object for airline, the rest were int64).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were no duplicates.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null values were present in the dataset.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165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Data Cleaning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69" y="3051276"/>
            <a:ext cx="3972479" cy="26673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63" y="3285601"/>
            <a:ext cx="1800476" cy="962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659" y="3285601"/>
            <a:ext cx="2238687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9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115" y="1274773"/>
            <a:ext cx="54210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Several boxplots and histograms were created to visualize the numerical data: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Boxplots aided in the identification of outliers as well as the distribution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Histograms provided a count of the occurrence of each data value which helped in discerning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The following were learned using the above visualizations with the data’s descriptive statistics: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Each numerical column had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More incidents (mean and max</a:t>
            </a:r>
            <a:r>
              <a:rPr lang="en-US" b="1" baseline="30000" dirty="0" smtClean="0"/>
              <a:t>1</a:t>
            </a:r>
            <a:r>
              <a:rPr lang="en-US" b="1" dirty="0" smtClean="0"/>
              <a:t>), fatal accidents (mean and max</a:t>
            </a:r>
            <a:r>
              <a:rPr lang="en-US" b="1" baseline="30000" dirty="0" smtClean="0"/>
              <a:t>2</a:t>
            </a:r>
            <a:r>
              <a:rPr lang="en-US" b="1" dirty="0" smtClean="0"/>
              <a:t>), fatalities (mean only</a:t>
            </a:r>
            <a:r>
              <a:rPr lang="en-US" b="1" baseline="30000" dirty="0" smtClean="0"/>
              <a:t>3</a:t>
            </a:r>
            <a:r>
              <a:rPr lang="en-US" b="1" dirty="0" smtClean="0"/>
              <a:t>) in the earlier time period 1985-99.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1000" baseline="30000" dirty="0" smtClean="0"/>
              <a:t>1</a:t>
            </a:r>
            <a:r>
              <a:rPr lang="en-US" sz="1000" dirty="0" smtClean="0"/>
              <a:t>incidents_85_99 vs incidents_00_14: mean 7 vs mean 4, max 76 vs max 24</a:t>
            </a:r>
          </a:p>
          <a:p>
            <a:r>
              <a:rPr lang="en-US" sz="1000" baseline="30000" dirty="0"/>
              <a:t>2</a:t>
            </a:r>
            <a:r>
              <a:rPr lang="en-US" sz="1000" dirty="0" smtClean="0"/>
              <a:t>fatal_accidents_85_99 </a:t>
            </a:r>
            <a:r>
              <a:rPr lang="en-US" sz="1000" dirty="0"/>
              <a:t>vs fatal_accidents_00_14: mean 2 vs mean 1, max 14 vs max </a:t>
            </a:r>
            <a:r>
              <a:rPr lang="en-US" sz="1000" dirty="0" smtClean="0"/>
              <a:t>3</a:t>
            </a:r>
            <a:endParaRPr lang="en-US" sz="1000" dirty="0"/>
          </a:p>
          <a:p>
            <a:r>
              <a:rPr lang="en-US" sz="1000" baseline="30000" dirty="0"/>
              <a:t>3</a:t>
            </a:r>
            <a:r>
              <a:rPr lang="en-US" sz="1000" dirty="0" smtClean="0"/>
              <a:t>fatalities_85_99 </a:t>
            </a:r>
            <a:r>
              <a:rPr lang="en-US" sz="1000" dirty="0"/>
              <a:t>vs fatalities_00_14: mean 112 vs mean 56, max 535 vs max </a:t>
            </a:r>
            <a:r>
              <a:rPr lang="en-US" sz="1000" dirty="0" smtClean="0"/>
              <a:t>537</a:t>
            </a:r>
          </a:p>
          <a:p>
            <a:r>
              <a:rPr lang="en-US" dirty="0"/>
              <a:t> 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65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Exploratory Visuals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64" y="1162153"/>
            <a:ext cx="5696745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115" y="1274773"/>
            <a:ext cx="56943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Pairplots</a:t>
            </a:r>
            <a:r>
              <a:rPr lang="en-US" dirty="0" smtClean="0"/>
              <a:t> and scatterplots </a:t>
            </a:r>
            <a:r>
              <a:rPr lang="en-US" dirty="0"/>
              <a:t>were created to visualize the numerical data: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Pairplot</a:t>
            </a:r>
            <a:r>
              <a:rPr lang="en-US" dirty="0" smtClean="0"/>
              <a:t> of the entire </a:t>
            </a:r>
            <a:r>
              <a:rPr lang="en-US" dirty="0" err="1" smtClean="0"/>
              <a:t>dataframe</a:t>
            </a:r>
            <a:r>
              <a:rPr lang="en-US" dirty="0" smtClean="0"/>
              <a:t> gave a “big picture” view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Incidents</a:t>
            </a:r>
            <a:r>
              <a:rPr lang="en-US" b="1" dirty="0"/>
              <a:t>, fatal accidents, and fatalities seem to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cluster</a:t>
            </a:r>
            <a:r>
              <a:rPr lang="en-US" b="1" dirty="0"/>
              <a:t> within the range between greater than zero and 4 billion for avail_seat_km_per_week</a:t>
            </a:r>
            <a:r>
              <a:rPr lang="en-US" b="1" dirty="0" smtClean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Scatterplots between each</a:t>
            </a:r>
            <a:br>
              <a:rPr lang="en-US" dirty="0" smtClean="0"/>
            </a:br>
            <a:r>
              <a:rPr lang="en-US" dirty="0" smtClean="0"/>
              <a:t>of the features and the</a:t>
            </a:r>
            <a:br>
              <a:rPr lang="en-US" dirty="0" smtClean="0"/>
            </a:br>
            <a:r>
              <a:rPr lang="en-US" dirty="0" smtClean="0"/>
              <a:t>target provided </a:t>
            </a:r>
            <a:r>
              <a:rPr lang="en-US" dirty="0"/>
              <a:t>a </a:t>
            </a:r>
            <a:r>
              <a:rPr lang="en-US" dirty="0" smtClean="0"/>
              <a:t>way to</a:t>
            </a:r>
            <a:br>
              <a:rPr lang="en-US" dirty="0" smtClean="0"/>
            </a:br>
            <a:r>
              <a:rPr lang="en-US" dirty="0" smtClean="0"/>
              <a:t>see whether there were</a:t>
            </a:r>
            <a:br>
              <a:rPr lang="en-US" dirty="0" smtClean="0"/>
            </a:br>
            <a:r>
              <a:rPr lang="en-US" dirty="0" smtClean="0"/>
              <a:t>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Because of 56 different</a:t>
            </a:r>
            <a:br>
              <a:rPr lang="en-US" b="1" dirty="0" smtClean="0"/>
            </a:br>
            <a:r>
              <a:rPr lang="en-US" b="1" dirty="0" smtClean="0"/>
              <a:t>airlines</a:t>
            </a:r>
            <a:r>
              <a:rPr lang="en-US" b="1" dirty="0"/>
              <a:t> </a:t>
            </a:r>
            <a:r>
              <a:rPr lang="en-US" b="1" dirty="0" smtClean="0"/>
              <a:t>listed, hues couldn’t</a:t>
            </a:r>
            <a:br>
              <a:rPr lang="en-US" b="1" dirty="0" smtClean="0"/>
            </a:br>
            <a:r>
              <a:rPr lang="en-US" b="1" dirty="0" smtClean="0"/>
              <a:t>isolate a specific airline at a</a:t>
            </a:r>
            <a:br>
              <a:rPr lang="en-US" b="1" dirty="0" smtClean="0"/>
            </a:br>
            <a:r>
              <a:rPr lang="en-US" b="1" dirty="0" smtClean="0"/>
              <a:t>glance (similar hues only</a:t>
            </a:r>
            <a:br>
              <a:rPr lang="en-US" b="1" dirty="0" smtClean="0"/>
            </a:br>
            <a:r>
              <a:rPr lang="en-US" b="1" dirty="0" smtClean="0"/>
              <a:t>gave approximate groups).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165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Exploratory Visuals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-1" b="61656"/>
          <a:stretch/>
        </p:blipFill>
        <p:spPr>
          <a:xfrm>
            <a:off x="6263935" y="1232151"/>
            <a:ext cx="5591955" cy="19104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22" y="3485679"/>
            <a:ext cx="822122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115" y="1274773"/>
            <a:ext cx="31111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heat </a:t>
            </a:r>
            <a:r>
              <a:rPr lang="en-US" dirty="0"/>
              <a:t>map </a:t>
            </a:r>
            <a:r>
              <a:rPr lang="en-US" dirty="0" smtClean="0"/>
              <a:t>was created </a:t>
            </a:r>
            <a:r>
              <a:rPr lang="en-US" dirty="0"/>
              <a:t>to visualize the numerical data:</a:t>
            </a:r>
            <a:endParaRPr lang="en-US" dirty="0" smtClean="0"/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Visually “mapped” the correlation between the numerical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Apparent multicollinearity esp. between the fatal accidents and fatalities values which makes sense, e.g., fatal accident has fatalities.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Positive correlation bet.  avail_seat_km_per_week and a) incidents_00_14 (0.73) and b) </a:t>
            </a:r>
            <a:r>
              <a:rPr lang="en-US" b="1" dirty="0" err="1" smtClean="0"/>
              <a:t>fatal_accidents</a:t>
            </a:r>
            <a:r>
              <a:rPr lang="en-US" b="1" dirty="0" smtClean="0"/>
              <a:t> for 1985-99 (0.47) and 2000-14 (0.38).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165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Exploratory Visuals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281" y="1069694"/>
            <a:ext cx="8592749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441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Vj E.</dc:creator>
  <cp:lastModifiedBy>Vj E.</cp:lastModifiedBy>
  <cp:revision>78</cp:revision>
  <dcterms:created xsi:type="dcterms:W3CDTF">2021-08-14T15:45:34Z</dcterms:created>
  <dcterms:modified xsi:type="dcterms:W3CDTF">2021-09-19T21:39:19Z</dcterms:modified>
</cp:coreProperties>
</file>