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87" r:id="rId6"/>
    <p:sldId id="283" r:id="rId7"/>
    <p:sldId id="284" r:id="rId8"/>
    <p:sldId id="28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3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4660"/>
  </p:normalViewPr>
  <p:slideViewPr>
    <p:cSldViewPr snapToGrid="0">
      <p:cViewPr varScale="1">
        <p:scale>
          <a:sx n="91" d="100"/>
          <a:sy n="91" d="100"/>
        </p:scale>
        <p:origin x="84" y="90"/>
      </p:cViewPr>
      <p:guideLst>
        <p:guide orient="horz" pos="768"/>
        <p:guide pos="3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16554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139523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274448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387464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115706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318418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58866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395433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68062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252316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B2065-622E-48FE-8A2D-FE3C807E9004}"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276287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B2065-622E-48FE-8A2D-FE3C807E9004}" type="datetimeFigureOut">
              <a:rPr lang="en-US" smtClean="0"/>
              <a:t>9/26/2021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59D05-FEAD-4A26-B0EC-3CCDEAC35011}" type="slidenum">
              <a:rPr lang="en-US" smtClean="0"/>
              <a:t>‹#›</a:t>
            </a:fld>
            <a:endParaRPr lang="en-US" dirty="0"/>
          </a:p>
        </p:txBody>
      </p:sp>
    </p:spTree>
    <p:extLst>
      <p:ext uri="{BB962C8B-B14F-4D97-AF65-F5344CB8AC3E}">
        <p14:creationId xmlns:p14="http://schemas.microsoft.com/office/powerpoint/2010/main" val="2239317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ics.uci.edu/ml/datasets/AI4I+2020+Predictive+Maintenance+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838" y="1160265"/>
            <a:ext cx="10823885" cy="5078313"/>
          </a:xfrm>
          <a:prstGeom prst="rect">
            <a:avLst/>
          </a:prstGeom>
          <a:noFill/>
        </p:spPr>
        <p:txBody>
          <a:bodyPr wrap="square" rtlCol="0">
            <a:spAutoFit/>
          </a:bodyPr>
          <a:lstStyle/>
          <a:p>
            <a:pPr algn="ctr"/>
            <a:r>
              <a:rPr lang="en-US" sz="3600" b="1" dirty="0" smtClean="0"/>
              <a:t>Presentation Slides for</a:t>
            </a:r>
          </a:p>
          <a:p>
            <a:pPr algn="ctr"/>
            <a:endParaRPr lang="en-US" sz="3600" dirty="0"/>
          </a:p>
          <a:p>
            <a:pPr algn="ctr"/>
            <a:r>
              <a:rPr lang="en-US" sz="3600" b="1" dirty="0" smtClean="0"/>
              <a:t>Project 2 Part 3</a:t>
            </a:r>
          </a:p>
          <a:p>
            <a:pPr algn="ctr"/>
            <a:r>
              <a:rPr lang="en-US" sz="3600" b="1" dirty="0" smtClean="0"/>
              <a:t>Part-Time </a:t>
            </a:r>
            <a:r>
              <a:rPr lang="en-US" sz="3600" b="1" dirty="0"/>
              <a:t>Data </a:t>
            </a:r>
            <a:r>
              <a:rPr lang="en-US" sz="3600" b="1" dirty="0" smtClean="0"/>
              <a:t>Science</a:t>
            </a:r>
          </a:p>
          <a:p>
            <a:pPr algn="ctr"/>
            <a:endParaRPr lang="en-US" sz="3600" dirty="0"/>
          </a:p>
          <a:p>
            <a:pPr algn="ctr"/>
            <a:r>
              <a:rPr lang="en-US" sz="3600" b="1" dirty="0" smtClean="0"/>
              <a:t>Predictive Maintenance </a:t>
            </a:r>
            <a:r>
              <a:rPr lang="en-US" sz="3600" b="1" dirty="0" smtClean="0"/>
              <a:t>Data</a:t>
            </a:r>
          </a:p>
          <a:p>
            <a:pPr algn="ctr"/>
            <a:endParaRPr lang="en-US" sz="3600" dirty="0"/>
          </a:p>
          <a:p>
            <a:pPr algn="ctr"/>
            <a:r>
              <a:rPr lang="en-US" sz="3600" b="1" dirty="0" smtClean="0"/>
              <a:t>By Vj Esguerra</a:t>
            </a:r>
          </a:p>
          <a:p>
            <a:pPr algn="ctr"/>
            <a:r>
              <a:rPr lang="en-US" sz="3600" b="1" dirty="0" smtClean="0"/>
              <a:t>Resubmitted: 9/26/21</a:t>
            </a:r>
            <a:endParaRPr lang="en-US" sz="3600" b="1" dirty="0"/>
          </a:p>
        </p:txBody>
      </p:sp>
    </p:spTree>
    <p:extLst>
      <p:ext uri="{BB962C8B-B14F-4D97-AF65-F5344CB8AC3E}">
        <p14:creationId xmlns:p14="http://schemas.microsoft.com/office/powerpoint/2010/main" val="2518070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Overview</a:t>
            </a:r>
          </a:p>
          <a:p>
            <a:pPr marL="285750" indent="-285750">
              <a:buFont typeface="Arial" panose="020B0604020202020204" pitchFamily="34" charset="0"/>
              <a:buChar char="•"/>
            </a:pPr>
            <a:r>
              <a:rPr lang="en-US" dirty="0" smtClean="0"/>
              <a:t>Data Cleaning</a:t>
            </a:r>
          </a:p>
          <a:p>
            <a:pPr marL="285750" indent="-285750">
              <a:buFont typeface="Arial" panose="020B0604020202020204" pitchFamily="34" charset="0"/>
              <a:buChar char="•"/>
            </a:pPr>
            <a:r>
              <a:rPr lang="en-US" dirty="0" smtClean="0"/>
              <a:t>Exploratory Visuals</a:t>
            </a:r>
            <a:endParaRPr lang="en-US" dirty="0"/>
          </a:p>
          <a:p>
            <a:endParaRPr lang="en-US" dirty="0" smtClean="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Agenda</a:t>
            </a:r>
            <a:endParaRPr lang="en-US" sz="3600" dirty="0"/>
          </a:p>
        </p:txBody>
      </p:sp>
    </p:spTree>
    <p:extLst>
      <p:ext uri="{BB962C8B-B14F-4D97-AF65-F5344CB8AC3E}">
        <p14:creationId xmlns:p14="http://schemas.microsoft.com/office/powerpoint/2010/main" val="306226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2773" y="1570342"/>
            <a:ext cx="9595944" cy="5187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97042" y="555710"/>
            <a:ext cx="11430000" cy="923330"/>
          </a:xfrm>
          <a:prstGeom prst="rect">
            <a:avLst/>
          </a:prstGeom>
          <a:noFill/>
        </p:spPr>
        <p:txBody>
          <a:bodyPr wrap="square" rtlCol="0">
            <a:spAutoFit/>
          </a:bodyPr>
          <a:lstStyle/>
          <a:p>
            <a:r>
              <a:rPr lang="en-US" dirty="0" smtClean="0"/>
              <a:t>Data </a:t>
            </a:r>
            <a:r>
              <a:rPr lang="en-US" dirty="0"/>
              <a:t>used in this project </a:t>
            </a:r>
            <a:r>
              <a:rPr lang="en-US" dirty="0" smtClean="0"/>
              <a:t>are </a:t>
            </a:r>
            <a:r>
              <a:rPr lang="en-US" dirty="0"/>
              <a:t>from the </a:t>
            </a:r>
            <a:r>
              <a:rPr lang="en-US" dirty="0" smtClean="0"/>
              <a:t>predictive maintenance </a:t>
            </a:r>
            <a:r>
              <a:rPr lang="en-US" dirty="0" smtClean="0"/>
              <a:t>dataset located here: </a:t>
            </a:r>
            <a:endParaRPr lang="en-US" dirty="0" smtClean="0"/>
          </a:p>
          <a:p>
            <a:r>
              <a:rPr lang="en-US" dirty="0" smtClean="0">
                <a:hlinkClick r:id="rId2"/>
              </a:rPr>
              <a:t>UCI </a:t>
            </a:r>
            <a:r>
              <a:rPr lang="en-US" dirty="0">
                <a:hlinkClick r:id="rId2"/>
              </a:rPr>
              <a:t>Machine Learning Repository: AI4I 2020 Predictive Maintenance Dataset Data Set</a:t>
            </a:r>
            <a:endParaRPr lang="en-US" dirty="0" smtClean="0"/>
          </a:p>
          <a:p>
            <a:endParaRPr lang="en-US" dirty="0"/>
          </a:p>
        </p:txBody>
      </p:sp>
      <p:sp>
        <p:nvSpPr>
          <p:cNvPr id="8" name="TextBox 7"/>
          <p:cNvSpPr txBox="1"/>
          <p:nvPr/>
        </p:nvSpPr>
        <p:spPr>
          <a:xfrm>
            <a:off x="0" y="-30569"/>
            <a:ext cx="12191999" cy="646331"/>
          </a:xfrm>
          <a:prstGeom prst="rect">
            <a:avLst/>
          </a:prstGeom>
          <a:noFill/>
        </p:spPr>
        <p:txBody>
          <a:bodyPr wrap="square" rtlCol="0">
            <a:spAutoFit/>
          </a:bodyPr>
          <a:lstStyle/>
          <a:p>
            <a:pPr algn="ctr"/>
            <a:r>
              <a:rPr lang="en-US" sz="3600" dirty="0" smtClean="0"/>
              <a:t>Overview</a:t>
            </a:r>
            <a:endParaRPr lang="en-US" sz="3600" dirty="0"/>
          </a:p>
        </p:txBody>
      </p:sp>
      <p:pic>
        <p:nvPicPr>
          <p:cNvPr id="3" name="Picture 2"/>
          <p:cNvPicPr>
            <a:picLocks noChangeAspect="1"/>
          </p:cNvPicPr>
          <p:nvPr/>
        </p:nvPicPr>
        <p:blipFill rotWithShape="1">
          <a:blip r:embed="rId3"/>
          <a:srcRect b="17931"/>
          <a:stretch/>
        </p:blipFill>
        <p:spPr>
          <a:xfrm>
            <a:off x="1670528" y="1834981"/>
            <a:ext cx="8840434" cy="4565819"/>
          </a:xfrm>
          <a:prstGeom prst="rect">
            <a:avLst/>
          </a:prstGeom>
        </p:spPr>
      </p:pic>
    </p:spTree>
    <p:extLst>
      <p:ext uri="{BB962C8B-B14F-4D97-AF65-F5344CB8AC3E}">
        <p14:creationId xmlns:p14="http://schemas.microsoft.com/office/powerpoint/2010/main" val="1505049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50710651"/>
              </p:ext>
            </p:extLst>
          </p:nvPr>
        </p:nvGraphicFramePr>
        <p:xfrm>
          <a:off x="288758" y="1020458"/>
          <a:ext cx="11694694" cy="4414520"/>
        </p:xfrm>
        <a:graphic>
          <a:graphicData uri="http://schemas.openxmlformats.org/drawingml/2006/table">
            <a:tbl>
              <a:tblPr firstRow="1" bandRow="1">
                <a:tableStyleId>{5C22544A-7EE6-4342-B048-85BDC9FD1C3A}</a:tableStyleId>
              </a:tblPr>
              <a:tblGrid>
                <a:gridCol w="2464952"/>
                <a:gridCol w="9229742"/>
              </a:tblGrid>
              <a:tr h="370840">
                <a:tc>
                  <a:txBody>
                    <a:bodyPr/>
                    <a:lstStyle/>
                    <a:p>
                      <a:r>
                        <a:rPr lang="en-US" i="1" dirty="0" smtClean="0"/>
                        <a:t>Variable Name</a:t>
                      </a:r>
                      <a:endParaRPr lang="en-US" dirty="0"/>
                    </a:p>
                  </a:txBody>
                  <a:tcPr/>
                </a:tc>
                <a:tc>
                  <a:txBody>
                    <a:bodyPr/>
                    <a:lstStyle/>
                    <a:p>
                      <a:r>
                        <a:rPr lang="en-US" i="1" dirty="0" smtClean="0"/>
                        <a:t>Description</a:t>
                      </a:r>
                      <a:endParaRPr lang="en-US" dirty="0"/>
                    </a:p>
                  </a:txBody>
                  <a:tcPr/>
                </a:tc>
              </a:tr>
              <a:tr h="370840">
                <a:tc>
                  <a:txBody>
                    <a:bodyPr/>
                    <a:lstStyle/>
                    <a:p>
                      <a:r>
                        <a:rPr lang="en-US" dirty="0" smtClean="0"/>
                        <a:t>UID</a:t>
                      </a:r>
                      <a:endParaRPr lang="en-US" dirty="0"/>
                    </a:p>
                  </a:txBody>
                  <a:tcPr/>
                </a:tc>
                <a:tc>
                  <a:txBody>
                    <a:bodyPr/>
                    <a:lstStyle/>
                    <a:p>
                      <a:r>
                        <a:rPr lang="en-US" sz="1800" b="0" i="0" kern="1200" dirty="0" smtClean="0">
                          <a:solidFill>
                            <a:schemeClr val="dk1"/>
                          </a:solidFill>
                          <a:effectLst/>
                          <a:latin typeface="+mn-lt"/>
                          <a:ea typeface="+mn-ea"/>
                          <a:cs typeface="+mn-cs"/>
                        </a:rPr>
                        <a:t> unique identifier ranging from 1 to 10000</a:t>
                      </a:r>
                      <a:endParaRPr lang="en-US" dirty="0"/>
                    </a:p>
                  </a:txBody>
                  <a:tcPr/>
                </a:tc>
              </a:tr>
              <a:tr h="370840">
                <a:tc>
                  <a:txBody>
                    <a:bodyPr/>
                    <a:lstStyle/>
                    <a:p>
                      <a:r>
                        <a:rPr lang="en-US" dirty="0" smtClean="0"/>
                        <a:t>product ID</a:t>
                      </a:r>
                      <a:endParaRPr lang="en-US" dirty="0"/>
                    </a:p>
                  </a:txBody>
                  <a:tcPr/>
                </a:tc>
                <a:tc>
                  <a:txBody>
                    <a:bodyPr/>
                    <a:lstStyle/>
                    <a:p>
                      <a:r>
                        <a:rPr lang="en-US" sz="1800" b="0" i="0" kern="1200" dirty="0" smtClean="0">
                          <a:solidFill>
                            <a:schemeClr val="dk1"/>
                          </a:solidFill>
                          <a:effectLst/>
                          <a:latin typeface="+mn-lt"/>
                          <a:ea typeface="+mn-ea"/>
                          <a:cs typeface="+mn-cs"/>
                        </a:rPr>
                        <a:t>consisting of a letter L, M, or H for low (50% of all products), medium (30%) and high (20%) as product quality variants and a variant-specific serial number</a:t>
                      </a:r>
                      <a:endParaRPr lang="en-US" dirty="0"/>
                    </a:p>
                  </a:txBody>
                  <a:tcPr/>
                </a:tc>
              </a:tr>
              <a:tr h="370840">
                <a:tc>
                  <a:txBody>
                    <a:bodyPr/>
                    <a:lstStyle/>
                    <a:p>
                      <a:r>
                        <a:rPr lang="en-US" dirty="0" smtClean="0"/>
                        <a:t>air temperature [K]</a:t>
                      </a:r>
                      <a:endParaRPr lang="en-US" dirty="0"/>
                    </a:p>
                  </a:txBody>
                  <a:tcPr/>
                </a:tc>
                <a:tc>
                  <a:txBody>
                    <a:bodyPr/>
                    <a:lstStyle/>
                    <a:p>
                      <a:r>
                        <a:rPr lang="en-US" sz="1800" b="0" i="0" kern="1200" dirty="0" smtClean="0">
                          <a:solidFill>
                            <a:schemeClr val="dk1"/>
                          </a:solidFill>
                          <a:effectLst/>
                          <a:latin typeface="+mn-lt"/>
                          <a:ea typeface="+mn-ea"/>
                          <a:cs typeface="+mn-cs"/>
                        </a:rPr>
                        <a:t>generated using a random walk process later normalized to a standard deviation of 2 K around 300 K</a:t>
                      </a:r>
                      <a:endParaRPr lang="en-US" dirty="0"/>
                    </a:p>
                  </a:txBody>
                  <a:tcPr/>
                </a:tc>
              </a:tr>
              <a:tr h="370840">
                <a:tc>
                  <a:txBody>
                    <a:bodyPr/>
                    <a:lstStyle/>
                    <a:p>
                      <a:r>
                        <a:rPr lang="en-US" dirty="0" smtClean="0"/>
                        <a:t>process</a:t>
                      </a:r>
                      <a:r>
                        <a:rPr lang="en-US" baseline="0" dirty="0" smtClean="0"/>
                        <a:t> temperature [K]</a:t>
                      </a:r>
                      <a:endParaRPr lang="en-US" dirty="0"/>
                    </a:p>
                  </a:txBody>
                  <a:tcPr/>
                </a:tc>
                <a:tc>
                  <a:txBody>
                    <a:bodyPr/>
                    <a:lstStyle/>
                    <a:p>
                      <a:r>
                        <a:rPr lang="en-US" sz="1800" b="0" i="0" kern="1200" dirty="0" smtClean="0">
                          <a:solidFill>
                            <a:schemeClr val="dk1"/>
                          </a:solidFill>
                          <a:effectLst/>
                          <a:latin typeface="+mn-lt"/>
                          <a:ea typeface="+mn-ea"/>
                          <a:cs typeface="+mn-cs"/>
                        </a:rPr>
                        <a:t>generated using a random walk process normalized to a standard deviation of 1 K, added to the air temperature plus 10 K</a:t>
                      </a:r>
                      <a:endParaRPr lang="en-US" dirty="0"/>
                    </a:p>
                  </a:txBody>
                  <a:tcPr/>
                </a:tc>
              </a:tr>
              <a:tr h="370840">
                <a:tc>
                  <a:txBody>
                    <a:bodyPr/>
                    <a:lstStyle/>
                    <a:p>
                      <a:r>
                        <a:rPr lang="en-US" dirty="0" smtClean="0"/>
                        <a:t>rotational speed [rpm]</a:t>
                      </a:r>
                      <a:endParaRPr lang="en-US" dirty="0"/>
                    </a:p>
                  </a:txBody>
                  <a:tcPr/>
                </a:tc>
                <a:tc>
                  <a:txBody>
                    <a:bodyPr/>
                    <a:lstStyle/>
                    <a:p>
                      <a:r>
                        <a:rPr lang="en-US" sz="1800" b="0" i="0" kern="1200" dirty="0" smtClean="0">
                          <a:solidFill>
                            <a:schemeClr val="dk1"/>
                          </a:solidFill>
                          <a:effectLst/>
                          <a:latin typeface="+mn-lt"/>
                          <a:ea typeface="+mn-ea"/>
                          <a:cs typeface="+mn-cs"/>
                        </a:rPr>
                        <a:t>calculated from a power of 2860 W, overlaid with a normally distributed noise</a:t>
                      </a:r>
                      <a:endParaRPr lang="en-US" dirty="0"/>
                    </a:p>
                  </a:txBody>
                  <a:tcPr/>
                </a:tc>
              </a:tr>
              <a:tr h="370840">
                <a:tc>
                  <a:txBody>
                    <a:bodyPr/>
                    <a:lstStyle/>
                    <a:p>
                      <a:r>
                        <a:rPr lang="en-US" dirty="0" smtClean="0"/>
                        <a:t>torque [Nm]</a:t>
                      </a:r>
                      <a:endParaRPr lang="en-US" dirty="0"/>
                    </a:p>
                  </a:txBody>
                  <a:tcPr/>
                </a:tc>
                <a:tc>
                  <a:txBody>
                    <a:bodyPr/>
                    <a:lstStyle/>
                    <a:p>
                      <a:r>
                        <a:rPr lang="en-US" sz="1800" b="0" i="0" kern="1200" dirty="0" smtClean="0">
                          <a:solidFill>
                            <a:schemeClr val="dk1"/>
                          </a:solidFill>
                          <a:effectLst/>
                          <a:latin typeface="+mn-lt"/>
                          <a:ea typeface="+mn-ea"/>
                          <a:cs typeface="+mn-cs"/>
                        </a:rPr>
                        <a:t>torque values are normally distributed around 40 Nm with a </a:t>
                      </a:r>
                      <a:r>
                        <a:rPr lang="en-US" sz="1800" b="0" i="0" kern="1200" dirty="0" err="1" smtClean="0">
                          <a:solidFill>
                            <a:schemeClr val="dk1"/>
                          </a:solidFill>
                          <a:effectLst/>
                          <a:latin typeface="+mn-lt"/>
                          <a:ea typeface="+mn-ea"/>
                          <a:cs typeface="+mn-cs"/>
                        </a:rPr>
                        <a:t>Ïƒ</a:t>
                      </a:r>
                      <a:r>
                        <a:rPr lang="en-US" sz="1800" b="0" i="0" kern="1200" dirty="0" smtClean="0">
                          <a:solidFill>
                            <a:schemeClr val="dk1"/>
                          </a:solidFill>
                          <a:effectLst/>
                          <a:latin typeface="+mn-lt"/>
                          <a:ea typeface="+mn-ea"/>
                          <a:cs typeface="+mn-cs"/>
                        </a:rPr>
                        <a:t> = 10 Nm and no negative values</a:t>
                      </a:r>
                      <a:endParaRPr lang="en-US" dirty="0"/>
                    </a:p>
                  </a:txBody>
                  <a:tcPr/>
                </a:tc>
              </a:tr>
              <a:tr h="370840">
                <a:tc>
                  <a:txBody>
                    <a:bodyPr/>
                    <a:lstStyle/>
                    <a:p>
                      <a:r>
                        <a:rPr lang="en-US" dirty="0" smtClean="0"/>
                        <a:t>tool wear [min]</a:t>
                      </a:r>
                      <a:endParaRPr lang="en-US" dirty="0"/>
                    </a:p>
                  </a:txBody>
                  <a:tcPr/>
                </a:tc>
                <a:tc>
                  <a:txBody>
                    <a:bodyPr/>
                    <a:lstStyle/>
                    <a:p>
                      <a:r>
                        <a:rPr lang="en-US" sz="1800" b="0" i="0" kern="1200" dirty="0" smtClean="0">
                          <a:solidFill>
                            <a:schemeClr val="dk1"/>
                          </a:solidFill>
                          <a:effectLst/>
                          <a:latin typeface="+mn-lt"/>
                          <a:ea typeface="+mn-ea"/>
                          <a:cs typeface="+mn-cs"/>
                        </a:rPr>
                        <a:t>The quality variants H/M/L add 5/3/2 minutes of tool wear to the used tool in the process.</a:t>
                      </a:r>
                      <a:endParaRPr lang="en-US" dirty="0"/>
                    </a:p>
                  </a:txBody>
                  <a:tcPr/>
                </a:tc>
              </a:tr>
              <a:tr h="370840">
                <a:tc>
                  <a:txBody>
                    <a:bodyPr/>
                    <a:lstStyle/>
                    <a:p>
                      <a:r>
                        <a:rPr lang="en-US" dirty="0" smtClean="0"/>
                        <a:t>machine failure</a:t>
                      </a:r>
                      <a:endParaRPr lang="en-US" dirty="0"/>
                    </a:p>
                  </a:txBody>
                  <a:tcPr/>
                </a:tc>
                <a:tc>
                  <a:txBody>
                    <a:bodyPr/>
                    <a:lstStyle/>
                    <a:p>
                      <a:r>
                        <a:rPr lang="en-US" sz="1800" b="0" i="0" kern="1200" dirty="0" smtClean="0">
                          <a:solidFill>
                            <a:schemeClr val="dk1"/>
                          </a:solidFill>
                          <a:effectLst/>
                          <a:latin typeface="+mn-lt"/>
                          <a:ea typeface="+mn-ea"/>
                          <a:cs typeface="+mn-cs"/>
                        </a:rPr>
                        <a:t>label that indicates, whether the machine has failed in this particular </a:t>
                      </a:r>
                      <a:r>
                        <a:rPr lang="en-US" sz="1800" b="0" i="0" kern="1200" dirty="0" err="1" smtClean="0">
                          <a:solidFill>
                            <a:schemeClr val="dk1"/>
                          </a:solidFill>
                          <a:effectLst/>
                          <a:latin typeface="+mn-lt"/>
                          <a:ea typeface="+mn-ea"/>
                          <a:cs typeface="+mn-cs"/>
                        </a:rPr>
                        <a:t>datapoint</a:t>
                      </a:r>
                      <a:r>
                        <a:rPr lang="en-US" sz="1800" b="0" i="0" kern="1200" dirty="0" smtClean="0">
                          <a:solidFill>
                            <a:schemeClr val="dk1"/>
                          </a:solidFill>
                          <a:effectLst/>
                          <a:latin typeface="+mn-lt"/>
                          <a:ea typeface="+mn-ea"/>
                          <a:cs typeface="+mn-cs"/>
                        </a:rPr>
                        <a:t> for any of the following failure modes are true.</a:t>
                      </a:r>
                      <a:endParaRPr lang="en-US" dirty="0"/>
                    </a:p>
                  </a:txBody>
                  <a:tcPr/>
                </a:tc>
              </a:tr>
            </a:tbl>
          </a:graphicData>
        </a:graphic>
      </p:graphicFrame>
      <p:sp>
        <p:nvSpPr>
          <p:cNvPr id="7" name="TextBox 6"/>
          <p:cNvSpPr txBox="1"/>
          <p:nvPr/>
        </p:nvSpPr>
        <p:spPr>
          <a:xfrm>
            <a:off x="288758" y="543073"/>
            <a:ext cx="11694694" cy="369332"/>
          </a:xfrm>
          <a:prstGeom prst="rect">
            <a:avLst/>
          </a:prstGeom>
          <a:noFill/>
        </p:spPr>
        <p:txBody>
          <a:bodyPr wrap="square" rtlCol="0">
            <a:spAutoFit/>
          </a:bodyPr>
          <a:lstStyle/>
          <a:p>
            <a:r>
              <a:rPr lang="en-US" dirty="0"/>
              <a:t>The data </a:t>
            </a:r>
            <a:r>
              <a:rPr lang="en-US" dirty="0" smtClean="0"/>
              <a:t>identified by dictionary below was </a:t>
            </a:r>
            <a:r>
              <a:rPr lang="en-US" dirty="0"/>
              <a:t>cleaned and explored to find any possible relationships, trends, etc</a:t>
            </a:r>
            <a:r>
              <a:rPr lang="en-US" dirty="0" smtClean="0"/>
              <a:t>.</a:t>
            </a:r>
            <a:endParaRPr lang="en-US" dirty="0"/>
          </a:p>
        </p:txBody>
      </p:sp>
      <p:sp>
        <p:nvSpPr>
          <p:cNvPr id="8" name="TextBox 7"/>
          <p:cNvSpPr txBox="1"/>
          <p:nvPr/>
        </p:nvSpPr>
        <p:spPr>
          <a:xfrm>
            <a:off x="0" y="-30569"/>
            <a:ext cx="12191999" cy="646331"/>
          </a:xfrm>
          <a:prstGeom prst="rect">
            <a:avLst/>
          </a:prstGeom>
          <a:noFill/>
        </p:spPr>
        <p:txBody>
          <a:bodyPr wrap="square" rtlCol="0">
            <a:spAutoFit/>
          </a:bodyPr>
          <a:lstStyle/>
          <a:p>
            <a:pPr algn="ctr"/>
            <a:r>
              <a:rPr lang="en-US" sz="3600" dirty="0" smtClean="0"/>
              <a:t>Overview</a:t>
            </a:r>
            <a:endParaRPr lang="en-US" sz="3600" dirty="0"/>
          </a:p>
        </p:txBody>
      </p:sp>
    </p:spTree>
    <p:extLst>
      <p:ext uri="{BB962C8B-B14F-4D97-AF65-F5344CB8AC3E}">
        <p14:creationId xmlns:p14="http://schemas.microsoft.com/office/powerpoint/2010/main" val="1258819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9866279"/>
              </p:ext>
            </p:extLst>
          </p:nvPr>
        </p:nvGraphicFramePr>
        <p:xfrm>
          <a:off x="288758" y="1020458"/>
          <a:ext cx="11694694" cy="4765040"/>
        </p:xfrm>
        <a:graphic>
          <a:graphicData uri="http://schemas.openxmlformats.org/drawingml/2006/table">
            <a:tbl>
              <a:tblPr firstRow="1" bandRow="1">
                <a:tableStyleId>{5C22544A-7EE6-4342-B048-85BDC9FD1C3A}</a:tableStyleId>
              </a:tblPr>
              <a:tblGrid>
                <a:gridCol w="2464952"/>
                <a:gridCol w="9229742"/>
              </a:tblGrid>
              <a:tr h="370840">
                <a:tc>
                  <a:txBody>
                    <a:bodyPr/>
                    <a:lstStyle/>
                    <a:p>
                      <a:r>
                        <a:rPr lang="en-US" i="1" dirty="0" smtClean="0"/>
                        <a:t>Variable Name</a:t>
                      </a:r>
                      <a:endParaRPr lang="en-US" dirty="0"/>
                    </a:p>
                  </a:txBody>
                  <a:tcPr/>
                </a:tc>
                <a:tc>
                  <a:txBody>
                    <a:bodyPr/>
                    <a:lstStyle/>
                    <a:p>
                      <a:r>
                        <a:rPr lang="en-US" i="1" dirty="0" smtClean="0"/>
                        <a:t>Description</a:t>
                      </a:r>
                      <a:endParaRPr lang="en-US" dirty="0"/>
                    </a:p>
                  </a:txBody>
                  <a:tcPr/>
                </a:tc>
              </a:tr>
              <a:tr h="370840">
                <a:tc gridSpan="2">
                  <a:txBody>
                    <a:bodyPr/>
                    <a:lstStyle/>
                    <a:p>
                      <a:r>
                        <a:rPr lang="en-US" sz="1800" b="0" i="0" kern="1200" dirty="0" smtClean="0">
                          <a:solidFill>
                            <a:schemeClr val="dk1"/>
                          </a:solidFill>
                          <a:effectLst/>
                          <a:latin typeface="+mn-lt"/>
                          <a:ea typeface="+mn-ea"/>
                          <a:cs typeface="+mn-cs"/>
                        </a:rPr>
                        <a:t>The machine failure consists of five independent failure modes</a:t>
                      </a:r>
                      <a:endParaRPr lang="en-US" dirty="0"/>
                    </a:p>
                  </a:txBody>
                  <a:tcPr/>
                </a:tc>
                <a:tc hMerge="1">
                  <a:txBody>
                    <a:bodyPr/>
                    <a:lstStyle/>
                    <a:p>
                      <a:endParaRPr lang="en-US" dirty="0"/>
                    </a:p>
                  </a:txBody>
                  <a:tcPr/>
                </a:tc>
              </a:tr>
              <a:tr h="370840">
                <a:tc>
                  <a:txBody>
                    <a:bodyPr/>
                    <a:lstStyle/>
                    <a:p>
                      <a:r>
                        <a:rPr lang="en-US" sz="1800" b="0" i="0" kern="1200" dirty="0" smtClean="0">
                          <a:solidFill>
                            <a:schemeClr val="dk1"/>
                          </a:solidFill>
                          <a:effectLst/>
                          <a:latin typeface="+mn-lt"/>
                          <a:ea typeface="+mn-ea"/>
                          <a:cs typeface="+mn-cs"/>
                        </a:rPr>
                        <a:t>tool wear failure (TWF)</a:t>
                      </a:r>
                      <a:endParaRPr lang="en-US" dirty="0"/>
                    </a:p>
                  </a:txBody>
                  <a:tcPr/>
                </a:tc>
                <a:tc>
                  <a:txBody>
                    <a:bodyPr/>
                    <a:lstStyle/>
                    <a:p>
                      <a:r>
                        <a:rPr lang="en-US" sz="1800" b="0" i="0" kern="1200" dirty="0" smtClean="0">
                          <a:solidFill>
                            <a:schemeClr val="dk1"/>
                          </a:solidFill>
                          <a:effectLst/>
                          <a:latin typeface="+mn-lt"/>
                          <a:ea typeface="+mn-ea"/>
                          <a:cs typeface="+mn-cs"/>
                        </a:rPr>
                        <a:t>the tool will be replaced of fail at a randomly selected tool wear time between 200 â€“ 240 mins (120 times in our dataset). At this point in time, the tool is replaced 69 times, and fails 51 times (randomly assigned).</a:t>
                      </a:r>
                      <a:endParaRPr lang="en-US" dirty="0"/>
                    </a:p>
                  </a:txBody>
                  <a:tcPr/>
                </a:tc>
              </a:tr>
              <a:tr h="370840">
                <a:tc>
                  <a:txBody>
                    <a:bodyPr/>
                    <a:lstStyle/>
                    <a:p>
                      <a:r>
                        <a:rPr lang="en-US" sz="1800" b="0" i="0" kern="1200" dirty="0" smtClean="0">
                          <a:solidFill>
                            <a:schemeClr val="dk1"/>
                          </a:solidFill>
                          <a:effectLst/>
                          <a:latin typeface="+mn-lt"/>
                          <a:ea typeface="+mn-ea"/>
                          <a:cs typeface="+mn-cs"/>
                        </a:rPr>
                        <a:t>heat dissipation failure (HDF)</a:t>
                      </a:r>
                      <a:endParaRPr lang="en-US" dirty="0"/>
                    </a:p>
                  </a:txBody>
                  <a:tcPr/>
                </a:tc>
                <a:tc>
                  <a:txBody>
                    <a:bodyPr/>
                    <a:lstStyle/>
                    <a:p>
                      <a:r>
                        <a:rPr lang="en-US" sz="1800" b="0" i="0" kern="1200" dirty="0" smtClean="0">
                          <a:solidFill>
                            <a:schemeClr val="dk1"/>
                          </a:solidFill>
                          <a:effectLst/>
                          <a:latin typeface="+mn-lt"/>
                          <a:ea typeface="+mn-ea"/>
                          <a:cs typeface="+mn-cs"/>
                        </a:rPr>
                        <a:t>heat dissipation causes a process failure, if the difference between air- and process temperature is below 8.6 K and the </a:t>
                      </a:r>
                      <a:r>
                        <a:rPr lang="en-US" sz="1800" b="0" i="0" kern="1200" dirty="0" err="1" smtClean="0">
                          <a:solidFill>
                            <a:schemeClr val="dk1"/>
                          </a:solidFill>
                          <a:effectLst/>
                          <a:latin typeface="+mn-lt"/>
                          <a:ea typeface="+mn-ea"/>
                          <a:cs typeface="+mn-cs"/>
                        </a:rPr>
                        <a:t>toolâ</a:t>
                      </a:r>
                      <a:r>
                        <a:rPr lang="en-US" sz="1800" b="0" i="0" kern="1200" dirty="0" smtClean="0">
                          <a:solidFill>
                            <a:schemeClr val="dk1"/>
                          </a:solidFill>
                          <a:effectLst/>
                          <a:latin typeface="+mn-lt"/>
                          <a:ea typeface="+mn-ea"/>
                          <a:cs typeface="+mn-cs"/>
                        </a:rPr>
                        <a:t>€™s rotational speed is below 1380 rpm. This is the case for 115 data points.</a:t>
                      </a:r>
                      <a:endParaRPr lang="en-US" dirty="0"/>
                    </a:p>
                  </a:txBody>
                  <a:tcPr/>
                </a:tc>
              </a:tr>
              <a:tr h="370840">
                <a:tc>
                  <a:txBody>
                    <a:bodyPr/>
                    <a:lstStyle/>
                    <a:p>
                      <a:r>
                        <a:rPr lang="en-US" sz="1800" b="0" i="0" kern="1200" dirty="0" smtClean="0">
                          <a:solidFill>
                            <a:schemeClr val="dk1"/>
                          </a:solidFill>
                          <a:effectLst/>
                          <a:latin typeface="+mn-lt"/>
                          <a:ea typeface="+mn-ea"/>
                          <a:cs typeface="+mn-cs"/>
                        </a:rPr>
                        <a:t>power failure (PWF)</a:t>
                      </a:r>
                      <a:endParaRPr lang="en-US" dirty="0"/>
                    </a:p>
                  </a:txBody>
                  <a:tcPr/>
                </a:tc>
                <a:tc>
                  <a:txBody>
                    <a:bodyPr/>
                    <a:lstStyle/>
                    <a:p>
                      <a:r>
                        <a:rPr lang="en-US" sz="1800" b="0" i="0" kern="1200" dirty="0" smtClean="0">
                          <a:solidFill>
                            <a:schemeClr val="dk1"/>
                          </a:solidFill>
                          <a:effectLst/>
                          <a:latin typeface="+mn-lt"/>
                          <a:ea typeface="+mn-ea"/>
                          <a:cs typeface="+mn-cs"/>
                        </a:rPr>
                        <a:t>the product of torque and rotational speed (in rad/s) equals the power required for the process. If this power is below 3500 W or above 9000 W, the process fails, which is the case 95 times in our dataset.</a:t>
                      </a:r>
                      <a:endParaRPr lang="en-US" dirty="0"/>
                    </a:p>
                  </a:txBody>
                  <a:tcPr/>
                </a:tc>
              </a:tr>
              <a:tr h="370840">
                <a:tc>
                  <a:txBody>
                    <a:bodyPr/>
                    <a:lstStyle/>
                    <a:p>
                      <a:r>
                        <a:rPr lang="en-US" sz="1800" b="0" i="0" kern="1200" dirty="0" smtClean="0">
                          <a:solidFill>
                            <a:schemeClr val="dk1"/>
                          </a:solidFill>
                          <a:effectLst/>
                          <a:latin typeface="+mn-lt"/>
                          <a:ea typeface="+mn-ea"/>
                          <a:cs typeface="+mn-cs"/>
                        </a:rPr>
                        <a:t>overstrain failure (OSF)</a:t>
                      </a:r>
                      <a:endParaRPr lang="en-US" dirty="0"/>
                    </a:p>
                  </a:txBody>
                  <a:tcPr/>
                </a:tc>
                <a:tc>
                  <a:txBody>
                    <a:bodyPr/>
                    <a:lstStyle/>
                    <a:p>
                      <a:r>
                        <a:rPr lang="en-US" sz="1800" b="0" i="0" kern="1200" dirty="0" smtClean="0">
                          <a:solidFill>
                            <a:schemeClr val="dk1"/>
                          </a:solidFill>
                          <a:effectLst/>
                          <a:latin typeface="+mn-lt"/>
                          <a:ea typeface="+mn-ea"/>
                          <a:cs typeface="+mn-cs"/>
                        </a:rPr>
                        <a:t>if the product of tool wear and torque exceeds 11,000 </a:t>
                      </a:r>
                      <a:r>
                        <a:rPr lang="en-US" sz="1800" b="0" i="0" kern="1200" dirty="0" err="1" smtClean="0">
                          <a:solidFill>
                            <a:schemeClr val="dk1"/>
                          </a:solidFill>
                          <a:effectLst/>
                          <a:latin typeface="+mn-lt"/>
                          <a:ea typeface="+mn-ea"/>
                          <a:cs typeface="+mn-cs"/>
                        </a:rPr>
                        <a:t>minNm</a:t>
                      </a:r>
                      <a:r>
                        <a:rPr lang="en-US" sz="1800" b="0" i="0" kern="1200" dirty="0" smtClean="0">
                          <a:solidFill>
                            <a:schemeClr val="dk1"/>
                          </a:solidFill>
                          <a:effectLst/>
                          <a:latin typeface="+mn-lt"/>
                          <a:ea typeface="+mn-ea"/>
                          <a:cs typeface="+mn-cs"/>
                        </a:rPr>
                        <a:t> for the L product variant (12,000 M, 13,000 H), the process fails due to overstrain. This is true for 98 </a:t>
                      </a:r>
                      <a:r>
                        <a:rPr lang="en-US" sz="1800" b="0" i="0" kern="1200" dirty="0" err="1" smtClean="0">
                          <a:solidFill>
                            <a:schemeClr val="dk1"/>
                          </a:solidFill>
                          <a:effectLst/>
                          <a:latin typeface="+mn-lt"/>
                          <a:ea typeface="+mn-ea"/>
                          <a:cs typeface="+mn-cs"/>
                        </a:rPr>
                        <a:t>datapoints</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sz="1800" b="0" i="0" kern="1200" dirty="0" smtClean="0">
                          <a:solidFill>
                            <a:schemeClr val="dk1"/>
                          </a:solidFill>
                          <a:effectLst/>
                          <a:latin typeface="+mn-lt"/>
                          <a:ea typeface="+mn-ea"/>
                          <a:cs typeface="+mn-cs"/>
                        </a:rPr>
                        <a:t>random failures (RNF)</a:t>
                      </a:r>
                      <a:endParaRPr lang="en-US" dirty="0"/>
                    </a:p>
                  </a:txBody>
                  <a:tcPr/>
                </a:tc>
                <a:tc>
                  <a:txBody>
                    <a:bodyPr/>
                    <a:lstStyle/>
                    <a:p>
                      <a:r>
                        <a:rPr lang="en-US" sz="1800" b="0" i="0" kern="1200" dirty="0" smtClean="0">
                          <a:solidFill>
                            <a:schemeClr val="dk1"/>
                          </a:solidFill>
                          <a:effectLst/>
                          <a:latin typeface="+mn-lt"/>
                          <a:ea typeface="+mn-ea"/>
                          <a:cs typeface="+mn-cs"/>
                        </a:rPr>
                        <a:t>each process has a chance of 0,1 % to fail regardless of its process parameters. This is the case for only 5 </a:t>
                      </a:r>
                      <a:r>
                        <a:rPr lang="en-US" sz="1800" b="0" i="0" kern="1200" dirty="0" err="1" smtClean="0">
                          <a:solidFill>
                            <a:schemeClr val="dk1"/>
                          </a:solidFill>
                          <a:effectLst/>
                          <a:latin typeface="+mn-lt"/>
                          <a:ea typeface="+mn-ea"/>
                          <a:cs typeface="+mn-cs"/>
                        </a:rPr>
                        <a:t>datapoints</a:t>
                      </a:r>
                      <a:r>
                        <a:rPr lang="en-US" sz="1800" b="0" i="0" kern="1200" dirty="0" smtClean="0">
                          <a:solidFill>
                            <a:schemeClr val="dk1"/>
                          </a:solidFill>
                          <a:effectLst/>
                          <a:latin typeface="+mn-lt"/>
                          <a:ea typeface="+mn-ea"/>
                          <a:cs typeface="+mn-cs"/>
                        </a:rPr>
                        <a:t>, less than could be expected for 10,000 </a:t>
                      </a:r>
                      <a:r>
                        <a:rPr lang="en-US" sz="1800" b="0" i="0" kern="1200" dirty="0" err="1" smtClean="0">
                          <a:solidFill>
                            <a:schemeClr val="dk1"/>
                          </a:solidFill>
                          <a:effectLst/>
                          <a:latin typeface="+mn-lt"/>
                          <a:ea typeface="+mn-ea"/>
                          <a:cs typeface="+mn-cs"/>
                        </a:rPr>
                        <a:t>datapoints</a:t>
                      </a:r>
                      <a:r>
                        <a:rPr lang="en-US" sz="1800" b="0" i="0" kern="1200" dirty="0" smtClean="0">
                          <a:solidFill>
                            <a:schemeClr val="dk1"/>
                          </a:solidFill>
                          <a:effectLst/>
                          <a:latin typeface="+mn-lt"/>
                          <a:ea typeface="+mn-ea"/>
                          <a:cs typeface="+mn-cs"/>
                        </a:rPr>
                        <a:t> in our dataset.</a:t>
                      </a:r>
                      <a:endParaRPr lang="en-US" dirty="0"/>
                    </a:p>
                  </a:txBody>
                  <a:tcPr/>
                </a:tc>
              </a:tr>
            </a:tbl>
          </a:graphicData>
        </a:graphic>
      </p:graphicFrame>
      <p:sp>
        <p:nvSpPr>
          <p:cNvPr id="7" name="TextBox 6"/>
          <p:cNvSpPr txBox="1"/>
          <p:nvPr/>
        </p:nvSpPr>
        <p:spPr>
          <a:xfrm>
            <a:off x="288758" y="543073"/>
            <a:ext cx="11694694" cy="369332"/>
          </a:xfrm>
          <a:prstGeom prst="rect">
            <a:avLst/>
          </a:prstGeom>
          <a:noFill/>
        </p:spPr>
        <p:txBody>
          <a:bodyPr wrap="square" rtlCol="0">
            <a:spAutoFit/>
          </a:bodyPr>
          <a:lstStyle/>
          <a:p>
            <a:r>
              <a:rPr lang="en-US" dirty="0"/>
              <a:t>The data </a:t>
            </a:r>
            <a:r>
              <a:rPr lang="en-US" dirty="0" smtClean="0"/>
              <a:t>identified by dictionary below was </a:t>
            </a:r>
            <a:r>
              <a:rPr lang="en-US" dirty="0"/>
              <a:t>cleaned and explored to find any possible relationships, trends, etc</a:t>
            </a:r>
            <a:r>
              <a:rPr lang="en-US" dirty="0" smtClean="0"/>
              <a:t>.</a:t>
            </a:r>
            <a:endParaRPr lang="en-US" dirty="0"/>
          </a:p>
        </p:txBody>
      </p:sp>
      <p:sp>
        <p:nvSpPr>
          <p:cNvPr id="8" name="TextBox 7"/>
          <p:cNvSpPr txBox="1"/>
          <p:nvPr/>
        </p:nvSpPr>
        <p:spPr>
          <a:xfrm>
            <a:off x="0" y="-30569"/>
            <a:ext cx="12191999" cy="646331"/>
          </a:xfrm>
          <a:prstGeom prst="rect">
            <a:avLst/>
          </a:prstGeom>
          <a:noFill/>
        </p:spPr>
        <p:txBody>
          <a:bodyPr wrap="square" rtlCol="0">
            <a:spAutoFit/>
          </a:bodyPr>
          <a:lstStyle/>
          <a:p>
            <a:pPr algn="ctr"/>
            <a:r>
              <a:rPr lang="en-US" sz="3600" dirty="0" smtClean="0"/>
              <a:t>Overview</a:t>
            </a:r>
            <a:endParaRPr lang="en-US" sz="3600" dirty="0"/>
          </a:p>
        </p:txBody>
      </p:sp>
      <p:sp>
        <p:nvSpPr>
          <p:cNvPr id="5" name="TextBox 4"/>
          <p:cNvSpPr txBox="1"/>
          <p:nvPr/>
        </p:nvSpPr>
        <p:spPr>
          <a:xfrm>
            <a:off x="288758" y="6045238"/>
            <a:ext cx="11694694" cy="646331"/>
          </a:xfrm>
          <a:prstGeom prst="rect">
            <a:avLst/>
          </a:prstGeom>
          <a:noFill/>
        </p:spPr>
        <p:txBody>
          <a:bodyPr wrap="square" rtlCol="0">
            <a:spAutoFit/>
          </a:bodyPr>
          <a:lstStyle/>
          <a:p>
            <a:r>
              <a:rPr lang="en-US" dirty="0"/>
              <a:t>If at least one of the above failure modes is true, the process fails and the 'machine failure' label is set to 1. It is therefore not transparent to the machine learning method, which of the failure modes has caused the process to </a:t>
            </a:r>
            <a:r>
              <a:rPr lang="en-US" dirty="0" smtClean="0"/>
              <a:t>fail.</a:t>
            </a:r>
            <a:endParaRPr lang="en-US" dirty="0"/>
          </a:p>
        </p:txBody>
      </p:sp>
    </p:spTree>
    <p:extLst>
      <p:ext uri="{BB962C8B-B14F-4D97-AF65-F5344CB8AC3E}">
        <p14:creationId xmlns:p14="http://schemas.microsoft.com/office/powerpoint/2010/main" val="2185632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08891" y="2886975"/>
            <a:ext cx="5058495" cy="3293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168895" y="2886974"/>
            <a:ext cx="4193628" cy="3681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70115" y="1274773"/>
            <a:ext cx="11560628" cy="1477328"/>
          </a:xfrm>
          <a:prstGeom prst="rect">
            <a:avLst/>
          </a:prstGeom>
          <a:noFill/>
        </p:spPr>
        <p:txBody>
          <a:bodyPr wrap="square" rtlCol="0">
            <a:spAutoFit/>
          </a:bodyPr>
          <a:lstStyle/>
          <a:p>
            <a:r>
              <a:rPr lang="en-US" dirty="0" smtClean="0"/>
              <a:t>The dataset was very clean to begin with:</a:t>
            </a:r>
            <a:endParaRPr lang="en-US" dirty="0"/>
          </a:p>
          <a:p>
            <a:pPr marL="285750" indent="-285750">
              <a:buFont typeface="Arial" panose="020B0604020202020204" pitchFamily="34" charset="0"/>
              <a:buChar char="•"/>
            </a:pPr>
            <a:r>
              <a:rPr lang="en-US" dirty="0" smtClean="0"/>
              <a:t>Data types were appropriate for each column (object for </a:t>
            </a:r>
            <a:r>
              <a:rPr lang="en-US" dirty="0" smtClean="0"/>
              <a:t>Product ID, Type; </a:t>
            </a:r>
            <a:r>
              <a:rPr lang="en-US" dirty="0" smtClean="0"/>
              <a:t>float64 for Air temperature, Process temperature, Torque; </a:t>
            </a:r>
            <a:r>
              <a:rPr lang="en-US" dirty="0" smtClean="0"/>
              <a:t>the </a:t>
            </a:r>
            <a:r>
              <a:rPr lang="en-US" dirty="0" smtClean="0"/>
              <a:t>rest were int64).</a:t>
            </a:r>
          </a:p>
          <a:p>
            <a:pPr marL="285750" indent="-285750">
              <a:buFont typeface="Arial" panose="020B0604020202020204" pitchFamily="34" charset="0"/>
              <a:buChar char="•"/>
            </a:pPr>
            <a:r>
              <a:rPr lang="en-US" dirty="0" smtClean="0"/>
              <a:t>There were no duplicates.</a:t>
            </a:r>
          </a:p>
          <a:p>
            <a:pPr marL="285750" indent="-285750">
              <a:buFont typeface="Arial" panose="020B0604020202020204" pitchFamily="34" charset="0"/>
              <a:buChar char="•"/>
            </a:pPr>
            <a:r>
              <a:rPr lang="en-US" dirty="0" smtClean="0"/>
              <a:t>No null values were present in the dataset.</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Data Cleaning</a:t>
            </a:r>
            <a:endParaRPr lang="en-US" sz="3600" dirty="0"/>
          </a:p>
        </p:txBody>
      </p:sp>
      <p:pic>
        <p:nvPicPr>
          <p:cNvPr id="4" name="Picture 3"/>
          <p:cNvPicPr>
            <a:picLocks noChangeAspect="1"/>
          </p:cNvPicPr>
          <p:nvPr/>
        </p:nvPicPr>
        <p:blipFill>
          <a:blip r:embed="rId2"/>
          <a:stretch>
            <a:fillRect/>
          </a:stretch>
        </p:blipFill>
        <p:spPr>
          <a:xfrm>
            <a:off x="6290663" y="3285601"/>
            <a:ext cx="1800476" cy="962159"/>
          </a:xfrm>
          <a:prstGeom prst="rect">
            <a:avLst/>
          </a:prstGeom>
        </p:spPr>
      </p:pic>
      <p:pic>
        <p:nvPicPr>
          <p:cNvPr id="11" name="Picture 10"/>
          <p:cNvPicPr>
            <a:picLocks noChangeAspect="1"/>
          </p:cNvPicPr>
          <p:nvPr/>
        </p:nvPicPr>
        <p:blipFill>
          <a:blip r:embed="rId3"/>
          <a:stretch>
            <a:fillRect/>
          </a:stretch>
        </p:blipFill>
        <p:spPr>
          <a:xfrm>
            <a:off x="1250890" y="2956071"/>
            <a:ext cx="4029637" cy="3543795"/>
          </a:xfrm>
          <a:prstGeom prst="rect">
            <a:avLst/>
          </a:prstGeom>
        </p:spPr>
      </p:pic>
      <p:pic>
        <p:nvPicPr>
          <p:cNvPr id="13" name="Picture 12"/>
          <p:cNvPicPr>
            <a:picLocks noChangeAspect="1"/>
          </p:cNvPicPr>
          <p:nvPr/>
        </p:nvPicPr>
        <p:blipFill>
          <a:blip r:embed="rId4"/>
          <a:stretch>
            <a:fillRect/>
          </a:stretch>
        </p:blipFill>
        <p:spPr>
          <a:xfrm>
            <a:off x="8737507" y="3017707"/>
            <a:ext cx="2162477" cy="3019846"/>
          </a:xfrm>
          <a:prstGeom prst="rect">
            <a:avLst/>
          </a:prstGeom>
        </p:spPr>
      </p:pic>
    </p:spTree>
    <p:extLst>
      <p:ext uri="{BB962C8B-B14F-4D97-AF65-F5344CB8AC3E}">
        <p14:creationId xmlns:p14="http://schemas.microsoft.com/office/powerpoint/2010/main" val="349889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5421085" cy="4524315"/>
          </a:xfrm>
          <a:prstGeom prst="rect">
            <a:avLst/>
          </a:prstGeom>
          <a:noFill/>
        </p:spPr>
        <p:txBody>
          <a:bodyPr wrap="square" rtlCol="0">
            <a:spAutoFit/>
          </a:bodyPr>
          <a:lstStyle/>
          <a:p>
            <a:r>
              <a:rPr lang="en-US" dirty="0" smtClean="0"/>
              <a:t>Several boxplots and histograms were created to visualize the numerical data:</a:t>
            </a:r>
          </a:p>
          <a:p>
            <a:endParaRPr lang="en-US" dirty="0"/>
          </a:p>
          <a:p>
            <a:pPr marL="285750" indent="-285750">
              <a:buFont typeface="Arial" panose="020B0604020202020204" pitchFamily="34" charset="0"/>
              <a:buChar char="•"/>
            </a:pPr>
            <a:r>
              <a:rPr lang="en-US" dirty="0" smtClean="0"/>
              <a:t>Boxplots aided in the identification of outliers as well as the distribution of the data.</a:t>
            </a:r>
          </a:p>
          <a:p>
            <a:pPr marL="285750" indent="-285750">
              <a:buFont typeface="Arial" panose="020B0604020202020204" pitchFamily="34" charset="0"/>
              <a:buChar char="•"/>
            </a:pPr>
            <a:r>
              <a:rPr lang="en-US" dirty="0" smtClean="0"/>
              <a:t>Histograms provided a count of the occurrence of each data value which helped in discerning trends.</a:t>
            </a:r>
          </a:p>
          <a:p>
            <a:pPr marL="285750" indent="-285750">
              <a:buFont typeface="Arial" panose="020B0604020202020204" pitchFamily="34" charset="0"/>
              <a:buChar char="•"/>
            </a:pPr>
            <a:endParaRPr lang="en-US" dirty="0" smtClean="0"/>
          </a:p>
          <a:p>
            <a:r>
              <a:rPr lang="en-US" dirty="0" smtClean="0"/>
              <a:t>The following were learned using the above </a:t>
            </a:r>
            <a:r>
              <a:rPr lang="en-US" dirty="0" smtClean="0"/>
              <a:t>visualizations:</a:t>
            </a:r>
            <a:endParaRPr lang="en-US" dirty="0"/>
          </a:p>
          <a:p>
            <a:pPr marL="285750" indent="-285750">
              <a:buFont typeface="Arial" panose="020B0604020202020204" pitchFamily="34" charset="0"/>
              <a:buChar char="•"/>
            </a:pPr>
            <a:r>
              <a:rPr lang="en-US" b="1" dirty="0" smtClean="0"/>
              <a:t>Rotational speed had outliers beyond the upper whiskers; torque had outliers beyond upper and lower whiskers.</a:t>
            </a:r>
            <a:endParaRPr lang="en-US" b="1" dirty="0" smtClean="0"/>
          </a:p>
          <a:p>
            <a:pPr marL="285750" indent="-285750">
              <a:buFont typeface="Arial" panose="020B0604020202020204" pitchFamily="34" charset="0"/>
              <a:buChar char="•"/>
            </a:pPr>
            <a:r>
              <a:rPr lang="en-US" b="1" dirty="0" smtClean="0"/>
              <a:t>Rotational speed had positive skew to its distribution; tool wear had a uniform distribution</a:t>
            </a:r>
            <a:endParaRPr lang="en-US" b="1" dirty="0" smtClean="0"/>
          </a:p>
          <a:p>
            <a:r>
              <a:rPr lang="en-US" dirty="0"/>
              <a:t>  </a:t>
            </a:r>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Exploratory Visuals</a:t>
            </a:r>
            <a:endParaRPr lang="en-US" sz="3600" dirty="0"/>
          </a:p>
        </p:txBody>
      </p:sp>
      <p:pic>
        <p:nvPicPr>
          <p:cNvPr id="4" name="Picture 3"/>
          <p:cNvPicPr>
            <a:picLocks noChangeAspect="1"/>
          </p:cNvPicPr>
          <p:nvPr/>
        </p:nvPicPr>
        <p:blipFill>
          <a:blip r:embed="rId2"/>
          <a:stretch>
            <a:fillRect/>
          </a:stretch>
        </p:blipFill>
        <p:spPr>
          <a:xfrm>
            <a:off x="5839810" y="1229710"/>
            <a:ext cx="5687219" cy="5496692"/>
          </a:xfrm>
          <a:prstGeom prst="rect">
            <a:avLst/>
          </a:prstGeom>
        </p:spPr>
      </p:pic>
    </p:spTree>
    <p:extLst>
      <p:ext uri="{BB962C8B-B14F-4D97-AF65-F5344CB8AC3E}">
        <p14:creationId xmlns:p14="http://schemas.microsoft.com/office/powerpoint/2010/main" val="39828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5694354" cy="5909310"/>
          </a:xfrm>
          <a:prstGeom prst="rect">
            <a:avLst/>
          </a:prstGeom>
          <a:noFill/>
        </p:spPr>
        <p:txBody>
          <a:bodyPr wrap="square" rtlCol="0">
            <a:spAutoFit/>
          </a:bodyPr>
          <a:lstStyle/>
          <a:p>
            <a:r>
              <a:rPr lang="en-US" dirty="0" err="1" smtClean="0"/>
              <a:t>Pairplots</a:t>
            </a:r>
            <a:r>
              <a:rPr lang="en-US" dirty="0" smtClean="0"/>
              <a:t> and scatterplots </a:t>
            </a:r>
            <a:r>
              <a:rPr lang="en-US" dirty="0"/>
              <a:t>were created to visualize the numerical data:</a:t>
            </a:r>
            <a:endParaRPr lang="en-US" dirty="0" smtClean="0"/>
          </a:p>
          <a:p>
            <a:endParaRPr lang="en-US" dirty="0" smtClean="0"/>
          </a:p>
          <a:p>
            <a:pPr marL="285750" indent="-285750">
              <a:buFont typeface="Arial" panose="020B0604020202020204" pitchFamily="34" charset="0"/>
              <a:buChar char="•"/>
            </a:pPr>
            <a:r>
              <a:rPr lang="en-US" dirty="0" err="1" smtClean="0"/>
              <a:t>Pairplot</a:t>
            </a:r>
            <a:r>
              <a:rPr lang="en-US" dirty="0" smtClean="0"/>
              <a:t> of the entire </a:t>
            </a:r>
            <a:r>
              <a:rPr lang="en-US" dirty="0" err="1" smtClean="0"/>
              <a:t>dataframe</a:t>
            </a:r>
            <a:r>
              <a:rPr lang="en-US" dirty="0" smtClean="0"/>
              <a:t> gave a “big picture” view of the data.</a:t>
            </a:r>
          </a:p>
          <a:p>
            <a:pPr marL="285750" indent="-285750">
              <a:buFont typeface="Arial" panose="020B0604020202020204" pitchFamily="34" charset="0"/>
              <a:buChar char="•"/>
            </a:pPr>
            <a:r>
              <a:rPr lang="en-US" b="1" dirty="0"/>
              <a:t>Based on </a:t>
            </a:r>
            <a:r>
              <a:rPr lang="en-US" b="1" dirty="0" err="1"/>
              <a:t>pairplot</a:t>
            </a:r>
            <a:r>
              <a:rPr lang="en-US" b="1" dirty="0"/>
              <a:t> of entire </a:t>
            </a:r>
            <a:r>
              <a:rPr lang="en-US" b="1" dirty="0" err="1"/>
              <a:t>dataframe</a:t>
            </a:r>
            <a:r>
              <a:rPr lang="en-US" b="1" dirty="0"/>
              <a:t>, there seems to be correlation between a) air </a:t>
            </a:r>
            <a:r>
              <a:rPr lang="en-US" b="1" dirty="0" smtClean="0"/>
              <a:t>temperature</a:t>
            </a:r>
            <a:r>
              <a:rPr lang="en-US" b="1" dirty="0"/>
              <a:t> and process temperature and b) rotational speed and torque.</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Scatterplots between each</a:t>
            </a:r>
            <a:br>
              <a:rPr lang="en-US" dirty="0" smtClean="0"/>
            </a:br>
            <a:r>
              <a:rPr lang="en-US" dirty="0" smtClean="0"/>
              <a:t>of the features and the</a:t>
            </a:r>
            <a:br>
              <a:rPr lang="en-US" dirty="0" smtClean="0"/>
            </a:br>
            <a:r>
              <a:rPr lang="en-US" dirty="0" smtClean="0"/>
              <a:t>target provided </a:t>
            </a:r>
            <a:r>
              <a:rPr lang="en-US" dirty="0"/>
              <a:t>a </a:t>
            </a:r>
            <a:r>
              <a:rPr lang="en-US" dirty="0" smtClean="0"/>
              <a:t>way to</a:t>
            </a:r>
            <a:br>
              <a:rPr lang="en-US" dirty="0" smtClean="0"/>
            </a:br>
            <a:r>
              <a:rPr lang="en-US" dirty="0" smtClean="0"/>
              <a:t>see whether there were</a:t>
            </a:r>
            <a:br>
              <a:rPr lang="en-US" dirty="0" smtClean="0"/>
            </a:br>
            <a:r>
              <a:rPr lang="en-US" dirty="0" smtClean="0"/>
              <a:t>patterns.</a:t>
            </a:r>
          </a:p>
          <a:p>
            <a:pPr marL="285750" indent="-285750">
              <a:buFont typeface="Arial" panose="020B0604020202020204" pitchFamily="34" charset="0"/>
              <a:buChar char="•"/>
            </a:pPr>
            <a:r>
              <a:rPr lang="en-US" b="1" dirty="0"/>
              <a:t>Of interest are the clusters </a:t>
            </a:r>
            <a:r>
              <a:rPr lang="en-US" b="1" dirty="0" smtClean="0"/>
              <a:t>at</a:t>
            </a:r>
            <a:br>
              <a:rPr lang="en-US" b="1" dirty="0" smtClean="0"/>
            </a:br>
            <a:r>
              <a:rPr lang="en-US" b="1" dirty="0" smtClean="0"/>
              <a:t>a</a:t>
            </a:r>
            <a:r>
              <a:rPr lang="en-US" b="1" dirty="0"/>
              <a:t>) the upper left corner of </a:t>
            </a:r>
            <a:r>
              <a:rPr lang="en-US" b="1" dirty="0" smtClean="0"/>
              <a:t>the</a:t>
            </a:r>
            <a:br>
              <a:rPr lang="en-US" b="1" dirty="0" smtClean="0"/>
            </a:br>
            <a:r>
              <a:rPr lang="en-US" b="1" dirty="0"/>
              <a:t> tool wear vs. rotational </a:t>
            </a:r>
            <a:r>
              <a:rPr lang="en-US" b="1" dirty="0" smtClean="0"/>
              <a:t>speed</a:t>
            </a:r>
            <a:br>
              <a:rPr lang="en-US" b="1" dirty="0" smtClean="0"/>
            </a:br>
            <a:r>
              <a:rPr lang="en-US" b="1" dirty="0"/>
              <a:t> and b) the upper right corner </a:t>
            </a:r>
            <a:r>
              <a:rPr lang="en-US" b="1" dirty="0" smtClean="0"/>
              <a:t/>
            </a:r>
            <a:br>
              <a:rPr lang="en-US" b="1" dirty="0" smtClean="0"/>
            </a:br>
            <a:r>
              <a:rPr lang="en-US" b="1" dirty="0" smtClean="0"/>
              <a:t>of</a:t>
            </a:r>
            <a:r>
              <a:rPr lang="en-US" b="1" dirty="0"/>
              <a:t> the tool wear vs. torque </a:t>
            </a:r>
            <a:r>
              <a:rPr lang="en-US" b="1" dirty="0" smtClean="0"/>
              <a:t/>
            </a:r>
            <a:br>
              <a:rPr lang="en-US" b="1" dirty="0" smtClean="0"/>
            </a:br>
            <a:r>
              <a:rPr lang="en-US" b="1" dirty="0" err="1" smtClean="0"/>
              <a:t>pairplots</a:t>
            </a:r>
            <a:r>
              <a:rPr lang="en-US" b="1" dirty="0"/>
              <a:t>.</a:t>
            </a:r>
            <a:endParaRPr lang="en-US" dirty="0"/>
          </a:p>
          <a:p>
            <a:pPr marL="285750" indent="-285750">
              <a:buFont typeface="Arial" panose="020B0604020202020204" pitchFamily="34" charset="0"/>
              <a:buChar char="•"/>
            </a:pPr>
            <a:endParaRPr lang="en-US" b="1"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Exploratory Visuals</a:t>
            </a:r>
            <a:endParaRPr lang="en-US" sz="3600" dirty="0"/>
          </a:p>
        </p:txBody>
      </p:sp>
      <p:pic>
        <p:nvPicPr>
          <p:cNvPr id="5" name="Picture 4"/>
          <p:cNvPicPr>
            <a:picLocks noChangeAspect="1"/>
          </p:cNvPicPr>
          <p:nvPr/>
        </p:nvPicPr>
        <p:blipFill rotWithShape="1">
          <a:blip r:embed="rId2"/>
          <a:srcRect b="36774"/>
          <a:stretch/>
        </p:blipFill>
        <p:spPr>
          <a:xfrm>
            <a:off x="6650904" y="1229710"/>
            <a:ext cx="5334744" cy="2102069"/>
          </a:xfrm>
          <a:prstGeom prst="rect">
            <a:avLst/>
          </a:prstGeom>
        </p:spPr>
      </p:pic>
      <p:pic>
        <p:nvPicPr>
          <p:cNvPr id="6" name="Picture 5"/>
          <p:cNvPicPr>
            <a:picLocks noChangeAspect="1"/>
          </p:cNvPicPr>
          <p:nvPr/>
        </p:nvPicPr>
        <p:blipFill rotWithShape="1">
          <a:blip r:embed="rId3"/>
          <a:srcRect l="28256"/>
          <a:stretch/>
        </p:blipFill>
        <p:spPr>
          <a:xfrm>
            <a:off x="4078014" y="3836566"/>
            <a:ext cx="7907634" cy="2905530"/>
          </a:xfrm>
          <a:prstGeom prst="rect">
            <a:avLst/>
          </a:prstGeom>
        </p:spPr>
      </p:pic>
    </p:spTree>
    <p:extLst>
      <p:ext uri="{BB962C8B-B14F-4D97-AF65-F5344CB8AC3E}">
        <p14:creationId xmlns:p14="http://schemas.microsoft.com/office/powerpoint/2010/main" val="2827880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4117802" cy="3970318"/>
          </a:xfrm>
          <a:prstGeom prst="rect">
            <a:avLst/>
          </a:prstGeom>
          <a:noFill/>
        </p:spPr>
        <p:txBody>
          <a:bodyPr wrap="square" rtlCol="0">
            <a:spAutoFit/>
          </a:bodyPr>
          <a:lstStyle/>
          <a:p>
            <a:r>
              <a:rPr lang="en-US" dirty="0" smtClean="0"/>
              <a:t>Correlation heat </a:t>
            </a:r>
            <a:r>
              <a:rPr lang="en-US" dirty="0"/>
              <a:t>map </a:t>
            </a:r>
            <a:r>
              <a:rPr lang="en-US" dirty="0" smtClean="0"/>
              <a:t>was created </a:t>
            </a:r>
            <a:r>
              <a:rPr lang="en-US" dirty="0"/>
              <a:t>to visualize the numerical data:</a:t>
            </a:r>
            <a:endParaRPr lang="en-US" dirty="0" smtClean="0"/>
          </a:p>
          <a:p>
            <a:endParaRPr lang="en-US" i="1" dirty="0"/>
          </a:p>
          <a:p>
            <a:pPr marL="285750" indent="-285750">
              <a:buFont typeface="Arial" panose="020B0604020202020204" pitchFamily="34" charset="0"/>
              <a:buChar char="•"/>
            </a:pPr>
            <a:r>
              <a:rPr lang="en-US" dirty="0" smtClean="0"/>
              <a:t>Visually “mapped” the correlation between the numerical </a:t>
            </a:r>
            <a:r>
              <a:rPr lang="en-US" dirty="0" smtClean="0"/>
              <a:t>features</a:t>
            </a:r>
          </a:p>
          <a:p>
            <a:pPr marL="285750" indent="-285750">
              <a:buFont typeface="Arial" panose="020B0604020202020204" pitchFamily="34" charset="0"/>
              <a:buChar char="•"/>
            </a:pPr>
            <a:r>
              <a:rPr lang="en-US" b="1" dirty="0" smtClean="0"/>
              <a:t>Positive</a:t>
            </a:r>
            <a:r>
              <a:rPr lang="en-US" b="1" dirty="0"/>
              <a:t> correlation between air </a:t>
            </a:r>
            <a:r>
              <a:rPr lang="en-US" b="1" dirty="0" smtClean="0"/>
              <a:t/>
            </a:r>
            <a:br>
              <a:rPr lang="en-US" b="1" dirty="0" smtClean="0"/>
            </a:br>
            <a:r>
              <a:rPr lang="en-US" b="1" dirty="0" smtClean="0"/>
              <a:t>temperature</a:t>
            </a:r>
            <a:r>
              <a:rPr lang="en-US" b="1" dirty="0"/>
              <a:t> and process temperature (</a:t>
            </a:r>
            <a:r>
              <a:rPr lang="en-US" b="1" dirty="0" smtClean="0"/>
              <a:t>0.88)</a:t>
            </a:r>
          </a:p>
          <a:p>
            <a:pPr marL="285750" indent="-285750">
              <a:buFont typeface="Arial" panose="020B0604020202020204" pitchFamily="34" charset="0"/>
              <a:buChar char="•"/>
            </a:pPr>
            <a:r>
              <a:rPr lang="en-US" b="1" dirty="0"/>
              <a:t>N</a:t>
            </a:r>
            <a:r>
              <a:rPr lang="en-US" b="1" dirty="0" smtClean="0"/>
              <a:t>egative</a:t>
            </a:r>
            <a:r>
              <a:rPr lang="en-US" b="1" dirty="0"/>
              <a:t> correlation between </a:t>
            </a:r>
            <a:r>
              <a:rPr lang="en-US" b="1" dirty="0" smtClean="0"/>
              <a:t/>
            </a:r>
            <a:br>
              <a:rPr lang="en-US" b="1" dirty="0" smtClean="0"/>
            </a:br>
            <a:r>
              <a:rPr lang="en-US" b="1" dirty="0" smtClean="0"/>
              <a:t>rotational</a:t>
            </a:r>
            <a:r>
              <a:rPr lang="en-US" b="1" dirty="0"/>
              <a:t> speed and torque (-</a:t>
            </a:r>
            <a:r>
              <a:rPr lang="en-US" b="1" dirty="0" smtClean="0"/>
              <a:t>0.88)</a:t>
            </a:r>
          </a:p>
          <a:p>
            <a:pPr marL="285750" indent="-285750">
              <a:buFont typeface="Arial" panose="020B0604020202020204" pitchFamily="34" charset="0"/>
              <a:buChar char="•"/>
            </a:pPr>
            <a:r>
              <a:rPr lang="en-US" b="1" dirty="0"/>
              <a:t>W</a:t>
            </a:r>
            <a:r>
              <a:rPr lang="en-US" b="1" dirty="0" smtClean="0"/>
              <a:t>eak</a:t>
            </a:r>
            <a:r>
              <a:rPr lang="en-US" b="1" dirty="0"/>
              <a:t> positive correlation between </a:t>
            </a:r>
            <a:r>
              <a:rPr lang="en-US" b="1" dirty="0" smtClean="0"/>
              <a:t/>
            </a:r>
            <a:br>
              <a:rPr lang="en-US" b="1" dirty="0" smtClean="0"/>
            </a:br>
            <a:r>
              <a:rPr lang="en-US" b="1" dirty="0" smtClean="0"/>
              <a:t>torque</a:t>
            </a:r>
            <a:r>
              <a:rPr lang="en-US" b="1" dirty="0"/>
              <a:t> and machine failure (0.19</a:t>
            </a:r>
            <a:r>
              <a:rPr lang="en-US" b="1" dirty="0" smtClean="0"/>
              <a:t>)</a:t>
            </a:r>
            <a:endParaRPr lang="en-US" b="1" dirty="0"/>
          </a:p>
          <a:p>
            <a:pPr marL="285750" indent="-285750">
              <a:buFont typeface="Arial" panose="020B0604020202020204" pitchFamily="34" charset="0"/>
              <a:buChar char="•"/>
            </a:pPr>
            <a:endParaRPr lang="en-US" dirty="0" smtClean="0"/>
          </a:p>
          <a:p>
            <a:endParaRPr lang="en-US" b="1"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Exploratory Visuals</a:t>
            </a:r>
            <a:endParaRPr lang="en-US" sz="3600" dirty="0"/>
          </a:p>
        </p:txBody>
      </p:sp>
      <p:pic>
        <p:nvPicPr>
          <p:cNvPr id="4" name="Picture 3"/>
          <p:cNvPicPr>
            <a:picLocks noChangeAspect="1"/>
          </p:cNvPicPr>
          <p:nvPr/>
        </p:nvPicPr>
        <p:blipFill>
          <a:blip r:embed="rId2"/>
          <a:stretch>
            <a:fillRect/>
          </a:stretch>
        </p:blipFill>
        <p:spPr>
          <a:xfrm>
            <a:off x="4372421" y="1219200"/>
            <a:ext cx="7735380" cy="5468113"/>
          </a:xfrm>
          <a:prstGeom prst="rect">
            <a:avLst/>
          </a:prstGeom>
        </p:spPr>
      </p:pic>
    </p:spTree>
    <p:extLst>
      <p:ext uri="{BB962C8B-B14F-4D97-AF65-F5344CB8AC3E}">
        <p14:creationId xmlns:p14="http://schemas.microsoft.com/office/powerpoint/2010/main" val="79807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771</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Vj E.</dc:creator>
  <cp:lastModifiedBy>Vj E.</cp:lastModifiedBy>
  <cp:revision>86</cp:revision>
  <dcterms:created xsi:type="dcterms:W3CDTF">2021-08-14T15:45:34Z</dcterms:created>
  <dcterms:modified xsi:type="dcterms:W3CDTF">2021-09-26T23:55:06Z</dcterms:modified>
</cp:coreProperties>
</file>