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8" r:id="rId5"/>
    <p:sldId id="289" r:id="rId6"/>
    <p:sldId id="284" r:id="rId7"/>
    <p:sldId id="290" r:id="rId8"/>
    <p:sldId id="291" r:id="rId9"/>
    <p:sldId id="285" r:id="rId10"/>
    <p:sldId id="292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>
        <p:guide orient="horz" pos="768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2065-622E-48FE-8A2D-FE3C807E900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AI4I+2020+Predictive+Maintenance+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838" y="1160265"/>
            <a:ext cx="10823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Presentation Slides for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smtClean="0"/>
              <a:t>Project 2 Part </a:t>
            </a:r>
            <a:r>
              <a:rPr lang="en-US" sz="3600" b="1" dirty="0" smtClean="0"/>
              <a:t>5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Part-Time </a:t>
            </a:r>
            <a:r>
              <a:rPr lang="en-US" sz="3600" b="1" dirty="0"/>
              <a:t>Data </a:t>
            </a:r>
            <a:r>
              <a:rPr lang="en-US" sz="3600" b="1" dirty="0" smtClean="0"/>
              <a:t>Science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smtClean="0"/>
              <a:t>Predictive Maintenance Data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smtClean="0"/>
              <a:t>By Vj Esguerra</a:t>
            </a:r>
          </a:p>
          <a:p>
            <a:pPr algn="ctr"/>
            <a:r>
              <a:rPr lang="en-US" sz="3600" b="1" dirty="0"/>
              <a:t>S</a:t>
            </a:r>
            <a:r>
              <a:rPr lang="en-US" sz="3600" b="1" dirty="0" smtClean="0"/>
              <a:t>ubmitted</a:t>
            </a:r>
            <a:r>
              <a:rPr lang="en-US" sz="3600" b="1" dirty="0" smtClean="0"/>
              <a:t>: </a:t>
            </a:r>
            <a:r>
              <a:rPr lang="en-US" sz="3600" b="1" dirty="0" smtClean="0"/>
              <a:t>10/3/21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180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74773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we’re trying to determine whether a machine will fail or not (“binary classification”), and we have a data set with 10,000 data points and (after data cleaning) 7 relevant variables, the following production models were used: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Logistic regression (</a:t>
            </a:r>
            <a:r>
              <a:rPr lang="en-US" dirty="0" err="1" smtClean="0"/>
              <a:t>GridSearchCV</a:t>
            </a:r>
            <a:r>
              <a:rPr lang="en-US" dirty="0" smtClean="0"/>
              <a:t>-tuned)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Train/test accuracy: 96.867% / 97.44%</a:t>
            </a:r>
          </a:p>
          <a:p>
            <a:endParaRPr lang="en-US" dirty="0" smtClean="0"/>
          </a:p>
          <a:p>
            <a:r>
              <a:rPr lang="en-US" dirty="0" err="1" smtClean="0"/>
              <a:t>KNearestNeighbors</a:t>
            </a:r>
            <a:r>
              <a:rPr lang="en-US" dirty="0" smtClean="0"/>
              <a:t> (KNN) (</a:t>
            </a:r>
            <a:r>
              <a:rPr lang="en-US" dirty="0" err="1" smtClean="0"/>
              <a:t>GridSearchCV</a:t>
            </a:r>
            <a:r>
              <a:rPr lang="en-US" dirty="0" smtClean="0"/>
              <a:t>-tuned)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Train/test accuracy: 98.173% / 97.84%</a:t>
            </a:r>
          </a:p>
          <a:p>
            <a:endParaRPr lang="en-US" dirty="0" smtClean="0"/>
          </a:p>
          <a:p>
            <a:r>
              <a:rPr lang="en-US" dirty="0" smtClean="0"/>
              <a:t>Gradient Boost / LGBM / XGB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Train/test </a:t>
            </a:r>
            <a:r>
              <a:rPr lang="en-US" dirty="0"/>
              <a:t>accuracy: </a:t>
            </a:r>
            <a:r>
              <a:rPr lang="en-US" dirty="0" smtClean="0"/>
              <a:t>99.2% </a:t>
            </a:r>
            <a:r>
              <a:rPr lang="en-US" dirty="0"/>
              <a:t>/ </a:t>
            </a:r>
            <a:r>
              <a:rPr lang="en-US" dirty="0" smtClean="0"/>
              <a:t>98.56%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accuracy: </a:t>
            </a:r>
            <a:r>
              <a:rPr lang="en-US" dirty="0" smtClean="0"/>
              <a:t>100%* </a:t>
            </a:r>
            <a:r>
              <a:rPr lang="en-US" dirty="0"/>
              <a:t>/ </a:t>
            </a:r>
            <a:r>
              <a:rPr lang="en-US" dirty="0" smtClean="0"/>
              <a:t>98.52%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accuracy: </a:t>
            </a:r>
            <a:r>
              <a:rPr lang="en-US" dirty="0" smtClean="0"/>
              <a:t>98.93% </a:t>
            </a:r>
            <a:r>
              <a:rPr lang="en-US" dirty="0"/>
              <a:t>/ 98.56%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*This is called “overfitting the model”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Production Models 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23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74773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Based on performance of the gradient boost model (train/test </a:t>
            </a:r>
            <a:r>
              <a:rPr lang="en-US" dirty="0"/>
              <a:t>accuracy: 99.2% / 98.56%</a:t>
            </a:r>
            <a:r>
              <a:rPr lang="en-US" dirty="0" smtClean="0"/>
              <a:t>), it appears to be the best model to predict machine failure.</a:t>
            </a:r>
          </a:p>
          <a:p>
            <a:endParaRPr lang="en-US" dirty="0"/>
          </a:p>
          <a:p>
            <a:r>
              <a:rPr lang="en-US" dirty="0" smtClean="0"/>
              <a:t>I recommend using it over the next year to identify machines that could possibly fail.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Final Recommendations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8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11560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Exploratory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Production Models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Recommendations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22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773" y="1570342"/>
            <a:ext cx="9595944" cy="518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042" y="55571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used in this project </a:t>
            </a:r>
            <a:r>
              <a:rPr lang="en-US" dirty="0" smtClean="0"/>
              <a:t>are </a:t>
            </a:r>
            <a:r>
              <a:rPr lang="en-US" dirty="0"/>
              <a:t>from the </a:t>
            </a:r>
            <a:r>
              <a:rPr lang="en-US" dirty="0" smtClean="0"/>
              <a:t>predictive maintenance dataset located here: </a:t>
            </a:r>
          </a:p>
          <a:p>
            <a:r>
              <a:rPr lang="en-US" dirty="0" smtClean="0">
                <a:hlinkClick r:id="rId2"/>
              </a:rPr>
              <a:t>UCI </a:t>
            </a:r>
            <a:r>
              <a:rPr lang="en-US" dirty="0">
                <a:hlinkClick r:id="rId2"/>
              </a:rPr>
              <a:t>Machine Learning Repository: AI4I 2020 Predictive Maintenance Dataset Data </a:t>
            </a:r>
            <a:r>
              <a:rPr lang="en-US" dirty="0" smtClean="0">
                <a:hlinkClick r:id="rId2"/>
              </a:rPr>
              <a:t>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(https://archive.ics.uci.edu/ml/datasets/AI4I+2020+Predictive+Maintenance+Dataset)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305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7931"/>
          <a:stretch/>
        </p:blipFill>
        <p:spPr>
          <a:xfrm>
            <a:off x="1670528" y="1834981"/>
            <a:ext cx="8840434" cy="456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7042" y="555710"/>
            <a:ext cx="1143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this data set?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10,000 data points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measurements such as air temperature, rotational speed, tool wear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Indicates whether a specific machine has failed</a:t>
            </a:r>
          </a:p>
          <a:p>
            <a:endParaRPr lang="en-US" dirty="0" smtClean="0"/>
          </a:p>
          <a:p>
            <a:r>
              <a:rPr lang="en-US" dirty="0"/>
              <a:t>What is </a:t>
            </a:r>
            <a:r>
              <a:rPr lang="en-US" dirty="0" smtClean="0"/>
              <a:t>the machine learning problem?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the data set, which machine learning model successfully predicts machine failure?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305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4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7042" y="555710"/>
            <a:ext cx="1143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this data set?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Related to my industry (I work in commercial aviation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Replacement for original data set on airplane safety (from FiveThirtyEight web site article) that was not compatible with the project requirements</a:t>
            </a:r>
          </a:p>
          <a:p>
            <a:endParaRPr lang="en-US" dirty="0"/>
          </a:p>
          <a:p>
            <a:r>
              <a:rPr lang="en-US" dirty="0" smtClean="0"/>
              <a:t>What is predictive maintenance?</a:t>
            </a:r>
          </a:p>
          <a:p>
            <a:endParaRPr lang="en-US" dirty="0" smtClean="0"/>
          </a:p>
          <a:p>
            <a:r>
              <a:rPr lang="en-US" dirty="0" smtClean="0"/>
              <a:t>“Predictive </a:t>
            </a:r>
            <a:r>
              <a:rPr lang="en-US" dirty="0"/>
              <a:t>maintenance techniques are designed to help determine the condition of in-service equipment in order to estimate when maintenance should be performed. This approach promises cost savings over routine or time-based preventive maintenance, because tasks are performed only when warranted. Thus, it is regarded as condition-based maintenance carried out as suggested by estimations of the degradation state of an </a:t>
            </a:r>
            <a:r>
              <a:rPr lang="en-US" dirty="0" smtClean="0"/>
              <a:t>item… </a:t>
            </a:r>
            <a:r>
              <a:rPr lang="en-US" dirty="0"/>
              <a:t>Predictive maintenance differs from preventive maintenance because it relies on the actual condition of equipment, rather than average or expected life statistics, to predict when maintenance will be required. Typically</a:t>
            </a:r>
            <a:r>
              <a:rPr lang="en-US" dirty="0" smtClean="0"/>
              <a:t>, Machine Learning</a:t>
            </a:r>
            <a:r>
              <a:rPr lang="en-US" dirty="0"/>
              <a:t> approaches are adopted for the definition of the actual condition of the system and for forecasting its future states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pPr algn="r"/>
            <a:r>
              <a:rPr lang="en-US" dirty="0" smtClean="0"/>
              <a:t>“Predictive maintenance”</a:t>
            </a:r>
          </a:p>
          <a:p>
            <a:pPr algn="r"/>
            <a:r>
              <a:rPr lang="en-US" dirty="0" smtClean="0"/>
              <a:t>Wikipedia entry</a:t>
            </a:r>
          </a:p>
          <a:p>
            <a:pPr algn="r"/>
            <a:r>
              <a:rPr lang="en-US" dirty="0"/>
              <a:t>(https://en.wikipedia.org/wiki/Predictive_maintenance)</a:t>
            </a:r>
            <a:endParaRPr lang="en-US" dirty="0" smtClean="0"/>
          </a:p>
          <a:p>
            <a:pPr algn="r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305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73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5421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boxplots and histograms were created to visualize the numerical data: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Boxplots aided in the identification of outliers as well as the distribution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Histograms provided a count of the occurrence of each data value which helped in discerning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Key findings (Rotational speed):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Rotational speed had </a:t>
            </a:r>
            <a:r>
              <a:rPr lang="en-US" b="1" dirty="0" smtClean="0"/>
              <a:t>several instances of machines performing beyond the upper limits expected statistically about 1875 rpm.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Rotational speed </a:t>
            </a:r>
            <a:r>
              <a:rPr lang="en-US" b="1" dirty="0" smtClean="0"/>
              <a:t>values tended to be concentrated between about 1250 and 1875 rpm  (“positive skew”).</a:t>
            </a:r>
            <a:endParaRPr lang="en-US" b="1" dirty="0" smtClean="0"/>
          </a:p>
          <a:p>
            <a:r>
              <a:rPr lang="en-US" dirty="0"/>
              <a:t> 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Exploratory Visuals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219200"/>
            <a:ext cx="573485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5421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boxplots and histograms were created to visualize the numerical data: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Boxplots aided in the identification of outliers as well as the distribution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Histograms provided a count of the occurrence of each data value which helped in discerning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Key findings (Torque):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Torque had several instances of values beyond </a:t>
            </a:r>
            <a:r>
              <a:rPr lang="en-US" b="1" dirty="0" smtClean="0"/>
              <a:t>lower and upper limits expected statistically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Torque values were concentrated between about 12 Nm and 67 Nm (“symmetric”).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dirty="0"/>
              <a:t> 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Exploratory Visuals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10" y="1229710"/>
            <a:ext cx="5687219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5421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boxplots and histograms were created to visualize the numerical data: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Boxplots aided in the identification of outliers as well as the distribution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Histograms provided a count of the occurrence of each data value which helped in discerning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Key findings (Tool wear):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Tool wear values seem to fit within expected upper and lower statistical limits (no outliers).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Tool wear values mostly seemed not to exceed about 200 minutes (“uniform distribution”)</a:t>
            </a:r>
            <a:endParaRPr lang="en-US" b="1" dirty="0" smtClean="0"/>
          </a:p>
          <a:p>
            <a:r>
              <a:rPr lang="en-US" dirty="0"/>
              <a:t> 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Exploratory Visuals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219200"/>
            <a:ext cx="5706271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51890"/>
            <a:ext cx="1219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Pairplots</a:t>
            </a:r>
            <a:r>
              <a:rPr lang="en-US" dirty="0" smtClean="0"/>
              <a:t> and scatterplots </a:t>
            </a:r>
            <a:r>
              <a:rPr lang="en-US" dirty="0"/>
              <a:t>were created to visualize the numerical </a:t>
            </a:r>
            <a:r>
              <a:rPr lang="en-US" dirty="0" smtClean="0"/>
              <a:t>data. Key findings include: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failures tended to occur above 200 minutes of tool wear </a:t>
            </a:r>
            <a:r>
              <a:rPr lang="en-US" dirty="0" smtClean="0"/>
              <a:t>over a broad air temperature range (roughly 296 K to 304 K), with a notable cluster of failures around 302 K air temperature (see first scatterplot).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failures tended to occur above 200 minutes of tool wear over a broad process temperature range (roughly 307 K to 312 K) (see second scatterplot).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failures tended to occur over a broad timespan from right after machine start (less than 1 minute) to 250 minutes, with rotational speeds mostly within the 1250 rpm to just below 2000 rpm range then again between 2500 rpm to above 2750 rpm (see third scatterplot).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failures tended to occur over a broad timespan from right after machine start (less than 1 minute) to 250 minutes, with torque values between 10 Nm and just below 80 Nm (see fourth scatterplot).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Exploratory Visuals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241"/>
            <a:ext cx="12192000" cy="28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845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Vj E.</dc:creator>
  <cp:lastModifiedBy>Vj E.</cp:lastModifiedBy>
  <cp:revision>105</cp:revision>
  <dcterms:created xsi:type="dcterms:W3CDTF">2021-08-14T15:45:34Z</dcterms:created>
  <dcterms:modified xsi:type="dcterms:W3CDTF">2021-10-04T06:15:58Z</dcterms:modified>
</cp:coreProperties>
</file>