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83" r:id="rId6"/>
    <p:sldId id="267" r:id="rId7"/>
    <p:sldId id="273" r:id="rId8"/>
    <p:sldId id="270" r:id="rId9"/>
    <p:sldId id="274" r:id="rId10"/>
    <p:sldId id="271" r:id="rId11"/>
    <p:sldId id="272" r:id="rId12"/>
    <p:sldId id="278" r:id="rId13"/>
    <p:sldId id="279" r:id="rId14"/>
    <p:sldId id="268" r:id="rId15"/>
    <p:sldId id="280" r:id="rId16"/>
    <p:sldId id="281" r:id="rId17"/>
    <p:sldId id="282"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7" autoAdjust="0"/>
    <p:restoredTop sz="94660"/>
  </p:normalViewPr>
  <p:slideViewPr>
    <p:cSldViewPr snapToGrid="0">
      <p:cViewPr varScale="1">
        <p:scale>
          <a:sx n="80" d="100"/>
          <a:sy n="8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16554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139523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274448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387464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115706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318418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58866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395433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68062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252316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B2065-622E-48FE-8A2D-FE3C807E9004}" type="datetimeFigureOut">
              <a:rPr lang="en-US" smtClean="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359D05-FEAD-4A26-B0EC-3CCDEAC35011}" type="slidenum">
              <a:rPr lang="en-US" smtClean="0"/>
              <a:t>‹#›</a:t>
            </a:fld>
            <a:endParaRPr lang="en-US" dirty="0"/>
          </a:p>
        </p:txBody>
      </p:sp>
    </p:spTree>
    <p:extLst>
      <p:ext uri="{BB962C8B-B14F-4D97-AF65-F5344CB8AC3E}">
        <p14:creationId xmlns:p14="http://schemas.microsoft.com/office/powerpoint/2010/main" val="276287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B2065-622E-48FE-8A2D-FE3C807E9004}" type="datetimeFigureOut">
              <a:rPr lang="en-US" smtClean="0"/>
              <a:t>8/29/2021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59D05-FEAD-4A26-B0EC-3CCDEAC35011}" type="slidenum">
              <a:rPr lang="en-US" smtClean="0"/>
              <a:t>‹#›</a:t>
            </a:fld>
            <a:endParaRPr lang="en-US" dirty="0"/>
          </a:p>
        </p:txBody>
      </p:sp>
    </p:spTree>
    <p:extLst>
      <p:ext uri="{BB962C8B-B14F-4D97-AF65-F5344CB8AC3E}">
        <p14:creationId xmlns:p14="http://schemas.microsoft.com/office/powerpoint/2010/main" val="2239317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838" y="1160265"/>
            <a:ext cx="10823885" cy="5078313"/>
          </a:xfrm>
          <a:prstGeom prst="rect">
            <a:avLst/>
          </a:prstGeom>
          <a:noFill/>
        </p:spPr>
        <p:txBody>
          <a:bodyPr wrap="square" rtlCol="0">
            <a:spAutoFit/>
          </a:bodyPr>
          <a:lstStyle/>
          <a:p>
            <a:pPr algn="ctr"/>
            <a:r>
              <a:rPr lang="en-US" sz="3600" b="1" dirty="0" smtClean="0"/>
              <a:t>Presentation Slides for</a:t>
            </a:r>
          </a:p>
          <a:p>
            <a:pPr algn="ctr"/>
            <a:endParaRPr lang="en-US" sz="3600" dirty="0"/>
          </a:p>
          <a:p>
            <a:pPr algn="ctr"/>
            <a:r>
              <a:rPr lang="en-US" sz="3600" b="1" dirty="0" smtClean="0"/>
              <a:t>Project </a:t>
            </a:r>
            <a:r>
              <a:rPr lang="en-US" sz="3600" b="1" dirty="0"/>
              <a:t>1 </a:t>
            </a:r>
            <a:r>
              <a:rPr lang="en-US" sz="3600" b="1" dirty="0" smtClean="0"/>
              <a:t>Final</a:t>
            </a:r>
          </a:p>
          <a:p>
            <a:pPr algn="ctr"/>
            <a:r>
              <a:rPr lang="en-US" sz="3600" b="1" dirty="0" smtClean="0"/>
              <a:t>Part-Time </a:t>
            </a:r>
            <a:r>
              <a:rPr lang="en-US" sz="3600" b="1" dirty="0"/>
              <a:t>Data </a:t>
            </a:r>
            <a:r>
              <a:rPr lang="en-US" sz="3600" b="1" dirty="0" smtClean="0"/>
              <a:t>Science</a:t>
            </a:r>
          </a:p>
          <a:p>
            <a:pPr algn="ctr"/>
            <a:endParaRPr lang="en-US" sz="3600" dirty="0"/>
          </a:p>
          <a:p>
            <a:pPr algn="ctr"/>
            <a:r>
              <a:rPr lang="en-US" sz="3600" b="1" dirty="0" smtClean="0"/>
              <a:t>Sales Prediction Data</a:t>
            </a:r>
          </a:p>
          <a:p>
            <a:pPr algn="ctr"/>
            <a:endParaRPr lang="en-US" sz="3600" dirty="0"/>
          </a:p>
          <a:p>
            <a:pPr algn="ctr"/>
            <a:r>
              <a:rPr lang="en-US" sz="3600" b="1" dirty="0" smtClean="0"/>
              <a:t>By Vj Esguerra</a:t>
            </a:r>
          </a:p>
          <a:p>
            <a:pPr algn="ctr"/>
            <a:r>
              <a:rPr lang="en-US" sz="3600" b="1" dirty="0" smtClean="0"/>
              <a:t>Due: 8/29/21</a:t>
            </a:r>
            <a:endParaRPr lang="en-US" sz="3600" b="1" dirty="0"/>
          </a:p>
        </p:txBody>
      </p:sp>
    </p:spTree>
    <p:extLst>
      <p:ext uri="{BB962C8B-B14F-4D97-AF65-F5344CB8AC3E}">
        <p14:creationId xmlns:p14="http://schemas.microsoft.com/office/powerpoint/2010/main" val="2518070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829603"/>
            <a:ext cx="11560628" cy="923330"/>
          </a:xfrm>
          <a:prstGeom prst="rect">
            <a:avLst/>
          </a:prstGeom>
          <a:noFill/>
        </p:spPr>
        <p:txBody>
          <a:bodyPr wrap="square" rtlCol="0">
            <a:spAutoFit/>
          </a:bodyPr>
          <a:lstStyle/>
          <a:p>
            <a:r>
              <a:rPr lang="en-US" dirty="0"/>
              <a:t>Using visualizations, the following were discovered:</a:t>
            </a:r>
          </a:p>
          <a:p>
            <a:endParaRPr lang="en-US" dirty="0" smtClean="0"/>
          </a:p>
          <a:p>
            <a:r>
              <a:rPr lang="en-US" dirty="0" smtClean="0"/>
              <a:t>Heatmap</a:t>
            </a:r>
            <a:endParaRPr lang="en-US"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51961766"/>
              </p:ext>
            </p:extLst>
          </p:nvPr>
        </p:nvGraphicFramePr>
        <p:xfrm>
          <a:off x="3188377" y="1816767"/>
          <a:ext cx="5823284" cy="4957012"/>
        </p:xfrm>
        <a:graphic>
          <a:graphicData uri="http://schemas.openxmlformats.org/drawingml/2006/table">
            <a:tbl>
              <a:tblPr firstRow="1" bandRow="1">
                <a:tableStyleId>{5C22544A-7EE6-4342-B048-85BDC9FD1C3A}</a:tableStyleId>
              </a:tblPr>
              <a:tblGrid>
                <a:gridCol w="5823284"/>
              </a:tblGrid>
              <a:tr h="981745">
                <a:tc>
                  <a:txBody>
                    <a:bodyPr/>
                    <a:lstStyle/>
                    <a:p>
                      <a:r>
                        <a:rPr lang="en-US" dirty="0" smtClean="0"/>
                        <a:t>Seems to be correlation between Item Outlet Sales and Item MRP (corr method between Item Outlet Sales and Item MRP shows 0.5676)</a:t>
                      </a:r>
                      <a:endParaRPr lang="en-US" dirty="0"/>
                    </a:p>
                  </a:txBody>
                  <a:tcPr/>
                </a:tc>
              </a:tr>
              <a:tr h="3975267">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r>
            </a:tbl>
          </a:graphicData>
        </a:graphic>
      </p:graphicFrame>
      <p:pic>
        <p:nvPicPr>
          <p:cNvPr id="3" name="Picture 2"/>
          <p:cNvPicPr>
            <a:picLocks noChangeAspect="1"/>
          </p:cNvPicPr>
          <p:nvPr/>
        </p:nvPicPr>
        <p:blipFill>
          <a:blip r:embed="rId2"/>
          <a:stretch>
            <a:fillRect/>
          </a:stretch>
        </p:blipFill>
        <p:spPr>
          <a:xfrm>
            <a:off x="3712271" y="2908542"/>
            <a:ext cx="4505954" cy="3620005"/>
          </a:xfrm>
          <a:prstGeom prst="rect">
            <a:avLst/>
          </a:prstGeom>
        </p:spPr>
      </p:pic>
    </p:spTree>
    <p:extLst>
      <p:ext uri="{BB962C8B-B14F-4D97-AF65-F5344CB8AC3E}">
        <p14:creationId xmlns:p14="http://schemas.microsoft.com/office/powerpoint/2010/main" val="2757273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sp>
        <p:nvSpPr>
          <p:cNvPr id="5" name="TextBox 4"/>
          <p:cNvSpPr txBox="1"/>
          <p:nvPr/>
        </p:nvSpPr>
        <p:spPr>
          <a:xfrm>
            <a:off x="370115" y="1274773"/>
            <a:ext cx="11560628" cy="2031325"/>
          </a:xfrm>
          <a:prstGeom prst="rect">
            <a:avLst/>
          </a:prstGeom>
          <a:noFill/>
        </p:spPr>
        <p:txBody>
          <a:bodyPr wrap="square" rtlCol="0">
            <a:spAutoFit/>
          </a:bodyPr>
          <a:lstStyle/>
          <a:p>
            <a:r>
              <a:rPr lang="en-US" dirty="0"/>
              <a:t>Using visualizations, the following were discovered:</a:t>
            </a:r>
          </a:p>
          <a:p>
            <a:endParaRPr lang="en-US" dirty="0" smtClean="0"/>
          </a:p>
          <a:p>
            <a:r>
              <a:rPr lang="en-US" dirty="0" smtClean="0"/>
              <a:t>Bar charts (all shown on next slides)</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21424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2203" y="237679"/>
            <a:ext cx="10707594" cy="6382641"/>
          </a:xfrm>
          <a:prstGeom prst="rect">
            <a:avLst/>
          </a:prstGeom>
        </p:spPr>
      </p:pic>
      <p:sp>
        <p:nvSpPr>
          <p:cNvPr id="2" name="TextBox 1"/>
          <p:cNvSpPr txBox="1"/>
          <p:nvPr/>
        </p:nvSpPr>
        <p:spPr>
          <a:xfrm>
            <a:off x="6746852" y="2129016"/>
            <a:ext cx="4177822" cy="923330"/>
          </a:xfrm>
          <a:prstGeom prst="rect">
            <a:avLst/>
          </a:prstGeom>
          <a:solidFill>
            <a:srgbClr val="FFC000"/>
          </a:solidFill>
        </p:spPr>
        <p:txBody>
          <a:bodyPr wrap="square" rtlCol="0">
            <a:spAutoFit/>
          </a:bodyPr>
          <a:lstStyle/>
          <a:p>
            <a:r>
              <a:rPr lang="en-US" b="1" dirty="0" smtClean="0">
                <a:solidFill>
                  <a:srgbClr val="0070C0"/>
                </a:solidFill>
              </a:rPr>
              <a:t>Results:</a:t>
            </a:r>
          </a:p>
          <a:p>
            <a:r>
              <a:rPr lang="en-US" b="1" dirty="0" smtClean="0">
                <a:solidFill>
                  <a:srgbClr val="0070C0"/>
                </a:solidFill>
              </a:rPr>
              <a:t>Low </a:t>
            </a:r>
            <a:r>
              <a:rPr lang="en-US" b="1" dirty="0">
                <a:solidFill>
                  <a:srgbClr val="0070C0"/>
                </a:solidFill>
              </a:rPr>
              <a:t>Fat Items Sold (top three: Household, Snack Foods, Fruits and Vegetables</a:t>
            </a:r>
            <a:r>
              <a:rPr lang="en-US" b="1" dirty="0" smtClean="0">
                <a:solidFill>
                  <a:srgbClr val="0070C0"/>
                </a:solidFill>
              </a:rPr>
              <a:t>)</a:t>
            </a:r>
          </a:p>
        </p:txBody>
      </p:sp>
      <p:sp>
        <p:nvSpPr>
          <p:cNvPr id="5" name="TextBox 4"/>
          <p:cNvSpPr txBox="1"/>
          <p:nvPr/>
        </p:nvSpPr>
        <p:spPr>
          <a:xfrm>
            <a:off x="7019569" y="5217121"/>
            <a:ext cx="4177822" cy="923330"/>
          </a:xfrm>
          <a:prstGeom prst="rect">
            <a:avLst/>
          </a:prstGeom>
          <a:solidFill>
            <a:srgbClr val="FFC000"/>
          </a:solidFill>
        </p:spPr>
        <p:txBody>
          <a:bodyPr wrap="square" rtlCol="0">
            <a:spAutoFit/>
          </a:bodyPr>
          <a:lstStyle/>
          <a:p>
            <a:r>
              <a:rPr lang="en-US" b="1" dirty="0" smtClean="0">
                <a:solidFill>
                  <a:srgbClr val="0070C0"/>
                </a:solidFill>
              </a:rPr>
              <a:t>Results:</a:t>
            </a:r>
            <a:endParaRPr lang="en-US" b="1" dirty="0">
              <a:solidFill>
                <a:srgbClr val="0070C0"/>
              </a:solidFill>
            </a:endParaRPr>
          </a:p>
          <a:p>
            <a:r>
              <a:rPr lang="en-US" b="1" dirty="0">
                <a:solidFill>
                  <a:srgbClr val="0070C0"/>
                </a:solidFill>
              </a:rPr>
              <a:t>Regular Items Sold (Fruits and Vegetables, Snack Foods, Frozen Foods)</a:t>
            </a:r>
          </a:p>
        </p:txBody>
      </p:sp>
    </p:spTree>
    <p:extLst>
      <p:ext uri="{BB962C8B-B14F-4D97-AF65-F5344CB8AC3E}">
        <p14:creationId xmlns:p14="http://schemas.microsoft.com/office/powerpoint/2010/main" val="1244591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1729" y="228153"/>
            <a:ext cx="10688542" cy="6401693"/>
          </a:xfrm>
          <a:prstGeom prst="rect">
            <a:avLst/>
          </a:prstGeom>
        </p:spPr>
      </p:pic>
      <p:sp>
        <p:nvSpPr>
          <p:cNvPr id="2" name="TextBox 1"/>
          <p:cNvSpPr txBox="1"/>
          <p:nvPr/>
        </p:nvSpPr>
        <p:spPr>
          <a:xfrm>
            <a:off x="4930658" y="769448"/>
            <a:ext cx="4177822" cy="923330"/>
          </a:xfrm>
          <a:prstGeom prst="rect">
            <a:avLst/>
          </a:prstGeom>
          <a:solidFill>
            <a:srgbClr val="FFC000"/>
          </a:solidFill>
        </p:spPr>
        <p:txBody>
          <a:bodyPr wrap="square" rtlCol="0">
            <a:spAutoFit/>
          </a:bodyPr>
          <a:lstStyle/>
          <a:p>
            <a:r>
              <a:rPr lang="en-US" b="1" dirty="0" smtClean="0">
                <a:solidFill>
                  <a:srgbClr val="0070C0"/>
                </a:solidFill>
              </a:rPr>
              <a:t>Results:</a:t>
            </a:r>
          </a:p>
          <a:p>
            <a:r>
              <a:rPr lang="en-US" b="1" dirty="0">
                <a:solidFill>
                  <a:srgbClr val="0070C0"/>
                </a:solidFill>
              </a:rPr>
              <a:t>Low Fat Items Sold (Supermarket Type1 sells the most)</a:t>
            </a:r>
            <a:endParaRPr lang="en-US" b="1" dirty="0" smtClean="0">
              <a:solidFill>
                <a:srgbClr val="0070C0"/>
              </a:solidFill>
            </a:endParaRPr>
          </a:p>
        </p:txBody>
      </p:sp>
      <p:sp>
        <p:nvSpPr>
          <p:cNvPr id="5" name="TextBox 4"/>
          <p:cNvSpPr txBox="1"/>
          <p:nvPr/>
        </p:nvSpPr>
        <p:spPr>
          <a:xfrm>
            <a:off x="4930658" y="3893647"/>
            <a:ext cx="4177822" cy="923330"/>
          </a:xfrm>
          <a:prstGeom prst="rect">
            <a:avLst/>
          </a:prstGeom>
          <a:solidFill>
            <a:srgbClr val="FFC000"/>
          </a:solidFill>
        </p:spPr>
        <p:txBody>
          <a:bodyPr wrap="square" rtlCol="0">
            <a:spAutoFit/>
          </a:bodyPr>
          <a:lstStyle/>
          <a:p>
            <a:r>
              <a:rPr lang="en-US" b="1" dirty="0" smtClean="0">
                <a:solidFill>
                  <a:srgbClr val="0070C0"/>
                </a:solidFill>
              </a:rPr>
              <a:t>Results:</a:t>
            </a:r>
            <a:endParaRPr lang="en-US" b="1" dirty="0">
              <a:solidFill>
                <a:srgbClr val="0070C0"/>
              </a:solidFill>
            </a:endParaRPr>
          </a:p>
          <a:p>
            <a:r>
              <a:rPr lang="en-US" b="1" dirty="0">
                <a:solidFill>
                  <a:srgbClr val="0070C0"/>
                </a:solidFill>
              </a:rPr>
              <a:t>Regular Items Sold (Supermarket Type1 sells the most)</a:t>
            </a:r>
          </a:p>
        </p:txBody>
      </p:sp>
    </p:spTree>
    <p:extLst>
      <p:ext uri="{BB962C8B-B14F-4D97-AF65-F5344CB8AC3E}">
        <p14:creationId xmlns:p14="http://schemas.microsoft.com/office/powerpoint/2010/main" val="2555421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3970318"/>
          </a:xfrm>
          <a:prstGeom prst="rect">
            <a:avLst/>
          </a:prstGeom>
          <a:noFill/>
        </p:spPr>
        <p:txBody>
          <a:bodyPr wrap="square" rtlCol="0">
            <a:spAutoFit/>
          </a:bodyPr>
          <a:lstStyle/>
          <a:p>
            <a:r>
              <a:rPr lang="en-US" dirty="0" smtClean="0"/>
              <a:t>The </a:t>
            </a:r>
            <a:r>
              <a:rPr lang="en-US" dirty="0"/>
              <a:t>following is a summary of the results of using machine learning models for linear regression, simple decision tree, bagged tree, and random forest:</a:t>
            </a:r>
          </a:p>
          <a:p>
            <a:endParaRPr lang="en-US" dirty="0"/>
          </a:p>
          <a:p>
            <a:r>
              <a:rPr lang="en-US" dirty="0"/>
              <a:t>Linear Regression</a:t>
            </a:r>
          </a:p>
          <a:p>
            <a:pPr marL="285750" indent="-285750">
              <a:buFont typeface="Arial" panose="020B0604020202020204" pitchFamily="34" charset="0"/>
              <a:buChar char="•"/>
            </a:pPr>
            <a:r>
              <a:rPr lang="en-US" dirty="0"/>
              <a:t>Attempted to predict for Item Outlet Sales based on all other variables</a:t>
            </a:r>
          </a:p>
          <a:p>
            <a:pPr marL="285750" indent="-285750">
              <a:buFont typeface="Arial" panose="020B0604020202020204" pitchFamily="34" charset="0"/>
              <a:buChar char="•"/>
            </a:pPr>
            <a:r>
              <a:rPr lang="en-US" dirty="0"/>
              <a:t>R^2 scores between training and test data are so far apart with test data score a huge negative value (training is 0.6717 and test is  -2523656567959085.5)!</a:t>
            </a:r>
          </a:p>
          <a:p>
            <a:pPr marL="285750" indent="-285750">
              <a:buFont typeface="Arial" panose="020B0604020202020204" pitchFamily="34" charset="0"/>
              <a:buChar char="•"/>
            </a:pPr>
            <a:r>
              <a:rPr lang="en-US" dirty="0"/>
              <a:t>RMSE for test data was also a large value (83442861607.34908) significantly greater than training RMSE (985.6956)!</a:t>
            </a:r>
          </a:p>
          <a:p>
            <a:pPr marL="285750" indent="-285750">
              <a:buFont typeface="Arial" panose="020B0604020202020204" pitchFamily="34" charset="0"/>
              <a:buChar char="•"/>
            </a:pPr>
            <a:r>
              <a:rPr lang="en-US" dirty="0"/>
              <a:t>Linear regression model was redone with a smaller feature matrix (Item Fat Content, Item Type, Outlet Type, Item Outlet Sales)</a:t>
            </a:r>
          </a:p>
          <a:p>
            <a:pPr marL="285750" indent="-285750">
              <a:buFont typeface="Arial" panose="020B0604020202020204" pitchFamily="34" charset="0"/>
              <a:buChar char="•"/>
            </a:pPr>
            <a:r>
              <a:rPr lang="en-US" dirty="0"/>
              <a:t>R^2 score becomes much lower but are closer together in value (training 0.2370 and test 0.2603); RMSE values are also closer together with no large values (training 1502.67 and test 1428.56)</a:t>
            </a:r>
          </a:p>
          <a:p>
            <a:pPr marL="285750" indent="-285750">
              <a:buFont typeface="Arial" panose="020B0604020202020204" pitchFamily="34" charset="0"/>
              <a:buChar char="•"/>
            </a:pPr>
            <a:r>
              <a:rPr lang="en-US" dirty="0"/>
              <a:t>Using a heatmap, there seems to be a weak correlation to barely moderate correlation between Outlet Type and Item Outlet Sales (weak positive (0.31) for Supermarket Type3 and weak negative for (-0.41) Grocery Store</a:t>
            </a:r>
            <a:r>
              <a:rPr lang="en-US" dirty="0" smtClean="0"/>
              <a:t>)</a:t>
            </a:r>
            <a:endParaRPr lang="en-US"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spTree>
    <p:extLst>
      <p:ext uri="{BB962C8B-B14F-4D97-AF65-F5344CB8AC3E}">
        <p14:creationId xmlns:p14="http://schemas.microsoft.com/office/powerpoint/2010/main" val="1518678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3139321"/>
          </a:xfrm>
          <a:prstGeom prst="rect">
            <a:avLst/>
          </a:prstGeom>
          <a:noFill/>
        </p:spPr>
        <p:txBody>
          <a:bodyPr wrap="square" rtlCol="0">
            <a:spAutoFit/>
          </a:bodyPr>
          <a:lstStyle/>
          <a:p>
            <a:r>
              <a:rPr lang="en-US" dirty="0"/>
              <a:t>The following is a summary of the results of using machine learning models for linear regression, simple decision tree, bagged tree, and random forest:</a:t>
            </a:r>
          </a:p>
          <a:p>
            <a:endParaRPr lang="en-US" dirty="0" smtClean="0"/>
          </a:p>
          <a:p>
            <a:r>
              <a:rPr lang="en-US" dirty="0" smtClean="0"/>
              <a:t>Simple </a:t>
            </a:r>
            <a:r>
              <a:rPr lang="en-US" dirty="0"/>
              <a:t>Decision Tree</a:t>
            </a:r>
          </a:p>
          <a:p>
            <a:pPr marL="285750" indent="-285750">
              <a:buFont typeface="Arial" panose="020B0604020202020204" pitchFamily="34" charset="0"/>
              <a:buChar char="•"/>
            </a:pPr>
            <a:r>
              <a:rPr lang="en-US" dirty="0"/>
              <a:t>Features matrix and target are the same as Linear Regression</a:t>
            </a:r>
          </a:p>
          <a:p>
            <a:pPr marL="285750" indent="-285750">
              <a:buFont typeface="Arial" panose="020B0604020202020204" pitchFamily="34" charset="0"/>
              <a:buChar char="•"/>
            </a:pPr>
            <a:r>
              <a:rPr lang="en-US" dirty="0"/>
              <a:t>R^2 scores are consistent with those in Linear Regression (training and test data scores are very far apart); but simple decision has R^2 training score at 1.0000 and R^2 test score at 0.2320!</a:t>
            </a:r>
          </a:p>
          <a:p>
            <a:pPr marL="285750" indent="-285750">
              <a:buFont typeface="Arial" panose="020B0604020202020204" pitchFamily="34" charset="0"/>
              <a:buChar char="•"/>
            </a:pPr>
            <a:r>
              <a:rPr lang="en-US" dirty="0"/>
              <a:t>Setting max depth to 5 brings R^2 training and test scores down but at least they're similar in value (0.6042 for training and 0.5961 for test)</a:t>
            </a:r>
          </a:p>
          <a:p>
            <a:pPr marL="285750" indent="-285750">
              <a:buFont typeface="Arial" panose="020B0604020202020204" pitchFamily="34" charset="0"/>
              <a:buChar char="•"/>
            </a:pPr>
            <a:r>
              <a:rPr lang="en-US" dirty="0"/>
              <a:t>RMSE values are close together (1082.28 for training and 1055.69 for test)</a:t>
            </a:r>
          </a:p>
          <a:p>
            <a:pPr marL="285750" indent="-285750">
              <a:buFont typeface="Arial" panose="020B0604020202020204" pitchFamily="34" charset="0"/>
              <a:buChar char="•"/>
            </a:pPr>
            <a:r>
              <a:rPr lang="en-US" dirty="0"/>
              <a:t>Mean for Item Outlet Sales is </a:t>
            </a:r>
            <a:r>
              <a:rPr lang="en-US" dirty="0" smtClean="0"/>
              <a:t>2181.29</a:t>
            </a:r>
            <a:endParaRPr lang="en-US"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spTree>
    <p:extLst>
      <p:ext uri="{BB962C8B-B14F-4D97-AF65-F5344CB8AC3E}">
        <p14:creationId xmlns:p14="http://schemas.microsoft.com/office/powerpoint/2010/main" val="1793135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3139321"/>
          </a:xfrm>
          <a:prstGeom prst="rect">
            <a:avLst/>
          </a:prstGeom>
          <a:noFill/>
        </p:spPr>
        <p:txBody>
          <a:bodyPr wrap="square" rtlCol="0">
            <a:spAutoFit/>
          </a:bodyPr>
          <a:lstStyle/>
          <a:p>
            <a:r>
              <a:rPr lang="en-US" dirty="0"/>
              <a:t>The following is a summary of the results of using machine learning models for linear regression, simple decision tree, bagged tree, and random forest:</a:t>
            </a:r>
          </a:p>
          <a:p>
            <a:endParaRPr lang="en-US" dirty="0"/>
          </a:p>
          <a:p>
            <a:r>
              <a:rPr lang="en-US" dirty="0"/>
              <a:t>Bagging Tree</a:t>
            </a:r>
          </a:p>
          <a:p>
            <a:pPr marL="285750" indent="-285750">
              <a:buFont typeface="Arial" panose="020B0604020202020204" pitchFamily="34" charset="0"/>
              <a:buChar char="•"/>
            </a:pPr>
            <a:r>
              <a:rPr lang="en-US" dirty="0"/>
              <a:t>Features matrix and target are the same as Linear Regression</a:t>
            </a:r>
            <a:endParaRPr lang="en-US" dirty="0" smtClean="0"/>
          </a:p>
          <a:p>
            <a:pPr marL="285750" indent="-285750">
              <a:buFont typeface="Arial" panose="020B0604020202020204" pitchFamily="34" charset="0"/>
              <a:buChar char="•"/>
            </a:pPr>
            <a:r>
              <a:rPr lang="en-US" dirty="0" smtClean="0"/>
              <a:t>Follows </a:t>
            </a:r>
            <a:r>
              <a:rPr lang="en-US" dirty="0"/>
              <a:t>trend of high R^2 training score value and much lower R^2 test score value (0.9184 for training and 0.5304 for test)</a:t>
            </a:r>
          </a:p>
          <a:p>
            <a:pPr marL="285750" indent="-285750">
              <a:buFont typeface="Arial" panose="020B0604020202020204" pitchFamily="34" charset="0"/>
              <a:buChar char="•"/>
            </a:pPr>
            <a:r>
              <a:rPr lang="en-US" dirty="0"/>
              <a:t>Minor fine tuning doesn't significantly increase the values:</a:t>
            </a:r>
          </a:p>
          <a:p>
            <a:pPr marL="742950" lvl="1" indent="-285750">
              <a:buFont typeface="Arial" panose="020B0604020202020204" pitchFamily="34" charset="0"/>
              <a:buChar char="•"/>
            </a:pPr>
            <a:r>
              <a:rPr lang="en-US" dirty="0"/>
              <a:t>50 estimators has R^2 training 0.9354 and R^2 test 0.5473</a:t>
            </a:r>
          </a:p>
          <a:p>
            <a:pPr marL="742950" lvl="1" indent="-285750">
              <a:buFont typeface="Arial" panose="020B0604020202020204" pitchFamily="34" charset="0"/>
              <a:buChar char="•"/>
            </a:pPr>
            <a:r>
              <a:rPr lang="en-US" dirty="0"/>
              <a:t>100 estimators has R^2 training 0.9377 and R^2 test 0.5513</a:t>
            </a:r>
          </a:p>
          <a:p>
            <a:pPr marL="285750" indent="-285750">
              <a:buFont typeface="Arial" panose="020B0604020202020204" pitchFamily="34" charset="0"/>
              <a:buChar char="•"/>
            </a:pPr>
            <a:r>
              <a:rPr lang="en-US" dirty="0"/>
              <a:t>RMSE for 100 estimators has training 429.30 and test </a:t>
            </a:r>
            <a:r>
              <a:rPr lang="en-US" dirty="0" smtClean="0"/>
              <a:t>1112.58</a:t>
            </a:r>
            <a:endParaRPr lang="en-US"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spTree>
    <p:extLst>
      <p:ext uri="{BB962C8B-B14F-4D97-AF65-F5344CB8AC3E}">
        <p14:creationId xmlns:p14="http://schemas.microsoft.com/office/powerpoint/2010/main" val="3120009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4247317"/>
          </a:xfrm>
          <a:prstGeom prst="rect">
            <a:avLst/>
          </a:prstGeom>
          <a:noFill/>
        </p:spPr>
        <p:txBody>
          <a:bodyPr wrap="square" rtlCol="0">
            <a:spAutoFit/>
          </a:bodyPr>
          <a:lstStyle/>
          <a:p>
            <a:r>
              <a:rPr lang="en-US" dirty="0"/>
              <a:t>The following is a summary of the results of using machine learning models for linear regression, simple decision tree, bagged tree, and random forest:</a:t>
            </a:r>
          </a:p>
          <a:p>
            <a:endParaRPr lang="en-US" dirty="0"/>
          </a:p>
          <a:p>
            <a:r>
              <a:rPr lang="en-US" dirty="0"/>
              <a:t>Random Forest</a:t>
            </a:r>
          </a:p>
          <a:p>
            <a:pPr marL="285750" indent="-285750">
              <a:buFont typeface="Arial" panose="020B0604020202020204" pitchFamily="34" charset="0"/>
              <a:buChar char="•"/>
            </a:pPr>
            <a:r>
              <a:rPr lang="en-US" dirty="0"/>
              <a:t>Features matrix and target are the same as Linear Regression</a:t>
            </a:r>
            <a:endParaRPr lang="en-US" dirty="0" smtClean="0"/>
          </a:p>
          <a:p>
            <a:pPr marL="285750" indent="-285750">
              <a:buFont typeface="Arial" panose="020B0604020202020204" pitchFamily="34" charset="0"/>
              <a:buChar char="•"/>
            </a:pPr>
            <a:r>
              <a:rPr lang="en-US" dirty="0" smtClean="0"/>
              <a:t>Follows </a:t>
            </a:r>
            <a:r>
              <a:rPr lang="en-US" dirty="0"/>
              <a:t>trend of high R^2 training score value and much lower R^2 test score value (training 0.9379 and test 0.5514)</a:t>
            </a:r>
          </a:p>
          <a:p>
            <a:pPr marL="285750" indent="-285750">
              <a:buFont typeface="Arial" panose="020B0604020202020204" pitchFamily="34" charset="0"/>
              <a:buChar char="•"/>
            </a:pPr>
            <a:r>
              <a:rPr lang="en-US" dirty="0"/>
              <a:t>Setting max depth to 5 results in similar values from simple decision tree (training 0.6122 and test 0.6039)</a:t>
            </a:r>
          </a:p>
          <a:p>
            <a:pPr marL="285750" indent="-285750">
              <a:buFont typeface="Arial" panose="020B0604020202020204" pitchFamily="34" charset="0"/>
              <a:buChar char="•"/>
            </a:pPr>
            <a:r>
              <a:rPr lang="en-US" dirty="0"/>
              <a:t>Increasing </a:t>
            </a:r>
            <a:r>
              <a:rPr lang="en-US" dirty="0" smtClean="0"/>
              <a:t>max depth and estimators </a:t>
            </a:r>
            <a:r>
              <a:rPr lang="en-US" dirty="0"/>
              <a:t>realigns values back to the </a:t>
            </a:r>
            <a:r>
              <a:rPr lang="en-US" dirty="0" smtClean="0"/>
              <a:t>trend:</a:t>
            </a:r>
            <a:endParaRPr lang="en-US" dirty="0"/>
          </a:p>
          <a:p>
            <a:pPr marL="742950" lvl="1" indent="-285750">
              <a:buFont typeface="Arial" panose="020B0604020202020204" pitchFamily="34" charset="0"/>
              <a:buChar char="•"/>
            </a:pPr>
            <a:r>
              <a:rPr lang="en-US" dirty="0"/>
              <a:t>Setting max depth to 30 results in R^2 training 0.9089 and R^2 test 0.5588</a:t>
            </a:r>
          </a:p>
          <a:p>
            <a:pPr marL="742950" lvl="1" indent="-285750">
              <a:buFont typeface="Arial" panose="020B0604020202020204" pitchFamily="34" charset="0"/>
              <a:buChar char="•"/>
            </a:pPr>
            <a:r>
              <a:rPr lang="en-US" dirty="0"/>
              <a:t>Setting estimators to 200 results in R^2 training 0.9390 and R^2 test 0.5514</a:t>
            </a:r>
          </a:p>
          <a:p>
            <a:pPr marL="742950" lvl="1" indent="-285750">
              <a:buFont typeface="Arial" panose="020B0604020202020204" pitchFamily="34" charset="0"/>
              <a:buChar char="•"/>
            </a:pPr>
            <a:r>
              <a:rPr lang="en-US" dirty="0"/>
              <a:t>Setting estimators to 400 results in R^2 training 0.9395 and R^2 test 0.5508</a:t>
            </a:r>
          </a:p>
          <a:p>
            <a:pPr marL="742950" lvl="1" indent="-285750">
              <a:buFont typeface="Arial" panose="020B0604020202020204" pitchFamily="34" charset="0"/>
              <a:buChar char="•"/>
            </a:pPr>
            <a:r>
              <a:rPr lang="en-US" dirty="0"/>
              <a:t>Setting estimators to 1000 results in R^2 training 0.9398 and R^2 </a:t>
            </a:r>
            <a:r>
              <a:rPr lang="en-US" dirty="0" smtClean="0"/>
              <a:t>test 0.5517</a:t>
            </a:r>
            <a:endParaRPr lang="en-US" dirty="0"/>
          </a:p>
          <a:p>
            <a:pPr marL="285750" indent="-285750">
              <a:buFont typeface="Arial" panose="020B0604020202020204" pitchFamily="34" charset="0"/>
              <a:buChar char="•"/>
            </a:pPr>
            <a:r>
              <a:rPr lang="en-US" dirty="0"/>
              <a:t>Setting estimators to 1000 and max depth to 5 results in R^2 training 0.6121 and R^2 test 0.6049</a:t>
            </a:r>
          </a:p>
          <a:p>
            <a:pPr marL="285750" indent="-285750">
              <a:buFont typeface="Arial" panose="020B0604020202020204" pitchFamily="34" charset="0"/>
              <a:buChar char="•"/>
            </a:pPr>
            <a:r>
              <a:rPr lang="en-US" dirty="0"/>
              <a:t>RMSE values for 1000 estimators and max depth 5 are training 1071.50 and 1044.10 test</a:t>
            </a:r>
          </a:p>
          <a:p>
            <a:pPr marL="285750" indent="-285750">
              <a:buFont typeface="Arial" panose="020B0604020202020204" pitchFamily="34" charset="0"/>
              <a:buChar char="•"/>
            </a:pPr>
            <a:r>
              <a:rPr lang="en-US" dirty="0"/>
              <a:t>As per above, minor fine tuning doesn't significantly increase the </a:t>
            </a:r>
            <a:r>
              <a:rPr lang="en-US" dirty="0" smtClean="0"/>
              <a:t>values</a:t>
            </a:r>
            <a:endParaRPr lang="en-US"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spTree>
    <p:extLst>
      <p:ext uri="{BB962C8B-B14F-4D97-AF65-F5344CB8AC3E}">
        <p14:creationId xmlns:p14="http://schemas.microsoft.com/office/powerpoint/2010/main" val="1600611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4247317"/>
          </a:xfrm>
          <a:prstGeom prst="rect">
            <a:avLst/>
          </a:prstGeom>
          <a:noFill/>
        </p:spPr>
        <p:txBody>
          <a:bodyPr wrap="square" rtlCol="0">
            <a:spAutoFit/>
          </a:bodyPr>
          <a:lstStyle/>
          <a:p>
            <a:r>
              <a:rPr lang="en-US" dirty="0"/>
              <a:t>For the random forest model, the RMSE values of 1071.50 training and 1044.10 test are the lowest when compared to the linear regression (training 1502.73, test 1429.34) and simple decision tree (training 1082.28, test 1055.69). Random forest has a higher training score when compared with bagging tree (training 429.30) but still a lower test score (test is 1113.58 for bagging tree).</a:t>
            </a:r>
          </a:p>
          <a:p>
            <a:endParaRPr lang="en-US" dirty="0"/>
          </a:p>
          <a:p>
            <a:r>
              <a:rPr lang="en-US" dirty="0"/>
              <a:t>Ultimately, we want to rely on a model that does well for R^2 score (as close to 1.0000 as possible) while maintaining similarity in R^2 scores between the training and test data. Should performance of the model be higher for either the training or test data, then it would better to maintain the integrity between training and test data then favor one over the other.</a:t>
            </a:r>
          </a:p>
          <a:p>
            <a:endParaRPr lang="en-US" dirty="0"/>
          </a:p>
          <a:p>
            <a:r>
              <a:rPr lang="en-US" dirty="0"/>
              <a:t>Since the target variable is Item Outlet Sales, the RMSE would be in target variable units and would indicate "closeness" to the line of best fit for the target variable. Therefore, the lower value for RMSE would be better.</a:t>
            </a:r>
          </a:p>
          <a:p>
            <a:endParaRPr lang="en-US" dirty="0"/>
          </a:p>
          <a:p>
            <a:r>
              <a:rPr lang="en-US" dirty="0"/>
              <a:t>Given the above, I would recommend the random forest model set at max depth of 5 with 1000 estimators. This would give R^2 training of 0.6121 and R^2 test of 0.6049 and RMSE training of 1071.50 and RMSE test of 1044.10.</a:t>
            </a:r>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Recommendations</a:t>
            </a:r>
            <a:endParaRPr lang="en-US" sz="3600" dirty="0"/>
          </a:p>
        </p:txBody>
      </p:sp>
    </p:spTree>
    <p:extLst>
      <p:ext uri="{BB962C8B-B14F-4D97-AF65-F5344CB8AC3E}">
        <p14:creationId xmlns:p14="http://schemas.microsoft.com/office/powerpoint/2010/main" val="2014690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Overview</a:t>
            </a:r>
          </a:p>
          <a:p>
            <a:pPr marL="285750" indent="-285750">
              <a:buFont typeface="Arial" panose="020B0604020202020204" pitchFamily="34" charset="0"/>
              <a:buChar char="•"/>
            </a:pPr>
            <a:r>
              <a:rPr lang="en-US" dirty="0" smtClean="0"/>
              <a:t>Summary</a:t>
            </a:r>
          </a:p>
          <a:p>
            <a:pPr marL="285750" indent="-285750">
              <a:buFont typeface="Arial" panose="020B0604020202020204" pitchFamily="34" charset="0"/>
              <a:buChar char="•"/>
            </a:pPr>
            <a:r>
              <a:rPr lang="en-US" dirty="0" smtClean="0"/>
              <a:t>Recommendations</a:t>
            </a:r>
            <a:endParaRPr lang="en-US" dirty="0"/>
          </a:p>
          <a:p>
            <a:endParaRPr lang="en-US" dirty="0" smtClean="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Agenda</a:t>
            </a:r>
            <a:endParaRPr lang="en-US" sz="3600" dirty="0"/>
          </a:p>
        </p:txBody>
      </p:sp>
    </p:spTree>
    <p:extLst>
      <p:ext uri="{BB962C8B-B14F-4D97-AF65-F5344CB8AC3E}">
        <p14:creationId xmlns:p14="http://schemas.microsoft.com/office/powerpoint/2010/main" val="306226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9823" y="2348105"/>
            <a:ext cx="8498541" cy="405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97042" y="1154787"/>
            <a:ext cx="11430000" cy="646331"/>
          </a:xfrm>
          <a:prstGeom prst="rect">
            <a:avLst/>
          </a:prstGeom>
          <a:noFill/>
        </p:spPr>
        <p:txBody>
          <a:bodyPr wrap="square" rtlCol="0">
            <a:spAutoFit/>
          </a:bodyPr>
          <a:lstStyle/>
          <a:p>
            <a:r>
              <a:rPr lang="en-US" dirty="0"/>
              <a:t>The goal of this project is to help the retailer understand the properties of products and outlets that play crucial roles in predicting sales. Data used in this project </a:t>
            </a:r>
            <a:r>
              <a:rPr lang="en-US" dirty="0" smtClean="0"/>
              <a:t>are </a:t>
            </a:r>
            <a:r>
              <a:rPr lang="en-US" dirty="0"/>
              <a:t>from the sales prediction </a:t>
            </a:r>
            <a:r>
              <a:rPr lang="en-US" dirty="0" smtClean="0"/>
              <a:t>dataset (sample shown below).</a:t>
            </a:r>
          </a:p>
        </p:txBody>
      </p:sp>
      <p:sp>
        <p:nvSpPr>
          <p:cNvPr id="8" name="TextBox 7"/>
          <p:cNvSpPr txBox="1"/>
          <p:nvPr/>
        </p:nvSpPr>
        <p:spPr>
          <a:xfrm>
            <a:off x="0" y="-30569"/>
            <a:ext cx="12191999" cy="646331"/>
          </a:xfrm>
          <a:prstGeom prst="rect">
            <a:avLst/>
          </a:prstGeom>
          <a:noFill/>
        </p:spPr>
        <p:txBody>
          <a:bodyPr wrap="square" rtlCol="0">
            <a:spAutoFit/>
          </a:bodyPr>
          <a:lstStyle/>
          <a:p>
            <a:pPr algn="ctr"/>
            <a:r>
              <a:rPr lang="en-US" sz="3600" dirty="0" smtClean="0"/>
              <a:t>Overview</a:t>
            </a:r>
            <a:endParaRPr lang="en-US" sz="3600" dirty="0"/>
          </a:p>
        </p:txBody>
      </p:sp>
      <p:pic>
        <p:nvPicPr>
          <p:cNvPr id="3" name="Picture 2"/>
          <p:cNvPicPr>
            <a:picLocks noChangeAspect="1"/>
          </p:cNvPicPr>
          <p:nvPr/>
        </p:nvPicPr>
        <p:blipFill rotWithShape="1">
          <a:blip r:embed="rId2"/>
          <a:srcRect b="36842"/>
          <a:stretch/>
        </p:blipFill>
        <p:spPr>
          <a:xfrm>
            <a:off x="2174789" y="2496022"/>
            <a:ext cx="8106906" cy="3772431"/>
          </a:xfrm>
          <a:prstGeom prst="rect">
            <a:avLst/>
          </a:prstGeom>
        </p:spPr>
      </p:pic>
    </p:spTree>
    <p:extLst>
      <p:ext uri="{BB962C8B-B14F-4D97-AF65-F5344CB8AC3E}">
        <p14:creationId xmlns:p14="http://schemas.microsoft.com/office/powerpoint/2010/main" val="1505049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37545479"/>
              </p:ext>
            </p:extLst>
          </p:nvPr>
        </p:nvGraphicFramePr>
        <p:xfrm>
          <a:off x="288758" y="1020458"/>
          <a:ext cx="11694694" cy="5628640"/>
        </p:xfrm>
        <a:graphic>
          <a:graphicData uri="http://schemas.openxmlformats.org/drawingml/2006/table">
            <a:tbl>
              <a:tblPr firstRow="1" bandRow="1">
                <a:tableStyleId>{5C22544A-7EE6-4342-B048-85BDC9FD1C3A}</a:tableStyleId>
              </a:tblPr>
              <a:tblGrid>
                <a:gridCol w="5847347"/>
                <a:gridCol w="5847347"/>
              </a:tblGrid>
              <a:tr h="370840">
                <a:tc>
                  <a:txBody>
                    <a:bodyPr/>
                    <a:lstStyle/>
                    <a:p>
                      <a:r>
                        <a:rPr lang="en-US" i="1" dirty="0" smtClean="0"/>
                        <a:t>Variable Name</a:t>
                      </a:r>
                      <a:endParaRPr lang="en-US" dirty="0"/>
                    </a:p>
                  </a:txBody>
                  <a:tcPr/>
                </a:tc>
                <a:tc>
                  <a:txBody>
                    <a:bodyPr/>
                    <a:lstStyle/>
                    <a:p>
                      <a:r>
                        <a:rPr lang="en-US" i="1" dirty="0" smtClean="0"/>
                        <a:t>Description</a:t>
                      </a:r>
                      <a:endParaRPr lang="en-US" dirty="0"/>
                    </a:p>
                  </a:txBody>
                  <a:tcPr/>
                </a:tc>
              </a:tr>
              <a:tr h="370840">
                <a:tc>
                  <a:txBody>
                    <a:bodyPr/>
                    <a:lstStyle/>
                    <a:p>
                      <a:r>
                        <a:rPr lang="en-US" dirty="0" smtClean="0"/>
                        <a:t>Item_Identifier</a:t>
                      </a:r>
                      <a:endParaRPr lang="en-US" dirty="0"/>
                    </a:p>
                  </a:txBody>
                  <a:tcPr/>
                </a:tc>
                <a:tc>
                  <a:txBody>
                    <a:bodyPr/>
                    <a:lstStyle/>
                    <a:p>
                      <a:r>
                        <a:rPr lang="en-US" dirty="0" smtClean="0"/>
                        <a:t>Unique product ID</a:t>
                      </a:r>
                      <a:endParaRPr lang="en-US" dirty="0"/>
                    </a:p>
                  </a:txBody>
                  <a:tcPr/>
                </a:tc>
              </a:tr>
              <a:tr h="370840">
                <a:tc>
                  <a:txBody>
                    <a:bodyPr/>
                    <a:lstStyle/>
                    <a:p>
                      <a:r>
                        <a:rPr lang="en-US" dirty="0" smtClean="0"/>
                        <a:t>Item_Weight</a:t>
                      </a:r>
                      <a:endParaRPr lang="en-US" dirty="0"/>
                    </a:p>
                  </a:txBody>
                  <a:tcPr/>
                </a:tc>
                <a:tc>
                  <a:txBody>
                    <a:bodyPr/>
                    <a:lstStyle/>
                    <a:p>
                      <a:r>
                        <a:rPr lang="en-US" dirty="0" smtClean="0"/>
                        <a:t>Weight of product</a:t>
                      </a:r>
                      <a:endParaRPr lang="en-US" dirty="0"/>
                    </a:p>
                  </a:txBody>
                  <a:tcPr/>
                </a:tc>
              </a:tr>
              <a:tr h="370840">
                <a:tc>
                  <a:txBody>
                    <a:bodyPr/>
                    <a:lstStyle/>
                    <a:p>
                      <a:r>
                        <a:rPr lang="en-US" dirty="0" smtClean="0"/>
                        <a:t>Item_Fat_Content</a:t>
                      </a:r>
                      <a:endParaRPr lang="en-US" dirty="0"/>
                    </a:p>
                  </a:txBody>
                  <a:tcPr/>
                </a:tc>
                <a:tc>
                  <a:txBody>
                    <a:bodyPr/>
                    <a:lstStyle/>
                    <a:p>
                      <a:r>
                        <a:rPr lang="en-US" dirty="0" smtClean="0"/>
                        <a:t>Whether the product is low fat or regular</a:t>
                      </a:r>
                      <a:endParaRPr lang="en-US" dirty="0"/>
                    </a:p>
                  </a:txBody>
                  <a:tcPr/>
                </a:tc>
              </a:tr>
              <a:tr h="370840">
                <a:tc>
                  <a:txBody>
                    <a:bodyPr/>
                    <a:lstStyle/>
                    <a:p>
                      <a:r>
                        <a:rPr lang="en-US" dirty="0" smtClean="0"/>
                        <a:t>Item_Visibility</a:t>
                      </a:r>
                      <a:endParaRPr lang="en-US" dirty="0"/>
                    </a:p>
                  </a:txBody>
                  <a:tcPr/>
                </a:tc>
                <a:tc>
                  <a:txBody>
                    <a:bodyPr/>
                    <a:lstStyle/>
                    <a:p>
                      <a:r>
                        <a:rPr lang="en-US" dirty="0" smtClean="0"/>
                        <a:t>The percentage of total display area of all products in a store allocated to the particular product</a:t>
                      </a:r>
                      <a:endParaRPr lang="en-US" dirty="0"/>
                    </a:p>
                  </a:txBody>
                  <a:tcPr/>
                </a:tc>
              </a:tr>
              <a:tr h="370840">
                <a:tc>
                  <a:txBody>
                    <a:bodyPr/>
                    <a:lstStyle/>
                    <a:p>
                      <a:r>
                        <a:rPr lang="en-US" dirty="0" smtClean="0"/>
                        <a:t>Item_Type</a:t>
                      </a:r>
                      <a:endParaRPr lang="en-US" dirty="0"/>
                    </a:p>
                  </a:txBody>
                  <a:tcPr/>
                </a:tc>
                <a:tc>
                  <a:txBody>
                    <a:bodyPr/>
                    <a:lstStyle/>
                    <a:p>
                      <a:r>
                        <a:rPr lang="en-US" dirty="0" smtClean="0"/>
                        <a:t>The category to which the product belongs</a:t>
                      </a:r>
                      <a:endParaRPr lang="en-US" dirty="0"/>
                    </a:p>
                  </a:txBody>
                  <a:tcPr/>
                </a:tc>
              </a:tr>
              <a:tr h="370840">
                <a:tc>
                  <a:txBody>
                    <a:bodyPr/>
                    <a:lstStyle/>
                    <a:p>
                      <a:r>
                        <a:rPr lang="en-US" dirty="0" smtClean="0"/>
                        <a:t>Item_MRP</a:t>
                      </a:r>
                      <a:endParaRPr lang="en-US" dirty="0"/>
                    </a:p>
                  </a:txBody>
                  <a:tcPr/>
                </a:tc>
                <a:tc>
                  <a:txBody>
                    <a:bodyPr/>
                    <a:lstStyle/>
                    <a:p>
                      <a:r>
                        <a:rPr lang="en-US" dirty="0" smtClean="0"/>
                        <a:t>Maximum Retail Price (list price) of the product</a:t>
                      </a:r>
                      <a:endParaRPr lang="en-US" dirty="0"/>
                    </a:p>
                  </a:txBody>
                  <a:tcPr/>
                </a:tc>
              </a:tr>
              <a:tr h="370840">
                <a:tc>
                  <a:txBody>
                    <a:bodyPr/>
                    <a:lstStyle/>
                    <a:p>
                      <a:r>
                        <a:rPr lang="en-US" dirty="0" smtClean="0"/>
                        <a:t>Outlet_Identifier</a:t>
                      </a:r>
                      <a:endParaRPr lang="en-US" dirty="0"/>
                    </a:p>
                  </a:txBody>
                  <a:tcPr/>
                </a:tc>
                <a:tc>
                  <a:txBody>
                    <a:bodyPr/>
                    <a:lstStyle/>
                    <a:p>
                      <a:r>
                        <a:rPr lang="en-US" dirty="0" smtClean="0"/>
                        <a:t>Unique store ID</a:t>
                      </a:r>
                      <a:endParaRPr lang="en-US" dirty="0"/>
                    </a:p>
                  </a:txBody>
                  <a:tcPr/>
                </a:tc>
              </a:tr>
              <a:tr h="370840">
                <a:tc>
                  <a:txBody>
                    <a:bodyPr/>
                    <a:lstStyle/>
                    <a:p>
                      <a:r>
                        <a:rPr lang="en-US" dirty="0" smtClean="0"/>
                        <a:t>Outlet_Establishment_Year</a:t>
                      </a:r>
                      <a:endParaRPr lang="en-US" dirty="0"/>
                    </a:p>
                  </a:txBody>
                  <a:tcPr/>
                </a:tc>
                <a:tc>
                  <a:txBody>
                    <a:bodyPr/>
                    <a:lstStyle/>
                    <a:p>
                      <a:r>
                        <a:rPr lang="en-US" dirty="0" smtClean="0"/>
                        <a:t>The year in which store was established</a:t>
                      </a:r>
                      <a:endParaRPr lang="en-US" dirty="0"/>
                    </a:p>
                  </a:txBody>
                  <a:tcPr/>
                </a:tc>
              </a:tr>
              <a:tr h="370840">
                <a:tc>
                  <a:txBody>
                    <a:bodyPr/>
                    <a:lstStyle/>
                    <a:p>
                      <a:r>
                        <a:rPr lang="en-US" dirty="0" smtClean="0"/>
                        <a:t>Outlet_Size</a:t>
                      </a:r>
                      <a:endParaRPr lang="en-US" dirty="0"/>
                    </a:p>
                  </a:txBody>
                  <a:tcPr/>
                </a:tc>
                <a:tc>
                  <a:txBody>
                    <a:bodyPr/>
                    <a:lstStyle/>
                    <a:p>
                      <a:r>
                        <a:rPr lang="en-US" dirty="0" smtClean="0"/>
                        <a:t>The size of the store in terms of ground area covered</a:t>
                      </a:r>
                      <a:endParaRPr lang="en-US" dirty="0"/>
                    </a:p>
                  </a:txBody>
                  <a:tcPr/>
                </a:tc>
              </a:tr>
              <a:tr h="370840">
                <a:tc>
                  <a:txBody>
                    <a:bodyPr/>
                    <a:lstStyle/>
                    <a:p>
                      <a:r>
                        <a:rPr lang="en-US" dirty="0" smtClean="0"/>
                        <a:t>Outlet_Location_Type</a:t>
                      </a:r>
                      <a:endParaRPr lang="en-US" dirty="0"/>
                    </a:p>
                  </a:txBody>
                  <a:tcPr/>
                </a:tc>
                <a:tc>
                  <a:txBody>
                    <a:bodyPr/>
                    <a:lstStyle/>
                    <a:p>
                      <a:r>
                        <a:rPr lang="en-US" dirty="0" smtClean="0"/>
                        <a:t>The type of area in which the store is located</a:t>
                      </a:r>
                      <a:endParaRPr lang="en-US" dirty="0"/>
                    </a:p>
                  </a:txBody>
                  <a:tcPr/>
                </a:tc>
              </a:tr>
              <a:tr h="370840">
                <a:tc>
                  <a:txBody>
                    <a:bodyPr/>
                    <a:lstStyle/>
                    <a:p>
                      <a:r>
                        <a:rPr lang="en-US" dirty="0" smtClean="0"/>
                        <a:t>Outlet_Type</a:t>
                      </a:r>
                      <a:endParaRPr lang="en-US" dirty="0"/>
                    </a:p>
                  </a:txBody>
                  <a:tcPr/>
                </a:tc>
                <a:tc>
                  <a:txBody>
                    <a:bodyPr/>
                    <a:lstStyle/>
                    <a:p>
                      <a:r>
                        <a:rPr lang="en-US" dirty="0" smtClean="0"/>
                        <a:t>Whether the outlet is a grocery store or some sort of supermarket</a:t>
                      </a:r>
                      <a:endParaRPr lang="en-US" dirty="0"/>
                    </a:p>
                  </a:txBody>
                  <a:tcPr/>
                </a:tc>
              </a:tr>
              <a:tr h="370840">
                <a:tc>
                  <a:txBody>
                    <a:bodyPr/>
                    <a:lstStyle/>
                    <a:p>
                      <a:r>
                        <a:rPr lang="en-US" dirty="0" smtClean="0"/>
                        <a:t>Item_Outlet_Sales</a:t>
                      </a:r>
                      <a:endParaRPr lang="en-US" dirty="0"/>
                    </a:p>
                  </a:txBody>
                  <a:tcPr/>
                </a:tc>
                <a:tc>
                  <a:txBody>
                    <a:bodyPr/>
                    <a:lstStyle/>
                    <a:p>
                      <a:r>
                        <a:rPr lang="en-US" dirty="0" smtClean="0"/>
                        <a:t>Sales of the product in the particular store. This is the target variable to be predicted.</a:t>
                      </a:r>
                      <a:endParaRPr lang="en-US" dirty="0"/>
                    </a:p>
                  </a:txBody>
                  <a:tcPr/>
                </a:tc>
              </a:tr>
            </a:tbl>
          </a:graphicData>
        </a:graphic>
      </p:graphicFrame>
      <p:sp>
        <p:nvSpPr>
          <p:cNvPr id="7" name="TextBox 6"/>
          <p:cNvSpPr txBox="1"/>
          <p:nvPr/>
        </p:nvSpPr>
        <p:spPr>
          <a:xfrm>
            <a:off x="288758" y="543073"/>
            <a:ext cx="11694694" cy="369332"/>
          </a:xfrm>
          <a:prstGeom prst="rect">
            <a:avLst/>
          </a:prstGeom>
          <a:noFill/>
        </p:spPr>
        <p:txBody>
          <a:bodyPr wrap="square" rtlCol="0">
            <a:spAutoFit/>
          </a:bodyPr>
          <a:lstStyle/>
          <a:p>
            <a:r>
              <a:rPr lang="en-US" dirty="0"/>
              <a:t>The data </a:t>
            </a:r>
            <a:r>
              <a:rPr lang="en-US" dirty="0" smtClean="0"/>
              <a:t>identified by dictionary below was </a:t>
            </a:r>
            <a:r>
              <a:rPr lang="en-US" dirty="0"/>
              <a:t>cleaned and explored to find any possible relationships, trends, etc</a:t>
            </a:r>
            <a:r>
              <a:rPr lang="en-US" dirty="0" smtClean="0"/>
              <a:t>.</a:t>
            </a:r>
            <a:endParaRPr lang="en-US" dirty="0"/>
          </a:p>
        </p:txBody>
      </p:sp>
      <p:sp>
        <p:nvSpPr>
          <p:cNvPr id="8" name="TextBox 7"/>
          <p:cNvSpPr txBox="1"/>
          <p:nvPr/>
        </p:nvSpPr>
        <p:spPr>
          <a:xfrm>
            <a:off x="0" y="-30569"/>
            <a:ext cx="12191999" cy="646331"/>
          </a:xfrm>
          <a:prstGeom prst="rect">
            <a:avLst/>
          </a:prstGeom>
          <a:noFill/>
        </p:spPr>
        <p:txBody>
          <a:bodyPr wrap="square" rtlCol="0">
            <a:spAutoFit/>
          </a:bodyPr>
          <a:lstStyle/>
          <a:p>
            <a:pPr algn="ctr"/>
            <a:r>
              <a:rPr lang="en-US" sz="3600" dirty="0" smtClean="0"/>
              <a:t>Overview</a:t>
            </a:r>
            <a:endParaRPr lang="en-US" sz="3600" dirty="0"/>
          </a:p>
        </p:txBody>
      </p:sp>
    </p:spTree>
    <p:extLst>
      <p:ext uri="{BB962C8B-B14F-4D97-AF65-F5344CB8AC3E}">
        <p14:creationId xmlns:p14="http://schemas.microsoft.com/office/powerpoint/2010/main" val="1258819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5355312"/>
          </a:xfrm>
          <a:prstGeom prst="rect">
            <a:avLst/>
          </a:prstGeom>
          <a:noFill/>
        </p:spPr>
        <p:txBody>
          <a:bodyPr wrap="square" rtlCol="0">
            <a:spAutoFit/>
          </a:bodyPr>
          <a:lstStyle/>
          <a:p>
            <a:r>
              <a:rPr lang="en-US" dirty="0" smtClean="0"/>
              <a:t>Data cleaning:</a:t>
            </a:r>
          </a:p>
          <a:p>
            <a:pPr marL="285750" indent="-285750">
              <a:buFont typeface="Arial" panose="020B0604020202020204" pitchFamily="34" charset="0"/>
              <a:buChar char="•"/>
            </a:pPr>
            <a:r>
              <a:rPr lang="en-US" dirty="0" smtClean="0"/>
              <a:t>Item_Weight </a:t>
            </a:r>
            <a:r>
              <a:rPr lang="en-US" dirty="0"/>
              <a:t>and </a:t>
            </a:r>
            <a:r>
              <a:rPr lang="en-US" dirty="0" smtClean="0"/>
              <a:t>Outlet_Size </a:t>
            </a:r>
            <a:r>
              <a:rPr lang="en-US" dirty="0"/>
              <a:t>had null </a:t>
            </a:r>
            <a:r>
              <a:rPr lang="en-US" dirty="0" smtClean="0"/>
              <a:t>values.</a:t>
            </a:r>
          </a:p>
          <a:p>
            <a:pPr marL="285750" indent="-285750">
              <a:buFont typeface="Arial" panose="020B0604020202020204" pitchFamily="34" charset="0"/>
              <a:buChar char="•"/>
            </a:pPr>
            <a:r>
              <a:rPr lang="en-US" dirty="0" smtClean="0"/>
              <a:t>Item_Weight </a:t>
            </a:r>
            <a:r>
              <a:rPr lang="en-US" dirty="0"/>
              <a:t>null values were replaced with the mean weight; </a:t>
            </a:r>
            <a:r>
              <a:rPr lang="en-US" dirty="0" smtClean="0"/>
              <a:t>Outlet_Size</a:t>
            </a:r>
            <a:r>
              <a:rPr lang="en-US" dirty="0"/>
              <a:t>, since it was categorical, was dummy-encoded. </a:t>
            </a:r>
            <a:endParaRPr lang="en-US" dirty="0" smtClean="0"/>
          </a:p>
          <a:p>
            <a:pPr marL="285750" indent="-285750">
              <a:buFont typeface="Arial" panose="020B0604020202020204" pitchFamily="34" charset="0"/>
              <a:buChar char="•"/>
            </a:pPr>
            <a:r>
              <a:rPr lang="en-US" dirty="0" smtClean="0"/>
              <a:t>All </a:t>
            </a:r>
            <a:r>
              <a:rPr lang="en-US" dirty="0"/>
              <a:t>categorical </a:t>
            </a:r>
            <a:r>
              <a:rPr lang="en-US" dirty="0" smtClean="0"/>
              <a:t>variables were dummy-encoded later on for use with machine learning </a:t>
            </a:r>
            <a:r>
              <a:rPr lang="en-US" dirty="0" smtClean="0"/>
              <a:t>models </a:t>
            </a:r>
            <a:r>
              <a:rPr lang="en-US" dirty="0" smtClean="0"/>
              <a:t>(e.g., Item </a:t>
            </a:r>
            <a:r>
              <a:rPr lang="en-US" dirty="0"/>
              <a:t>Fat Content, Item Identifier, Item Type, Outlet Identifier, Outlet Size, Outlet Location Type, Outlet </a:t>
            </a:r>
            <a:r>
              <a:rPr lang="en-US" dirty="0" smtClean="0"/>
              <a:t>Type).</a:t>
            </a:r>
            <a:endParaRPr lang="en-US" dirty="0"/>
          </a:p>
          <a:p>
            <a:pPr marL="285750" indent="-285750">
              <a:buFont typeface="Arial" panose="020B0604020202020204" pitchFamily="34" charset="0"/>
              <a:buChar char="•"/>
            </a:pPr>
            <a:endParaRPr lang="en-US" dirty="0" smtClean="0"/>
          </a:p>
          <a:p>
            <a:endParaRPr lang="en-US" i="1" dirty="0"/>
          </a:p>
          <a:p>
            <a:r>
              <a:rPr lang="en-US" dirty="0"/>
              <a:t>The following </a:t>
            </a:r>
            <a:r>
              <a:rPr lang="en-US" dirty="0" smtClean="0"/>
              <a:t>descriptive statistics were </a:t>
            </a:r>
            <a:r>
              <a:rPr lang="en-US" dirty="0"/>
              <a:t>discovered:</a:t>
            </a:r>
          </a:p>
          <a:p>
            <a:pPr marL="285750" indent="-285750">
              <a:buFont typeface="Arial" panose="020B0604020202020204" pitchFamily="34" charset="0"/>
              <a:buChar char="•"/>
            </a:pPr>
            <a:r>
              <a:rPr lang="en-US" dirty="0"/>
              <a:t>There seems to be a weight outlier (min of Item_Weight = 4.555). Note Item_Weight data may be skewed due to presence of NaN values for this column.</a:t>
            </a:r>
          </a:p>
          <a:p>
            <a:pPr marL="285750" indent="-285750">
              <a:buFont typeface="Arial" panose="020B0604020202020204" pitchFamily="34" charset="0"/>
              <a:buChar char="•"/>
            </a:pPr>
            <a:r>
              <a:rPr lang="en-US" dirty="0"/>
              <a:t>Low Fat items seemed to be the most bought (Item_Fat_Content frequency = 5089)</a:t>
            </a:r>
          </a:p>
          <a:p>
            <a:pPr marL="285750" indent="-285750">
              <a:buFont typeface="Arial" panose="020B0604020202020204" pitchFamily="34" charset="0"/>
              <a:buChar char="•"/>
            </a:pPr>
            <a:r>
              <a:rPr lang="en-US" dirty="0"/>
              <a:t>Average price of purchased items was about 140.99 (see Item_MRP). Possible outliers for min value and max value.</a:t>
            </a:r>
          </a:p>
          <a:p>
            <a:pPr marL="285750" indent="-285750">
              <a:buFont typeface="Arial" panose="020B0604020202020204" pitchFamily="34" charset="0"/>
              <a:buChar char="•"/>
            </a:pPr>
            <a:r>
              <a:rPr lang="en-US" dirty="0"/>
              <a:t>For Outlet_Size, frequency of Medium was highest (2793); however, this may be skewed due to presence of NaN values for this column.</a:t>
            </a:r>
          </a:p>
          <a:p>
            <a:pPr marL="285750" indent="-285750">
              <a:buFont typeface="Arial" panose="020B0604020202020204" pitchFamily="34" charset="0"/>
              <a:buChar char="•"/>
            </a:pPr>
            <a:r>
              <a:rPr lang="en-US" dirty="0"/>
              <a:t>For Outlet_Location_Type, frequency of Tier 3 was highest (3350).</a:t>
            </a:r>
          </a:p>
          <a:p>
            <a:pPr marL="285750" indent="-285750">
              <a:buFont typeface="Arial" panose="020B0604020202020204" pitchFamily="34" charset="0"/>
              <a:buChar char="•"/>
            </a:pPr>
            <a:r>
              <a:rPr lang="en-US" dirty="0"/>
              <a:t>For Outlet_Type, frequency of Supermarket Type 1 was highest (5577).</a:t>
            </a:r>
          </a:p>
          <a:p>
            <a:pPr marL="285750" indent="-285750">
              <a:buFont typeface="Arial" panose="020B0604020202020204" pitchFamily="34" charset="0"/>
              <a:buChar char="•"/>
            </a:pPr>
            <a:r>
              <a:rPr lang="en-US" dirty="0"/>
              <a:t>For Item_Outlet_Sales, there seems to be outliers with min at 33.29 and max at 13086.96</a:t>
            </a:r>
          </a:p>
          <a:p>
            <a:endParaRPr lang="en-US" dirty="0" smtClean="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spTree>
    <p:extLst>
      <p:ext uri="{BB962C8B-B14F-4D97-AF65-F5344CB8AC3E}">
        <p14:creationId xmlns:p14="http://schemas.microsoft.com/office/powerpoint/2010/main" val="3498896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349155941"/>
              </p:ext>
            </p:extLst>
          </p:nvPr>
        </p:nvGraphicFramePr>
        <p:xfrm>
          <a:off x="276725" y="2589352"/>
          <a:ext cx="11622506" cy="4023360"/>
        </p:xfrm>
        <a:graphic>
          <a:graphicData uri="http://schemas.openxmlformats.org/drawingml/2006/table">
            <a:tbl>
              <a:tblPr firstRow="1" bandRow="1">
                <a:tableStyleId>{5C22544A-7EE6-4342-B048-85BDC9FD1C3A}</a:tableStyleId>
              </a:tblPr>
              <a:tblGrid>
                <a:gridCol w="5811253"/>
                <a:gridCol w="5811253"/>
              </a:tblGrid>
              <a:tr h="767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Item Weight (looks partially multi-modal because of slight peaks)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Item Visibility (right skew--head left side, tail right side)</a:t>
                      </a:r>
                    </a:p>
                    <a:p>
                      <a:endParaRPr lang="en-US" dirty="0"/>
                    </a:p>
                  </a:txBody>
                  <a:tcPr/>
                </a:tc>
              </a:tr>
              <a:tr h="2610517">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a:p>
                  </a:txBody>
                  <a:tcPr/>
                </a:tc>
              </a:tr>
            </a:tbl>
          </a:graphicData>
        </a:graphic>
      </p:graphicFrame>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pic>
        <p:nvPicPr>
          <p:cNvPr id="7" name="Picture 6"/>
          <p:cNvPicPr>
            <a:picLocks noChangeAspect="1"/>
          </p:cNvPicPr>
          <p:nvPr/>
        </p:nvPicPr>
        <p:blipFill>
          <a:blip r:embed="rId2"/>
          <a:stretch>
            <a:fillRect/>
          </a:stretch>
        </p:blipFill>
        <p:spPr>
          <a:xfrm>
            <a:off x="6872830" y="3872473"/>
            <a:ext cx="3591426" cy="2343477"/>
          </a:xfrm>
          <a:prstGeom prst="rect">
            <a:avLst/>
          </a:prstGeom>
        </p:spPr>
      </p:pic>
      <p:pic>
        <p:nvPicPr>
          <p:cNvPr id="10" name="Picture 9"/>
          <p:cNvPicPr>
            <a:picLocks noChangeAspect="1"/>
          </p:cNvPicPr>
          <p:nvPr/>
        </p:nvPicPr>
        <p:blipFill>
          <a:blip r:embed="rId3"/>
          <a:stretch>
            <a:fillRect/>
          </a:stretch>
        </p:blipFill>
        <p:spPr>
          <a:xfrm>
            <a:off x="1513723" y="3872473"/>
            <a:ext cx="3581900" cy="2314898"/>
          </a:xfrm>
          <a:prstGeom prst="rect">
            <a:avLst/>
          </a:prstGeom>
        </p:spPr>
      </p:pic>
      <p:sp>
        <p:nvSpPr>
          <p:cNvPr id="11" name="TextBox 10"/>
          <p:cNvSpPr txBox="1"/>
          <p:nvPr/>
        </p:nvSpPr>
        <p:spPr>
          <a:xfrm>
            <a:off x="168442" y="1264460"/>
            <a:ext cx="11873449" cy="1200329"/>
          </a:xfrm>
          <a:prstGeom prst="rect">
            <a:avLst/>
          </a:prstGeom>
          <a:noFill/>
        </p:spPr>
        <p:txBody>
          <a:bodyPr wrap="square" rtlCol="0">
            <a:spAutoFit/>
          </a:bodyPr>
          <a:lstStyle/>
          <a:p>
            <a:r>
              <a:rPr lang="en-US" dirty="0"/>
              <a:t>Using visualizations, the following were discovered:</a:t>
            </a:r>
          </a:p>
          <a:p>
            <a:endParaRPr lang="en-US" dirty="0" smtClean="0"/>
          </a:p>
          <a:p>
            <a:r>
              <a:rPr lang="en-US" dirty="0" smtClean="0"/>
              <a:t>Histograms</a:t>
            </a:r>
          </a:p>
          <a:p>
            <a:endParaRPr lang="en-US" dirty="0" smtClean="0"/>
          </a:p>
        </p:txBody>
      </p:sp>
    </p:spTree>
    <p:extLst>
      <p:ext uri="{BB962C8B-B14F-4D97-AF65-F5344CB8AC3E}">
        <p14:creationId xmlns:p14="http://schemas.microsoft.com/office/powerpoint/2010/main" val="3118954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40223331"/>
              </p:ext>
            </p:extLst>
          </p:nvPr>
        </p:nvGraphicFramePr>
        <p:xfrm>
          <a:off x="264695" y="2589352"/>
          <a:ext cx="11646568" cy="3876759"/>
        </p:xfrm>
        <a:graphic>
          <a:graphicData uri="http://schemas.openxmlformats.org/drawingml/2006/table">
            <a:tbl>
              <a:tblPr firstRow="1" bandRow="1">
                <a:tableStyleId>{5C22544A-7EE6-4342-B048-85BDC9FD1C3A}</a:tableStyleId>
              </a:tblPr>
              <a:tblGrid>
                <a:gridCol w="5823284"/>
                <a:gridCol w="5823284"/>
              </a:tblGrid>
              <a:tr h="767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Item MRP (looks multi-modal with four distinct peaks)</a:t>
                      </a:r>
                      <a:endParaRPr lang="en-US" dirty="0"/>
                    </a:p>
                  </a:txBody>
                  <a:tcPr/>
                </a:tc>
                <a:tc>
                  <a:txBody>
                    <a:bodyPr/>
                    <a:lstStyle/>
                    <a:p>
                      <a:r>
                        <a:rPr lang="en-US" dirty="0" smtClean="0"/>
                        <a:t>Item Outlet Sales (right skew--head left side, tail right side)</a:t>
                      </a:r>
                    </a:p>
                    <a:p>
                      <a:endParaRPr lang="en-US" dirty="0"/>
                    </a:p>
                  </a:txBody>
                  <a:tcPr/>
                </a:tc>
              </a:tr>
              <a:tr h="2610517">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a:p>
                  </a:txBody>
                  <a:tcPr/>
                </a:tc>
              </a:tr>
            </a:tbl>
          </a:graphicData>
        </a:graphic>
      </p:graphicFrame>
      <p:sp>
        <p:nvSpPr>
          <p:cNvPr id="2" name="TextBox 1"/>
          <p:cNvSpPr txBox="1"/>
          <p:nvPr/>
        </p:nvSpPr>
        <p:spPr>
          <a:xfrm>
            <a:off x="168442" y="1264460"/>
            <a:ext cx="11873449" cy="1200329"/>
          </a:xfrm>
          <a:prstGeom prst="rect">
            <a:avLst/>
          </a:prstGeom>
          <a:noFill/>
        </p:spPr>
        <p:txBody>
          <a:bodyPr wrap="square" rtlCol="0">
            <a:spAutoFit/>
          </a:bodyPr>
          <a:lstStyle/>
          <a:p>
            <a:r>
              <a:rPr lang="en-US" dirty="0"/>
              <a:t>Using visualizations, the following were discovered:</a:t>
            </a:r>
          </a:p>
          <a:p>
            <a:endParaRPr lang="en-US" dirty="0" smtClean="0"/>
          </a:p>
          <a:p>
            <a:r>
              <a:rPr lang="en-US" dirty="0" smtClean="0"/>
              <a:t>Histograms</a:t>
            </a:r>
          </a:p>
          <a:p>
            <a:endParaRPr lang="en-US" dirty="0" smtClean="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pic>
        <p:nvPicPr>
          <p:cNvPr id="3" name="Picture 2"/>
          <p:cNvPicPr>
            <a:picLocks noChangeAspect="1"/>
          </p:cNvPicPr>
          <p:nvPr/>
        </p:nvPicPr>
        <p:blipFill>
          <a:blip r:embed="rId2"/>
          <a:stretch>
            <a:fillRect/>
          </a:stretch>
        </p:blipFill>
        <p:spPr>
          <a:xfrm>
            <a:off x="1462845" y="3633624"/>
            <a:ext cx="3515216" cy="2333951"/>
          </a:xfrm>
          <a:prstGeom prst="rect">
            <a:avLst/>
          </a:prstGeom>
        </p:spPr>
      </p:pic>
      <p:pic>
        <p:nvPicPr>
          <p:cNvPr id="4" name="Picture 3"/>
          <p:cNvPicPr>
            <a:picLocks noChangeAspect="1"/>
          </p:cNvPicPr>
          <p:nvPr/>
        </p:nvPicPr>
        <p:blipFill>
          <a:blip r:embed="rId3"/>
          <a:stretch>
            <a:fillRect/>
          </a:stretch>
        </p:blipFill>
        <p:spPr>
          <a:xfrm>
            <a:off x="7149513" y="3633623"/>
            <a:ext cx="3620005" cy="2333951"/>
          </a:xfrm>
          <a:prstGeom prst="rect">
            <a:avLst/>
          </a:prstGeom>
        </p:spPr>
      </p:pic>
    </p:spTree>
    <p:extLst>
      <p:ext uri="{BB962C8B-B14F-4D97-AF65-F5344CB8AC3E}">
        <p14:creationId xmlns:p14="http://schemas.microsoft.com/office/powerpoint/2010/main" val="1285866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923330"/>
          </a:xfrm>
          <a:prstGeom prst="rect">
            <a:avLst/>
          </a:prstGeom>
          <a:noFill/>
        </p:spPr>
        <p:txBody>
          <a:bodyPr wrap="square" rtlCol="0">
            <a:spAutoFit/>
          </a:bodyPr>
          <a:lstStyle/>
          <a:p>
            <a:r>
              <a:rPr lang="en-US" dirty="0"/>
              <a:t>Using visualizations, the following were discovered:</a:t>
            </a:r>
          </a:p>
          <a:p>
            <a:endParaRPr lang="en-US" dirty="0" smtClean="0"/>
          </a:p>
          <a:p>
            <a:r>
              <a:rPr lang="en-US" dirty="0" smtClean="0"/>
              <a:t>Boxplots</a:t>
            </a:r>
            <a:endParaRPr lang="en-US"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12413964"/>
              </p:ext>
            </p:extLst>
          </p:nvPr>
        </p:nvGraphicFramePr>
        <p:xfrm>
          <a:off x="264695" y="2589352"/>
          <a:ext cx="11646568" cy="3876759"/>
        </p:xfrm>
        <a:graphic>
          <a:graphicData uri="http://schemas.openxmlformats.org/drawingml/2006/table">
            <a:tbl>
              <a:tblPr firstRow="1" bandRow="1">
                <a:tableStyleId>{5C22544A-7EE6-4342-B048-85BDC9FD1C3A}</a:tableStyleId>
              </a:tblPr>
              <a:tblGrid>
                <a:gridCol w="5823284"/>
                <a:gridCol w="5823284"/>
              </a:tblGrid>
              <a:tr h="767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Item Weight (no outliers)</a:t>
                      </a:r>
                      <a:endParaRPr lang="en-US" dirty="0"/>
                    </a:p>
                  </a:txBody>
                  <a:tcPr/>
                </a:tc>
                <a:tc>
                  <a:txBody>
                    <a:bodyPr/>
                    <a:lstStyle/>
                    <a:p>
                      <a:r>
                        <a:rPr lang="en-US" dirty="0" smtClean="0"/>
                        <a:t>Item MRP (no outliers)</a:t>
                      </a:r>
                    </a:p>
                    <a:p>
                      <a:endParaRPr lang="en-US" dirty="0"/>
                    </a:p>
                  </a:txBody>
                  <a:tcPr/>
                </a:tc>
              </a:tr>
              <a:tr h="2610517">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a:p>
                  </a:txBody>
                  <a:tcPr/>
                </a:tc>
              </a:tr>
            </a:tbl>
          </a:graphicData>
        </a:graphic>
      </p:graphicFrame>
      <p:pic>
        <p:nvPicPr>
          <p:cNvPr id="3" name="Picture 2"/>
          <p:cNvPicPr>
            <a:picLocks noChangeAspect="1"/>
          </p:cNvPicPr>
          <p:nvPr/>
        </p:nvPicPr>
        <p:blipFill>
          <a:blip r:embed="rId2"/>
          <a:stretch>
            <a:fillRect/>
          </a:stretch>
        </p:blipFill>
        <p:spPr>
          <a:xfrm>
            <a:off x="1321466" y="3737392"/>
            <a:ext cx="3629532" cy="2391109"/>
          </a:xfrm>
          <a:prstGeom prst="rect">
            <a:avLst/>
          </a:prstGeom>
        </p:spPr>
      </p:pic>
      <p:pic>
        <p:nvPicPr>
          <p:cNvPr id="5" name="Picture 4"/>
          <p:cNvPicPr>
            <a:picLocks noChangeAspect="1"/>
          </p:cNvPicPr>
          <p:nvPr/>
        </p:nvPicPr>
        <p:blipFill>
          <a:blip r:embed="rId3"/>
          <a:stretch>
            <a:fillRect/>
          </a:stretch>
        </p:blipFill>
        <p:spPr>
          <a:xfrm>
            <a:off x="7264571" y="3737392"/>
            <a:ext cx="3534268" cy="2391109"/>
          </a:xfrm>
          <a:prstGeom prst="rect">
            <a:avLst/>
          </a:prstGeom>
        </p:spPr>
      </p:pic>
    </p:spTree>
    <p:extLst>
      <p:ext uri="{BB962C8B-B14F-4D97-AF65-F5344CB8AC3E}">
        <p14:creationId xmlns:p14="http://schemas.microsoft.com/office/powerpoint/2010/main" val="400038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115" y="1274773"/>
            <a:ext cx="11560628" cy="923330"/>
          </a:xfrm>
          <a:prstGeom prst="rect">
            <a:avLst/>
          </a:prstGeom>
          <a:noFill/>
        </p:spPr>
        <p:txBody>
          <a:bodyPr wrap="square" rtlCol="0">
            <a:spAutoFit/>
          </a:bodyPr>
          <a:lstStyle/>
          <a:p>
            <a:r>
              <a:rPr lang="en-US" dirty="0"/>
              <a:t>Using visualizations, the following were discovered:</a:t>
            </a:r>
          </a:p>
          <a:p>
            <a:endParaRPr lang="en-US" dirty="0" smtClean="0"/>
          </a:p>
          <a:p>
            <a:r>
              <a:rPr lang="en-US" dirty="0" smtClean="0"/>
              <a:t>Boxplots</a:t>
            </a:r>
            <a:endParaRPr lang="en-US" dirty="0"/>
          </a:p>
        </p:txBody>
      </p:sp>
      <p:sp>
        <p:nvSpPr>
          <p:cNvPr id="8" name="TextBox 7"/>
          <p:cNvSpPr txBox="1"/>
          <p:nvPr/>
        </p:nvSpPr>
        <p:spPr>
          <a:xfrm>
            <a:off x="0" y="216568"/>
            <a:ext cx="12191999" cy="646331"/>
          </a:xfrm>
          <a:prstGeom prst="rect">
            <a:avLst/>
          </a:prstGeom>
          <a:noFill/>
        </p:spPr>
        <p:txBody>
          <a:bodyPr wrap="square" rtlCol="0">
            <a:spAutoFit/>
          </a:bodyPr>
          <a:lstStyle/>
          <a:p>
            <a:pPr algn="ctr"/>
            <a:r>
              <a:rPr lang="en-US" sz="3600" dirty="0" smtClean="0"/>
              <a:t>Summary</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2901159879"/>
              </p:ext>
            </p:extLst>
          </p:nvPr>
        </p:nvGraphicFramePr>
        <p:xfrm>
          <a:off x="3188377" y="2589352"/>
          <a:ext cx="5823284" cy="3876759"/>
        </p:xfrm>
        <a:graphic>
          <a:graphicData uri="http://schemas.openxmlformats.org/drawingml/2006/table">
            <a:tbl>
              <a:tblPr firstRow="1" bandRow="1">
                <a:tableStyleId>{5C22544A-7EE6-4342-B048-85BDC9FD1C3A}</a:tableStyleId>
              </a:tblPr>
              <a:tblGrid>
                <a:gridCol w="5823284"/>
              </a:tblGrid>
              <a:tr h="767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Item Outlet Sales (skewed; lots of outliers appear at values greater than 6000)</a:t>
                      </a:r>
                      <a:endParaRPr lang="en-US" dirty="0"/>
                    </a:p>
                  </a:txBody>
                  <a:tcPr/>
                </a:tc>
              </a:tr>
              <a:tr h="2610517">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4238365" y="3703555"/>
            <a:ext cx="3715268" cy="2362530"/>
          </a:xfrm>
          <a:prstGeom prst="rect">
            <a:avLst/>
          </a:prstGeom>
        </p:spPr>
      </p:pic>
    </p:spTree>
    <p:extLst>
      <p:ext uri="{BB962C8B-B14F-4D97-AF65-F5344CB8AC3E}">
        <p14:creationId xmlns:p14="http://schemas.microsoft.com/office/powerpoint/2010/main" val="224139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TotalTime>
  <Words>1500</Words>
  <Application>Microsoft Office PowerPoint</Application>
  <PresentationFormat>Widescreen</PresentationFormat>
  <Paragraphs>197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Vj E.</dc:creator>
  <cp:lastModifiedBy>Vj E.</cp:lastModifiedBy>
  <cp:revision>48</cp:revision>
  <dcterms:created xsi:type="dcterms:W3CDTF">2021-08-14T15:45:34Z</dcterms:created>
  <dcterms:modified xsi:type="dcterms:W3CDTF">2021-08-29T23:05:22Z</dcterms:modified>
</cp:coreProperties>
</file>