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8816" r:id="rId2"/>
    <p:sldId id="88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EECF-A686-4A3B-B1F9-3B2CECC7D74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7E0AA-E5C7-4CED-9EFB-E94EA9E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or custom: Custom</a:t>
            </a:r>
          </a:p>
          <a:p>
            <a:r>
              <a:rPr lang="en-US"/>
              <a:t>Client: </a:t>
            </a:r>
          </a:p>
          <a:p>
            <a:r>
              <a:rPr lang="en-US"/>
              <a:t>Curriculum code: DAT-ENG-ASP-10W-ST-00</a:t>
            </a:r>
          </a:p>
          <a:p>
            <a:r>
              <a:rPr lang="en-US"/>
              <a:t>Link to recruiting curriculum: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12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">
  <p:cSld name="cover B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75000">
                <a:schemeClr val="lt2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pic>
        <p:nvPicPr>
          <p:cNvPr id="29" name="Google Shape;2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2419" y="4696298"/>
            <a:ext cx="3954221" cy="15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916" y="-100615"/>
            <a:ext cx="3207985" cy="332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493986"/>
            <a:ext cx="2743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9"/>
          <p:cNvSpPr txBox="1">
            <a:spLocks noGrp="1"/>
          </p:cNvSpPr>
          <p:nvPr>
            <p:ph type="ctrTitle"/>
          </p:nvPr>
        </p:nvSpPr>
        <p:spPr>
          <a:xfrm>
            <a:off x="659922" y="5111496"/>
            <a:ext cx="1084627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  <a:defRPr sz="48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ubTitle" idx="1"/>
          </p:nvPr>
        </p:nvSpPr>
        <p:spPr>
          <a:xfrm>
            <a:off x="677174" y="5879068"/>
            <a:ext cx="10829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" name="Google Shape;34;p39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7601" y="1073535"/>
            <a:ext cx="1600080" cy="316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9" descr="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08971" y="1791197"/>
            <a:ext cx="1131091" cy="292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9" descr="Shape, circl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73125" y="1692086"/>
            <a:ext cx="1085112" cy="304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73526" y="1653374"/>
            <a:ext cx="1121895" cy="3080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8075" y="2709028"/>
            <a:ext cx="3191865" cy="2032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738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3">
                                            <p:txEl>
                                              <p:char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feature">
  <p:cSld name="title content featur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8"/>
          <p:cNvSpPr txBox="1">
            <a:spLocks noGrp="1"/>
          </p:cNvSpPr>
          <p:nvPr>
            <p:ph type="title"/>
          </p:nvPr>
        </p:nvSpPr>
        <p:spPr>
          <a:xfrm>
            <a:off x="685800" y="389128"/>
            <a:ext cx="1081735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58"/>
          <p:cNvSpPr txBox="1">
            <a:spLocks noGrp="1"/>
          </p:cNvSpPr>
          <p:nvPr>
            <p:ph type="ftr" idx="11"/>
          </p:nvPr>
        </p:nvSpPr>
        <p:spPr>
          <a:xfrm>
            <a:off x="7909559" y="6400800"/>
            <a:ext cx="541020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© 2022 GenSpark. All Rights Reserved</a:t>
            </a:r>
            <a:endParaRPr/>
          </a:p>
        </p:txBody>
      </p:sp>
      <p:sp>
        <p:nvSpPr>
          <p:cNvPr id="168" name="Google Shape;168;p58"/>
          <p:cNvSpPr txBox="1">
            <a:spLocks noGrp="1"/>
          </p:cNvSpPr>
          <p:nvPr>
            <p:ph type="sldNum" idx="12"/>
          </p:nvPr>
        </p:nvSpPr>
        <p:spPr>
          <a:xfrm>
            <a:off x="11045950" y="64008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58"/>
          <p:cNvSpPr txBox="1">
            <a:spLocks noGrp="1"/>
          </p:cNvSpPr>
          <p:nvPr>
            <p:ph type="body" idx="1"/>
          </p:nvPr>
        </p:nvSpPr>
        <p:spPr>
          <a:xfrm>
            <a:off x="685800" y="1444752"/>
            <a:ext cx="10817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497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>
            <a:extLst>
              <a:ext uri="{FF2B5EF4-FFF2-40B4-BE49-F238E27FC236}">
                <a16:creationId xmlns:a16="http://schemas.microsoft.com/office/drawing/2014/main" id="{A94591C7-08EC-4A84-912C-08FF3A178B4A}"/>
              </a:ext>
            </a:extLst>
          </p:cNvPr>
          <p:cNvSpPr/>
          <p:nvPr userDrawn="1"/>
        </p:nvSpPr>
        <p:spPr>
          <a:xfrm>
            <a:off x="0" y="921577"/>
            <a:ext cx="12181840" cy="5943600"/>
          </a:xfrm>
          <a:custGeom>
            <a:avLst/>
            <a:gdLst/>
            <a:ahLst/>
            <a:cxnLst/>
            <a:rect l="l" t="t" r="r" b="b"/>
            <a:pathLst>
              <a:path w="12181840" h="5943600">
                <a:moveTo>
                  <a:pt x="12181840" y="0"/>
                </a:moveTo>
                <a:lnTo>
                  <a:pt x="0" y="0"/>
                </a:lnTo>
                <a:lnTo>
                  <a:pt x="0" y="5943600"/>
                </a:lnTo>
                <a:lnTo>
                  <a:pt x="12181840" y="5943600"/>
                </a:lnTo>
                <a:lnTo>
                  <a:pt x="121818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" name="Google Shape;15;p37">
            <a:extLst>
              <a:ext uri="{FF2B5EF4-FFF2-40B4-BE49-F238E27FC236}">
                <a16:creationId xmlns:a16="http://schemas.microsoft.com/office/drawing/2014/main" id="{87BFE7BF-EA3B-41BC-8F1C-E17E0E337A0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279400"/>
            <a:ext cx="13716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D344CD1-F150-49B5-9EC0-B76FFE81276F}"/>
              </a:ext>
            </a:extLst>
          </p:cNvPr>
          <p:cNvSpPr txBox="1">
            <a:spLocks/>
          </p:cNvSpPr>
          <p:nvPr userDrawn="1"/>
        </p:nvSpPr>
        <p:spPr>
          <a:xfrm>
            <a:off x="515112" y="6645758"/>
            <a:ext cx="541020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GenSpark.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399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36">
            <a:extLst>
              <a:ext uri="{FF2B5EF4-FFF2-40B4-BE49-F238E27FC236}">
                <a16:creationId xmlns:a16="http://schemas.microsoft.com/office/drawing/2014/main" id="{58D4C365-659A-F04D-861D-B954BC865DE7}"/>
              </a:ext>
            </a:extLst>
          </p:cNvPr>
          <p:cNvSpPr/>
          <p:nvPr userDrawn="1"/>
        </p:nvSpPr>
        <p:spPr bwMode="auto">
          <a:xfrm>
            <a:off x="10164799" y="209552"/>
            <a:ext cx="130175" cy="122237"/>
          </a:xfrm>
          <a:custGeom>
            <a:avLst/>
            <a:gdLst>
              <a:gd name="connsiteX0" fmla="*/ 194110 w 191781"/>
              <a:gd name="connsiteY0" fmla="*/ 90683 h 179190"/>
              <a:gd name="connsiteX1" fmla="*/ 97055 w 191781"/>
              <a:gd name="connsiteY1" fmla="*/ 181366 h 179190"/>
              <a:gd name="connsiteX2" fmla="*/ -1 w 191781"/>
              <a:gd name="connsiteY2" fmla="*/ 90683 h 179190"/>
              <a:gd name="connsiteX3" fmla="*/ 97055 w 191781"/>
              <a:gd name="connsiteY3" fmla="*/ 0 h 179190"/>
              <a:gd name="connsiteX4" fmla="*/ 194110 w 191781"/>
              <a:gd name="connsiteY4" fmla="*/ 90683 h 17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81" h="179190">
                <a:moveTo>
                  <a:pt x="194110" y="90683"/>
                </a:moveTo>
                <a:cubicBezTo>
                  <a:pt x="194110" y="140766"/>
                  <a:pt x="150657" y="181366"/>
                  <a:pt x="97055" y="181366"/>
                </a:cubicBezTo>
                <a:cubicBezTo>
                  <a:pt x="43452" y="181366"/>
                  <a:pt x="-1" y="140766"/>
                  <a:pt x="-1" y="90683"/>
                </a:cubicBezTo>
                <a:cubicBezTo>
                  <a:pt x="-1" y="40600"/>
                  <a:pt x="43452" y="0"/>
                  <a:pt x="97055" y="0"/>
                </a:cubicBezTo>
                <a:cubicBezTo>
                  <a:pt x="150657" y="0"/>
                  <a:pt x="194110" y="40600"/>
                  <a:pt x="194110" y="9068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846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ID" sz="1351" b="0" i="0">
              <a:latin typeface="Roboto" panose="02000000000000000000" pitchFamily="2" charset="0"/>
            </a:endParaRP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A152F2AE-49EF-7D4A-8371-A15760C5DEEB}"/>
              </a:ext>
            </a:extLst>
          </p:cNvPr>
          <p:cNvSpPr/>
          <p:nvPr userDrawn="1"/>
        </p:nvSpPr>
        <p:spPr>
          <a:xfrm>
            <a:off x="10683048" y="579405"/>
            <a:ext cx="30163" cy="30163"/>
          </a:xfrm>
          <a:custGeom>
            <a:avLst/>
            <a:gdLst>
              <a:gd name="connsiteX0" fmla="*/ 45186 w 40971"/>
              <a:gd name="connsiteY0" fmla="*/ 22593 h 40971"/>
              <a:gd name="connsiteX1" fmla="*/ 22593 w 40971"/>
              <a:gd name="connsiteY1" fmla="*/ 45186 h 40971"/>
              <a:gd name="connsiteX2" fmla="*/ 0 w 40971"/>
              <a:gd name="connsiteY2" fmla="*/ 22593 h 40971"/>
              <a:gd name="connsiteX3" fmla="*/ 22593 w 40971"/>
              <a:gd name="connsiteY3" fmla="*/ 0 h 40971"/>
              <a:gd name="connsiteX4" fmla="*/ 45186 w 40971"/>
              <a:gd name="connsiteY4" fmla="*/ 22593 h 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1" h="40971">
                <a:moveTo>
                  <a:pt x="45186" y="22593"/>
                </a:moveTo>
                <a:cubicBezTo>
                  <a:pt x="45186" y="35071"/>
                  <a:pt x="35071" y="45186"/>
                  <a:pt x="22593" y="45186"/>
                </a:cubicBezTo>
                <a:cubicBezTo>
                  <a:pt x="10115" y="45186"/>
                  <a:pt x="0" y="35071"/>
                  <a:pt x="0" y="22593"/>
                </a:cubicBezTo>
                <a:cubicBezTo>
                  <a:pt x="0" y="10115"/>
                  <a:pt x="10115" y="0"/>
                  <a:pt x="22593" y="0"/>
                </a:cubicBezTo>
                <a:cubicBezTo>
                  <a:pt x="35071" y="0"/>
                  <a:pt x="45186" y="10116"/>
                  <a:pt x="45186" y="225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85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ID" sz="1351" b="0" i="0">
              <a:latin typeface="Roboto" panose="02000000000000000000" pitchFamily="2" charset="0"/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5039CC5A-8DBF-F347-AA55-E63F87D3B74B}"/>
              </a:ext>
            </a:extLst>
          </p:cNvPr>
          <p:cNvSpPr/>
          <p:nvPr userDrawn="1"/>
        </p:nvSpPr>
        <p:spPr>
          <a:xfrm>
            <a:off x="11470733" y="602457"/>
            <a:ext cx="30163" cy="30163"/>
          </a:xfrm>
          <a:custGeom>
            <a:avLst/>
            <a:gdLst>
              <a:gd name="connsiteX0" fmla="*/ 45186 w 40971"/>
              <a:gd name="connsiteY0" fmla="*/ 22593 h 40971"/>
              <a:gd name="connsiteX1" fmla="*/ 22593 w 40971"/>
              <a:gd name="connsiteY1" fmla="*/ 45186 h 40971"/>
              <a:gd name="connsiteX2" fmla="*/ 0 w 40971"/>
              <a:gd name="connsiteY2" fmla="*/ 22593 h 40971"/>
              <a:gd name="connsiteX3" fmla="*/ 22593 w 40971"/>
              <a:gd name="connsiteY3" fmla="*/ 0 h 40971"/>
              <a:gd name="connsiteX4" fmla="*/ 45186 w 40971"/>
              <a:gd name="connsiteY4" fmla="*/ 22593 h 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1" h="40971">
                <a:moveTo>
                  <a:pt x="45186" y="22593"/>
                </a:moveTo>
                <a:cubicBezTo>
                  <a:pt x="45186" y="35071"/>
                  <a:pt x="35071" y="45186"/>
                  <a:pt x="22593" y="45186"/>
                </a:cubicBezTo>
                <a:cubicBezTo>
                  <a:pt x="10115" y="45186"/>
                  <a:pt x="0" y="35071"/>
                  <a:pt x="0" y="22593"/>
                </a:cubicBezTo>
                <a:cubicBezTo>
                  <a:pt x="0" y="10115"/>
                  <a:pt x="10115" y="0"/>
                  <a:pt x="22593" y="0"/>
                </a:cubicBezTo>
                <a:cubicBezTo>
                  <a:pt x="35071" y="0"/>
                  <a:pt x="45186" y="10116"/>
                  <a:pt x="45186" y="225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85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ID" sz="1351" b="0" i="0">
              <a:latin typeface="Roboto" panose="02000000000000000000" pitchFamily="2" charset="0"/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90E0A87D-D123-3A42-BB03-D11AC160C63B}"/>
              </a:ext>
            </a:extLst>
          </p:cNvPr>
          <p:cNvSpPr/>
          <p:nvPr userDrawn="1"/>
        </p:nvSpPr>
        <p:spPr>
          <a:xfrm>
            <a:off x="11397336" y="1480239"/>
            <a:ext cx="30163" cy="30163"/>
          </a:xfrm>
          <a:custGeom>
            <a:avLst/>
            <a:gdLst>
              <a:gd name="connsiteX0" fmla="*/ 45186 w 40971"/>
              <a:gd name="connsiteY0" fmla="*/ 22593 h 40971"/>
              <a:gd name="connsiteX1" fmla="*/ 22593 w 40971"/>
              <a:gd name="connsiteY1" fmla="*/ 45186 h 40971"/>
              <a:gd name="connsiteX2" fmla="*/ 0 w 40971"/>
              <a:gd name="connsiteY2" fmla="*/ 22593 h 40971"/>
              <a:gd name="connsiteX3" fmla="*/ 22593 w 40971"/>
              <a:gd name="connsiteY3" fmla="*/ 0 h 40971"/>
              <a:gd name="connsiteX4" fmla="*/ 45186 w 40971"/>
              <a:gd name="connsiteY4" fmla="*/ 22593 h 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1" h="40971">
                <a:moveTo>
                  <a:pt x="45186" y="22593"/>
                </a:moveTo>
                <a:cubicBezTo>
                  <a:pt x="45186" y="35071"/>
                  <a:pt x="35071" y="45186"/>
                  <a:pt x="22593" y="45186"/>
                </a:cubicBezTo>
                <a:cubicBezTo>
                  <a:pt x="10115" y="45186"/>
                  <a:pt x="0" y="35071"/>
                  <a:pt x="0" y="22593"/>
                </a:cubicBezTo>
                <a:cubicBezTo>
                  <a:pt x="0" y="10115"/>
                  <a:pt x="10115" y="0"/>
                  <a:pt x="22593" y="0"/>
                </a:cubicBezTo>
                <a:cubicBezTo>
                  <a:pt x="35071" y="0"/>
                  <a:pt x="45186" y="10116"/>
                  <a:pt x="45186" y="225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85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ID" sz="1351" b="0" i="0">
              <a:latin typeface="Roboto" panose="02000000000000000000" pitchFamily="2" charset="0"/>
            </a:endParaRPr>
          </a:p>
        </p:txBody>
      </p:sp>
      <p:sp>
        <p:nvSpPr>
          <p:cNvPr id="27" name="Freeform: Shape 36">
            <a:extLst>
              <a:ext uri="{FF2B5EF4-FFF2-40B4-BE49-F238E27FC236}">
                <a16:creationId xmlns:a16="http://schemas.microsoft.com/office/drawing/2014/main" id="{6FF1C031-0F92-954E-8E2A-78A4E9BA7F3D}"/>
              </a:ext>
            </a:extLst>
          </p:cNvPr>
          <p:cNvSpPr/>
          <p:nvPr userDrawn="1"/>
        </p:nvSpPr>
        <p:spPr bwMode="auto">
          <a:xfrm>
            <a:off x="11791193" y="-61119"/>
            <a:ext cx="130175" cy="122237"/>
          </a:xfrm>
          <a:custGeom>
            <a:avLst/>
            <a:gdLst>
              <a:gd name="connsiteX0" fmla="*/ 194110 w 191781"/>
              <a:gd name="connsiteY0" fmla="*/ 90683 h 179190"/>
              <a:gd name="connsiteX1" fmla="*/ 97055 w 191781"/>
              <a:gd name="connsiteY1" fmla="*/ 181366 h 179190"/>
              <a:gd name="connsiteX2" fmla="*/ -1 w 191781"/>
              <a:gd name="connsiteY2" fmla="*/ 90683 h 179190"/>
              <a:gd name="connsiteX3" fmla="*/ 97055 w 191781"/>
              <a:gd name="connsiteY3" fmla="*/ 0 h 179190"/>
              <a:gd name="connsiteX4" fmla="*/ 194110 w 191781"/>
              <a:gd name="connsiteY4" fmla="*/ 90683 h 17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81" h="179190">
                <a:moveTo>
                  <a:pt x="194110" y="90683"/>
                </a:moveTo>
                <a:cubicBezTo>
                  <a:pt x="194110" y="140766"/>
                  <a:pt x="150657" y="181366"/>
                  <a:pt x="97055" y="181366"/>
                </a:cubicBezTo>
                <a:cubicBezTo>
                  <a:pt x="43452" y="181366"/>
                  <a:pt x="-1" y="140766"/>
                  <a:pt x="-1" y="90683"/>
                </a:cubicBezTo>
                <a:cubicBezTo>
                  <a:pt x="-1" y="40600"/>
                  <a:pt x="43452" y="0"/>
                  <a:pt x="97055" y="0"/>
                </a:cubicBezTo>
                <a:cubicBezTo>
                  <a:pt x="150657" y="0"/>
                  <a:pt x="194110" y="40600"/>
                  <a:pt x="194110" y="9068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846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ID" sz="1351" b="0" i="0">
              <a:latin typeface="Roboto" panose="02000000000000000000" pitchFamily="2" charset="0"/>
            </a:endParaRPr>
          </a:p>
        </p:txBody>
      </p:sp>
      <p:sp>
        <p:nvSpPr>
          <p:cNvPr id="28" name="Freeform: Shape 36">
            <a:extLst>
              <a:ext uri="{FF2B5EF4-FFF2-40B4-BE49-F238E27FC236}">
                <a16:creationId xmlns:a16="http://schemas.microsoft.com/office/drawing/2014/main" id="{FD574543-1A0F-414B-9C29-5DD12D1B8686}"/>
              </a:ext>
            </a:extLst>
          </p:cNvPr>
          <p:cNvSpPr/>
          <p:nvPr userDrawn="1"/>
        </p:nvSpPr>
        <p:spPr bwMode="auto">
          <a:xfrm>
            <a:off x="11756269" y="1510402"/>
            <a:ext cx="130175" cy="122237"/>
          </a:xfrm>
          <a:custGeom>
            <a:avLst/>
            <a:gdLst>
              <a:gd name="connsiteX0" fmla="*/ 194110 w 191781"/>
              <a:gd name="connsiteY0" fmla="*/ 90683 h 179190"/>
              <a:gd name="connsiteX1" fmla="*/ 97055 w 191781"/>
              <a:gd name="connsiteY1" fmla="*/ 181366 h 179190"/>
              <a:gd name="connsiteX2" fmla="*/ -1 w 191781"/>
              <a:gd name="connsiteY2" fmla="*/ 90683 h 179190"/>
              <a:gd name="connsiteX3" fmla="*/ 97055 w 191781"/>
              <a:gd name="connsiteY3" fmla="*/ 0 h 179190"/>
              <a:gd name="connsiteX4" fmla="*/ 194110 w 191781"/>
              <a:gd name="connsiteY4" fmla="*/ 90683 h 17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81" h="179190">
                <a:moveTo>
                  <a:pt x="194110" y="90683"/>
                </a:moveTo>
                <a:cubicBezTo>
                  <a:pt x="194110" y="140766"/>
                  <a:pt x="150657" y="181366"/>
                  <a:pt x="97055" y="181366"/>
                </a:cubicBezTo>
                <a:cubicBezTo>
                  <a:pt x="43452" y="181366"/>
                  <a:pt x="-1" y="140766"/>
                  <a:pt x="-1" y="90683"/>
                </a:cubicBezTo>
                <a:cubicBezTo>
                  <a:pt x="-1" y="40600"/>
                  <a:pt x="43452" y="0"/>
                  <a:pt x="97055" y="0"/>
                </a:cubicBezTo>
                <a:cubicBezTo>
                  <a:pt x="150657" y="0"/>
                  <a:pt x="194110" y="40600"/>
                  <a:pt x="194110" y="9068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846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ID" sz="1351" b="0" i="0">
              <a:latin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A2B2D8-43CA-C34D-99B2-21B7F4EEDC6F}"/>
              </a:ext>
            </a:extLst>
          </p:cNvPr>
          <p:cNvSpPr txBox="1"/>
          <p:nvPr userDrawn="1"/>
        </p:nvSpPr>
        <p:spPr>
          <a:xfrm>
            <a:off x="13303169" y="-8488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0" i="0">
              <a:latin typeface="Roboto" panose="02000000000000000000" pitchFamily="2" charset="0"/>
            </a:endParaRPr>
          </a:p>
        </p:txBody>
      </p:sp>
      <p:sp>
        <p:nvSpPr>
          <p:cNvPr id="30" name="Text Placeholder 79">
            <a:extLst>
              <a:ext uri="{FF2B5EF4-FFF2-40B4-BE49-F238E27FC236}">
                <a16:creationId xmlns:a16="http://schemas.microsoft.com/office/drawing/2014/main" id="{CD9F8AC9-67E0-864A-827F-69A80F5B6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525" y="1704811"/>
            <a:ext cx="7432675" cy="479600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6032B5A3-7445-524E-BA2F-3CE82FD3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96" y="22066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 i="0">
                <a:gradFill>
                  <a:gsLst>
                    <a:gs pos="60000">
                      <a:srgbClr val="00206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365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entered">
  <p:cSld name="title centere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>
            <a:spLocks noGrp="1"/>
          </p:cNvSpPr>
          <p:nvPr>
            <p:ph type="ftr" idx="11"/>
          </p:nvPr>
        </p:nvSpPr>
        <p:spPr>
          <a:xfrm>
            <a:off x="8340849" y="6400800"/>
            <a:ext cx="541020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© 2022 GenSpark. All Rights Reserved</a:t>
            </a:r>
          </a:p>
        </p:txBody>
      </p:sp>
      <p:sp>
        <p:nvSpPr>
          <p:cNvPr id="101" name="Google Shape;101;p48"/>
          <p:cNvSpPr txBox="1">
            <a:spLocks noGrp="1"/>
          </p:cNvSpPr>
          <p:nvPr>
            <p:ph type="sldNum" idx="12"/>
          </p:nvPr>
        </p:nvSpPr>
        <p:spPr>
          <a:xfrm>
            <a:off x="11045950" y="64008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title"/>
          </p:nvPr>
        </p:nvSpPr>
        <p:spPr>
          <a:xfrm>
            <a:off x="685799" y="436880"/>
            <a:ext cx="10817351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6591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-10671" y="902930"/>
            <a:ext cx="121920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 txBox="1">
            <a:spLocks noGrp="1"/>
          </p:cNvSpPr>
          <p:nvPr>
            <p:ph type="ftr" idx="11"/>
          </p:nvPr>
        </p:nvSpPr>
        <p:spPr>
          <a:xfrm>
            <a:off x="8340849" y="6400800"/>
            <a:ext cx="541020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Copyright © 2022 GenSpark. All Rights Reserved</a:t>
            </a:r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body" idx="1"/>
          </p:nvPr>
        </p:nvSpPr>
        <p:spPr>
          <a:xfrm>
            <a:off x="685800" y="2171700"/>
            <a:ext cx="10817349" cy="17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D3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title"/>
          </p:nvPr>
        </p:nvSpPr>
        <p:spPr>
          <a:xfrm>
            <a:off x="667510" y="285426"/>
            <a:ext cx="10835639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11045950" y="64008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2143" y="285426"/>
            <a:ext cx="1371600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8946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68" r:id="rId5"/>
  </p:sldLayoutIdLst>
  <p:transition>
    <p:fade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pos="3408">
          <p15:clr>
            <a:srgbClr val="F26B43"/>
          </p15:clr>
        </p15:guide>
        <p15:guide id="7" pos="4272">
          <p15:clr>
            <a:srgbClr val="F26B43"/>
          </p15:clr>
        </p15:guide>
        <p15:guide id="8" pos="2976">
          <p15:clr>
            <a:srgbClr val="F26B43"/>
          </p15:clr>
        </p15:guide>
        <p15:guide id="9" pos="4704">
          <p15:clr>
            <a:srgbClr val="F26B43"/>
          </p15:clr>
        </p15:guide>
        <p15:guide id="10" orient="horz" pos="432">
          <p15:clr>
            <a:srgbClr val="F26B43"/>
          </p15:clr>
        </p15:guide>
        <p15:guide id="11" orient="horz" pos="3552">
          <p15:clr>
            <a:srgbClr val="F26B43"/>
          </p15:clr>
        </p15:guide>
        <p15:guide id="12" orient="horz" pos="3216">
          <p15:clr>
            <a:srgbClr val="F26B43"/>
          </p15:clr>
        </p15:guide>
        <p15:guide id="13" orient="horz" pos="576">
          <p15:clr>
            <a:srgbClr val="F26B43"/>
          </p15:clr>
        </p15:guide>
        <p15:guide id="14" orient="horz" pos="1368">
          <p15:clr>
            <a:srgbClr val="F26B43"/>
          </p15:clr>
        </p15:guide>
        <p15:guide id="15" orient="horz" pos="1152">
          <p15:clr>
            <a:srgbClr val="F26B43"/>
          </p15:clr>
        </p15:guide>
        <p15:guide id="16" orient="horz" pos="936">
          <p15:clr>
            <a:srgbClr val="F26B43"/>
          </p15:clr>
        </p15:guide>
        <p15:guide id="17" pos="864">
          <p15:clr>
            <a:srgbClr val="F26B43"/>
          </p15:clr>
        </p15:guide>
        <p15:guide id="18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7814-44E7-276C-CFE5-FAC0972F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74" y="4969277"/>
            <a:ext cx="10829026" cy="834716"/>
          </a:xfrm>
        </p:spPr>
        <p:txBody>
          <a:bodyPr/>
          <a:lstStyle/>
          <a:p>
            <a:r>
              <a:rPr lang="en-GB" dirty="0"/>
              <a:t>Azure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09928-F647-E952-AF85-471555EB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74" y="5879068"/>
            <a:ext cx="10829026" cy="497572"/>
          </a:xfrm>
        </p:spPr>
        <p:txBody>
          <a:bodyPr/>
          <a:lstStyle/>
          <a:p>
            <a:r>
              <a:rPr lang="en-GB" dirty="0"/>
              <a:t>Week Wise Course Curriculum</a:t>
            </a:r>
          </a:p>
        </p:txBody>
      </p:sp>
    </p:spTree>
    <p:extLst>
      <p:ext uri="{BB962C8B-B14F-4D97-AF65-F5344CB8AC3E}">
        <p14:creationId xmlns:p14="http://schemas.microsoft.com/office/powerpoint/2010/main" val="37783234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2D264-2CDE-4D55-9EF0-CC517C528C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88899" y="6605653"/>
            <a:ext cx="5410201" cy="228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1A385C"/>
                </a:solidFill>
                <a:effectLst/>
                <a:uLnTx/>
                <a:uFillTx/>
                <a:latin typeface="Arial Black"/>
                <a:sym typeface="Arial Black"/>
              </a:rPr>
              <a:t>Copyright © 2022 </a:t>
            </a:r>
            <a:r>
              <a:rPr kumimoji="0" lang="en-US" sz="700" b="1" i="0" u="none" strike="noStrike" kern="0" cap="none" spc="0" normalizeH="0" baseline="0" noProof="0" dirty="0" err="1">
                <a:ln>
                  <a:noFill/>
                </a:ln>
                <a:solidFill>
                  <a:srgbClr val="1A385C"/>
                </a:solidFill>
                <a:effectLst/>
                <a:uLnTx/>
                <a:uFillTx/>
                <a:latin typeface="Arial Black"/>
                <a:sym typeface="Arial Black"/>
              </a:rPr>
              <a:t>GenSpark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1A385C"/>
                </a:solidFill>
                <a:effectLst/>
                <a:uLnTx/>
                <a:uFillTx/>
                <a:latin typeface="Arial Black"/>
                <a:sym typeface="Arial Black"/>
              </a:rPr>
              <a:t>. All Rights Reserved</a:t>
            </a:r>
          </a:p>
        </p:txBody>
      </p:sp>
      <p:sp>
        <p:nvSpPr>
          <p:cNvPr id="7" name="Google Shape;210;p6">
            <a:extLst>
              <a:ext uri="{FF2B5EF4-FFF2-40B4-BE49-F238E27FC236}">
                <a16:creationId xmlns:a16="http://schemas.microsoft.com/office/drawing/2014/main" id="{F6954097-68E1-494A-A0B0-53EDDEEF0692}"/>
              </a:ext>
            </a:extLst>
          </p:cNvPr>
          <p:cNvSpPr txBox="1">
            <a:spLocks/>
          </p:cNvSpPr>
          <p:nvPr/>
        </p:nvSpPr>
        <p:spPr>
          <a:xfrm>
            <a:off x="1935126" y="38050"/>
            <a:ext cx="8612371" cy="45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Clr>
                <a:srgbClr val="1A385C"/>
              </a:buClr>
              <a:buSzPts val="3600"/>
              <a:buFont typeface="Arial Black"/>
              <a:buNone/>
              <a:tabLst/>
              <a:defRPr/>
            </a:pPr>
            <a:r>
              <a:rPr kumimoji="0" lang="da-DK" sz="2800" b="0" i="0" u="none" strike="noStrike" kern="0" cap="none" spc="0" normalizeH="0" baseline="0" noProof="0" dirty="0">
                <a:ln>
                  <a:noFill/>
                </a:ln>
                <a:solidFill>
                  <a:srgbClr val="1A385C"/>
                </a:solidFill>
                <a:effectLst/>
                <a:uLnTx/>
                <a:uFillTx/>
                <a:latin typeface="Arial Black"/>
                <a:sym typeface="Arial Black"/>
              </a:rPr>
              <a:t>Azure Data Engineering – Experienced </a:t>
            </a:r>
            <a:r>
              <a:rPr kumimoji="0" lang="da-DK" sz="2000" b="0" i="0" u="none" strike="noStrike" kern="0" cap="none" spc="0" normalizeH="0" baseline="0" noProof="0" dirty="0">
                <a:ln>
                  <a:noFill/>
                </a:ln>
                <a:solidFill>
                  <a:srgbClr val="1A385C"/>
                </a:solidFill>
                <a:effectLst/>
                <a:uLnTx/>
                <a:uFillTx/>
                <a:latin typeface="Arial Black"/>
                <a:sym typeface="Arial Black"/>
              </a:rPr>
              <a:t>Ver 1.3</a:t>
            </a:r>
            <a:endParaRPr kumimoji="0" lang="da-DK" b="0" i="0" u="none" strike="noStrike" kern="0" cap="none" spc="0" normalizeH="0" baseline="0" noProof="0" dirty="0">
              <a:ln>
                <a:noFill/>
              </a:ln>
              <a:solidFill>
                <a:srgbClr val="1A385C"/>
              </a:solidFill>
              <a:effectLst/>
              <a:uLnTx/>
              <a:uFillTx/>
              <a:latin typeface="Arial Black"/>
              <a:sym typeface="Arial Blac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A3A6E-49FD-4B9C-9147-56E855ADC0FC}"/>
              </a:ext>
            </a:extLst>
          </p:cNvPr>
          <p:cNvSpPr txBox="1"/>
          <p:nvPr/>
        </p:nvSpPr>
        <p:spPr>
          <a:xfrm>
            <a:off x="10372282" y="476346"/>
            <a:ext cx="218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A385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Curriculum – 8 Weeks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523DB-C360-4D71-9A16-EF27777B3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07555"/>
              </p:ext>
            </p:extLst>
          </p:nvPr>
        </p:nvGraphicFramePr>
        <p:xfrm>
          <a:off x="59872" y="797434"/>
          <a:ext cx="12072256" cy="1048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608">
                  <a:extLst>
                    <a:ext uri="{9D8B030D-6E8A-4147-A177-3AD203B41FA5}">
                      <a16:colId xmlns:a16="http://schemas.microsoft.com/office/drawing/2014/main" val="630365474"/>
                    </a:ext>
                  </a:extLst>
                </a:gridCol>
                <a:gridCol w="3007360">
                  <a:extLst>
                    <a:ext uri="{9D8B030D-6E8A-4147-A177-3AD203B41FA5}">
                      <a16:colId xmlns:a16="http://schemas.microsoft.com/office/drawing/2014/main" val="4013237076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1993458213"/>
                    </a:ext>
                  </a:extLst>
                </a:gridCol>
                <a:gridCol w="3140528">
                  <a:extLst>
                    <a:ext uri="{9D8B030D-6E8A-4147-A177-3AD203B41FA5}">
                      <a16:colId xmlns:a16="http://schemas.microsoft.com/office/drawing/2014/main" val="4282532772"/>
                    </a:ext>
                  </a:extLst>
                </a:gridCol>
              </a:tblGrid>
              <a:tr h="4198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Week 1</a:t>
                      </a:r>
                    </a:p>
                    <a:p>
                      <a:pPr algn="ctr"/>
                      <a:r>
                        <a:rPr lang="en-US" sz="100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Microsoft Azure Data Fundamentals</a:t>
                      </a:r>
                      <a:endParaRPr lang="en-US" sz="1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Week2 </a:t>
                      </a:r>
                      <a:br>
                        <a:rPr lang="en-US" sz="100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IN" sz="1200" b="1" i="0" u="none" strike="noStrike" kern="1200" cap="none" baseline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Introduction to Azure Data Engineering &amp;  Azure Synapse serverless SQL pools</a:t>
                      </a:r>
                      <a:r>
                        <a:rPr lang="en-IN" sz="1200" b="0" i="0" u="none" strike="noStrike" kern="1200" cap="none" baseline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Week 3</a:t>
                      </a:r>
                    </a:p>
                    <a:p>
                      <a:pPr algn="ctr"/>
                      <a:r>
                        <a:rPr lang="en-IN" sz="1000" b="1" i="0" u="none" strike="noStrike" kern="1200" cap="none" baseline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Data engineering with Azure Synapse Apace Spark pools and Data warehousing</a:t>
                      </a:r>
                      <a:endParaRPr lang="en-US" sz="1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Week 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Python for Data Engineering</a:t>
                      </a:r>
                      <a:br>
                        <a:rPr lang="en-US" sz="70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</a:br>
                      <a:endParaRPr lang="en-IN" sz="700" b="1" i="0" u="none" strike="noStrike" kern="1200" cap="none" dirty="0">
                        <a:solidFill>
                          <a:schemeClr val="lt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271305"/>
                  </a:ext>
                </a:extLst>
              </a:tr>
              <a:tr h="2522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Data Concepts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Data roles and Services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fundamental relational data concepts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relational database services in Azure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Azure Storage for non-relational data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fundamentals of Azure Cosmos DB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fundamentals of large-scale data warehousing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Fundamentals of real-time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 fundamentals of data visualization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Azure </a:t>
                      </a:r>
                      <a:r>
                        <a:rPr lang="en-US" sz="900" b="0" i="0" u="none" strike="noStrike" kern="1200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CosmosDB</a:t>
                      </a: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Azure Synapse Analytics,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Azure SQL Server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Fundamentals of data services in Azure</a:t>
                      </a:r>
                      <a:b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To implement Azure Storage account , cosmos DB and SQL databases</a:t>
                      </a:r>
                      <a:endParaRPr lang="en-US" sz="900" b="0" i="0" u="none" strike="noStrike" kern="1200" cap="none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Introduction to data engineering on Azure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Important Data Concepts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Introduction of Azure Data Lake Storage Gen2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Azure Data Lake Storage Gen2 in Data analytics workloads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How Azure Synapse Analytics works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When to use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Understand stages of processing Big data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User Azure Data Lake Storage Gen2 in data analytics workloads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Introduction to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Explore Azure Synapse Analytics(Hand-on)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Use Azure Synapse serverless pools to query files in </a:t>
                      </a:r>
                      <a:r>
                        <a:rPr lang="en-US" sz="9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datalake</a:t>
                      </a: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Azure Synapse Serverless SQL Pools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Datalake</a:t>
                      </a: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 in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Authentication methods in Azure Synapse serverless SQL pools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What is Apache Spark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Use Apache Spark with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Analyze and visualize data with Spark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Modify and save </a:t>
                      </a:r>
                      <a:r>
                        <a:rPr lang="en-US" sz="9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dataframes</a:t>
                      </a: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Partition,  transform data with SQL with Spark in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Understand, Create and Use Delta Lake with Streaming data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Use Delta Lake in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EXERCISE-Transform data with Spark in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EXERCISE-Analyze data with Spark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Design Data Ware house Schema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Create, Load and Query data warehouse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EXERCISE-Explore Data Warehouse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Load data into a relational data warehouse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Load data into a relational data warehouse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Manage and monitor data warehouse activities in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Analyze and Optimize data warehouse in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Secure a data warehouse in Azure Synapse Analytics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Working with Git and</a:t>
                      </a: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 Gitlab,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Python Language Basics,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Core Python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Python Data structure (List , tuple , Dictionary , Set)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Python EDA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NUMPY for mathematical operation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Pandas for Data Analysis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Matplotlib for visualization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Sk</a:t>
                      </a: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-learn for machine learning and stats analysis library in dataset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Web Framework, Django and flask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2 mini project (A – Data analysis with python , B - Web with python)</a:t>
                      </a:r>
                    </a:p>
                    <a:p>
                      <a:pPr marL="0" marR="0" lvl="1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  <a:tabLst>
                          <a:tab pos="107950" algn="l"/>
                        </a:tabLst>
                      </a:pP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53757"/>
                  </a:ext>
                </a:extLst>
              </a:tr>
              <a:tr h="385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Week 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Streaming, Hybrid Transactional and Azure Synapse Analytics Pipeline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Week 6</a:t>
                      </a:r>
                    </a:p>
                    <a:p>
                      <a:pPr algn="ctr"/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Streaming and Databricks</a:t>
                      </a:r>
                      <a:endParaRPr lang="en-US" sz="1050" b="1" i="0" u="none" strike="noStrike" kern="1200" cap="none" dirty="0">
                        <a:solidFill>
                          <a:schemeClr val="lt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Week 7</a:t>
                      </a:r>
                      <a:b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050" b="1" i="0" u="none" strike="noStrike" kern="1200" cap="none" dirty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Microsoft Power BI Data Analytics</a:t>
                      </a:r>
                      <a:endParaRPr lang="en-IN" sz="1050" b="1" i="0" u="none" strike="noStrike" kern="1200" cap="none" dirty="0">
                        <a:solidFill>
                          <a:schemeClr val="lt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Week 8</a:t>
                      </a:r>
                      <a:br>
                        <a:rPr lang="en-US" sz="140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1" i="0" u="none" strike="noStrike" kern="1200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Azure Data Engineering Capstone Projects</a:t>
                      </a:r>
                      <a:endParaRPr lang="en-IN" sz="1400" b="1" i="0" u="none" strike="noStrike" kern="1200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60124"/>
                  </a:ext>
                </a:extLst>
              </a:tr>
              <a:tr h="218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Understand, Create, Define and Run pipeline using Azure Synapse Studio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 build a data pipeline in Azure Synapse Analytics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Understand and user Synapse Notebooks and Pipelines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 Use an Apache Spark notebook in a pipeline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Understand hybrid transactional and analytical processing 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Create, Analytical store enabled container, linked service for </a:t>
                      </a:r>
                      <a:r>
                        <a:rPr lang="en-IN" sz="900" b="0" i="0" u="none" strike="noStrike" kern="1200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CosmosDB</a:t>
                      </a: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with Spark, and Synapse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EXERCISE-Implement Azure Synapse Link for Cosmos DB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What is Azure Synapse Link for SQL?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Configure Azure Synapse Link for Azure SQL Database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Configure Azure Synapse Link for SQL Server 2022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 Implement Azure Synapse Link for SQL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  <a:tabLst>
                          <a:tab pos="107950" algn="l"/>
                        </a:tabLst>
                      </a:pP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Understand data streams, event processing, windows functions,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EXERCISE-Get Started with Azure Stream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Data ingestion scenarios, 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Define a query to select, filter and aggregate data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Ingest streaming data in to Azure Synapse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Power Bi with Azure Stream Analytics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EXERCISE-create a real-time data visualization.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Explore Databricks, its key concepts with Azure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Explore Azure Databricks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Create Spark cluster, Spark in notebooks, Visualize data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Use Spark in Azure Databricks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Create, Query and use Delta lake for Streaming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 Use Data Lake in Azure Databricks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Create SQL Datawarehouse, query and dashboards.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 Use a SQL warehouse in Azure Databricks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Azure Databricks notebooks and pipelines use linked services with Azure Databricks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Notebook activity in pipeline</a:t>
                      </a:r>
                    </a:p>
                    <a:p>
                      <a:pPr marL="171450" marR="0" lvl="1" indent="-1714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EXERCISE-Run an Azure Databricks Notebook with Azure </a:t>
                      </a:r>
                      <a:r>
                        <a:rPr lang="en-US" sz="9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  <a:sym typeface="Arial"/>
                        </a:rPr>
                        <a:t>Datafactory</a:t>
                      </a:r>
                      <a:endParaRPr lang="en-US" sz="9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Discover Data Analysis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 Started building with Power BI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 Data from files, relational data source, NoSQL database, online services, storage mode, Azure Analysis services .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 Prepare data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Desktop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Clean transform and load data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endParaRPr lang="en-US" sz="10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EXERCISE-Load data in Power BI Desktop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 a data model in Power BI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EXERCISE-Model data in Power BI Desktop Part1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Introduction to creating measures using DAX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endParaRPr lang="en-US" sz="10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EXERCISE-Time intelligence and measures in DAX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Optimize a model for performance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endParaRPr lang="en-US" sz="10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Work with Power BI visuals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 – Design a report in Power BI Desktop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a data driven story with Power BI reports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EXERCISE-Enhance Power BI reports with slicers, interaction, and formatting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a dashboard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endParaRPr lang="en-US" sz="10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 create a dashboard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paginated report</a:t>
                      </a: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 analytics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endParaRPr lang="en-US" sz="10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Work with AI Visuals in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PowerBI</a:t>
                      </a:r>
                      <a:endParaRPr lang="en-US" sz="10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1" indent="-28575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>
                          <a:tab pos="107950" algn="l"/>
                        </a:tabLst>
                      </a:pPr>
                      <a:r>
                        <a:rPr lang="en-US" sz="10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EXERCISE-Analyze data with AI Visuals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/>
                        <a:t>LAB 0: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Lab environment setup with a pre-installed virtual machine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900" dirty="0"/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LAB 1: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Explore compute and storage options for data engineering workloads</a:t>
                      </a:r>
                    </a:p>
                    <a:p>
                      <a:pPr marL="0" indent="0">
                        <a:buNone/>
                      </a:pPr>
                      <a:endParaRPr lang="en-US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Run interactive queries using serverless SQL pools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3: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Data exploration and transformation in Azure 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4: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Explore, transform, and load data into the Data Warehouse using Apache Spark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Ingest and load data into the Data Warehouse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6: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Transform data with Azure Data Factory or Azure Synapse Pipelines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7: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Integrate data from notebooks with Azure Data Factory or Azure Synapse Pipelines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8: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End-to-end security with Azure Synapse Analytics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9: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Support Hybrid Transactional Analytical Processing (HTAP) with Azure Synapse Link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10: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Real-time stream processing with Stream Analytics</a:t>
                      </a:r>
                    </a:p>
                    <a:p>
                      <a:pPr marL="0" indent="0">
                        <a:buNone/>
                      </a:pPr>
                      <a:endParaRPr lang="en-I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/>
                        <a:t>LAB 11: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Create a stream processing solution with Event Hubs and Azure Databricks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7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GenSpark">
      <a:dk1>
        <a:srgbClr val="1A385C"/>
      </a:dk1>
      <a:lt1>
        <a:srgbClr val="FFFFFF"/>
      </a:lt1>
      <a:dk2>
        <a:srgbClr val="F96161"/>
      </a:dk2>
      <a:lt2>
        <a:srgbClr val="F7F7F7"/>
      </a:lt2>
      <a:accent1>
        <a:srgbClr val="1A385C"/>
      </a:accent1>
      <a:accent2>
        <a:srgbClr val="F96161"/>
      </a:accent2>
      <a:accent3>
        <a:srgbClr val="F0E64B"/>
      </a:accent3>
      <a:accent4>
        <a:srgbClr val="00C873"/>
      </a:accent4>
      <a:accent5>
        <a:srgbClr val="838E8E"/>
      </a:accent5>
      <a:accent6>
        <a:srgbClr val="B9BEBE"/>
      </a:accent6>
      <a:hlink>
        <a:srgbClr val="F96161"/>
      </a:hlink>
      <a:folHlink>
        <a:srgbClr val="1A385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Spark_PowerPoint_template_c1 (1).pptx" id="{72868F4B-DA48-4421-B286-2616CE9F6731}" vid="{FE764331-C772-4410-9DF6-065C8681B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1002</Words>
  <Application>Microsoft Office PowerPoint</Application>
  <PresentationFormat>Widescreen</PresentationFormat>
  <Paragraphs>162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Roboto</vt:lpstr>
      <vt:lpstr>1_Office Theme</vt:lpstr>
      <vt:lpstr>Azure Data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ENGINEERING</dc:title>
  <dc:creator>Abhishek Bothra</dc:creator>
  <cp:lastModifiedBy>Amritansh Lal</cp:lastModifiedBy>
  <cp:revision>51</cp:revision>
  <dcterms:created xsi:type="dcterms:W3CDTF">2022-04-24T14:24:21Z</dcterms:created>
  <dcterms:modified xsi:type="dcterms:W3CDTF">2023-02-24T13:40:30Z</dcterms:modified>
</cp:coreProperties>
</file>