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19"/>
  </p:notesMasterIdLst>
  <p:sldIdLst>
    <p:sldId id="1873" r:id="rId6"/>
    <p:sldId id="1874" r:id="rId7"/>
    <p:sldId id="1875" r:id="rId8"/>
    <p:sldId id="1876" r:id="rId9"/>
    <p:sldId id="1877" r:id="rId10"/>
    <p:sldId id="270" r:id="rId11"/>
    <p:sldId id="1878" r:id="rId12"/>
    <p:sldId id="1880" r:id="rId13"/>
    <p:sldId id="1883" r:id="rId14"/>
    <p:sldId id="1881" r:id="rId15"/>
    <p:sldId id="256" r:id="rId16"/>
    <p:sldId id="1882" r:id="rId17"/>
    <p:sldId id="1872" r:id="rId18"/>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1874"/>
            <p14:sldId id="1875"/>
            <p14:sldId id="1876"/>
            <p14:sldId id="1877"/>
            <p14:sldId id="270"/>
            <p14:sldId id="1878"/>
            <p14:sldId id="1880"/>
            <p14:sldId id="1883"/>
            <p14:sldId id="1881"/>
            <p14:sldId id="256"/>
            <p14:sldId id="1882"/>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E25A02-7C5C-4A3C-B5CA-31C51830F362}" v="24" dt="2020-02-04T15:39:23.636"/>
  </p1510:revLst>
</p1510:revInfo>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8" autoAdjust="0"/>
    <p:restoredTop sz="93305" autoAdjust="0"/>
  </p:normalViewPr>
  <p:slideViewPr>
    <p:cSldViewPr snapToGrid="0">
      <p:cViewPr varScale="1">
        <p:scale>
          <a:sx n="102" d="100"/>
          <a:sy n="102" d="100"/>
        </p:scale>
        <p:origin x="1080"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B05D0FC-B07B-4F4D-953A-53E89E1EC26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69946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2/5/2020 10:18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8170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4FEC80D-91D6-4A7B-B9BD-16D88774DDB2}"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48213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5351145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5231621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16497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724696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F73B9B9-9E41-4DBB-94A3-4364320D134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25395955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09D6718A-B988-482C-9920-3581A02B86F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59909356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93E5-E6CA-4082-B61C-78CF8B2F4A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8E32D4-0FA2-4B63-84D9-745E4FDF27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A70E66-3F68-492D-8559-F15B8D91828B}"/>
              </a:ext>
            </a:extLst>
          </p:cNvPr>
          <p:cNvSpPr>
            <a:spLocks noGrp="1"/>
          </p:cNvSpPr>
          <p:nvPr>
            <p:ph type="dt" sz="half" idx="10"/>
          </p:nvPr>
        </p:nvSpPr>
        <p:spPr/>
        <p:txBody>
          <a:bodyPr/>
          <a:lstStyle/>
          <a:p>
            <a:fld id="{CB99F6E2-1D88-403D-BE5B-2B847968D287}" type="datetimeFigureOut">
              <a:rPr lang="en-US" smtClean="0"/>
              <a:t>2/5/2020</a:t>
            </a:fld>
            <a:endParaRPr lang="en-US"/>
          </a:p>
        </p:txBody>
      </p:sp>
      <p:sp>
        <p:nvSpPr>
          <p:cNvPr id="5" name="Footer Placeholder 4">
            <a:extLst>
              <a:ext uri="{FF2B5EF4-FFF2-40B4-BE49-F238E27FC236}">
                <a16:creationId xmlns:a16="http://schemas.microsoft.com/office/drawing/2014/main" id="{EC1BD50F-5CD0-4626-9A78-1C32A4613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6D8CB6-5B13-4DCC-B14C-C99215D93E4A}"/>
              </a:ext>
            </a:extLst>
          </p:cNvPr>
          <p:cNvSpPr>
            <a:spLocks noGrp="1"/>
          </p:cNvSpPr>
          <p:nvPr>
            <p:ph type="sldNum" sz="quarter" idx="12"/>
          </p:nvPr>
        </p:nvSpPr>
        <p:spPr/>
        <p:txBody>
          <a:bodyPr/>
          <a:lstStyle/>
          <a:p>
            <a:fld id="{DE313039-BA08-4CB6-8D0B-E35E880E5763}" type="slidenum">
              <a:rPr lang="en-US" smtClean="0"/>
              <a:t>‹#›</a:t>
            </a:fld>
            <a:endParaRPr lang="en-US"/>
          </a:p>
        </p:txBody>
      </p:sp>
      <p:pic>
        <p:nvPicPr>
          <p:cNvPr id="7" name="Picture 6">
            <a:extLst>
              <a:ext uri="{FF2B5EF4-FFF2-40B4-BE49-F238E27FC236}">
                <a16:creationId xmlns:a16="http://schemas.microsoft.com/office/drawing/2014/main" id="{DFE3C2A6-0AE2-42A9-8ABE-8BF87AC4F06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384677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6404585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4.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3.xml"/><Relationship Id="rId1" Type="http://schemas.openxmlformats.org/officeDocument/2006/relationships/tags" Target="../tags/tag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3.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Layout" Target="../slideLayouts/slideLayout43.xml"/><Relationship Id="rId1" Type="http://schemas.openxmlformats.org/officeDocument/2006/relationships/tags" Target="../tags/tag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9DC34-54F9-4A60-A6CD-86A8F89E57B4}"/>
              </a:ext>
            </a:extLst>
          </p:cNvPr>
          <p:cNvSpPr>
            <a:spLocks noGrp="1"/>
          </p:cNvSpPr>
          <p:nvPr>
            <p:ph type="title"/>
          </p:nvPr>
        </p:nvSpPr>
        <p:spPr>
          <a:xfrm>
            <a:off x="584200" y="1871783"/>
            <a:ext cx="4572000" cy="1661993"/>
          </a:xfrm>
        </p:spPr>
        <p:txBody>
          <a:bodyPr/>
          <a:lstStyle/>
          <a:p>
            <a:r>
              <a:rPr lang="en-US" dirty="0"/>
              <a:t>AZ-204T00-A: Developing Solutions for Microsoft Azure</a:t>
            </a:r>
          </a:p>
        </p:txBody>
      </p:sp>
      <p:sp>
        <p:nvSpPr>
          <p:cNvPr id="3" name="Text Placeholder 2">
            <a:extLst>
              <a:ext uri="{FF2B5EF4-FFF2-40B4-BE49-F238E27FC236}">
                <a16:creationId xmlns:a16="http://schemas.microsoft.com/office/drawing/2014/main" id="{4FF8A5BE-5243-4B47-AE51-83B1F0B017B2}"/>
              </a:ext>
            </a:extLst>
          </p:cNvPr>
          <p:cNvSpPr>
            <a:spLocks noGrp="1"/>
          </p:cNvSpPr>
          <p:nvPr>
            <p:ph type="body" sz="quarter" idx="12"/>
          </p:nvPr>
        </p:nvSpPr>
        <p:spPr/>
        <p:txBody>
          <a:bodyPr/>
          <a:lstStyle/>
          <a:p>
            <a:endParaRPr lang="en-US"/>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E612-0557-4697-BDA6-FA91E09ED0E8}"/>
              </a:ext>
            </a:extLst>
          </p:cNvPr>
          <p:cNvSpPr>
            <a:spLocks noGrp="1"/>
          </p:cNvSpPr>
          <p:nvPr>
            <p:ph type="title"/>
          </p:nvPr>
        </p:nvSpPr>
        <p:spPr/>
        <p:txBody>
          <a:bodyPr/>
          <a:lstStyle/>
          <a:p>
            <a:r>
              <a:rPr lang="en-US" dirty="0"/>
              <a:t>Certification Areas (AZ-204)</a:t>
            </a:r>
          </a:p>
        </p:txBody>
      </p:sp>
      <p:sp>
        <p:nvSpPr>
          <p:cNvPr id="3" name="Text Placeholder 2">
            <a:extLst>
              <a:ext uri="{FF2B5EF4-FFF2-40B4-BE49-F238E27FC236}">
                <a16:creationId xmlns:a16="http://schemas.microsoft.com/office/drawing/2014/main" id="{4011A15E-5B8A-494C-8484-B685E42A2385}"/>
              </a:ext>
            </a:extLst>
          </p:cNvPr>
          <p:cNvSpPr>
            <a:spLocks noGrp="1"/>
          </p:cNvSpPr>
          <p:nvPr>
            <p:ph type="body" sz="quarter" idx="10"/>
          </p:nvPr>
        </p:nvSpPr>
        <p:spPr>
          <a:xfrm>
            <a:off x="590868" y="3973414"/>
            <a:ext cx="11018520" cy="1329595"/>
          </a:xfrm>
        </p:spPr>
        <p:txBody>
          <a:bodyPr/>
          <a:lstStyle/>
          <a:p>
            <a:pPr marL="457200" indent="-457200">
              <a:buFont typeface="Arial" panose="020B0604020202020204" pitchFamily="34" charset="0"/>
              <a:buChar char="•"/>
            </a:pPr>
            <a:r>
              <a:rPr lang="en-US" altLang="en-US" sz="2400" dirty="0"/>
              <a:t>Percentages indicate the relative weight of each area on the exam</a:t>
            </a:r>
          </a:p>
          <a:p>
            <a:pPr marL="457200" indent="-457200">
              <a:buFont typeface="Arial" panose="020B0604020202020204" pitchFamily="34" charset="0"/>
              <a:buChar char="•"/>
            </a:pPr>
            <a:r>
              <a:rPr lang="en-US" altLang="en-US" sz="2400" dirty="0"/>
              <a:t>The higher the percentage, the more questions you are likely to see in that area</a:t>
            </a:r>
          </a:p>
          <a:p>
            <a:pPr marL="457200" indent="-457200">
              <a:buFont typeface="Arial" panose="020B0604020202020204" pitchFamily="34" charset="0"/>
              <a:buChar char="•"/>
            </a:pPr>
            <a:endParaRPr lang="en-US" dirty="0"/>
          </a:p>
        </p:txBody>
      </p:sp>
      <p:graphicFrame>
        <p:nvGraphicFramePr>
          <p:cNvPr id="10" name="Table 9">
            <a:extLst>
              <a:ext uri="{FF2B5EF4-FFF2-40B4-BE49-F238E27FC236}">
                <a16:creationId xmlns:a16="http://schemas.microsoft.com/office/drawing/2014/main" id="{D24406BE-7C0C-4B0B-A9AB-6397860C3576}"/>
              </a:ext>
            </a:extLst>
          </p:cNvPr>
          <p:cNvGraphicFramePr>
            <a:graphicFrameLocks noGrp="1"/>
          </p:cNvGraphicFramePr>
          <p:nvPr>
            <p:extLst>
              <p:ext uri="{D42A27DB-BD31-4B8C-83A1-F6EECF244321}">
                <p14:modId xmlns:p14="http://schemas.microsoft.com/office/powerpoint/2010/main" val="2141111357"/>
              </p:ext>
            </p:extLst>
          </p:nvPr>
        </p:nvGraphicFramePr>
        <p:xfrm>
          <a:off x="1503680" y="1431036"/>
          <a:ext cx="8300720" cy="2306958"/>
        </p:xfrm>
        <a:graphic>
          <a:graphicData uri="http://schemas.openxmlformats.org/drawingml/2006/table">
            <a:tbl>
              <a:tblPr firstRow="1" firstCol="1">
                <a:tableStyleId>{9DCAF9ED-07DC-4A11-8D7F-57B35C25682E}</a:tableStyleId>
              </a:tblPr>
              <a:tblGrid>
                <a:gridCol w="6627260">
                  <a:extLst>
                    <a:ext uri="{9D8B030D-6E8A-4147-A177-3AD203B41FA5}">
                      <a16:colId xmlns:a16="http://schemas.microsoft.com/office/drawing/2014/main" val="1345882144"/>
                    </a:ext>
                  </a:extLst>
                </a:gridCol>
                <a:gridCol w="1673460">
                  <a:extLst>
                    <a:ext uri="{9D8B030D-6E8A-4147-A177-3AD203B41FA5}">
                      <a16:colId xmlns:a16="http://schemas.microsoft.com/office/drawing/2014/main" val="1086091707"/>
                    </a:ext>
                  </a:extLst>
                </a:gridCol>
              </a:tblGrid>
              <a:tr h="338921">
                <a:tc>
                  <a:txBody>
                    <a:bodyPr/>
                    <a:lstStyle/>
                    <a:p>
                      <a:pPr marL="0" marR="0" algn="just">
                        <a:lnSpc>
                          <a:spcPct val="115000"/>
                        </a:lnSpc>
                        <a:spcBef>
                          <a:spcPts val="0"/>
                        </a:spcBef>
                        <a:spcAft>
                          <a:spcPts val="0"/>
                        </a:spcAft>
                      </a:pPr>
                      <a:r>
                        <a:rPr lang="en-US" sz="2400" dirty="0">
                          <a:effectLst/>
                          <a:latin typeface="Segoe UI Semilight" panose="020B0402040204020203" pitchFamily="34" charset="0"/>
                          <a:cs typeface="Segoe UI Semilight" panose="020B0402040204020203" pitchFamily="34" charset="0"/>
                        </a:rPr>
                        <a:t>Study Areas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algn="r">
                        <a:lnSpc>
                          <a:spcPct val="115000"/>
                        </a:lnSpc>
                        <a:spcBef>
                          <a:spcPts val="0"/>
                        </a:spcBef>
                        <a:spcAft>
                          <a:spcPts val="0"/>
                        </a:spcAft>
                      </a:pPr>
                      <a:r>
                        <a:rPr lang="en-US" sz="2400" dirty="0">
                          <a:effectLst/>
                          <a:latin typeface="Segoe UI Semilight" panose="020B0402040204020203" pitchFamily="34" charset="0"/>
                          <a:cs typeface="Segoe UI Semilight" panose="020B0402040204020203" pitchFamily="34" charset="0"/>
                        </a:rPr>
                        <a:t>Weights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389416738"/>
                  </a:ext>
                </a:extLst>
              </a:tr>
              <a:tr h="338921">
                <a:tc>
                  <a:txBody>
                    <a:bodyPr/>
                    <a:lstStyle/>
                    <a:p>
                      <a:pPr marL="0" marR="0" algn="just">
                        <a:lnSpc>
                          <a:spcPct val="115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Develop Azure compute solutions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algn="r">
                        <a:lnSpc>
                          <a:spcPct val="115000"/>
                        </a:lnSpc>
                        <a:spcBef>
                          <a:spcPts val="0"/>
                        </a:spcBef>
                        <a:spcAft>
                          <a:spcPts val="0"/>
                        </a:spcAft>
                      </a:pPr>
                      <a:r>
                        <a:rPr lang="en-US" sz="2400" dirty="0">
                          <a:effectLst/>
                          <a:latin typeface="Segoe UI Semilight" panose="020B0402040204020203" pitchFamily="34" charset="0"/>
                          <a:cs typeface="Segoe UI Semilight" panose="020B0402040204020203" pitchFamily="34" charset="0"/>
                        </a:rPr>
                        <a:t>25-30%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3186577190"/>
                  </a:ext>
                </a:extLst>
              </a:tr>
              <a:tr h="338921">
                <a:tc>
                  <a:txBody>
                    <a:bodyPr/>
                    <a:lstStyle/>
                    <a:p>
                      <a:pPr marL="0" marR="0" algn="just">
                        <a:lnSpc>
                          <a:spcPct val="115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Develop for Azure storage</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algn="r">
                        <a:lnSpc>
                          <a:spcPct val="115000"/>
                        </a:lnSpc>
                        <a:spcBef>
                          <a:spcPts val="0"/>
                        </a:spcBef>
                        <a:spcAft>
                          <a:spcPts val="0"/>
                        </a:spcAft>
                      </a:pPr>
                      <a:r>
                        <a:rPr lang="en-US" sz="2400" dirty="0">
                          <a:effectLst/>
                          <a:latin typeface="Segoe UI Semilight" panose="020B0402040204020203" pitchFamily="34" charset="0"/>
                          <a:cs typeface="Segoe UI Semilight" panose="020B0402040204020203" pitchFamily="34" charset="0"/>
                        </a:rPr>
                        <a:t>10-15%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1535524992"/>
                  </a:ext>
                </a:extLst>
              </a:tr>
              <a:tr h="338921">
                <a:tc>
                  <a:txBody>
                    <a:bodyPr/>
                    <a:lstStyle/>
                    <a:p>
                      <a:pPr marL="0" marR="0" algn="just">
                        <a:lnSpc>
                          <a:spcPct val="115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Implement Azure security</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algn="r">
                        <a:lnSpc>
                          <a:spcPct val="115000"/>
                        </a:lnSpc>
                        <a:spcBef>
                          <a:spcPts val="0"/>
                        </a:spcBef>
                        <a:spcAft>
                          <a:spcPts val="0"/>
                        </a:spcAft>
                      </a:pPr>
                      <a:r>
                        <a:rPr lang="en-US" sz="2400" dirty="0">
                          <a:effectLst/>
                          <a:latin typeface="Segoe UI Semilight" panose="020B0402040204020203" pitchFamily="34" charset="0"/>
                          <a:cs typeface="Segoe UI Semilight" panose="020B0402040204020203" pitchFamily="34" charset="0"/>
                        </a:rPr>
                        <a:t>15-20%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1298150387"/>
                  </a:ext>
                </a:extLst>
              </a:tr>
              <a:tr h="338921">
                <a:tc>
                  <a:txBody>
                    <a:bodyPr/>
                    <a:lstStyle/>
                    <a:p>
                      <a:pPr marL="0" marR="0" algn="just">
                        <a:lnSpc>
                          <a:spcPct val="115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Monitor, troubleshoot, and optimize Azure solutions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algn="r">
                        <a:lnSpc>
                          <a:spcPct val="115000"/>
                        </a:lnSpc>
                        <a:spcBef>
                          <a:spcPts val="0"/>
                        </a:spcBef>
                        <a:spcAft>
                          <a:spcPts val="0"/>
                        </a:spcAft>
                      </a:pPr>
                      <a:r>
                        <a:rPr lang="en-US" sz="2400" dirty="0">
                          <a:effectLst/>
                          <a:latin typeface="Segoe UI Semilight" panose="020B0402040204020203" pitchFamily="34" charset="0"/>
                          <a:cs typeface="Segoe UI Semilight" panose="020B0402040204020203" pitchFamily="34" charset="0"/>
                        </a:rPr>
                        <a:t>10-15%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114613303"/>
                  </a:ext>
                </a:extLst>
              </a:tr>
              <a:tr h="45167">
                <a:tc>
                  <a:txBody>
                    <a:bodyPr/>
                    <a:lstStyle/>
                    <a:p>
                      <a:pPr marL="0" marR="0" algn="just">
                        <a:lnSpc>
                          <a:spcPct val="115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Connect to and consume Azure and third-party services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algn="r">
                        <a:lnSpc>
                          <a:spcPct val="115000"/>
                        </a:lnSpc>
                        <a:spcBef>
                          <a:spcPts val="0"/>
                        </a:spcBef>
                        <a:spcAft>
                          <a:spcPts val="0"/>
                        </a:spcAft>
                      </a:pPr>
                      <a:r>
                        <a:rPr lang="en-US" sz="2400" dirty="0">
                          <a:effectLst/>
                          <a:latin typeface="Segoe UI Semilight" panose="020B0402040204020203" pitchFamily="34" charset="0"/>
                          <a:cs typeface="Segoe UI Semilight" panose="020B0402040204020203" pitchFamily="34" charset="0"/>
                        </a:rPr>
                        <a:t>25-30%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3062945303"/>
                  </a:ext>
                </a:extLst>
              </a:tr>
            </a:tbl>
          </a:graphicData>
        </a:graphic>
      </p:graphicFrame>
    </p:spTree>
    <p:custDataLst>
      <p:tags r:id="rId1"/>
    </p:custDataLst>
    <p:extLst>
      <p:ext uri="{BB962C8B-B14F-4D97-AF65-F5344CB8AC3E}">
        <p14:creationId xmlns:p14="http://schemas.microsoft.com/office/powerpoint/2010/main" val="217631505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D72E36-A855-44E9-9231-67CF285354DB}"/>
              </a:ext>
            </a:extLst>
          </p:cNvPr>
          <p:cNvSpPr>
            <a:spLocks noGrp="1"/>
          </p:cNvSpPr>
          <p:nvPr>
            <p:ph type="title"/>
          </p:nvPr>
        </p:nvSpPr>
        <p:spPr/>
        <p:txBody>
          <a:bodyPr/>
          <a:lstStyle/>
          <a:p>
            <a:r>
              <a:rPr lang="en-US" dirty="0"/>
              <a:t>Microsoft Certifications (Optional)</a:t>
            </a:r>
          </a:p>
        </p:txBody>
      </p:sp>
      <p:sp>
        <p:nvSpPr>
          <p:cNvPr id="8" name="Text Placeholder 7">
            <a:extLst>
              <a:ext uri="{FF2B5EF4-FFF2-40B4-BE49-F238E27FC236}">
                <a16:creationId xmlns:a16="http://schemas.microsoft.com/office/drawing/2014/main" id="{5457CFDC-5703-4921-9C64-D203AA5357E3}"/>
              </a:ext>
            </a:extLst>
          </p:cNvPr>
          <p:cNvSpPr>
            <a:spLocks noGrp="1"/>
          </p:cNvSpPr>
          <p:nvPr>
            <p:ph type="body" sz="quarter" idx="10"/>
          </p:nvPr>
        </p:nvSpPr>
        <p:spPr>
          <a:xfrm>
            <a:off x="588263" y="1231259"/>
            <a:ext cx="11018520" cy="1292662"/>
          </a:xfrm>
        </p:spPr>
        <p:txBody>
          <a:bodyPr/>
          <a:lstStyle/>
          <a:p>
            <a:pPr lvl="0">
              <a:tabLst>
                <a:tab pos="1430338" algn="l"/>
              </a:tabLst>
            </a:pPr>
            <a:r>
              <a:rPr lang="en-US" dirty="0">
                <a:gradFill>
                  <a:gsLst>
                    <a:gs pos="1250">
                      <a:srgbClr val="1A1A1A"/>
                    </a:gs>
                    <a:gs pos="100000">
                      <a:srgbClr val="1A1A1A"/>
                    </a:gs>
                  </a:gsLst>
                  <a:lin ang="5400000" scaled="0"/>
                </a:gradFill>
              </a:rPr>
              <a:t>Certifications give you a professional edge by providing globally recognized industry endorsed evidence of skills mastery, demonstrating your abilities and willingness to embrace new technologies. </a:t>
            </a:r>
            <a:endParaRPr lang="en-US" dirty="0"/>
          </a:p>
        </p:txBody>
      </p:sp>
      <p:sp>
        <p:nvSpPr>
          <p:cNvPr id="20" name="Rectangle 19">
            <a:extLst>
              <a:ext uri="{FF2B5EF4-FFF2-40B4-BE49-F238E27FC236}">
                <a16:creationId xmlns:a16="http://schemas.microsoft.com/office/drawing/2014/main" id="{C2C80F4F-A673-40FB-8264-81AC990A2B16}"/>
              </a:ext>
            </a:extLst>
          </p:cNvPr>
          <p:cNvSpPr/>
          <p:nvPr/>
        </p:nvSpPr>
        <p:spPr>
          <a:xfrm>
            <a:off x="687742" y="2770436"/>
            <a:ext cx="1965632" cy="923330"/>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pt-BR" sz="1765" b="1" i="0" u="none" strike="noStrike" kern="1200" cap="none" spc="0" normalizeH="0" baseline="0" noProof="0" dirty="0">
                <a:ln>
                  <a:noFill/>
                </a:ln>
                <a:solidFill>
                  <a:srgbClr val="1A1A1A"/>
                </a:solidFill>
                <a:effectLst/>
                <a:uLnTx/>
                <a:uFillTx/>
                <a:latin typeface="Segoe UI"/>
                <a:ea typeface="+mn-ea"/>
                <a:cs typeface="+mn-cs"/>
              </a:rPr>
              <a:t>Exam AZ-900: Microsoft Azure </a:t>
            </a:r>
            <a:r>
              <a:rPr kumimoji="0" lang="pt-BR" sz="1765" b="1" i="0" u="none" strike="noStrike" kern="1200" cap="none" spc="0" normalizeH="0" baseline="0" noProof="0" dirty="0">
                <a:ln>
                  <a:noFill/>
                </a:ln>
                <a:solidFill>
                  <a:srgbClr val="4472C4"/>
                </a:solidFill>
                <a:effectLst/>
                <a:uLnTx/>
                <a:uFillTx/>
                <a:latin typeface="Segoe UI"/>
                <a:ea typeface="+mn-ea"/>
                <a:cs typeface="+mn-cs"/>
              </a:rPr>
              <a:t>Fundamentals</a:t>
            </a:r>
            <a:endParaRPr kumimoji="0" lang="en-US" sz="1765" b="1" i="0" u="none" strike="noStrike" kern="1200" cap="none" spc="0" normalizeH="0" baseline="0" noProof="0" dirty="0">
              <a:ln>
                <a:noFill/>
              </a:ln>
              <a:solidFill>
                <a:srgbClr val="4472C4"/>
              </a:solidFill>
              <a:effectLst/>
              <a:uLnTx/>
              <a:uFillTx/>
              <a:latin typeface="Segoe UI"/>
              <a:ea typeface="+mn-ea"/>
              <a:cs typeface="+mn-cs"/>
            </a:endParaRPr>
          </a:p>
        </p:txBody>
      </p:sp>
      <p:pic>
        <p:nvPicPr>
          <p:cNvPr id="21" name="Picture 20" descr="Azure Fundamentals badge.">
            <a:extLst>
              <a:ext uri="{FF2B5EF4-FFF2-40B4-BE49-F238E27FC236}">
                <a16:creationId xmlns:a16="http://schemas.microsoft.com/office/drawing/2014/main" id="{763B39D0-9DAF-40A2-96E4-7903EC76CFB0}"/>
              </a:ext>
            </a:extLst>
          </p:cNvPr>
          <p:cNvPicPr>
            <a:picLocks noChangeAspect="1"/>
          </p:cNvPicPr>
          <p:nvPr/>
        </p:nvPicPr>
        <p:blipFill>
          <a:blip r:embed="rId4"/>
          <a:stretch>
            <a:fillRect/>
          </a:stretch>
        </p:blipFill>
        <p:spPr>
          <a:xfrm>
            <a:off x="2907902" y="2859505"/>
            <a:ext cx="582954" cy="687053"/>
          </a:xfrm>
          <a:prstGeom prst="rect">
            <a:avLst/>
          </a:prstGeom>
        </p:spPr>
      </p:pic>
      <p:sp>
        <p:nvSpPr>
          <p:cNvPr id="22" name="Rectangle 21">
            <a:extLst>
              <a:ext uri="{FF2B5EF4-FFF2-40B4-BE49-F238E27FC236}">
                <a16:creationId xmlns:a16="http://schemas.microsoft.com/office/drawing/2014/main" id="{539E9DB0-C246-4431-8DBE-08FC471D695E}"/>
              </a:ext>
            </a:extLst>
          </p:cNvPr>
          <p:cNvSpPr/>
          <p:nvPr/>
        </p:nvSpPr>
        <p:spPr>
          <a:xfrm>
            <a:off x="687742" y="3876756"/>
            <a:ext cx="2759734" cy="1754326"/>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1A1A1A"/>
                </a:solidFill>
                <a:effectLst/>
                <a:uLnTx/>
                <a:uFillTx/>
                <a:latin typeface="Segoe UI"/>
                <a:ea typeface="+mn-ea"/>
                <a:cs typeface="+mn-cs"/>
              </a:rPr>
              <a:t>Designed for candidates looking to demonstrate foundational level knowledge of cloud services and how those services are provided.</a:t>
            </a:r>
          </a:p>
        </p:txBody>
      </p:sp>
      <p:sp>
        <p:nvSpPr>
          <p:cNvPr id="28" name="Arrow: Chevron 27">
            <a:extLst>
              <a:ext uri="{FF2B5EF4-FFF2-40B4-BE49-F238E27FC236}">
                <a16:creationId xmlns:a16="http://schemas.microsoft.com/office/drawing/2014/main" id="{CF44ECC2-C6F8-4A6A-82DE-247E7BADA4E3}"/>
              </a:ext>
              <a:ext uri="{C183D7F6-B498-43B3-948B-1728B52AA6E4}">
                <adec:decorative xmlns:adec="http://schemas.microsoft.com/office/drawing/2017/decorative" val="1"/>
              </a:ext>
            </a:extLst>
          </p:cNvPr>
          <p:cNvSpPr/>
          <p:nvPr/>
        </p:nvSpPr>
        <p:spPr>
          <a:xfrm>
            <a:off x="3794358" y="3743849"/>
            <a:ext cx="249384" cy="806370"/>
          </a:xfrm>
          <a:prstGeom prst="chevron">
            <a:avLst/>
          </a:prstGeom>
          <a:solidFill>
            <a:schemeClr val="accent1"/>
          </a:solidFill>
          <a:ln>
            <a:solidFill>
              <a:srgbClr val="EBF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15" name="Rectangle 14">
            <a:extLst>
              <a:ext uri="{FF2B5EF4-FFF2-40B4-BE49-F238E27FC236}">
                <a16:creationId xmlns:a16="http://schemas.microsoft.com/office/drawing/2014/main" id="{47E51B3A-BD02-4363-B225-991B65B4AD51}"/>
              </a:ext>
            </a:extLst>
          </p:cNvPr>
          <p:cNvSpPr/>
          <p:nvPr/>
        </p:nvSpPr>
        <p:spPr>
          <a:xfrm>
            <a:off x="4248350" y="2770434"/>
            <a:ext cx="2537879" cy="907171"/>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1" i="0" u="none" strike="noStrike" kern="1200" cap="none" spc="0" normalizeH="0" baseline="0" noProof="0" dirty="0">
                <a:ln>
                  <a:noFill/>
                </a:ln>
                <a:solidFill>
                  <a:srgbClr val="1A1A1A"/>
                </a:solidFill>
                <a:effectLst/>
                <a:uLnTx/>
                <a:uFillTx/>
                <a:latin typeface="Segoe UI"/>
                <a:ea typeface="+mn-ea"/>
                <a:cs typeface="+mn-cs"/>
              </a:rPr>
              <a:t>Microsoft Certified: Azure Developer </a:t>
            </a:r>
            <a:r>
              <a:rPr kumimoji="0" lang="en-US" sz="1765" b="1" i="0" u="none" strike="noStrike" kern="1200" cap="none" spc="0" normalizeH="0" baseline="0" noProof="0" dirty="0">
                <a:ln>
                  <a:noFill/>
                </a:ln>
                <a:solidFill>
                  <a:srgbClr val="4472C4"/>
                </a:solidFill>
                <a:effectLst/>
                <a:uLnTx/>
                <a:uFillTx/>
                <a:latin typeface="Segoe UI"/>
                <a:ea typeface="+mn-ea"/>
                <a:cs typeface="+mn-cs"/>
              </a:rPr>
              <a:t>Associate</a:t>
            </a:r>
          </a:p>
        </p:txBody>
      </p:sp>
      <p:pic>
        <p:nvPicPr>
          <p:cNvPr id="14" name="Picture 13" descr="Azure Administrator Associate badge. ">
            <a:extLst>
              <a:ext uri="{FF2B5EF4-FFF2-40B4-BE49-F238E27FC236}">
                <a16:creationId xmlns:a16="http://schemas.microsoft.com/office/drawing/2014/main" id="{E9CDDA2C-DB02-4A9F-8FB7-5F7F5B884A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0093" y="2897623"/>
            <a:ext cx="619367" cy="610819"/>
          </a:xfrm>
          <a:prstGeom prst="rect">
            <a:avLst/>
          </a:prstGeom>
        </p:spPr>
      </p:pic>
      <p:pic>
        <p:nvPicPr>
          <p:cNvPr id="17" name="Picture 16" descr="Azure Architect Expert badge. ">
            <a:extLst>
              <a:ext uri="{FF2B5EF4-FFF2-40B4-BE49-F238E27FC236}">
                <a16:creationId xmlns:a16="http://schemas.microsoft.com/office/drawing/2014/main" id="{9F620B27-DD54-4236-9153-E89A165453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17256" y="2889850"/>
            <a:ext cx="626364" cy="626364"/>
          </a:xfrm>
          <a:prstGeom prst="rect">
            <a:avLst/>
          </a:prstGeom>
        </p:spPr>
      </p:pic>
      <p:sp>
        <p:nvSpPr>
          <p:cNvPr id="23" name="Rectangle 22">
            <a:extLst>
              <a:ext uri="{FF2B5EF4-FFF2-40B4-BE49-F238E27FC236}">
                <a16:creationId xmlns:a16="http://schemas.microsoft.com/office/drawing/2014/main" id="{521C169C-9DB3-4AB2-AC9C-B83D11714DDE}"/>
              </a:ext>
            </a:extLst>
          </p:cNvPr>
          <p:cNvSpPr/>
          <p:nvPr/>
        </p:nvSpPr>
        <p:spPr>
          <a:xfrm>
            <a:off x="4291626" y="3828724"/>
            <a:ext cx="2796915" cy="1450397"/>
          </a:xfrm>
          <a:prstGeom prst="rect">
            <a:avLst/>
          </a:prstGeom>
        </p:spPr>
        <p:txBody>
          <a:bodyPr wrap="square">
            <a:spAutoFit/>
          </a:bodyPr>
          <a:lstStyle/>
          <a:p>
            <a:pPr lvl="0" defTabSz="914367"/>
            <a:r>
              <a:rPr kumimoji="0" lang="en-US" sz="1765" b="0" i="0" u="none" strike="noStrike" kern="1200" cap="none" spc="0" normalizeH="0" baseline="0" noProof="0" dirty="0">
                <a:ln>
                  <a:noFill/>
                </a:ln>
                <a:solidFill>
                  <a:srgbClr val="1A1A1A"/>
                </a:solidFill>
                <a:effectLst/>
                <a:uLnTx/>
                <a:uFillTx/>
                <a:latin typeface="Segoe UI"/>
                <a:ea typeface="+mn-ea"/>
                <a:cs typeface="+mn-cs"/>
              </a:rPr>
              <a:t>Designed for Azure Developers who </a:t>
            </a:r>
            <a:r>
              <a:rPr lang="en-US" sz="1765" dirty="0">
                <a:solidFill>
                  <a:srgbClr val="1A1A1A"/>
                </a:solidFill>
              </a:rPr>
              <a:t>design, build, test, and maintain cloud solutions, such as applications and services.</a:t>
            </a: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18" name="Rectangle 17">
            <a:extLst>
              <a:ext uri="{FF2B5EF4-FFF2-40B4-BE49-F238E27FC236}">
                <a16:creationId xmlns:a16="http://schemas.microsoft.com/office/drawing/2014/main" id="{D6A2EFBC-CC8D-4D12-B659-A48016E2720D}"/>
              </a:ext>
            </a:extLst>
          </p:cNvPr>
          <p:cNvSpPr/>
          <p:nvPr/>
        </p:nvSpPr>
        <p:spPr>
          <a:xfrm>
            <a:off x="7978489" y="2770436"/>
            <a:ext cx="2243800" cy="923330"/>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1" i="0" u="none" strike="noStrike" kern="1200" cap="none" spc="0" normalizeH="0" baseline="0" noProof="0" dirty="0">
                <a:ln>
                  <a:noFill/>
                </a:ln>
                <a:solidFill>
                  <a:srgbClr val="1A1A1A"/>
                </a:solidFill>
                <a:effectLst/>
                <a:uLnTx/>
                <a:uFillTx/>
                <a:latin typeface="Segoe UI"/>
                <a:ea typeface="+mn-ea"/>
                <a:cs typeface="+mn-cs"/>
              </a:rPr>
              <a:t>Microsoft Certified: Azure Solutions Architect </a:t>
            </a:r>
            <a:r>
              <a:rPr kumimoji="0" lang="en-US" sz="1765" b="1" i="0" u="none" strike="noStrike" kern="1200" cap="none" spc="0" normalizeH="0" baseline="0" noProof="0" dirty="0">
                <a:ln>
                  <a:noFill/>
                </a:ln>
                <a:solidFill>
                  <a:srgbClr val="4472C4"/>
                </a:solidFill>
                <a:effectLst/>
                <a:uLnTx/>
                <a:uFillTx/>
                <a:latin typeface="Segoe UI"/>
                <a:ea typeface="+mn-ea"/>
                <a:cs typeface="+mn-cs"/>
              </a:rPr>
              <a:t>Expert</a:t>
            </a:r>
          </a:p>
        </p:txBody>
      </p:sp>
      <p:sp>
        <p:nvSpPr>
          <p:cNvPr id="19" name="Rectangle 18">
            <a:extLst>
              <a:ext uri="{FF2B5EF4-FFF2-40B4-BE49-F238E27FC236}">
                <a16:creationId xmlns:a16="http://schemas.microsoft.com/office/drawing/2014/main" id="{1D7642EF-5F38-4D59-8B81-29D46AB09FA0}"/>
              </a:ext>
            </a:extLst>
          </p:cNvPr>
          <p:cNvSpPr/>
          <p:nvPr/>
        </p:nvSpPr>
        <p:spPr>
          <a:xfrm>
            <a:off x="8042967" y="3802318"/>
            <a:ext cx="2610197" cy="1477328"/>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1A1A1A"/>
                </a:solidFill>
                <a:effectLst/>
                <a:uLnTx/>
                <a:uFillTx/>
                <a:latin typeface="Segoe UI"/>
                <a:ea typeface="+mn-ea"/>
                <a:cs typeface="+mn-cs"/>
              </a:rPr>
              <a:t>Designed for Azure Solutions Architects who create solutions for compute, network, storage, and security.</a:t>
            </a:r>
          </a:p>
        </p:txBody>
      </p:sp>
      <p:sp>
        <p:nvSpPr>
          <p:cNvPr id="12" name="Arrow: Chevron 11">
            <a:extLst>
              <a:ext uri="{FF2B5EF4-FFF2-40B4-BE49-F238E27FC236}">
                <a16:creationId xmlns:a16="http://schemas.microsoft.com/office/drawing/2014/main" id="{4E11BD99-4D5F-4CC8-9CAC-6A4BB754DA1B}"/>
              </a:ext>
              <a:ext uri="{C183D7F6-B498-43B3-948B-1728B52AA6E4}">
                <adec:decorative xmlns:adec="http://schemas.microsoft.com/office/drawing/2017/decorative" val="1"/>
              </a:ext>
            </a:extLst>
          </p:cNvPr>
          <p:cNvSpPr/>
          <p:nvPr/>
        </p:nvSpPr>
        <p:spPr>
          <a:xfrm>
            <a:off x="7435616" y="3743849"/>
            <a:ext cx="249384" cy="806370"/>
          </a:xfrm>
          <a:prstGeom prst="chevron">
            <a:avLst/>
          </a:prstGeom>
          <a:solidFill>
            <a:schemeClr val="accent1"/>
          </a:solidFill>
          <a:ln>
            <a:solidFill>
              <a:srgbClr val="EBF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24" name="Rectangle 23">
            <a:extLst>
              <a:ext uri="{FF2B5EF4-FFF2-40B4-BE49-F238E27FC236}">
                <a16:creationId xmlns:a16="http://schemas.microsoft.com/office/drawing/2014/main" id="{0D8E066B-3742-4CC5-A0F5-0AAFC79BE6C8}"/>
              </a:ext>
              <a:ext uri="{C183D7F6-B498-43B3-948B-1728B52AA6E4}">
                <adec:decorative xmlns:adec="http://schemas.microsoft.com/office/drawing/2017/decorative" val="1"/>
              </a:ext>
            </a:extLst>
          </p:cNvPr>
          <p:cNvSpPr/>
          <p:nvPr/>
        </p:nvSpPr>
        <p:spPr>
          <a:xfrm>
            <a:off x="4248348" y="2770434"/>
            <a:ext cx="3021707" cy="3402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26" name="Rectangle 25">
            <a:extLst>
              <a:ext uri="{FF2B5EF4-FFF2-40B4-BE49-F238E27FC236}">
                <a16:creationId xmlns:a16="http://schemas.microsoft.com/office/drawing/2014/main" id="{FC8CACE8-C4AA-4D96-857D-98763810AC43}"/>
              </a:ext>
              <a:ext uri="{C183D7F6-B498-43B3-948B-1728B52AA6E4}">
                <adec:decorative xmlns:adec="http://schemas.microsoft.com/office/drawing/2017/decorative" val="1"/>
              </a:ext>
            </a:extLst>
          </p:cNvPr>
          <p:cNvSpPr/>
          <p:nvPr/>
        </p:nvSpPr>
        <p:spPr>
          <a:xfrm>
            <a:off x="7915877" y="2698392"/>
            <a:ext cx="3014263" cy="3402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27" name="Rectangle 26">
            <a:extLst>
              <a:ext uri="{FF2B5EF4-FFF2-40B4-BE49-F238E27FC236}">
                <a16:creationId xmlns:a16="http://schemas.microsoft.com/office/drawing/2014/main" id="{7E484803-9FB2-48F3-A5D9-08DF8192E633}"/>
              </a:ext>
              <a:ext uri="{C183D7F6-B498-43B3-948B-1728B52AA6E4}">
                <adec:decorative xmlns:adec="http://schemas.microsoft.com/office/drawing/2017/decorative" val="1"/>
              </a:ext>
            </a:extLst>
          </p:cNvPr>
          <p:cNvSpPr/>
          <p:nvPr/>
        </p:nvSpPr>
        <p:spPr>
          <a:xfrm>
            <a:off x="588263" y="2770435"/>
            <a:ext cx="3066806" cy="3402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384023125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8BC93-6A6E-4DE3-BEA2-9D78CE4D87C4}"/>
              </a:ext>
            </a:extLst>
          </p:cNvPr>
          <p:cNvSpPr>
            <a:spLocks noGrp="1"/>
          </p:cNvSpPr>
          <p:nvPr>
            <p:ph type="title"/>
          </p:nvPr>
        </p:nvSpPr>
        <p:spPr/>
        <p:txBody>
          <a:bodyPr/>
          <a:lstStyle/>
          <a:p>
            <a:r>
              <a:rPr lang="en-US" dirty="0"/>
              <a:t>Microsoft Learning Azure Pass (Optional)</a:t>
            </a:r>
          </a:p>
        </p:txBody>
      </p:sp>
      <p:sp>
        <p:nvSpPr>
          <p:cNvPr id="3" name="Text Placeholder 2">
            <a:extLst>
              <a:ext uri="{FF2B5EF4-FFF2-40B4-BE49-F238E27FC236}">
                <a16:creationId xmlns:a16="http://schemas.microsoft.com/office/drawing/2014/main" id="{044F7A24-61F2-4785-B8E3-BD77F782E8C9}"/>
              </a:ext>
            </a:extLst>
          </p:cNvPr>
          <p:cNvSpPr>
            <a:spLocks noGrp="1"/>
          </p:cNvSpPr>
          <p:nvPr>
            <p:ph type="body" sz="quarter" idx="10"/>
          </p:nvPr>
        </p:nvSpPr>
        <p:spPr>
          <a:xfrm>
            <a:off x="584200" y="1435497"/>
            <a:ext cx="11018520" cy="4271939"/>
          </a:xfrm>
        </p:spPr>
        <p:txBody>
          <a:bodyPr/>
          <a:lstStyle/>
          <a:p>
            <a:pPr>
              <a:tabLst>
                <a:tab pos="1430338" algn="l"/>
              </a:tabLst>
            </a:pPr>
            <a:r>
              <a:rPr lang="en-IE" sz="2000" dirty="0"/>
              <a:t>You will use the Microsoft Learning Azure Pass to provide access to Microsoft Azure for demonstrations and labs</a:t>
            </a:r>
          </a:p>
          <a:p>
            <a:pPr>
              <a:tabLst>
                <a:tab pos="1430338" algn="l"/>
              </a:tabLst>
            </a:pPr>
            <a:r>
              <a:rPr lang="en-IE" sz="2000" dirty="0"/>
              <a:t>Microsoft Learning Azure Pass access and configuration</a:t>
            </a:r>
          </a:p>
          <a:p>
            <a:pPr>
              <a:tabLst>
                <a:tab pos="1430338" algn="l"/>
              </a:tabLst>
            </a:pPr>
            <a:r>
              <a:rPr lang="en-IE" sz="2000" dirty="0"/>
              <a:t>Best Practices for Microsoft Learning Azure Pass Usage:</a:t>
            </a:r>
          </a:p>
          <a:p>
            <a:pPr lvl="1"/>
            <a:r>
              <a:rPr lang="en-US" sz="1800" dirty="0"/>
              <a:t>Check the dollar balance of you Azure Pass within Microsoft Azure once you have set up your subscription, and be aware of how much you are consuming as you proceed through the labs</a:t>
            </a:r>
            <a:endParaRPr lang="en-IE" sz="1800" dirty="0"/>
          </a:p>
          <a:p>
            <a:pPr lvl="1"/>
            <a:r>
              <a:rPr lang="en-US" sz="1800" dirty="0"/>
              <a:t>Do not allow Microsoft Azure components to run overnight or for extended periods unless you need to do so</a:t>
            </a:r>
            <a:endParaRPr lang="en-IE" sz="1800" dirty="0"/>
          </a:p>
          <a:p>
            <a:pPr lvl="1"/>
            <a:r>
              <a:rPr lang="en-US" sz="1800" dirty="0"/>
              <a:t>Remove any Microsoft Azure–created components or services such as storage, virtual machines, or cloud services, after you finish your lab to help minimize cost usage and extend the life of your Microsoft Learning Azure Pass</a:t>
            </a:r>
            <a:endParaRPr lang="en-IE" sz="1800" dirty="0"/>
          </a:p>
          <a:p>
            <a:pPr lvl="1"/>
            <a:endParaRPr lang="en-IE" sz="1600" dirty="0"/>
          </a:p>
          <a:p>
            <a:endParaRPr lang="en-US" dirty="0"/>
          </a:p>
        </p:txBody>
      </p:sp>
    </p:spTree>
    <p:extLst>
      <p:ext uri="{BB962C8B-B14F-4D97-AF65-F5344CB8AC3E}">
        <p14:creationId xmlns:p14="http://schemas.microsoft.com/office/powerpoint/2010/main" val="7719590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8946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B34AD-5CA0-463B-8945-5A34D71E77EE}"/>
              </a:ext>
            </a:extLst>
          </p:cNvPr>
          <p:cNvSpPr>
            <a:spLocks noGrp="1"/>
          </p:cNvSpPr>
          <p:nvPr>
            <p:ph type="title"/>
          </p:nvPr>
        </p:nvSpPr>
        <p:spPr/>
        <p:txBody>
          <a:bodyPr/>
          <a:lstStyle/>
          <a:p>
            <a:r>
              <a:rPr lang="en-US" dirty="0"/>
              <a:t>Welcome</a:t>
            </a:r>
          </a:p>
        </p:txBody>
      </p:sp>
      <p:sp>
        <p:nvSpPr>
          <p:cNvPr id="5" name="Content Placeholder 2">
            <a:extLst>
              <a:ext uri="{FF2B5EF4-FFF2-40B4-BE49-F238E27FC236}">
                <a16:creationId xmlns:a16="http://schemas.microsoft.com/office/drawing/2014/main" id="{6D341F66-98D9-4955-B5DB-ED7C3317CB09}"/>
              </a:ext>
            </a:extLst>
          </p:cNvPr>
          <p:cNvSpPr txBox="1">
            <a:spLocks/>
          </p:cNvSpPr>
          <p:nvPr/>
        </p:nvSpPr>
        <p:spPr>
          <a:xfrm>
            <a:off x="548639" y="1555865"/>
            <a:ext cx="10075025" cy="4921251"/>
          </a:xfrm>
          <a:prstGeom prst="rect">
            <a:avLst/>
          </a:prstGeom>
        </p:spPr>
        <p:txBody>
          <a:bodyPr numCol="2" spcCol="45720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We’ve worked together with the Microsoft Partner Network and Microsoft IT Academies to bring you a world-class learning experience. </a:t>
            </a: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endParaRPr kumimoji="0" lang="en-US" sz="1800" b="1" i="0" u="none" strike="noStrike" kern="1200" cap="none" spc="0" normalizeH="0" baseline="0" noProof="0" dirty="0">
              <a:ln>
                <a:noFill/>
              </a:ln>
              <a:solidFill>
                <a:srgbClr val="0070C0"/>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0070C0"/>
                </a:solidFill>
                <a:effectLst/>
                <a:uLnTx/>
                <a:uFillTx/>
                <a:latin typeface="Segoe UI Semilight" panose="020B0402040204020203" pitchFamily="34" charset="0"/>
                <a:ea typeface="+mn-ea"/>
                <a:cs typeface="Segoe UI Semilight" panose="020B0402040204020203" pitchFamily="34" charset="0"/>
              </a:rPr>
              <a:t>Microsoft Certified Trainers + Instructors. </a:t>
            </a:r>
            <a: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Your instructor is a premier technical and instructional expert who meets ongoing certification requirements.  </a:t>
            </a: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endParaRPr kumimoji="0" lang="en-US" sz="1800" b="1" i="0" u="none" strike="noStrike" kern="1200" cap="none" spc="0" normalizeH="0" baseline="0" noProof="0" dirty="0">
              <a:ln>
                <a:noFill/>
              </a:ln>
              <a:solidFill>
                <a:srgbClr val="0070C0"/>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0070C0"/>
                </a:solidFill>
                <a:effectLst/>
                <a:uLnTx/>
                <a:uFillTx/>
                <a:latin typeface="Segoe UI Semilight" panose="020B0402040204020203" pitchFamily="34" charset="0"/>
                <a:ea typeface="+mn-ea"/>
                <a:cs typeface="Segoe UI Semilight" panose="020B0402040204020203" pitchFamily="34" charset="0"/>
              </a:rPr>
              <a:t>Customer Satisfaction Guarantee.</a:t>
            </a:r>
            <a:r>
              <a:rPr kumimoji="0" lang="en-US" sz="1800" b="0" i="0" u="none" strike="noStrike" kern="1200" cap="none" spc="0" normalizeH="0" baseline="0" noProof="0" dirty="0">
                <a:ln>
                  <a:noFill/>
                </a:ln>
                <a:solidFill>
                  <a:srgbClr val="0070C0"/>
                </a:solidFill>
                <a:effectLst/>
                <a:uLnTx/>
                <a:uFillTx/>
                <a:latin typeface="Segoe UI Semilight" panose="020B0402040204020203" pitchFamily="34" charset="0"/>
                <a:ea typeface="+mn-ea"/>
                <a:cs typeface="Segoe UI Semilight" panose="020B0402040204020203" pitchFamily="34" charset="0"/>
              </a:rPr>
              <a:t> </a:t>
            </a:r>
            <a: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Our partners offer a satisfaction guarantee and we hold them accountable for it. </a:t>
            </a:r>
            <a:b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br>
            <a:b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br>
            <a:b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br>
            <a:b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br>
            <a:b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br>
            <a:b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At the end of class, please complete an evaluation of today’s experience. We value your feedback!  </a:t>
            </a: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endParaRPr kumimoji="0" lang="en-US" sz="1800" b="1" i="0" u="none" strike="noStrike" kern="1200" cap="none" spc="0" normalizeH="0" baseline="0" noProof="0" dirty="0">
              <a:ln>
                <a:noFill/>
              </a:ln>
              <a:solidFill>
                <a:srgbClr val="0070C0"/>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0070C0"/>
                </a:solidFill>
                <a:effectLst/>
                <a:uLnTx/>
                <a:uFillTx/>
                <a:latin typeface="Segoe UI Semilight" panose="020B0402040204020203" pitchFamily="34" charset="0"/>
                <a:ea typeface="+mn-ea"/>
                <a:cs typeface="Segoe UI Semilight" panose="020B0402040204020203" pitchFamily="34" charset="0"/>
              </a:rPr>
              <a:t>Certification Exam Benefits. </a:t>
            </a:r>
            <a: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After training, consider pursuing a Microsoft Certification to help distinguish your technical expertise and experience. Ask your instructor about available exam promotions and discounts.</a:t>
            </a: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endPar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endParaRP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We wish you a great learning experience and ongoing career success!</a:t>
            </a:r>
          </a:p>
          <a:p>
            <a:pPr marL="0" marR="0" lvl="0" indent="0" algn="l" defTabSz="932742" rtl="0" eaLnBrk="1" fontAlgn="auto" latinLnBrk="0" hangingPunct="1">
              <a:lnSpc>
                <a:spcPct val="97000"/>
              </a:lnSpc>
              <a:spcBef>
                <a:spcPct val="20000"/>
              </a:spcBef>
              <a:spcAft>
                <a:spcPts val="0"/>
              </a:spcAft>
              <a:buClrTx/>
              <a:buSzPct val="90000"/>
              <a:buFont typeface="Wingdings" panose="05000000000000000000" pitchFamily="2" charset="2"/>
              <a:buNone/>
              <a:tabLst/>
              <a:defRPr/>
            </a:pPr>
            <a:endPar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endParaRPr>
          </a:p>
          <a:p>
            <a:pPr marL="0" marR="0" lvl="0" indent="0" algn="l" defTabSz="932742" rtl="0" eaLnBrk="1" fontAlgn="auto" latinLnBrk="0" hangingPunct="1">
              <a:lnSpc>
                <a:spcPct val="97000"/>
              </a:lnSpc>
              <a:spcBef>
                <a:spcPct val="20000"/>
              </a:spcBef>
              <a:spcAft>
                <a:spcPts val="0"/>
              </a:spcAft>
              <a:buClrTx/>
              <a:buSzPct val="90000"/>
              <a:buFont typeface="Wingdings" panose="05000000000000000000" pitchFamily="2" charset="2"/>
              <a:buNone/>
              <a:tabLst/>
              <a:defRPr/>
            </a:pPr>
            <a:endParaRPr kumimoji="0" lang="nl-NL" sz="10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endParaRPr>
          </a:p>
          <a:p>
            <a:pPr marL="0" marR="0" lvl="0" indent="0" algn="l" defTabSz="932742" rtl="0" eaLnBrk="1" fontAlgn="auto" latinLnBrk="0" hangingPunct="1">
              <a:lnSpc>
                <a:spcPct val="97000"/>
              </a:lnSpc>
              <a:spcBef>
                <a:spcPct val="20000"/>
              </a:spcBef>
              <a:spcAft>
                <a:spcPts val="0"/>
              </a:spcAft>
              <a:buClrTx/>
              <a:buSzPct val="90000"/>
              <a:buFont typeface="Wingdings" panose="05000000000000000000" pitchFamily="2" charset="2"/>
              <a:buNone/>
              <a:tabLst/>
              <a:defRPr/>
            </a:pPr>
            <a:endParaRPr kumimoji="0" lang="nl-NL" sz="10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endParaRPr>
          </a:p>
          <a:p>
            <a:pPr marL="228600" marR="0" lvl="0" indent="-228600" algn="l" defTabSz="932742" rtl="0" eaLnBrk="1" fontAlgn="auto" latinLnBrk="0" hangingPunct="1">
              <a:lnSpc>
                <a:spcPct val="97000"/>
              </a:lnSpc>
              <a:spcBef>
                <a:spcPct val="20000"/>
              </a:spcBef>
              <a:spcAft>
                <a:spcPts val="0"/>
              </a:spcAft>
              <a:buClrTx/>
              <a:buSzPct val="90000"/>
              <a:buFont typeface="Wingdings" panose="05000000000000000000" pitchFamily="2" charset="2"/>
              <a:buChar char=""/>
              <a:tabLst/>
              <a:defRPr/>
            </a:pPr>
            <a:endPar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endParaRPr>
          </a:p>
        </p:txBody>
      </p:sp>
      <p:sp>
        <p:nvSpPr>
          <p:cNvPr id="6" name="TextBox 5">
            <a:extLst>
              <a:ext uri="{FF2B5EF4-FFF2-40B4-BE49-F238E27FC236}">
                <a16:creationId xmlns:a16="http://schemas.microsoft.com/office/drawing/2014/main" id="{747A633F-C7B3-4CDC-BAD6-645C4B9A74BA}"/>
              </a:ext>
            </a:extLst>
          </p:cNvPr>
          <p:cNvSpPr txBox="1"/>
          <p:nvPr/>
        </p:nvSpPr>
        <p:spPr>
          <a:xfrm>
            <a:off x="548639" y="1098665"/>
            <a:ext cx="9515301" cy="646331"/>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1" i="0" u="none" strike="noStrike" kern="1200" cap="none" spc="0" normalizeH="0" baseline="0" noProof="0" dirty="0">
                <a:ln>
                  <a:noFill/>
                </a:ln>
                <a:solidFill>
                  <a:srgbClr val="0070C0"/>
                </a:solidFill>
                <a:effectLst/>
                <a:uLnTx/>
                <a:uFillTx/>
                <a:latin typeface="Segoe UI"/>
                <a:ea typeface="+mn-ea"/>
                <a:cs typeface="+mn-cs"/>
              </a:rPr>
              <a:t>Thank you for joining us today.</a:t>
            </a:r>
            <a:r>
              <a:rPr kumimoji="0" lang="en-US" sz="1765" b="0" i="0" u="none" strike="noStrike" kern="1200" cap="none" spc="0" normalizeH="0" baseline="0" noProof="0" dirty="0">
                <a:ln>
                  <a:noFill/>
                </a:ln>
                <a:solidFill>
                  <a:srgbClr val="1A1A1A"/>
                </a:solidFill>
                <a:effectLst/>
                <a:uLnTx/>
                <a:uFillTx/>
                <a:latin typeface="Segoe UI"/>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32190027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FEE7-5008-4DA1-892C-91635126B322}"/>
              </a:ext>
            </a:extLst>
          </p:cNvPr>
          <p:cNvSpPr>
            <a:spLocks noGrp="1"/>
          </p:cNvSpPr>
          <p:nvPr>
            <p:ph type="title"/>
          </p:nvPr>
        </p:nvSpPr>
        <p:spPr/>
        <p:txBody>
          <a:bodyPr/>
          <a:lstStyle/>
          <a:p>
            <a:r>
              <a:rPr lang="en-US" dirty="0"/>
              <a:t>Hello! Instructor Introduction</a:t>
            </a:r>
          </a:p>
        </p:txBody>
      </p:sp>
      <p:sp>
        <p:nvSpPr>
          <p:cNvPr id="11" name="Text Placeholder 10">
            <a:extLst>
              <a:ext uri="{FF2B5EF4-FFF2-40B4-BE49-F238E27FC236}">
                <a16:creationId xmlns:a16="http://schemas.microsoft.com/office/drawing/2014/main" id="{0478B5E0-E5DC-45CE-99DB-CE27D655CB76}"/>
              </a:ext>
            </a:extLst>
          </p:cNvPr>
          <p:cNvSpPr>
            <a:spLocks noGrp="1"/>
          </p:cNvSpPr>
          <p:nvPr>
            <p:ph type="body" sz="quarter" idx="10"/>
          </p:nvPr>
        </p:nvSpPr>
        <p:spPr>
          <a:xfrm>
            <a:off x="586390" y="1434370"/>
            <a:ext cx="6537617" cy="2308324"/>
          </a:xfrm>
        </p:spPr>
        <p:txBody>
          <a:bodyPr/>
          <a:lstStyle/>
          <a:p>
            <a:r>
              <a:rPr lang="en-US" dirty="0"/>
              <a:t>Instructor: &lt;Name&gt;</a:t>
            </a:r>
          </a:p>
          <a:p>
            <a:r>
              <a:rPr lang="en-US" dirty="0"/>
              <a:t>&lt;Title or other credentials, e.g., Microsoft Certified Trainer&gt;</a:t>
            </a:r>
          </a:p>
          <a:p>
            <a:r>
              <a:rPr lang="en-US" dirty="0"/>
              <a:t>&lt;Affiliation/Company&gt;</a:t>
            </a:r>
          </a:p>
          <a:p>
            <a:r>
              <a:rPr lang="en-US" dirty="0"/>
              <a:t>&lt;A few words about my technical and professional experience&gt; </a:t>
            </a:r>
          </a:p>
          <a:p>
            <a:endParaRPr lang="en-US" dirty="0"/>
          </a:p>
        </p:txBody>
      </p:sp>
      <p:grpSp>
        <p:nvGrpSpPr>
          <p:cNvPr id="5" name="Group 4" descr="Hello badge">
            <a:extLst>
              <a:ext uri="{FF2B5EF4-FFF2-40B4-BE49-F238E27FC236}">
                <a16:creationId xmlns:a16="http://schemas.microsoft.com/office/drawing/2014/main" id="{6D3A1216-6212-47E7-A515-FE47BB53B004}"/>
              </a:ext>
            </a:extLst>
          </p:cNvPr>
          <p:cNvGrpSpPr>
            <a:grpSpLocks noChangeAspect="1"/>
          </p:cNvGrpSpPr>
          <p:nvPr/>
        </p:nvGrpSpPr>
        <p:grpSpPr>
          <a:xfrm>
            <a:off x="8406104" y="2194561"/>
            <a:ext cx="2200786" cy="1400500"/>
            <a:chOff x="1066800" y="1066800"/>
            <a:chExt cx="3352800" cy="2133600"/>
          </a:xfrm>
        </p:grpSpPr>
        <p:grpSp>
          <p:nvGrpSpPr>
            <p:cNvPr id="6" name="Group 5">
              <a:extLst>
                <a:ext uri="{FF2B5EF4-FFF2-40B4-BE49-F238E27FC236}">
                  <a16:creationId xmlns:a16="http://schemas.microsoft.com/office/drawing/2014/main" id="{E93D6A67-6E8E-4224-A3DA-174C4BAFF6DD}"/>
                </a:ext>
              </a:extLst>
            </p:cNvPr>
            <p:cNvGrpSpPr/>
            <p:nvPr/>
          </p:nvGrpSpPr>
          <p:grpSpPr>
            <a:xfrm>
              <a:off x="1066800" y="1066800"/>
              <a:ext cx="3352800" cy="2133600"/>
              <a:chOff x="762000" y="1066800"/>
              <a:chExt cx="3352800" cy="2133600"/>
            </a:xfrm>
            <a:solidFill>
              <a:srgbClr val="0072C6"/>
            </a:solidFill>
          </p:grpSpPr>
          <p:sp>
            <p:nvSpPr>
              <p:cNvPr id="8" name="Rounded Rectangle 19">
                <a:extLst>
                  <a:ext uri="{FF2B5EF4-FFF2-40B4-BE49-F238E27FC236}">
                    <a16:creationId xmlns:a16="http://schemas.microsoft.com/office/drawing/2014/main" id="{83D68593-64C7-48FC-BB81-06DF1FCEEFA3}"/>
                  </a:ext>
                </a:extLst>
              </p:cNvPr>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4A15593A-2C86-4138-94EC-A321350452B1}"/>
                  </a:ext>
                </a:extLst>
              </p:cNvPr>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grpSp>
        <p:pic>
          <p:nvPicPr>
            <p:cNvPr id="7" name="Picture 2">
              <a:extLst>
                <a:ext uri="{FF2B5EF4-FFF2-40B4-BE49-F238E27FC236}">
                  <a16:creationId xmlns:a16="http://schemas.microsoft.com/office/drawing/2014/main" id="{0052BA82-AE98-42E7-A99C-17F09617F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ustDataLst>
      <p:tags r:id="rId1"/>
    </p:custDataLst>
    <p:extLst>
      <p:ext uri="{BB962C8B-B14F-4D97-AF65-F5344CB8AC3E}">
        <p14:creationId xmlns:p14="http://schemas.microsoft.com/office/powerpoint/2010/main" val="14553940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5493-FCF3-4310-89AD-8D2366C7C3E5}"/>
              </a:ext>
            </a:extLst>
          </p:cNvPr>
          <p:cNvSpPr>
            <a:spLocks noGrp="1"/>
          </p:cNvSpPr>
          <p:nvPr>
            <p:ph type="title"/>
          </p:nvPr>
        </p:nvSpPr>
        <p:spPr/>
        <p:txBody>
          <a:bodyPr/>
          <a:lstStyle/>
          <a:p>
            <a:r>
              <a:rPr lang="en-US" dirty="0"/>
              <a:t>Hello! Student Introductions</a:t>
            </a:r>
          </a:p>
        </p:txBody>
      </p:sp>
      <p:sp>
        <p:nvSpPr>
          <p:cNvPr id="3" name="Text Placeholder 2">
            <a:extLst>
              <a:ext uri="{FF2B5EF4-FFF2-40B4-BE49-F238E27FC236}">
                <a16:creationId xmlns:a16="http://schemas.microsoft.com/office/drawing/2014/main" id="{82791BD5-DD42-4211-AC55-9AE143C30DA2}"/>
              </a:ext>
            </a:extLst>
          </p:cNvPr>
          <p:cNvSpPr>
            <a:spLocks noGrp="1"/>
          </p:cNvSpPr>
          <p:nvPr>
            <p:ph type="body" sz="quarter" idx="10"/>
          </p:nvPr>
        </p:nvSpPr>
        <p:spPr>
          <a:xfrm>
            <a:off x="586390" y="1434370"/>
            <a:ext cx="11018520" cy="3533275"/>
          </a:xfrm>
        </p:spPr>
        <p:txBody>
          <a:bodyPr/>
          <a:lstStyle/>
          <a:p>
            <a:r>
              <a:rPr lang="en-US" dirty="0"/>
              <a:t>Let’s get acquainted:</a:t>
            </a:r>
          </a:p>
          <a:p>
            <a:pPr marL="457200" indent="-457200">
              <a:buFont typeface="Arial" panose="020B0604020202020204" pitchFamily="34" charset="0"/>
              <a:buChar char="•"/>
            </a:pPr>
            <a:r>
              <a:rPr lang="en-US" dirty="0"/>
              <a:t>Your name</a:t>
            </a:r>
          </a:p>
          <a:p>
            <a:pPr marL="457200" indent="-457200">
              <a:buFont typeface="Arial" panose="020B0604020202020204" pitchFamily="34" charset="0"/>
              <a:buChar char="•"/>
            </a:pPr>
            <a:r>
              <a:rPr lang="en-US" dirty="0"/>
              <a:t>Company affiliation</a:t>
            </a:r>
          </a:p>
          <a:p>
            <a:pPr marL="457200" indent="-457200">
              <a:buFont typeface="Arial" panose="020B0604020202020204" pitchFamily="34" charset="0"/>
              <a:buChar char="•"/>
            </a:pPr>
            <a:r>
              <a:rPr lang="en-US" dirty="0"/>
              <a:t>Title/function</a:t>
            </a:r>
          </a:p>
          <a:p>
            <a:pPr marL="457200" indent="-457200">
              <a:buFont typeface="Arial" panose="020B0604020202020204" pitchFamily="34" charset="0"/>
              <a:buChar char="•"/>
            </a:pPr>
            <a:r>
              <a:rPr lang="en-US" dirty="0"/>
              <a:t>Microsoft Azure experience</a:t>
            </a:r>
          </a:p>
          <a:p>
            <a:pPr marL="457200" indent="-457200">
              <a:buFont typeface="Arial" panose="020B0604020202020204" pitchFamily="34" charset="0"/>
              <a:buChar char="•"/>
            </a:pPr>
            <a:r>
              <a:rPr lang="en-US" dirty="0"/>
              <a:t>Your expectations for the course</a:t>
            </a:r>
          </a:p>
          <a:p>
            <a:endParaRPr lang="en-US" dirty="0"/>
          </a:p>
        </p:txBody>
      </p:sp>
      <p:grpSp>
        <p:nvGrpSpPr>
          <p:cNvPr id="4" name="Group 3" descr="Hello badge">
            <a:extLst>
              <a:ext uri="{FF2B5EF4-FFF2-40B4-BE49-F238E27FC236}">
                <a16:creationId xmlns:a16="http://schemas.microsoft.com/office/drawing/2014/main" id="{D4A708A9-7627-400D-9E24-825CA38BAF34}"/>
              </a:ext>
            </a:extLst>
          </p:cNvPr>
          <p:cNvGrpSpPr>
            <a:grpSpLocks noChangeAspect="1"/>
          </p:cNvGrpSpPr>
          <p:nvPr/>
        </p:nvGrpSpPr>
        <p:grpSpPr>
          <a:xfrm>
            <a:off x="8406104" y="2194561"/>
            <a:ext cx="2200786" cy="1400500"/>
            <a:chOff x="1066800" y="1066800"/>
            <a:chExt cx="3352800" cy="2133600"/>
          </a:xfrm>
        </p:grpSpPr>
        <p:grpSp>
          <p:nvGrpSpPr>
            <p:cNvPr id="5" name="Group 4">
              <a:extLst>
                <a:ext uri="{FF2B5EF4-FFF2-40B4-BE49-F238E27FC236}">
                  <a16:creationId xmlns:a16="http://schemas.microsoft.com/office/drawing/2014/main" id="{554C3A67-03D9-44D9-874C-24DF6EBA26FC}"/>
                </a:ext>
              </a:extLst>
            </p:cNvPr>
            <p:cNvGrpSpPr/>
            <p:nvPr/>
          </p:nvGrpSpPr>
          <p:grpSpPr>
            <a:xfrm>
              <a:off x="1066800" y="1066800"/>
              <a:ext cx="3352800" cy="2133600"/>
              <a:chOff x="762000" y="1066800"/>
              <a:chExt cx="3352800" cy="2133600"/>
            </a:xfrm>
            <a:solidFill>
              <a:srgbClr val="0072C6"/>
            </a:solidFill>
          </p:grpSpPr>
          <p:sp>
            <p:nvSpPr>
              <p:cNvPr id="7" name="Rounded Rectangle 19">
                <a:extLst>
                  <a:ext uri="{FF2B5EF4-FFF2-40B4-BE49-F238E27FC236}">
                    <a16:creationId xmlns:a16="http://schemas.microsoft.com/office/drawing/2014/main" id="{5AE55E0F-A437-4EB1-89E5-64B0572ADA0F}"/>
                  </a:ext>
                </a:extLst>
              </p:cNvPr>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DAD7E146-D1FB-4E7A-8E0E-192018966300}"/>
                  </a:ext>
                </a:extLst>
              </p:cNvPr>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grpSp>
        <p:pic>
          <p:nvPicPr>
            <p:cNvPr id="6" name="Picture 2">
              <a:extLst>
                <a:ext uri="{FF2B5EF4-FFF2-40B4-BE49-F238E27FC236}">
                  <a16:creationId xmlns:a16="http://schemas.microsoft.com/office/drawing/2014/main" id="{75340873-E0EF-4A11-AD39-81950D9FE2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ustDataLst>
      <p:tags r:id="rId1"/>
    </p:custDataLst>
    <p:extLst>
      <p:ext uri="{BB962C8B-B14F-4D97-AF65-F5344CB8AC3E}">
        <p14:creationId xmlns:p14="http://schemas.microsoft.com/office/powerpoint/2010/main" val="268668138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1ACE-0577-4609-8287-8147FCBE1655}"/>
              </a:ext>
            </a:extLst>
          </p:cNvPr>
          <p:cNvSpPr>
            <a:spLocks noGrp="1"/>
          </p:cNvSpPr>
          <p:nvPr>
            <p:ph type="title"/>
          </p:nvPr>
        </p:nvSpPr>
        <p:spPr/>
        <p:txBody>
          <a:bodyPr/>
          <a:lstStyle/>
          <a:p>
            <a:r>
              <a:rPr lang="en-US" dirty="0"/>
              <a:t>Facilities</a:t>
            </a:r>
          </a:p>
        </p:txBody>
      </p:sp>
      <p:sp>
        <p:nvSpPr>
          <p:cNvPr id="3" name="Text Placeholder 2">
            <a:extLst>
              <a:ext uri="{FF2B5EF4-FFF2-40B4-BE49-F238E27FC236}">
                <a16:creationId xmlns:a16="http://schemas.microsoft.com/office/drawing/2014/main" id="{B60ABB6F-B94C-4150-89BD-BEC2A743FDC7}"/>
              </a:ext>
            </a:extLst>
          </p:cNvPr>
          <p:cNvSpPr>
            <a:spLocks noGrp="1"/>
          </p:cNvSpPr>
          <p:nvPr>
            <p:ph type="body" sz="quarter" idx="10"/>
          </p:nvPr>
        </p:nvSpPr>
        <p:spPr>
          <a:xfrm>
            <a:off x="711080" y="1392806"/>
            <a:ext cx="11018520" cy="4832092"/>
          </a:xfrm>
        </p:spPr>
        <p:txBody>
          <a:bodyPr/>
          <a:lstStyle/>
          <a:p>
            <a:pPr marL="342900" indent="-342900">
              <a:spcBef>
                <a:spcPts val="0"/>
              </a:spcBef>
              <a:spcAft>
                <a:spcPts val="600"/>
              </a:spcAft>
              <a:buFont typeface="Arial" panose="020B0604020202020204" pitchFamily="34" charset="0"/>
              <a:buChar char="•"/>
            </a:pPr>
            <a:r>
              <a:rPr lang="en-US" sz="2400" dirty="0"/>
              <a:t>Class hours</a:t>
            </a:r>
          </a:p>
          <a:p>
            <a:pPr marL="342900" indent="-342900">
              <a:spcBef>
                <a:spcPts val="0"/>
              </a:spcBef>
              <a:spcAft>
                <a:spcPts val="600"/>
              </a:spcAft>
              <a:buFont typeface="Arial" panose="020B0604020202020204" pitchFamily="34" charset="0"/>
              <a:buChar char="•"/>
            </a:pPr>
            <a:r>
              <a:rPr lang="en-US" sz="2400" dirty="0"/>
              <a:t>Building hours</a:t>
            </a:r>
          </a:p>
          <a:p>
            <a:pPr marL="342900" indent="-342900">
              <a:spcBef>
                <a:spcPts val="0"/>
              </a:spcBef>
              <a:spcAft>
                <a:spcPts val="600"/>
              </a:spcAft>
              <a:buFont typeface="Arial" panose="020B0604020202020204" pitchFamily="34" charset="0"/>
              <a:buChar char="•"/>
            </a:pPr>
            <a:r>
              <a:rPr lang="en-US" sz="2400" dirty="0"/>
              <a:t>Parking</a:t>
            </a:r>
          </a:p>
          <a:p>
            <a:pPr marL="342900" indent="-342900">
              <a:spcBef>
                <a:spcPts val="0"/>
              </a:spcBef>
              <a:spcAft>
                <a:spcPts val="600"/>
              </a:spcAft>
              <a:buFont typeface="Arial" panose="020B0604020202020204" pitchFamily="34" charset="0"/>
              <a:buChar char="•"/>
            </a:pPr>
            <a:r>
              <a:rPr lang="en-US" sz="2400" dirty="0"/>
              <a:t>Restrooms</a:t>
            </a:r>
          </a:p>
          <a:p>
            <a:pPr marL="342900" indent="-342900">
              <a:spcBef>
                <a:spcPts val="0"/>
              </a:spcBef>
              <a:spcAft>
                <a:spcPts val="600"/>
              </a:spcAft>
              <a:buFont typeface="Arial" panose="020B0604020202020204" pitchFamily="34" charset="0"/>
              <a:buChar char="•"/>
            </a:pPr>
            <a:r>
              <a:rPr lang="en-US" sz="2400" dirty="0"/>
              <a:t>Meals</a:t>
            </a:r>
          </a:p>
          <a:p>
            <a:pPr marL="342900" indent="-342900">
              <a:spcBef>
                <a:spcPts val="0"/>
              </a:spcBef>
              <a:spcAft>
                <a:spcPts val="600"/>
              </a:spcAft>
              <a:buFont typeface="Arial" panose="020B0604020202020204" pitchFamily="34" charset="0"/>
              <a:buChar char="•"/>
            </a:pPr>
            <a:r>
              <a:rPr lang="en-US" sz="2400" dirty="0"/>
              <a:t>Phones</a:t>
            </a:r>
          </a:p>
          <a:p>
            <a:pPr marL="342900" indent="-342900">
              <a:spcBef>
                <a:spcPts val="0"/>
              </a:spcBef>
              <a:spcAft>
                <a:spcPts val="600"/>
              </a:spcAft>
              <a:buFont typeface="Arial" panose="020B0604020202020204" pitchFamily="34" charset="0"/>
              <a:buChar char="•"/>
            </a:pPr>
            <a:r>
              <a:rPr lang="en-US" sz="2400" dirty="0"/>
              <a:t>Messages</a:t>
            </a:r>
          </a:p>
          <a:p>
            <a:pPr marL="342900" indent="-342900">
              <a:spcBef>
                <a:spcPts val="0"/>
              </a:spcBef>
              <a:spcAft>
                <a:spcPts val="600"/>
              </a:spcAft>
              <a:buFont typeface="Arial" panose="020B0604020202020204" pitchFamily="34" charset="0"/>
              <a:buChar char="•"/>
            </a:pPr>
            <a:r>
              <a:rPr lang="en-US" sz="2400" dirty="0"/>
              <a:t>Smoking</a:t>
            </a:r>
          </a:p>
          <a:p>
            <a:pPr marL="342900" indent="-342900">
              <a:spcBef>
                <a:spcPts val="0"/>
              </a:spcBef>
              <a:spcAft>
                <a:spcPts val="600"/>
              </a:spcAft>
              <a:buFont typeface="Arial" panose="020B0604020202020204" pitchFamily="34" charset="0"/>
              <a:buChar char="•"/>
            </a:pPr>
            <a:r>
              <a:rPr lang="en-US" sz="2400" dirty="0"/>
              <a:t>Internet access </a:t>
            </a:r>
          </a:p>
          <a:p>
            <a:pPr marL="342900" indent="-342900">
              <a:spcBef>
                <a:spcPts val="0"/>
              </a:spcBef>
              <a:spcAft>
                <a:spcPts val="600"/>
              </a:spcAft>
              <a:buFont typeface="Arial" panose="020B0604020202020204" pitchFamily="34" charset="0"/>
              <a:buChar char="•"/>
            </a:pPr>
            <a:r>
              <a:rPr lang="en-US" sz="2400" dirty="0"/>
              <a:t>Recycling</a:t>
            </a:r>
          </a:p>
          <a:p>
            <a:pPr marL="342900" indent="-342900">
              <a:spcBef>
                <a:spcPts val="0"/>
              </a:spcBef>
              <a:spcAft>
                <a:spcPts val="600"/>
              </a:spcAft>
              <a:buFont typeface="Arial" panose="020B0604020202020204" pitchFamily="34" charset="0"/>
              <a:buChar char="•"/>
            </a:pPr>
            <a:r>
              <a:rPr lang="en-US" sz="2400" dirty="0"/>
              <a:t>Emergency procedures</a:t>
            </a:r>
            <a:endParaRPr lang="en-US" dirty="0"/>
          </a:p>
        </p:txBody>
      </p:sp>
      <p:pic>
        <p:nvPicPr>
          <p:cNvPr id="4" name="Picture 3" descr="Clock icon. ">
            <a:extLst>
              <a:ext uri="{FF2B5EF4-FFF2-40B4-BE49-F238E27FC236}">
                <a16:creationId xmlns:a16="http://schemas.microsoft.com/office/drawing/2014/main" id="{44743720-0B99-40D2-A2A7-A2D2392F9408}"/>
              </a:ext>
            </a:extLst>
          </p:cNvPr>
          <p:cNvPicPr>
            <a:picLocks noChangeAspect="1"/>
          </p:cNvPicPr>
          <p:nvPr/>
        </p:nvPicPr>
        <p:blipFill>
          <a:blip r:embed="rId3"/>
          <a:stretch>
            <a:fillRect/>
          </a:stretch>
        </p:blipFill>
        <p:spPr>
          <a:xfrm>
            <a:off x="4442115" y="2028242"/>
            <a:ext cx="1202732" cy="1202732"/>
          </a:xfrm>
          <a:prstGeom prst="rect">
            <a:avLst/>
          </a:prstGeom>
        </p:spPr>
      </p:pic>
      <p:pic>
        <p:nvPicPr>
          <p:cNvPr id="5" name="Picture 4">
            <a:extLst>
              <a:ext uri="{FF2B5EF4-FFF2-40B4-BE49-F238E27FC236}">
                <a16:creationId xmlns:a16="http://schemas.microsoft.com/office/drawing/2014/main" id="{51F8449F-EE12-45EF-AD13-C132060A56C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959689" y="1469968"/>
            <a:ext cx="1082875" cy="1686193"/>
          </a:xfrm>
          <a:prstGeom prst="rect">
            <a:avLst/>
          </a:prstGeom>
        </p:spPr>
      </p:pic>
      <p:grpSp>
        <p:nvGrpSpPr>
          <p:cNvPr id="6" name="Group 5" descr="PC icon. ">
            <a:extLst>
              <a:ext uri="{FF2B5EF4-FFF2-40B4-BE49-F238E27FC236}">
                <a16:creationId xmlns:a16="http://schemas.microsoft.com/office/drawing/2014/main" id="{1E664AD6-F76D-4BBE-8051-87694F425CDC}"/>
              </a:ext>
            </a:extLst>
          </p:cNvPr>
          <p:cNvGrpSpPr>
            <a:grpSpLocks noChangeAspect="1"/>
          </p:cNvGrpSpPr>
          <p:nvPr/>
        </p:nvGrpSpPr>
        <p:grpSpPr>
          <a:xfrm>
            <a:off x="4318611" y="3616842"/>
            <a:ext cx="1424169" cy="1015708"/>
            <a:chOff x="975600" y="4290620"/>
            <a:chExt cx="2006088" cy="1430728"/>
          </a:xfrm>
        </p:grpSpPr>
        <p:grpSp>
          <p:nvGrpSpPr>
            <p:cNvPr id="7" name="Group 6">
              <a:extLst>
                <a:ext uri="{FF2B5EF4-FFF2-40B4-BE49-F238E27FC236}">
                  <a16:creationId xmlns:a16="http://schemas.microsoft.com/office/drawing/2014/main" id="{C266FFDC-864B-4446-BC0A-AC123E8CD036}"/>
                </a:ext>
              </a:extLst>
            </p:cNvPr>
            <p:cNvGrpSpPr>
              <a:grpSpLocks noChangeAspect="1"/>
            </p:cNvGrpSpPr>
            <p:nvPr/>
          </p:nvGrpSpPr>
          <p:grpSpPr>
            <a:xfrm>
              <a:off x="975600" y="4290620"/>
              <a:ext cx="2006088" cy="1430728"/>
              <a:chOff x="1918853" y="3044496"/>
              <a:chExt cx="666391" cy="475141"/>
            </a:xfrm>
          </p:grpSpPr>
          <p:sp>
            <p:nvSpPr>
              <p:cNvPr id="9" name="Round Same Side Corner Rectangle 11">
                <a:extLst>
                  <a:ext uri="{FF2B5EF4-FFF2-40B4-BE49-F238E27FC236}">
                    <a16:creationId xmlns:a16="http://schemas.microsoft.com/office/drawing/2014/main" id="{9407393F-05BA-40DD-84A9-948927489712}"/>
                  </a:ext>
                </a:extLst>
              </p:cNvPr>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10" name="Trapezoid 12">
                <a:extLst>
                  <a:ext uri="{FF2B5EF4-FFF2-40B4-BE49-F238E27FC236}">
                    <a16:creationId xmlns:a16="http://schemas.microsoft.com/office/drawing/2014/main" id="{34F9318E-A458-4C17-9A98-599BE7D6DE7A}"/>
                  </a:ext>
                </a:extLst>
              </p:cNvPr>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11" name="Rectangle 10">
                <a:extLst>
                  <a:ext uri="{FF2B5EF4-FFF2-40B4-BE49-F238E27FC236}">
                    <a16:creationId xmlns:a16="http://schemas.microsoft.com/office/drawing/2014/main" id="{7CEDA283-111F-4587-A497-5714908E72C7}"/>
                  </a:ext>
                </a:extLst>
              </p:cNvPr>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grpSp>
        <p:sp>
          <p:nvSpPr>
            <p:cNvPr id="8" name="Rectangle 7">
              <a:extLst>
                <a:ext uri="{FF2B5EF4-FFF2-40B4-BE49-F238E27FC236}">
                  <a16:creationId xmlns:a16="http://schemas.microsoft.com/office/drawing/2014/main" id="{DEF5667B-B7F7-4F98-B49B-B36839589752}"/>
                </a:ext>
              </a:extLst>
            </p:cNvPr>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12" name="Picture 11" descr="Female icon">
            <a:extLst>
              <a:ext uri="{FF2B5EF4-FFF2-40B4-BE49-F238E27FC236}">
                <a16:creationId xmlns:a16="http://schemas.microsoft.com/office/drawing/2014/main" id="{6759F110-7E4B-4D8A-86F9-0F8C2F845CF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10782" y="3336149"/>
            <a:ext cx="758815" cy="1500602"/>
          </a:xfrm>
          <a:prstGeom prst="rect">
            <a:avLst/>
          </a:prstGeom>
        </p:spPr>
      </p:pic>
      <p:pic>
        <p:nvPicPr>
          <p:cNvPr id="13" name="Picture 12" descr="Male icon. ">
            <a:extLst>
              <a:ext uri="{FF2B5EF4-FFF2-40B4-BE49-F238E27FC236}">
                <a16:creationId xmlns:a16="http://schemas.microsoft.com/office/drawing/2014/main" id="{D2B8E8B4-D937-4DB4-8616-0A9411847AC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7283335" y="3393108"/>
            <a:ext cx="609600" cy="1402080"/>
          </a:xfrm>
          <a:prstGeom prst="rect">
            <a:avLst/>
          </a:prstGeom>
        </p:spPr>
      </p:pic>
    </p:spTree>
    <p:custDataLst>
      <p:tags r:id="rId1"/>
    </p:custDataLst>
    <p:extLst>
      <p:ext uri="{BB962C8B-B14F-4D97-AF65-F5344CB8AC3E}">
        <p14:creationId xmlns:p14="http://schemas.microsoft.com/office/powerpoint/2010/main" val="11431852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B8ADF5-073C-4EA8-92ED-75BD62573B19}"/>
              </a:ext>
            </a:extLst>
          </p:cNvPr>
          <p:cNvSpPr>
            <a:spLocks noGrp="1"/>
          </p:cNvSpPr>
          <p:nvPr>
            <p:ph type="title"/>
          </p:nvPr>
        </p:nvSpPr>
        <p:spPr/>
        <p:txBody>
          <a:bodyPr/>
          <a:lstStyle/>
          <a:p>
            <a:r>
              <a:rPr lang="en-US" dirty="0"/>
              <a:t>Cloud Developer Role</a:t>
            </a:r>
          </a:p>
        </p:txBody>
      </p:sp>
      <p:sp>
        <p:nvSpPr>
          <p:cNvPr id="2" name="Text Placeholder 1">
            <a:extLst>
              <a:ext uri="{FF2B5EF4-FFF2-40B4-BE49-F238E27FC236}">
                <a16:creationId xmlns:a16="http://schemas.microsoft.com/office/drawing/2014/main" id="{C944C705-B4F4-44BF-8DCC-B3FA4B192328}"/>
              </a:ext>
            </a:extLst>
          </p:cNvPr>
          <p:cNvSpPr>
            <a:spLocks noGrp="1"/>
          </p:cNvSpPr>
          <p:nvPr>
            <p:ph type="body" sz="quarter" idx="10"/>
          </p:nvPr>
        </p:nvSpPr>
        <p:spPr>
          <a:xfrm>
            <a:off x="586390" y="1434370"/>
            <a:ext cx="11018520" cy="3786229"/>
          </a:xfrm>
        </p:spPr>
        <p:txBody>
          <a:bodyPr anchor="ctr"/>
          <a:lstStyle/>
          <a:p>
            <a:pPr algn="ctr">
              <a:lnSpc>
                <a:spcPct val="200000"/>
              </a:lnSpc>
            </a:pPr>
            <a:r>
              <a:rPr lang="en-US" sz="3200" dirty="0"/>
              <a:t>Microsoft Azure Developers design, build, test, and maintain cloud solutions, such as applications and services, partnering with cloud solution architects, cloud DBAs, cloud administrators, and clients to implement these solutions.</a:t>
            </a:r>
          </a:p>
        </p:txBody>
      </p:sp>
    </p:spTree>
    <p:extLst>
      <p:ext uri="{BB962C8B-B14F-4D97-AF65-F5344CB8AC3E}">
        <p14:creationId xmlns:p14="http://schemas.microsoft.com/office/powerpoint/2010/main" val="5384050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B9D2-201E-4E18-890D-45E1C5BC9262}"/>
              </a:ext>
            </a:extLst>
          </p:cNvPr>
          <p:cNvSpPr>
            <a:spLocks noGrp="1"/>
          </p:cNvSpPr>
          <p:nvPr>
            <p:ph type="title"/>
          </p:nvPr>
        </p:nvSpPr>
        <p:spPr/>
        <p:txBody>
          <a:bodyPr/>
          <a:lstStyle/>
          <a:p>
            <a:r>
              <a:rPr lang="en-US" dirty="0"/>
              <a:t>About this Course: Prerequisites</a:t>
            </a:r>
          </a:p>
        </p:txBody>
      </p:sp>
      <p:sp>
        <p:nvSpPr>
          <p:cNvPr id="3" name="Text Placeholder 2">
            <a:extLst>
              <a:ext uri="{FF2B5EF4-FFF2-40B4-BE49-F238E27FC236}">
                <a16:creationId xmlns:a16="http://schemas.microsoft.com/office/drawing/2014/main" id="{FA000F3E-D6AC-4AA0-BE77-7703DACF1806}"/>
              </a:ext>
            </a:extLst>
          </p:cNvPr>
          <p:cNvSpPr>
            <a:spLocks noGrp="1"/>
          </p:cNvSpPr>
          <p:nvPr>
            <p:ph type="body" sz="quarter" idx="10"/>
          </p:nvPr>
        </p:nvSpPr>
        <p:spPr>
          <a:xfrm>
            <a:off x="584200" y="1435497"/>
            <a:ext cx="11018520" cy="4555093"/>
          </a:xfrm>
        </p:spPr>
        <p:txBody>
          <a:bodyPr/>
          <a:lstStyle/>
          <a:p>
            <a:pPr marL="0" indent="0">
              <a:buNone/>
            </a:pPr>
            <a:r>
              <a:rPr lang="en-US" dirty="0"/>
              <a:t>This course assumes you have already acquired the following skills and experience:</a:t>
            </a:r>
          </a:p>
          <a:p>
            <a:r>
              <a:rPr lang="en-US" sz="2400" dirty="0"/>
              <a:t>At least one year of experience developing scalable solutions through all phases of software development.</a:t>
            </a:r>
          </a:p>
          <a:p>
            <a:r>
              <a:rPr lang="en-US" sz="2400" dirty="0"/>
              <a:t>Be skilled in at least one cloud-supported programming language. Much of the course focuses on C#, .NET Framework, HTML, and using REST in applications.</a:t>
            </a:r>
          </a:p>
          <a:p>
            <a:r>
              <a:rPr lang="en-US" sz="2400" dirty="0"/>
              <a:t>Have a base understanding of Azure and cloud concepts, services, and the Azure Portal. If you need to ramp up you can start with the [Azure Fundamentals](https://docs.microsoft.com/en-us/learn/paths/azure-fundamentals/) course which is freely available.</a:t>
            </a:r>
          </a:p>
          <a:p>
            <a:r>
              <a:rPr lang="en-US" sz="2400" dirty="0"/>
              <a:t>Are familiar with PowerShell and/or Azure CLI.</a:t>
            </a:r>
          </a:p>
        </p:txBody>
      </p:sp>
    </p:spTree>
    <p:extLst>
      <p:ext uri="{BB962C8B-B14F-4D97-AF65-F5344CB8AC3E}">
        <p14:creationId xmlns:p14="http://schemas.microsoft.com/office/powerpoint/2010/main" val="337175403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F7D3-7FED-4E0A-A047-141C950637B3}"/>
              </a:ext>
            </a:extLst>
          </p:cNvPr>
          <p:cNvSpPr>
            <a:spLocks noGrp="1"/>
          </p:cNvSpPr>
          <p:nvPr>
            <p:ph type="title"/>
          </p:nvPr>
        </p:nvSpPr>
        <p:spPr/>
        <p:txBody>
          <a:bodyPr/>
          <a:lstStyle/>
          <a:p>
            <a:r>
              <a:rPr lang="en-US" dirty="0"/>
              <a:t>About this Course: Course Outline</a:t>
            </a:r>
          </a:p>
        </p:txBody>
      </p:sp>
      <p:sp>
        <p:nvSpPr>
          <p:cNvPr id="3" name="Text Placeholder 2">
            <a:extLst>
              <a:ext uri="{FF2B5EF4-FFF2-40B4-BE49-F238E27FC236}">
                <a16:creationId xmlns:a16="http://schemas.microsoft.com/office/drawing/2014/main" id="{49515B7F-A5FD-41E0-B671-FE08FD3A7E56}"/>
              </a:ext>
            </a:extLst>
          </p:cNvPr>
          <p:cNvSpPr>
            <a:spLocks noGrp="1"/>
          </p:cNvSpPr>
          <p:nvPr>
            <p:ph type="body" sz="quarter" idx="10"/>
          </p:nvPr>
        </p:nvSpPr>
        <p:spPr>
          <a:xfrm>
            <a:off x="595915" y="1320070"/>
            <a:ext cx="11018520" cy="4252383"/>
          </a:xfrm>
        </p:spPr>
        <p:txBody>
          <a:bodyPr/>
          <a:lstStyle/>
          <a:p>
            <a:pPr marL="342900" indent="-342900">
              <a:lnSpc>
                <a:spcPct val="150000"/>
              </a:lnSpc>
              <a:buFont typeface="Arial" panose="020B0604020202020204" pitchFamily="34" charset="0"/>
              <a:buChar char="•"/>
            </a:pPr>
            <a:r>
              <a:rPr lang="en-US" sz="2400" dirty="0"/>
              <a:t>Module 01: Creating Azure App Service Web Apps</a:t>
            </a:r>
          </a:p>
          <a:p>
            <a:pPr marL="342900" indent="-342900">
              <a:lnSpc>
                <a:spcPct val="150000"/>
              </a:lnSpc>
              <a:buFont typeface="Arial" panose="020B0604020202020204" pitchFamily="34" charset="0"/>
              <a:buChar char="•"/>
            </a:pPr>
            <a:r>
              <a:rPr lang="fr-FR" sz="2400" dirty="0"/>
              <a:t>Module 02: </a:t>
            </a:r>
            <a:r>
              <a:rPr lang="fr-FR" sz="2400" dirty="0" err="1"/>
              <a:t>Implement</a:t>
            </a:r>
            <a:r>
              <a:rPr lang="fr-FR" sz="2400" dirty="0"/>
              <a:t> Azure </a:t>
            </a:r>
            <a:r>
              <a:rPr lang="fr-FR" sz="2400" dirty="0" err="1"/>
              <a:t>Functions</a:t>
            </a:r>
            <a:endParaRPr lang="fr-FR" sz="2400" dirty="0"/>
          </a:p>
          <a:p>
            <a:pPr marL="342900" indent="-342900">
              <a:lnSpc>
                <a:spcPct val="150000"/>
              </a:lnSpc>
              <a:buFont typeface="Arial" panose="020B0604020202020204" pitchFamily="34" charset="0"/>
              <a:buChar char="•"/>
            </a:pPr>
            <a:r>
              <a:rPr lang="en-US" sz="2400" dirty="0"/>
              <a:t>Module 03: Develop solutions that use blob storage</a:t>
            </a:r>
          </a:p>
          <a:p>
            <a:pPr marL="342900" indent="-342900">
              <a:lnSpc>
                <a:spcPct val="150000"/>
              </a:lnSpc>
              <a:buFont typeface="Arial" panose="020B0604020202020204" pitchFamily="34" charset="0"/>
              <a:buChar char="•"/>
            </a:pPr>
            <a:r>
              <a:rPr lang="en-US" sz="2400" dirty="0"/>
              <a:t>Module 04: Develop solutions that use Cosmos DB storage</a:t>
            </a:r>
          </a:p>
          <a:p>
            <a:pPr marL="342900" indent="-342900">
              <a:lnSpc>
                <a:spcPct val="150000"/>
              </a:lnSpc>
              <a:buFont typeface="Arial" panose="020B0604020202020204" pitchFamily="34" charset="0"/>
              <a:buChar char="•"/>
            </a:pPr>
            <a:r>
              <a:rPr lang="fr-FR" sz="2400" dirty="0"/>
              <a:t>Module 05: </a:t>
            </a:r>
            <a:r>
              <a:rPr lang="fr-FR" sz="2400" dirty="0" err="1"/>
              <a:t>Implement</a:t>
            </a:r>
            <a:r>
              <a:rPr lang="fr-FR" sz="2400" dirty="0"/>
              <a:t> IaaS solutions</a:t>
            </a:r>
          </a:p>
          <a:p>
            <a:pPr marL="342900" indent="-342900">
              <a:lnSpc>
                <a:spcPct val="150000"/>
              </a:lnSpc>
              <a:buFont typeface="Arial" panose="020B0604020202020204" pitchFamily="34" charset="0"/>
              <a:buChar char="•"/>
            </a:pPr>
            <a:r>
              <a:rPr lang="en-US" sz="2400" dirty="0"/>
              <a:t>Module 06: Implement user authentication and authorization</a:t>
            </a:r>
          </a:p>
          <a:p>
            <a:pPr marL="342900" indent="-342900">
              <a:lnSpc>
                <a:spcPct val="150000"/>
              </a:lnSpc>
              <a:buFont typeface="Arial" panose="020B0604020202020204" pitchFamily="34" charset="0"/>
              <a:buChar char="•"/>
            </a:pPr>
            <a:r>
              <a:rPr lang="en-US" sz="2400" dirty="0"/>
              <a:t>Module 07: Implement secure cloud solutions</a:t>
            </a:r>
          </a:p>
        </p:txBody>
      </p:sp>
    </p:spTree>
    <p:extLst>
      <p:ext uri="{BB962C8B-B14F-4D97-AF65-F5344CB8AC3E}">
        <p14:creationId xmlns:p14="http://schemas.microsoft.com/office/powerpoint/2010/main" val="33141744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F7D3-7FED-4E0A-A047-141C950637B3}"/>
              </a:ext>
            </a:extLst>
          </p:cNvPr>
          <p:cNvSpPr>
            <a:spLocks noGrp="1"/>
          </p:cNvSpPr>
          <p:nvPr>
            <p:ph type="title"/>
          </p:nvPr>
        </p:nvSpPr>
        <p:spPr/>
        <p:txBody>
          <a:bodyPr/>
          <a:lstStyle/>
          <a:p>
            <a:r>
              <a:rPr lang="en-US" dirty="0"/>
              <a:t>About this Course: Course Outline (continued)</a:t>
            </a:r>
          </a:p>
        </p:txBody>
      </p:sp>
      <p:sp>
        <p:nvSpPr>
          <p:cNvPr id="3" name="Text Placeholder 2">
            <a:extLst>
              <a:ext uri="{FF2B5EF4-FFF2-40B4-BE49-F238E27FC236}">
                <a16:creationId xmlns:a16="http://schemas.microsoft.com/office/drawing/2014/main" id="{49515B7F-A5FD-41E0-B671-FE08FD3A7E56}"/>
              </a:ext>
            </a:extLst>
          </p:cNvPr>
          <p:cNvSpPr>
            <a:spLocks noGrp="1"/>
          </p:cNvSpPr>
          <p:nvPr>
            <p:ph type="body" sz="quarter" idx="10"/>
          </p:nvPr>
        </p:nvSpPr>
        <p:spPr>
          <a:xfrm>
            <a:off x="595915" y="1320070"/>
            <a:ext cx="11018520" cy="3624518"/>
          </a:xfrm>
        </p:spPr>
        <p:txBody>
          <a:bodyPr/>
          <a:lstStyle/>
          <a:p>
            <a:pPr marL="342900" indent="-342900">
              <a:lnSpc>
                <a:spcPct val="150000"/>
              </a:lnSpc>
              <a:buFont typeface="Arial" panose="020B0604020202020204" pitchFamily="34" charset="0"/>
              <a:buChar char="•"/>
            </a:pPr>
            <a:r>
              <a:rPr lang="fr-FR" sz="2400" dirty="0"/>
              <a:t>Module 08: </a:t>
            </a:r>
            <a:r>
              <a:rPr lang="fr-FR" sz="2400" dirty="0" err="1"/>
              <a:t>Implement</a:t>
            </a:r>
            <a:r>
              <a:rPr lang="fr-FR" sz="2400" dirty="0"/>
              <a:t> API Management</a:t>
            </a:r>
          </a:p>
          <a:p>
            <a:pPr marL="342900" indent="-342900">
              <a:lnSpc>
                <a:spcPct val="150000"/>
              </a:lnSpc>
              <a:buFont typeface="Arial" panose="020B0604020202020204" pitchFamily="34" charset="0"/>
              <a:buChar char="•"/>
            </a:pPr>
            <a:r>
              <a:rPr lang="en-US" sz="2400" dirty="0"/>
              <a:t>Module 09: Develop App Service Logic Apps</a:t>
            </a:r>
          </a:p>
          <a:p>
            <a:pPr marL="342900" indent="-342900">
              <a:lnSpc>
                <a:spcPct val="150000"/>
              </a:lnSpc>
              <a:buFont typeface="Arial" panose="020B0604020202020204" pitchFamily="34" charset="0"/>
              <a:buChar char="•"/>
            </a:pPr>
            <a:r>
              <a:rPr lang="en-US" sz="2400" dirty="0"/>
              <a:t>Module 10: Develop event-based solutions</a:t>
            </a:r>
          </a:p>
          <a:p>
            <a:pPr marL="342900" indent="-342900">
              <a:lnSpc>
                <a:spcPct val="150000"/>
              </a:lnSpc>
              <a:buFont typeface="Arial" panose="020B0604020202020204" pitchFamily="34" charset="0"/>
              <a:buChar char="•"/>
            </a:pPr>
            <a:r>
              <a:rPr lang="en-US" sz="2400" dirty="0"/>
              <a:t>Module 11: Develop message-based solutions</a:t>
            </a:r>
          </a:p>
          <a:p>
            <a:pPr marL="342900" indent="-342900">
              <a:lnSpc>
                <a:spcPct val="150000"/>
              </a:lnSpc>
              <a:buFont typeface="Arial" panose="020B0604020202020204" pitchFamily="34" charset="0"/>
              <a:buChar char="•"/>
            </a:pPr>
            <a:r>
              <a:rPr lang="en-US" sz="2400" dirty="0"/>
              <a:t>Module 12: Instrument solutions to support monitoring and logging</a:t>
            </a:r>
          </a:p>
          <a:p>
            <a:pPr marL="342900" indent="-342900">
              <a:lnSpc>
                <a:spcPct val="150000"/>
              </a:lnSpc>
              <a:buFont typeface="Arial" panose="020B0604020202020204" pitchFamily="34" charset="0"/>
              <a:buChar char="•"/>
            </a:pPr>
            <a:r>
              <a:rPr lang="en-US" sz="2400" dirty="0"/>
              <a:t>Module 13: Integrate caching and content delivery within solutions</a:t>
            </a:r>
          </a:p>
        </p:txBody>
      </p:sp>
    </p:spTree>
    <p:extLst>
      <p:ext uri="{BB962C8B-B14F-4D97-AF65-F5344CB8AC3E}">
        <p14:creationId xmlns:p14="http://schemas.microsoft.com/office/powerpoint/2010/main" val="81117621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3"/>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8D3FA0-CF75-4B7A-B7B7-B60BB7507EBE}">
  <ds:schemaRefs>
    <ds:schemaRef ds:uri="http://schemas.microsoft.com/sharepoint/v3/contenttype/forms"/>
  </ds:schemaRefs>
</ds:datastoreItem>
</file>

<file path=customXml/itemProps2.xml><?xml version="1.0" encoding="utf-8"?>
<ds:datastoreItem xmlns:ds="http://schemas.openxmlformats.org/officeDocument/2006/customXml" ds:itemID="{7DB78CE5-FD2C-4A32-BD29-832B4F49D661}">
  <ds:schemaRefs>
    <ds:schemaRef ds:uri="http://schemas.microsoft.com/office/2006/metadata/properties"/>
    <ds:schemaRef ds:uri="http://schemas.microsoft.com/office/infopath/2007/PartnerControls"/>
    <ds:schemaRef ds:uri="44d77ca2-cebc-4eac-8a2a-39543d825090"/>
  </ds:schemaRefs>
</ds:datastoreItem>
</file>

<file path=customXml/itemProps3.xml><?xml version="1.0" encoding="utf-8"?>
<ds:datastoreItem xmlns:ds="http://schemas.openxmlformats.org/officeDocument/2006/customXml" ds:itemID="{EF588B43-2080-4FF2-9060-BB4EE889E7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853</Words>
  <Application>Microsoft Office PowerPoint</Application>
  <PresentationFormat>Widescreen</PresentationFormat>
  <Paragraphs>96</Paragraphs>
  <Slides>13</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Arial</vt:lpstr>
      <vt:lpstr>Calibri</vt:lpstr>
      <vt:lpstr>Consolas</vt:lpstr>
      <vt:lpstr>Segoe</vt:lpstr>
      <vt:lpstr>Segoe UI</vt:lpstr>
      <vt:lpstr>Segoe UI Semibold</vt:lpstr>
      <vt:lpstr>Segoe UI Semilight</vt:lpstr>
      <vt:lpstr>Wingdings</vt:lpstr>
      <vt:lpstr>WHITE TEMPLATE</vt:lpstr>
      <vt:lpstr>1_WHITE TEMPLATE</vt:lpstr>
      <vt:lpstr>AZ-204T00-A: Developing Solutions for Microsoft Azure</vt:lpstr>
      <vt:lpstr>Welcome</vt:lpstr>
      <vt:lpstr>Hello! Instructor Introduction</vt:lpstr>
      <vt:lpstr>Hello! Student Introductions</vt:lpstr>
      <vt:lpstr>Facilities</vt:lpstr>
      <vt:lpstr>Cloud Developer Role</vt:lpstr>
      <vt:lpstr>About this Course: Prerequisites</vt:lpstr>
      <vt:lpstr>About this Course: Course Outline</vt:lpstr>
      <vt:lpstr>About this Course: Course Outline (continued)</vt:lpstr>
      <vt:lpstr>Certification Areas (AZ-204)</vt:lpstr>
      <vt:lpstr>Microsoft Certifications (Optional)</vt:lpstr>
      <vt:lpstr>Microsoft Learning Azure Pass (Optional)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2020-02-05T18:18:43Z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jeffko@microsoft.com</vt:lpwstr>
  </property>
  <property fmtid="{D5CDD505-2E9C-101B-9397-08002B2CF9AE}" pid="5" name="MSIP_Label_f42aa342-8706-4288-bd11-ebb85995028c_SetDate">
    <vt:lpwstr>2019-08-01T17:32:08.3898078Z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a8fcc00d-62b3-4405-8f90-9d4f2cb1bc76</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0x010100295307DEEAE40C46BB1F149EEB7CE42E</vt:lpwstr>
  </property>
  <property fmtid="{D5CDD505-2E9C-101B-9397-08002B2CF9AE}" pid="12" name="ArticulateGUID">
    <vt:lpwstr>F92ADCBD-B76E-4A54-ABD2-F5FD92C7DD4E</vt:lpwstr>
  </property>
  <property fmtid="{D5CDD505-2E9C-101B-9397-08002B2CF9AE}" pid="13" name="ArticulatePath">
    <vt:lpwstr>AZ-204.00</vt:lpwstr>
  </property>
</Properties>
</file>