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44.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45.xml" ContentType="application/vnd.openxmlformats-officedocument.presentationml.tags+xml"/>
  <Override PartName="/ppt/notesSlides/notesSlide65.xml" ContentType="application/vnd.openxmlformats-officedocument.presentationml.notesSlide+xml"/>
  <Override PartName="/ppt/tags/tag46.xml" ContentType="application/vnd.openxmlformats-officedocument.presentationml.tags+xml"/>
  <Override PartName="/ppt/notesSlides/notesSlide66.xml" ContentType="application/vnd.openxmlformats-officedocument.presentationml.notesSlide+xml"/>
  <Override PartName="/ppt/tags/tag47.xml" ContentType="application/vnd.openxmlformats-officedocument.presentationml.tags+xml"/>
  <Override PartName="/ppt/notesSlides/notesSlide67.xml" ContentType="application/vnd.openxmlformats-officedocument.presentationml.notesSlide+xml"/>
  <Override PartName="/ppt/tags/tag48.xml" ContentType="application/vnd.openxmlformats-officedocument.presentationml.tags+xml"/>
  <Override PartName="/ppt/notesSlides/notesSlide68.xml" ContentType="application/vnd.openxmlformats-officedocument.presentationml.notesSlide+xml"/>
  <Override PartName="/ppt/tags/tag49.xml" ContentType="application/vnd.openxmlformats-officedocument.presentationml.tags+xml"/>
  <Override PartName="/ppt/notesSlides/notesSlide69.xml" ContentType="application/vnd.openxmlformats-officedocument.presentationml.notesSlide+xml"/>
  <Override PartName="/ppt/tags/tag50.xml" ContentType="application/vnd.openxmlformats-officedocument.presentationml.tags+xml"/>
  <Override PartName="/ppt/notesSlides/notesSlide70.xml" ContentType="application/vnd.openxmlformats-officedocument.presentationml.notesSlide+xml"/>
  <Override PartName="/ppt/tags/tag51.xml" ContentType="application/vnd.openxmlformats-officedocument.presentationml.tags+xml"/>
  <Override PartName="/ppt/notesSlides/notesSlide71.xml" ContentType="application/vnd.openxmlformats-officedocument.presentationml.notesSlide+xml"/>
  <Override PartName="/ppt/tags/tag52.xml" ContentType="application/vnd.openxmlformats-officedocument.presentationml.tags+xml"/>
  <Override PartName="/ppt/notesSlides/notesSlide7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53.xml" ContentType="application/vnd.openxmlformats-officedocument.presentationml.tags+xml"/>
  <Override PartName="/ppt/notesSlides/notesSlide7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83"/>
  </p:notesMasterIdLst>
  <p:sldIdLst>
    <p:sldId id="1873" r:id="rId6"/>
    <p:sldId id="1892" r:id="rId7"/>
    <p:sldId id="1888" r:id="rId8"/>
    <p:sldId id="4650" r:id="rId9"/>
    <p:sldId id="1720" r:id="rId10"/>
    <p:sldId id="1721" r:id="rId11"/>
    <p:sldId id="1898" r:id="rId12"/>
    <p:sldId id="1911" r:id="rId13"/>
    <p:sldId id="1724" r:id="rId14"/>
    <p:sldId id="1938" r:id="rId15"/>
    <p:sldId id="1939" r:id="rId16"/>
    <p:sldId id="1912" r:id="rId17"/>
    <p:sldId id="1900" r:id="rId18"/>
    <p:sldId id="1915" r:id="rId19"/>
    <p:sldId id="1903" r:id="rId20"/>
    <p:sldId id="1936" r:id="rId21"/>
    <p:sldId id="1916" r:id="rId22"/>
    <p:sldId id="1932" r:id="rId23"/>
    <p:sldId id="1933" r:id="rId24"/>
    <p:sldId id="1934" r:id="rId25"/>
    <p:sldId id="1935" r:id="rId26"/>
    <p:sldId id="1901" r:id="rId27"/>
    <p:sldId id="1733" r:id="rId28"/>
    <p:sldId id="1893" r:id="rId29"/>
    <p:sldId id="4647" r:id="rId30"/>
    <p:sldId id="1917" r:id="rId31"/>
    <p:sldId id="1919" r:id="rId32"/>
    <p:sldId id="1906" r:id="rId33"/>
    <p:sldId id="1918" r:id="rId34"/>
    <p:sldId id="1920" r:id="rId35"/>
    <p:sldId id="4648" r:id="rId36"/>
    <p:sldId id="1924" r:id="rId37"/>
    <p:sldId id="1727" r:id="rId38"/>
    <p:sldId id="1728" r:id="rId39"/>
    <p:sldId id="1729" r:id="rId40"/>
    <p:sldId id="4649" r:id="rId41"/>
    <p:sldId id="1894" r:id="rId42"/>
    <p:sldId id="1951" r:id="rId43"/>
    <p:sldId id="1952" r:id="rId44"/>
    <p:sldId id="1953" r:id="rId45"/>
    <p:sldId id="1913" r:id="rId46"/>
    <p:sldId id="1926" r:id="rId47"/>
    <p:sldId id="1950" r:id="rId48"/>
    <p:sldId id="257" r:id="rId49"/>
    <p:sldId id="1940" r:id="rId50"/>
    <p:sldId id="1899" r:id="rId51"/>
    <p:sldId id="1937" r:id="rId52"/>
    <p:sldId id="1929" r:id="rId53"/>
    <p:sldId id="1914" r:id="rId54"/>
    <p:sldId id="1895" r:id="rId55"/>
    <p:sldId id="1883" r:id="rId56"/>
    <p:sldId id="1882" r:id="rId57"/>
    <p:sldId id="1941" r:id="rId58"/>
    <p:sldId id="1942" r:id="rId59"/>
    <p:sldId id="1943" r:id="rId60"/>
    <p:sldId id="1921" r:id="rId61"/>
    <p:sldId id="1922" r:id="rId62"/>
    <p:sldId id="1944" r:id="rId63"/>
    <p:sldId id="1923" r:id="rId64"/>
    <p:sldId id="1945" r:id="rId65"/>
    <p:sldId id="1925" r:id="rId66"/>
    <p:sldId id="1946" r:id="rId67"/>
    <p:sldId id="1928" r:id="rId68"/>
    <p:sldId id="1947" r:id="rId69"/>
    <p:sldId id="1948" r:id="rId70"/>
    <p:sldId id="1949" r:id="rId71"/>
    <p:sldId id="1927" r:id="rId72"/>
    <p:sldId id="1896" r:id="rId73"/>
    <p:sldId id="1954" r:id="rId74"/>
    <p:sldId id="4643" r:id="rId75"/>
    <p:sldId id="1956" r:id="rId76"/>
    <p:sldId id="4644" r:id="rId77"/>
    <p:sldId id="4645" r:id="rId78"/>
    <p:sldId id="4646" r:id="rId79"/>
    <p:sldId id="4641" r:id="rId80"/>
    <p:sldId id="4642" r:id="rId81"/>
    <p:sldId id="1872" r:id="rId82"/>
  </p:sldIdLst>
  <p:sldSz cx="12192000" cy="6858000"/>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1892"/>
          </p14:sldIdLst>
        </p14:section>
        <p14:section name="Lesson 01: Azure App Service core concepts" id="{284F1DE0-E4F1-42C3-8D3A-AABE4392375E}">
          <p14:sldIdLst>
            <p14:sldId id="1888"/>
            <p14:sldId id="4650"/>
            <p14:sldId id="1720"/>
            <p14:sldId id="1721"/>
            <p14:sldId id="1898"/>
            <p14:sldId id="1911"/>
            <p14:sldId id="1724"/>
            <p14:sldId id="1938"/>
            <p14:sldId id="1939"/>
            <p14:sldId id="1912"/>
            <p14:sldId id="1900"/>
            <p14:sldId id="1915"/>
            <p14:sldId id="1903"/>
            <p14:sldId id="1936"/>
            <p14:sldId id="1916"/>
            <p14:sldId id="1932"/>
            <p14:sldId id="1933"/>
            <p14:sldId id="1934"/>
            <p14:sldId id="1935"/>
            <p14:sldId id="1901"/>
            <p14:sldId id="1733"/>
          </p14:sldIdLst>
        </p14:section>
        <p14:section name="Lesson 02: Creating an Azure App Service Web App" id="{803A4720-EA66-41DC-87E9-4343CFED2866}">
          <p14:sldIdLst>
            <p14:sldId id="1893"/>
            <p14:sldId id="4647"/>
            <p14:sldId id="1917"/>
            <p14:sldId id="1919"/>
            <p14:sldId id="1906"/>
            <p14:sldId id="1918"/>
            <p14:sldId id="1920"/>
            <p14:sldId id="4648"/>
            <p14:sldId id="1924"/>
            <p14:sldId id="1727"/>
            <p14:sldId id="1728"/>
            <p14:sldId id="1729"/>
            <p14:sldId id="4649"/>
          </p14:sldIdLst>
        </p14:section>
        <p14:section name="Lesson 03: Configuring and Monitoring App Service apps" id="{BF6534BC-53EB-4471-9AC2-D2A524767BBC}">
          <p14:sldIdLst>
            <p14:sldId id="1894"/>
            <p14:sldId id="1951"/>
            <p14:sldId id="1952"/>
            <p14:sldId id="1953"/>
            <p14:sldId id="1913"/>
            <p14:sldId id="1926"/>
            <p14:sldId id="1950"/>
            <p14:sldId id="257"/>
            <p14:sldId id="1940"/>
            <p14:sldId id="1899"/>
            <p14:sldId id="1937"/>
            <p14:sldId id="1929"/>
            <p14:sldId id="1914"/>
          </p14:sldIdLst>
        </p14:section>
        <p14:section name="Lesson 04: Scaling App Service apps" id="{3FD0B0CA-41A8-45CC-9132-9D6CE21FE8CF}">
          <p14:sldIdLst>
            <p14:sldId id="1895"/>
            <p14:sldId id="1883"/>
            <p14:sldId id="1882"/>
            <p14:sldId id="1941"/>
            <p14:sldId id="1942"/>
            <p14:sldId id="1943"/>
            <p14:sldId id="1921"/>
            <p14:sldId id="1922"/>
            <p14:sldId id="1944"/>
            <p14:sldId id="1923"/>
            <p14:sldId id="1945"/>
            <p14:sldId id="1925"/>
            <p14:sldId id="1946"/>
            <p14:sldId id="1928"/>
            <p14:sldId id="1947"/>
            <p14:sldId id="1948"/>
            <p14:sldId id="1949"/>
            <p14:sldId id="1927"/>
          </p14:sldIdLst>
        </p14:section>
        <p14:section name="Lesson 05: Azure App Service staging environments" id="{9F23C3D9-1D97-48CD-9E71-DDC0F2D15356}">
          <p14:sldIdLst>
            <p14:sldId id="1896"/>
            <p14:sldId id="1954"/>
            <p14:sldId id="4643"/>
            <p14:sldId id="1956"/>
            <p14:sldId id="4644"/>
            <p14:sldId id="4645"/>
            <p14:sldId id="4646"/>
          </p14:sldIdLst>
        </p14:section>
        <p14:section name="Lab" id="{120FC82F-7C47-4F90-B384-8A587EDF41B9}">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0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666666"/>
    <a:srgbClr val="D73B01"/>
    <a:srgbClr val="8B4E48"/>
    <a:srgbClr val="59B4D9"/>
    <a:srgbClr val="00A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C4D4-E0F6-4041-B329-95ABD135E0C7}" v="42" dt="2020-01-30T21:33:41.327"/>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4717" autoAdjust="0"/>
  </p:normalViewPr>
  <p:slideViewPr>
    <p:cSldViewPr snapToGrid="0">
      <p:cViewPr varScale="1">
        <p:scale>
          <a:sx n="78" d="100"/>
          <a:sy n="78" d="100"/>
        </p:scale>
        <p:origin x="1620"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8352"/>
    </p:cViewPr>
  </p:sorterViewPr>
  <p:notesViewPr>
    <p:cSldViewPr snapToGrid="0">
      <p:cViewPr>
        <p:scale>
          <a:sx n="79" d="100"/>
          <a:sy n="79" d="100"/>
        </p:scale>
        <p:origin x="2866" y="-379"/>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ags" Target="tags/tag1.xml"/><Relationship Id="rId89" Type="http://schemas.openxmlformats.org/officeDocument/2006/relationships/tableStyles" Target="tableStyle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microsoft.com/office/2015/10/relationships/revisionInfo" Target="revisionInfo.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viewProps" Target="view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EA9E0-4BB0-49A2-B0FC-9BF0C95028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E0F3DB5-4258-427E-8E43-2B51E0BD4121}">
      <dgm:prSet phldrT="[Text]"/>
      <dgm:spPr/>
      <dgm:t>
        <a:bodyPr/>
        <a:lstStyle/>
        <a:p>
          <a:r>
            <a:rPr lang="en-US" dirty="0"/>
            <a:t>.NET</a:t>
          </a:r>
        </a:p>
      </dgm:t>
    </dgm:pt>
    <dgm:pt modelId="{51201561-4DF6-45A3-8B53-20F3F158027D}" type="parTrans" cxnId="{23D89D25-3F8A-4DD9-8DD2-1631B63B319C}">
      <dgm:prSet/>
      <dgm:spPr/>
      <dgm:t>
        <a:bodyPr/>
        <a:lstStyle/>
        <a:p>
          <a:endParaRPr lang="en-US"/>
        </a:p>
      </dgm:t>
    </dgm:pt>
    <dgm:pt modelId="{62236451-F8C6-4EAE-BA2E-123A689835D1}" type="sibTrans" cxnId="{23D89D25-3F8A-4DD9-8DD2-1631B63B319C}">
      <dgm:prSet/>
      <dgm:spPr/>
      <dgm:t>
        <a:bodyPr/>
        <a:lstStyle/>
        <a:p>
          <a:endParaRPr lang="en-US"/>
        </a:p>
      </dgm:t>
    </dgm:pt>
    <dgm:pt modelId="{4D30FAAD-335E-46E8-93F8-5599E29375D3}">
      <dgm:prSet phldrT="[Text]"/>
      <dgm:spPr/>
      <dgm:t>
        <a:bodyPr/>
        <a:lstStyle/>
        <a:p>
          <a:r>
            <a:rPr lang="en-US" dirty="0"/>
            <a:t>Java</a:t>
          </a:r>
        </a:p>
      </dgm:t>
    </dgm:pt>
    <dgm:pt modelId="{6A15AED3-7ACD-456B-AED8-D9398E664CA4}" type="parTrans" cxnId="{A4E0989A-4148-4586-B203-EFAD5E425B06}">
      <dgm:prSet/>
      <dgm:spPr/>
      <dgm:t>
        <a:bodyPr/>
        <a:lstStyle/>
        <a:p>
          <a:endParaRPr lang="en-US"/>
        </a:p>
      </dgm:t>
    </dgm:pt>
    <dgm:pt modelId="{D8495A04-0F52-417E-8E2C-DAE9E6D593DD}" type="sibTrans" cxnId="{A4E0989A-4148-4586-B203-EFAD5E425B06}">
      <dgm:prSet/>
      <dgm:spPr/>
      <dgm:t>
        <a:bodyPr/>
        <a:lstStyle/>
        <a:p>
          <a:endParaRPr lang="en-US"/>
        </a:p>
      </dgm:t>
    </dgm:pt>
    <dgm:pt modelId="{D55DF6B8-EEA8-4367-A323-8CAB2326B290}">
      <dgm:prSet phldrT="[Text]"/>
      <dgm:spPr/>
      <dgm:t>
        <a:bodyPr/>
        <a:lstStyle/>
        <a:p>
          <a:r>
            <a:rPr lang="en-US" dirty="0"/>
            <a:t>Ruby</a:t>
          </a:r>
        </a:p>
      </dgm:t>
    </dgm:pt>
    <dgm:pt modelId="{5BD62E6E-B347-4093-A1FE-D620F01F1FF1}" type="parTrans" cxnId="{B4213DF1-6C14-4E52-BF57-7E76BD92072E}">
      <dgm:prSet/>
      <dgm:spPr/>
      <dgm:t>
        <a:bodyPr/>
        <a:lstStyle/>
        <a:p>
          <a:endParaRPr lang="en-US"/>
        </a:p>
      </dgm:t>
    </dgm:pt>
    <dgm:pt modelId="{41B53FDA-0219-4962-BCE8-CF9073A18681}" type="sibTrans" cxnId="{B4213DF1-6C14-4E52-BF57-7E76BD92072E}">
      <dgm:prSet/>
      <dgm:spPr/>
      <dgm:t>
        <a:bodyPr/>
        <a:lstStyle/>
        <a:p>
          <a:endParaRPr lang="en-US"/>
        </a:p>
      </dgm:t>
    </dgm:pt>
    <dgm:pt modelId="{225786EB-A684-4D99-8F7E-3EE538ACA122}">
      <dgm:prSet phldrT="[Text]"/>
      <dgm:spPr/>
      <dgm:t>
        <a:bodyPr/>
        <a:lstStyle/>
        <a:p>
          <a:r>
            <a:rPr lang="en-US" dirty="0"/>
            <a:t>Node.JS</a:t>
          </a:r>
        </a:p>
      </dgm:t>
    </dgm:pt>
    <dgm:pt modelId="{C866FCA0-0EC6-4902-A088-3926102BFCA0}" type="parTrans" cxnId="{6A46D0B5-380C-453E-874B-8ADF4E903D9F}">
      <dgm:prSet/>
      <dgm:spPr/>
      <dgm:t>
        <a:bodyPr/>
        <a:lstStyle/>
        <a:p>
          <a:endParaRPr lang="en-US"/>
        </a:p>
      </dgm:t>
    </dgm:pt>
    <dgm:pt modelId="{1DBFDB9E-5408-401E-885D-2334747B3094}" type="sibTrans" cxnId="{6A46D0B5-380C-453E-874B-8ADF4E903D9F}">
      <dgm:prSet/>
      <dgm:spPr/>
      <dgm:t>
        <a:bodyPr/>
        <a:lstStyle/>
        <a:p>
          <a:endParaRPr lang="en-US"/>
        </a:p>
      </dgm:t>
    </dgm:pt>
    <dgm:pt modelId="{C899AAEC-5EA9-4205-8799-CAB01285C8B6}">
      <dgm:prSet phldrT="[Text]"/>
      <dgm:spPr/>
      <dgm:t>
        <a:bodyPr/>
        <a:lstStyle/>
        <a:p>
          <a:r>
            <a:rPr lang="en-US" dirty="0"/>
            <a:t>PHP</a:t>
          </a:r>
        </a:p>
      </dgm:t>
    </dgm:pt>
    <dgm:pt modelId="{86491A74-3C48-483D-8A0E-7D1370391E37}" type="parTrans" cxnId="{0E246F02-E377-4ABD-AB27-554E02F5D71B}">
      <dgm:prSet/>
      <dgm:spPr/>
      <dgm:t>
        <a:bodyPr/>
        <a:lstStyle/>
        <a:p>
          <a:endParaRPr lang="en-US"/>
        </a:p>
      </dgm:t>
    </dgm:pt>
    <dgm:pt modelId="{7573E262-B696-4DB1-95D6-DE616CD7EA25}" type="sibTrans" cxnId="{0E246F02-E377-4ABD-AB27-554E02F5D71B}">
      <dgm:prSet/>
      <dgm:spPr/>
      <dgm:t>
        <a:bodyPr/>
        <a:lstStyle/>
        <a:p>
          <a:endParaRPr lang="en-US"/>
        </a:p>
      </dgm:t>
    </dgm:pt>
    <dgm:pt modelId="{4584C4CF-F4A0-464E-BF9F-2A40131BC7E4}">
      <dgm:prSet phldrT="[Text]"/>
      <dgm:spPr/>
      <dgm:t>
        <a:bodyPr/>
        <a:lstStyle/>
        <a:p>
          <a:r>
            <a:rPr lang="en-US" dirty="0"/>
            <a:t>Python</a:t>
          </a:r>
        </a:p>
      </dgm:t>
    </dgm:pt>
    <dgm:pt modelId="{16C5019F-904F-45C8-B60D-2D0740B82CFC}" type="parTrans" cxnId="{CF99CC9D-C762-46AC-A859-CD9A84CFA3DE}">
      <dgm:prSet/>
      <dgm:spPr/>
      <dgm:t>
        <a:bodyPr/>
        <a:lstStyle/>
        <a:p>
          <a:endParaRPr lang="en-US"/>
        </a:p>
      </dgm:t>
    </dgm:pt>
    <dgm:pt modelId="{4710B146-608D-4918-9E86-D57922E931DC}" type="sibTrans" cxnId="{CF99CC9D-C762-46AC-A859-CD9A84CFA3DE}">
      <dgm:prSet/>
      <dgm:spPr/>
      <dgm:t>
        <a:bodyPr/>
        <a:lstStyle/>
        <a:p>
          <a:endParaRPr lang="en-US"/>
        </a:p>
      </dgm:t>
    </dgm:pt>
    <dgm:pt modelId="{7BE0F437-8238-4E71-BFCF-DF02073B1196}" type="pres">
      <dgm:prSet presAssocID="{42EEA9E0-4BB0-49A2-B0FC-9BF0C95028FA}" presName="diagram" presStyleCnt="0">
        <dgm:presLayoutVars>
          <dgm:dir/>
          <dgm:resizeHandles val="exact"/>
        </dgm:presLayoutVars>
      </dgm:prSet>
      <dgm:spPr/>
    </dgm:pt>
    <dgm:pt modelId="{CD5F917D-D4ED-46D1-8F9B-7D25B77B296A}" type="pres">
      <dgm:prSet presAssocID="{AE0F3DB5-4258-427E-8E43-2B51E0BD4121}" presName="node" presStyleLbl="node1" presStyleIdx="0" presStyleCnt="6">
        <dgm:presLayoutVars>
          <dgm:bulletEnabled val="1"/>
        </dgm:presLayoutVars>
      </dgm:prSet>
      <dgm:spPr/>
    </dgm:pt>
    <dgm:pt modelId="{761F4A73-919F-4C74-96CD-3C2524F9FCB5}" type="pres">
      <dgm:prSet presAssocID="{62236451-F8C6-4EAE-BA2E-123A689835D1}" presName="sibTrans" presStyleCnt="0"/>
      <dgm:spPr/>
    </dgm:pt>
    <dgm:pt modelId="{FD4AE17A-24E8-46D5-A4AF-0B3F75A8B806}" type="pres">
      <dgm:prSet presAssocID="{4D30FAAD-335E-46E8-93F8-5599E29375D3}" presName="node" presStyleLbl="node1" presStyleIdx="1" presStyleCnt="6">
        <dgm:presLayoutVars>
          <dgm:bulletEnabled val="1"/>
        </dgm:presLayoutVars>
      </dgm:prSet>
      <dgm:spPr/>
    </dgm:pt>
    <dgm:pt modelId="{B4A4B44A-010F-4FAC-A799-429CBB4357FF}" type="pres">
      <dgm:prSet presAssocID="{D8495A04-0F52-417E-8E2C-DAE9E6D593DD}" presName="sibTrans" presStyleCnt="0"/>
      <dgm:spPr/>
    </dgm:pt>
    <dgm:pt modelId="{458940EF-B061-421B-B7EA-90E9DCE2C8D3}" type="pres">
      <dgm:prSet presAssocID="{D55DF6B8-EEA8-4367-A323-8CAB2326B290}" presName="node" presStyleLbl="node1" presStyleIdx="2" presStyleCnt="6">
        <dgm:presLayoutVars>
          <dgm:bulletEnabled val="1"/>
        </dgm:presLayoutVars>
      </dgm:prSet>
      <dgm:spPr/>
    </dgm:pt>
    <dgm:pt modelId="{B864FF97-0AD9-41A3-B3AD-6B3BF0C15CC5}" type="pres">
      <dgm:prSet presAssocID="{41B53FDA-0219-4962-BCE8-CF9073A18681}" presName="sibTrans" presStyleCnt="0"/>
      <dgm:spPr/>
    </dgm:pt>
    <dgm:pt modelId="{F69018C9-05C3-4DC1-8417-B4B354049248}" type="pres">
      <dgm:prSet presAssocID="{225786EB-A684-4D99-8F7E-3EE538ACA122}" presName="node" presStyleLbl="node1" presStyleIdx="3" presStyleCnt="6">
        <dgm:presLayoutVars>
          <dgm:bulletEnabled val="1"/>
        </dgm:presLayoutVars>
      </dgm:prSet>
      <dgm:spPr/>
    </dgm:pt>
    <dgm:pt modelId="{021FD24E-6C9F-4B8C-B369-0AAA1EAB7BD0}" type="pres">
      <dgm:prSet presAssocID="{1DBFDB9E-5408-401E-885D-2334747B3094}" presName="sibTrans" presStyleCnt="0"/>
      <dgm:spPr/>
    </dgm:pt>
    <dgm:pt modelId="{F4D16AA7-E6EB-4481-8AE1-2CC67A3D2777}" type="pres">
      <dgm:prSet presAssocID="{C899AAEC-5EA9-4205-8799-CAB01285C8B6}" presName="node" presStyleLbl="node1" presStyleIdx="4" presStyleCnt="6">
        <dgm:presLayoutVars>
          <dgm:bulletEnabled val="1"/>
        </dgm:presLayoutVars>
      </dgm:prSet>
      <dgm:spPr/>
    </dgm:pt>
    <dgm:pt modelId="{C416ADFD-EBC7-49D8-8D83-3F6A304C06A4}" type="pres">
      <dgm:prSet presAssocID="{7573E262-B696-4DB1-95D6-DE616CD7EA25}" presName="sibTrans" presStyleCnt="0"/>
      <dgm:spPr/>
    </dgm:pt>
    <dgm:pt modelId="{E7B629CC-C334-4A60-823E-4EA4C0E89FD4}" type="pres">
      <dgm:prSet presAssocID="{4584C4CF-F4A0-464E-BF9F-2A40131BC7E4}" presName="node" presStyleLbl="node1" presStyleIdx="5" presStyleCnt="6">
        <dgm:presLayoutVars>
          <dgm:bulletEnabled val="1"/>
        </dgm:presLayoutVars>
      </dgm:prSet>
      <dgm:spPr/>
    </dgm:pt>
  </dgm:ptLst>
  <dgm:cxnLst>
    <dgm:cxn modelId="{0E246F02-E377-4ABD-AB27-554E02F5D71B}" srcId="{42EEA9E0-4BB0-49A2-B0FC-9BF0C95028FA}" destId="{C899AAEC-5EA9-4205-8799-CAB01285C8B6}" srcOrd="4" destOrd="0" parTransId="{86491A74-3C48-483D-8A0E-7D1370391E37}" sibTransId="{7573E262-B696-4DB1-95D6-DE616CD7EA25}"/>
    <dgm:cxn modelId="{4D967902-607B-4597-AA17-3F9412886262}" type="presOf" srcId="{42EEA9E0-4BB0-49A2-B0FC-9BF0C95028FA}" destId="{7BE0F437-8238-4E71-BFCF-DF02073B1196}" srcOrd="0" destOrd="0" presId="urn:microsoft.com/office/officeart/2005/8/layout/default"/>
    <dgm:cxn modelId="{23D89D25-3F8A-4DD9-8DD2-1631B63B319C}" srcId="{42EEA9E0-4BB0-49A2-B0FC-9BF0C95028FA}" destId="{AE0F3DB5-4258-427E-8E43-2B51E0BD4121}" srcOrd="0" destOrd="0" parTransId="{51201561-4DF6-45A3-8B53-20F3F158027D}" sibTransId="{62236451-F8C6-4EAE-BA2E-123A689835D1}"/>
    <dgm:cxn modelId="{96EBF75C-996D-4E54-B34B-FA56F74FEA74}" type="presOf" srcId="{AE0F3DB5-4258-427E-8E43-2B51E0BD4121}" destId="{CD5F917D-D4ED-46D1-8F9B-7D25B77B296A}" srcOrd="0" destOrd="0" presId="urn:microsoft.com/office/officeart/2005/8/layout/default"/>
    <dgm:cxn modelId="{E3EFCB42-C3C8-4654-A806-D79C434B397E}" type="presOf" srcId="{4D30FAAD-335E-46E8-93F8-5599E29375D3}" destId="{FD4AE17A-24E8-46D5-A4AF-0B3F75A8B806}" srcOrd="0" destOrd="0" presId="urn:microsoft.com/office/officeart/2005/8/layout/default"/>
    <dgm:cxn modelId="{37F8AA72-E46C-4308-B23D-02DB2F20E1D7}" type="presOf" srcId="{225786EB-A684-4D99-8F7E-3EE538ACA122}" destId="{F69018C9-05C3-4DC1-8417-B4B354049248}" srcOrd="0" destOrd="0" presId="urn:microsoft.com/office/officeart/2005/8/layout/default"/>
    <dgm:cxn modelId="{637C3F97-A20E-4E1C-87DF-EB0405780BEA}" type="presOf" srcId="{C899AAEC-5EA9-4205-8799-CAB01285C8B6}" destId="{F4D16AA7-E6EB-4481-8AE1-2CC67A3D2777}" srcOrd="0" destOrd="0" presId="urn:microsoft.com/office/officeart/2005/8/layout/default"/>
    <dgm:cxn modelId="{A4E0989A-4148-4586-B203-EFAD5E425B06}" srcId="{42EEA9E0-4BB0-49A2-B0FC-9BF0C95028FA}" destId="{4D30FAAD-335E-46E8-93F8-5599E29375D3}" srcOrd="1" destOrd="0" parTransId="{6A15AED3-7ACD-456B-AED8-D9398E664CA4}" sibTransId="{D8495A04-0F52-417E-8E2C-DAE9E6D593DD}"/>
    <dgm:cxn modelId="{CF99CC9D-C762-46AC-A859-CD9A84CFA3DE}" srcId="{42EEA9E0-4BB0-49A2-B0FC-9BF0C95028FA}" destId="{4584C4CF-F4A0-464E-BF9F-2A40131BC7E4}" srcOrd="5" destOrd="0" parTransId="{16C5019F-904F-45C8-B60D-2D0740B82CFC}" sibTransId="{4710B146-608D-4918-9E86-D57922E931DC}"/>
    <dgm:cxn modelId="{6A46D0B5-380C-453E-874B-8ADF4E903D9F}" srcId="{42EEA9E0-4BB0-49A2-B0FC-9BF0C95028FA}" destId="{225786EB-A684-4D99-8F7E-3EE538ACA122}" srcOrd="3" destOrd="0" parTransId="{C866FCA0-0EC6-4902-A088-3926102BFCA0}" sibTransId="{1DBFDB9E-5408-401E-885D-2334747B3094}"/>
    <dgm:cxn modelId="{B4213DF1-6C14-4E52-BF57-7E76BD92072E}" srcId="{42EEA9E0-4BB0-49A2-B0FC-9BF0C95028FA}" destId="{D55DF6B8-EEA8-4367-A323-8CAB2326B290}" srcOrd="2" destOrd="0" parTransId="{5BD62E6E-B347-4093-A1FE-D620F01F1FF1}" sibTransId="{41B53FDA-0219-4962-BCE8-CF9073A18681}"/>
    <dgm:cxn modelId="{735B16FD-848C-407A-8E4F-1978519F4CFB}" type="presOf" srcId="{4584C4CF-F4A0-464E-BF9F-2A40131BC7E4}" destId="{E7B629CC-C334-4A60-823E-4EA4C0E89FD4}" srcOrd="0" destOrd="0" presId="urn:microsoft.com/office/officeart/2005/8/layout/default"/>
    <dgm:cxn modelId="{275992FD-4DEB-4355-8079-E6141E5FDB9E}" type="presOf" srcId="{D55DF6B8-EEA8-4367-A323-8CAB2326B290}" destId="{458940EF-B061-421B-B7EA-90E9DCE2C8D3}" srcOrd="0" destOrd="0" presId="urn:microsoft.com/office/officeart/2005/8/layout/default"/>
    <dgm:cxn modelId="{A9990A04-1224-4CE0-B41E-4AE9E5DDBEB5}" type="presParOf" srcId="{7BE0F437-8238-4E71-BFCF-DF02073B1196}" destId="{CD5F917D-D4ED-46D1-8F9B-7D25B77B296A}" srcOrd="0" destOrd="0" presId="urn:microsoft.com/office/officeart/2005/8/layout/default"/>
    <dgm:cxn modelId="{18F64FF7-7765-41C3-8C05-9044DC6E57A8}" type="presParOf" srcId="{7BE0F437-8238-4E71-BFCF-DF02073B1196}" destId="{761F4A73-919F-4C74-96CD-3C2524F9FCB5}" srcOrd="1" destOrd="0" presId="urn:microsoft.com/office/officeart/2005/8/layout/default"/>
    <dgm:cxn modelId="{881E9B07-7710-4FA4-B90F-A6A264E30CC2}" type="presParOf" srcId="{7BE0F437-8238-4E71-BFCF-DF02073B1196}" destId="{FD4AE17A-24E8-46D5-A4AF-0B3F75A8B806}" srcOrd="2" destOrd="0" presId="urn:microsoft.com/office/officeart/2005/8/layout/default"/>
    <dgm:cxn modelId="{82B752F4-E20E-424B-9385-18EF0C0A9F1B}" type="presParOf" srcId="{7BE0F437-8238-4E71-BFCF-DF02073B1196}" destId="{B4A4B44A-010F-4FAC-A799-429CBB4357FF}" srcOrd="3" destOrd="0" presId="urn:microsoft.com/office/officeart/2005/8/layout/default"/>
    <dgm:cxn modelId="{63384122-79CF-4FA2-82D8-FBC15B7B7E28}" type="presParOf" srcId="{7BE0F437-8238-4E71-BFCF-DF02073B1196}" destId="{458940EF-B061-421B-B7EA-90E9DCE2C8D3}" srcOrd="4" destOrd="0" presId="urn:microsoft.com/office/officeart/2005/8/layout/default"/>
    <dgm:cxn modelId="{6F95DD04-BBE5-43C2-AEE2-7B41629F832A}" type="presParOf" srcId="{7BE0F437-8238-4E71-BFCF-DF02073B1196}" destId="{B864FF97-0AD9-41A3-B3AD-6B3BF0C15CC5}" srcOrd="5" destOrd="0" presId="urn:microsoft.com/office/officeart/2005/8/layout/default"/>
    <dgm:cxn modelId="{2056E655-FDEC-4A21-884C-9B2FBBAB2EEA}" type="presParOf" srcId="{7BE0F437-8238-4E71-BFCF-DF02073B1196}" destId="{F69018C9-05C3-4DC1-8417-B4B354049248}" srcOrd="6" destOrd="0" presId="urn:microsoft.com/office/officeart/2005/8/layout/default"/>
    <dgm:cxn modelId="{3988BE6D-432F-4CFF-BCCC-EDB39D5A6520}" type="presParOf" srcId="{7BE0F437-8238-4E71-BFCF-DF02073B1196}" destId="{021FD24E-6C9F-4B8C-B369-0AAA1EAB7BD0}" srcOrd="7" destOrd="0" presId="urn:microsoft.com/office/officeart/2005/8/layout/default"/>
    <dgm:cxn modelId="{EED6A5A6-AFBE-4AEE-A2EF-D96AB1E0204B}" type="presParOf" srcId="{7BE0F437-8238-4E71-BFCF-DF02073B1196}" destId="{F4D16AA7-E6EB-4481-8AE1-2CC67A3D2777}" srcOrd="8" destOrd="0" presId="urn:microsoft.com/office/officeart/2005/8/layout/default"/>
    <dgm:cxn modelId="{7B837CAB-8514-472A-8FEE-A669DED2E8DB}" type="presParOf" srcId="{7BE0F437-8238-4E71-BFCF-DF02073B1196}" destId="{C416ADFD-EBC7-49D8-8D83-3F6A304C06A4}" srcOrd="9" destOrd="0" presId="urn:microsoft.com/office/officeart/2005/8/layout/default"/>
    <dgm:cxn modelId="{F3D4CCEC-5850-4285-99CF-DF8E64532161}" type="presParOf" srcId="{7BE0F437-8238-4E71-BFCF-DF02073B1196}" destId="{E7B629CC-C334-4A60-823E-4EA4C0E89FD4}"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0139F-318D-49D7-A847-D8A573BAD18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DE00732-E6B5-459D-918F-6D49C3118E8E}">
      <dgm:prSet phldrT="[Text]"/>
      <dgm:spPr/>
      <dgm:t>
        <a:bodyPr/>
        <a:lstStyle/>
        <a:p>
          <a:r>
            <a:rPr lang="en-US" dirty="0"/>
            <a:t>Application settings</a:t>
          </a:r>
        </a:p>
      </dgm:t>
    </dgm:pt>
    <dgm:pt modelId="{6C602380-4C1A-4B01-860F-F2DEC47E07CB}" type="parTrans" cxnId="{EE58E316-F4AB-4E8B-8645-68ED89C3A25A}">
      <dgm:prSet/>
      <dgm:spPr/>
      <dgm:t>
        <a:bodyPr/>
        <a:lstStyle/>
        <a:p>
          <a:endParaRPr lang="en-US"/>
        </a:p>
      </dgm:t>
    </dgm:pt>
    <dgm:pt modelId="{E05D6C81-13F8-4C77-A1BA-E581E4617691}" type="sibTrans" cxnId="{EE58E316-F4AB-4E8B-8645-68ED89C3A25A}">
      <dgm:prSet/>
      <dgm:spPr/>
      <dgm:t>
        <a:bodyPr/>
        <a:lstStyle/>
        <a:p>
          <a:endParaRPr lang="en-US"/>
        </a:p>
      </dgm:t>
    </dgm:pt>
    <dgm:pt modelId="{15CA7902-638D-443E-95EF-7A1D0E9E020E}">
      <dgm:prSet/>
      <dgm:spPr/>
      <dgm:t>
        <a:bodyPr/>
        <a:lstStyle/>
        <a:p>
          <a:r>
            <a:rPr lang="en-US" dirty="0"/>
            <a:t>Connection strings</a:t>
          </a:r>
        </a:p>
      </dgm:t>
    </dgm:pt>
    <dgm:pt modelId="{056029C0-4049-4C80-8107-E72124963E60}" type="parTrans" cxnId="{68F72D1B-32D2-4183-A046-34DC84724D2B}">
      <dgm:prSet/>
      <dgm:spPr/>
      <dgm:t>
        <a:bodyPr/>
        <a:lstStyle/>
        <a:p>
          <a:endParaRPr lang="en-US"/>
        </a:p>
      </dgm:t>
    </dgm:pt>
    <dgm:pt modelId="{8C78E755-3CDC-4DB2-919A-4EE8AC36681B}" type="sibTrans" cxnId="{68F72D1B-32D2-4183-A046-34DC84724D2B}">
      <dgm:prSet/>
      <dgm:spPr/>
      <dgm:t>
        <a:bodyPr/>
        <a:lstStyle/>
        <a:p>
          <a:endParaRPr lang="en-US"/>
        </a:p>
      </dgm:t>
    </dgm:pt>
    <dgm:pt modelId="{9B831FA4-D88E-4808-801B-B2D9D38AB65F}">
      <dgm:prSet/>
      <dgm:spPr/>
      <dgm:t>
        <a:bodyPr/>
        <a:lstStyle/>
        <a:p>
          <a:r>
            <a:rPr lang="en-US" dirty="0"/>
            <a:t>Default documents</a:t>
          </a:r>
        </a:p>
      </dgm:t>
    </dgm:pt>
    <dgm:pt modelId="{94577784-1739-4FC7-AE19-6D89DECABA42}" type="parTrans" cxnId="{91BE9E60-C550-459B-A048-479224E73530}">
      <dgm:prSet/>
      <dgm:spPr/>
      <dgm:t>
        <a:bodyPr/>
        <a:lstStyle/>
        <a:p>
          <a:endParaRPr lang="en-US"/>
        </a:p>
      </dgm:t>
    </dgm:pt>
    <dgm:pt modelId="{30DC3C60-D02C-40D6-8B64-4326122E0344}" type="sibTrans" cxnId="{91BE9E60-C550-459B-A048-479224E73530}">
      <dgm:prSet/>
      <dgm:spPr/>
      <dgm:t>
        <a:bodyPr/>
        <a:lstStyle/>
        <a:p>
          <a:endParaRPr lang="en-US"/>
        </a:p>
      </dgm:t>
    </dgm:pt>
    <dgm:pt modelId="{66EFE627-C270-4743-ACF9-CE520603CBF0}">
      <dgm:prSet/>
      <dgm:spPr>
        <a:solidFill>
          <a:schemeClr val="accent3">
            <a:lumMod val="50000"/>
          </a:schemeClr>
        </a:solidFill>
      </dgm:spPr>
      <dgm:t>
        <a:bodyPr/>
        <a:lstStyle/>
        <a:p>
          <a:r>
            <a:rPr lang="en-US" dirty="0"/>
            <a:t>Path mappings</a:t>
          </a:r>
        </a:p>
      </dgm:t>
    </dgm:pt>
    <dgm:pt modelId="{9BBFC3D9-18F4-4E8E-BACE-9899C046C005}" type="parTrans" cxnId="{D383DF55-3C7D-4189-B227-4EA834F9845C}">
      <dgm:prSet/>
      <dgm:spPr/>
      <dgm:t>
        <a:bodyPr/>
        <a:lstStyle/>
        <a:p>
          <a:endParaRPr lang="en-US"/>
        </a:p>
      </dgm:t>
    </dgm:pt>
    <dgm:pt modelId="{F5BDBACD-57DA-46B9-8356-D3AF8C9B0EE4}" type="sibTrans" cxnId="{D383DF55-3C7D-4189-B227-4EA834F9845C}">
      <dgm:prSet/>
      <dgm:spPr/>
      <dgm:t>
        <a:bodyPr/>
        <a:lstStyle/>
        <a:p>
          <a:endParaRPr lang="en-US"/>
        </a:p>
      </dgm:t>
    </dgm:pt>
    <dgm:pt modelId="{29B744E0-D0F4-472A-82FB-48FC46620699}">
      <dgm:prSet/>
      <dgm:spPr>
        <a:solidFill>
          <a:schemeClr val="accent1">
            <a:lumMod val="50000"/>
          </a:schemeClr>
        </a:solidFill>
      </dgm:spPr>
      <dgm:t>
        <a:bodyPr/>
        <a:lstStyle/>
        <a:p>
          <a:r>
            <a:rPr lang="en-US" dirty="0"/>
            <a:t>Language stack (app runtime)</a:t>
          </a:r>
        </a:p>
      </dgm:t>
    </dgm:pt>
    <dgm:pt modelId="{D6E35F35-30BC-47B7-A1B2-851164ECDFF3}" type="parTrans" cxnId="{7BA5977E-9E75-4E17-9580-0491040A2866}">
      <dgm:prSet/>
      <dgm:spPr/>
      <dgm:t>
        <a:bodyPr/>
        <a:lstStyle/>
        <a:p>
          <a:endParaRPr lang="en-US"/>
        </a:p>
      </dgm:t>
    </dgm:pt>
    <dgm:pt modelId="{78A43870-8EAF-49F2-870C-2D0B01B1B5E4}" type="sibTrans" cxnId="{7BA5977E-9E75-4E17-9580-0491040A2866}">
      <dgm:prSet/>
      <dgm:spPr/>
      <dgm:t>
        <a:bodyPr/>
        <a:lstStyle/>
        <a:p>
          <a:endParaRPr lang="en-US"/>
        </a:p>
      </dgm:t>
    </dgm:pt>
    <dgm:pt modelId="{B7B45F04-3A59-4344-8321-CAC91D19EACA}">
      <dgm:prSet/>
      <dgm:spPr>
        <a:solidFill>
          <a:schemeClr val="accent2">
            <a:lumMod val="90000"/>
            <a:lumOff val="10000"/>
          </a:schemeClr>
        </a:solidFill>
      </dgm:spPr>
      <dgm:t>
        <a:bodyPr/>
        <a:lstStyle/>
        <a:p>
          <a:r>
            <a:rPr lang="en-US" dirty="0"/>
            <a:t>Custom containers</a:t>
          </a:r>
        </a:p>
      </dgm:t>
    </dgm:pt>
    <dgm:pt modelId="{4DAE08BD-27FE-46BC-BCB2-C6196B18A726}" type="parTrans" cxnId="{F86BA955-9673-4D33-8468-1C9C9279B048}">
      <dgm:prSet/>
      <dgm:spPr/>
      <dgm:t>
        <a:bodyPr/>
        <a:lstStyle/>
        <a:p>
          <a:endParaRPr lang="en-US"/>
        </a:p>
      </dgm:t>
    </dgm:pt>
    <dgm:pt modelId="{79E32906-67E0-433D-872D-911021F605FC}" type="sibTrans" cxnId="{F86BA955-9673-4D33-8468-1C9C9279B048}">
      <dgm:prSet/>
      <dgm:spPr/>
      <dgm:t>
        <a:bodyPr/>
        <a:lstStyle/>
        <a:p>
          <a:endParaRPr lang="en-US"/>
        </a:p>
      </dgm:t>
    </dgm:pt>
    <dgm:pt modelId="{E0B7AFAB-0DDA-4711-A224-2DD58B688000}" type="pres">
      <dgm:prSet presAssocID="{DF60139F-318D-49D7-A847-D8A573BAD187}" presName="diagram" presStyleCnt="0">
        <dgm:presLayoutVars>
          <dgm:dir/>
          <dgm:resizeHandles val="exact"/>
        </dgm:presLayoutVars>
      </dgm:prSet>
      <dgm:spPr/>
    </dgm:pt>
    <dgm:pt modelId="{B350A642-AF39-4D74-993F-8C1516AE96C9}" type="pres">
      <dgm:prSet presAssocID="{ADE00732-E6B5-459D-918F-6D49C3118E8E}" presName="node" presStyleLbl="node1" presStyleIdx="0" presStyleCnt="6">
        <dgm:presLayoutVars>
          <dgm:bulletEnabled val="1"/>
        </dgm:presLayoutVars>
      </dgm:prSet>
      <dgm:spPr/>
    </dgm:pt>
    <dgm:pt modelId="{9B338339-5134-4794-99C6-6973A7FDA387}" type="pres">
      <dgm:prSet presAssocID="{E05D6C81-13F8-4C77-A1BA-E581E4617691}" presName="sibTrans" presStyleCnt="0"/>
      <dgm:spPr/>
    </dgm:pt>
    <dgm:pt modelId="{42E5B203-6584-48E6-876E-0DC9689DBADD}" type="pres">
      <dgm:prSet presAssocID="{15CA7902-638D-443E-95EF-7A1D0E9E020E}" presName="node" presStyleLbl="node1" presStyleIdx="1" presStyleCnt="6">
        <dgm:presLayoutVars>
          <dgm:bulletEnabled val="1"/>
        </dgm:presLayoutVars>
      </dgm:prSet>
      <dgm:spPr/>
    </dgm:pt>
    <dgm:pt modelId="{B91DD454-F8FC-4702-BD45-68FF3FF4DF9E}" type="pres">
      <dgm:prSet presAssocID="{8C78E755-3CDC-4DB2-919A-4EE8AC36681B}" presName="sibTrans" presStyleCnt="0"/>
      <dgm:spPr/>
    </dgm:pt>
    <dgm:pt modelId="{8B6491C6-63AE-4403-921C-2A5E774B83A3}" type="pres">
      <dgm:prSet presAssocID="{9B831FA4-D88E-4808-801B-B2D9D38AB65F}" presName="node" presStyleLbl="node1" presStyleIdx="2" presStyleCnt="6">
        <dgm:presLayoutVars>
          <dgm:bulletEnabled val="1"/>
        </dgm:presLayoutVars>
      </dgm:prSet>
      <dgm:spPr/>
    </dgm:pt>
    <dgm:pt modelId="{D6B3CEBC-19DB-40D9-B600-561E6D699E21}" type="pres">
      <dgm:prSet presAssocID="{30DC3C60-D02C-40D6-8B64-4326122E0344}" presName="sibTrans" presStyleCnt="0"/>
      <dgm:spPr/>
    </dgm:pt>
    <dgm:pt modelId="{0C1DF267-47A9-45EA-9E3F-5E3F1BBEEFD3}" type="pres">
      <dgm:prSet presAssocID="{66EFE627-C270-4743-ACF9-CE520603CBF0}" presName="node" presStyleLbl="node1" presStyleIdx="3" presStyleCnt="6">
        <dgm:presLayoutVars>
          <dgm:bulletEnabled val="1"/>
        </dgm:presLayoutVars>
      </dgm:prSet>
      <dgm:spPr/>
    </dgm:pt>
    <dgm:pt modelId="{7BF66FF1-CB00-466D-A1C3-A67F7D2015F3}" type="pres">
      <dgm:prSet presAssocID="{F5BDBACD-57DA-46B9-8356-D3AF8C9B0EE4}" presName="sibTrans" presStyleCnt="0"/>
      <dgm:spPr/>
    </dgm:pt>
    <dgm:pt modelId="{A0FA0BAE-C3A9-4754-8E35-F96DAF4C3AD8}" type="pres">
      <dgm:prSet presAssocID="{29B744E0-D0F4-472A-82FB-48FC46620699}" presName="node" presStyleLbl="node1" presStyleIdx="4" presStyleCnt="6">
        <dgm:presLayoutVars>
          <dgm:bulletEnabled val="1"/>
        </dgm:presLayoutVars>
      </dgm:prSet>
      <dgm:spPr/>
    </dgm:pt>
    <dgm:pt modelId="{3AB57237-BA3F-4021-A404-95F1B05636A5}" type="pres">
      <dgm:prSet presAssocID="{78A43870-8EAF-49F2-870C-2D0B01B1B5E4}" presName="sibTrans" presStyleCnt="0"/>
      <dgm:spPr/>
    </dgm:pt>
    <dgm:pt modelId="{5AA12671-F3CB-4085-B273-C9460CDA983E}" type="pres">
      <dgm:prSet presAssocID="{B7B45F04-3A59-4344-8321-CAC91D19EACA}" presName="node" presStyleLbl="node1" presStyleIdx="5" presStyleCnt="6">
        <dgm:presLayoutVars>
          <dgm:bulletEnabled val="1"/>
        </dgm:presLayoutVars>
      </dgm:prSet>
      <dgm:spPr/>
    </dgm:pt>
  </dgm:ptLst>
  <dgm:cxnLst>
    <dgm:cxn modelId="{EE58E316-F4AB-4E8B-8645-68ED89C3A25A}" srcId="{DF60139F-318D-49D7-A847-D8A573BAD187}" destId="{ADE00732-E6B5-459D-918F-6D49C3118E8E}" srcOrd="0" destOrd="0" parTransId="{6C602380-4C1A-4B01-860F-F2DEC47E07CB}" sibTransId="{E05D6C81-13F8-4C77-A1BA-E581E4617691}"/>
    <dgm:cxn modelId="{68F72D1B-32D2-4183-A046-34DC84724D2B}" srcId="{DF60139F-318D-49D7-A847-D8A573BAD187}" destId="{15CA7902-638D-443E-95EF-7A1D0E9E020E}" srcOrd="1" destOrd="0" parTransId="{056029C0-4049-4C80-8107-E72124963E60}" sibTransId="{8C78E755-3CDC-4DB2-919A-4EE8AC36681B}"/>
    <dgm:cxn modelId="{3E017A22-9C5B-41CD-AF42-F04527C8A4CF}" type="presOf" srcId="{DF60139F-318D-49D7-A847-D8A573BAD187}" destId="{E0B7AFAB-0DDA-4711-A224-2DD58B688000}" srcOrd="0" destOrd="0" presId="urn:microsoft.com/office/officeart/2005/8/layout/default"/>
    <dgm:cxn modelId="{D9D90924-ECD5-4071-9B80-BE5EDF35924F}" type="presOf" srcId="{B7B45F04-3A59-4344-8321-CAC91D19EACA}" destId="{5AA12671-F3CB-4085-B273-C9460CDA983E}" srcOrd="0" destOrd="0" presId="urn:microsoft.com/office/officeart/2005/8/layout/default"/>
    <dgm:cxn modelId="{91BE9E60-C550-459B-A048-479224E73530}" srcId="{DF60139F-318D-49D7-A847-D8A573BAD187}" destId="{9B831FA4-D88E-4808-801B-B2D9D38AB65F}" srcOrd="2" destOrd="0" parTransId="{94577784-1739-4FC7-AE19-6D89DECABA42}" sibTransId="{30DC3C60-D02C-40D6-8B64-4326122E0344}"/>
    <dgm:cxn modelId="{7D3F0055-0334-4C2B-BFCC-F6764AFE2C78}" type="presOf" srcId="{ADE00732-E6B5-459D-918F-6D49C3118E8E}" destId="{B350A642-AF39-4D74-993F-8C1516AE96C9}" srcOrd="0" destOrd="0" presId="urn:microsoft.com/office/officeart/2005/8/layout/default"/>
    <dgm:cxn modelId="{ADF58155-EB7A-4036-844F-391EEA2449A2}" type="presOf" srcId="{66EFE627-C270-4743-ACF9-CE520603CBF0}" destId="{0C1DF267-47A9-45EA-9E3F-5E3F1BBEEFD3}" srcOrd="0" destOrd="0" presId="urn:microsoft.com/office/officeart/2005/8/layout/default"/>
    <dgm:cxn modelId="{F86BA955-9673-4D33-8468-1C9C9279B048}" srcId="{DF60139F-318D-49D7-A847-D8A573BAD187}" destId="{B7B45F04-3A59-4344-8321-CAC91D19EACA}" srcOrd="5" destOrd="0" parTransId="{4DAE08BD-27FE-46BC-BCB2-C6196B18A726}" sibTransId="{79E32906-67E0-433D-872D-911021F605FC}"/>
    <dgm:cxn modelId="{D383DF55-3C7D-4189-B227-4EA834F9845C}" srcId="{DF60139F-318D-49D7-A847-D8A573BAD187}" destId="{66EFE627-C270-4743-ACF9-CE520603CBF0}" srcOrd="3" destOrd="0" parTransId="{9BBFC3D9-18F4-4E8E-BACE-9899C046C005}" sibTransId="{F5BDBACD-57DA-46B9-8356-D3AF8C9B0EE4}"/>
    <dgm:cxn modelId="{7BA5977E-9E75-4E17-9580-0491040A2866}" srcId="{DF60139F-318D-49D7-A847-D8A573BAD187}" destId="{29B744E0-D0F4-472A-82FB-48FC46620699}" srcOrd="4" destOrd="0" parTransId="{D6E35F35-30BC-47B7-A1B2-851164ECDFF3}" sibTransId="{78A43870-8EAF-49F2-870C-2D0B01B1B5E4}"/>
    <dgm:cxn modelId="{4F319D89-B403-4B13-A7D3-A72E035667BE}" type="presOf" srcId="{29B744E0-D0F4-472A-82FB-48FC46620699}" destId="{A0FA0BAE-C3A9-4754-8E35-F96DAF4C3AD8}" srcOrd="0" destOrd="0" presId="urn:microsoft.com/office/officeart/2005/8/layout/default"/>
    <dgm:cxn modelId="{52500ADD-28A2-499F-A0F5-E38C8C559AE6}" type="presOf" srcId="{9B831FA4-D88E-4808-801B-B2D9D38AB65F}" destId="{8B6491C6-63AE-4403-921C-2A5E774B83A3}" srcOrd="0" destOrd="0" presId="urn:microsoft.com/office/officeart/2005/8/layout/default"/>
    <dgm:cxn modelId="{93121CF7-7C96-4149-A43C-851E06BED9C6}" type="presOf" srcId="{15CA7902-638D-443E-95EF-7A1D0E9E020E}" destId="{42E5B203-6584-48E6-876E-0DC9689DBADD}" srcOrd="0" destOrd="0" presId="urn:microsoft.com/office/officeart/2005/8/layout/default"/>
    <dgm:cxn modelId="{CE5C2324-B594-453E-8068-A20CC3300311}" type="presParOf" srcId="{E0B7AFAB-0DDA-4711-A224-2DD58B688000}" destId="{B350A642-AF39-4D74-993F-8C1516AE96C9}" srcOrd="0" destOrd="0" presId="urn:microsoft.com/office/officeart/2005/8/layout/default"/>
    <dgm:cxn modelId="{C4EBDB47-4863-4572-B55D-957833AE915C}" type="presParOf" srcId="{E0B7AFAB-0DDA-4711-A224-2DD58B688000}" destId="{9B338339-5134-4794-99C6-6973A7FDA387}" srcOrd="1" destOrd="0" presId="urn:microsoft.com/office/officeart/2005/8/layout/default"/>
    <dgm:cxn modelId="{A344F133-B1C7-4D02-8D11-D586DAD9F085}" type="presParOf" srcId="{E0B7AFAB-0DDA-4711-A224-2DD58B688000}" destId="{42E5B203-6584-48E6-876E-0DC9689DBADD}" srcOrd="2" destOrd="0" presId="urn:microsoft.com/office/officeart/2005/8/layout/default"/>
    <dgm:cxn modelId="{5BFCA14A-7631-4F72-B826-AAC20902589D}" type="presParOf" srcId="{E0B7AFAB-0DDA-4711-A224-2DD58B688000}" destId="{B91DD454-F8FC-4702-BD45-68FF3FF4DF9E}" srcOrd="3" destOrd="0" presId="urn:microsoft.com/office/officeart/2005/8/layout/default"/>
    <dgm:cxn modelId="{3823FA84-0624-440B-9782-CECFD8F60E18}" type="presParOf" srcId="{E0B7AFAB-0DDA-4711-A224-2DD58B688000}" destId="{8B6491C6-63AE-4403-921C-2A5E774B83A3}" srcOrd="4" destOrd="0" presId="urn:microsoft.com/office/officeart/2005/8/layout/default"/>
    <dgm:cxn modelId="{BB26CB2C-D7A0-4382-85B9-1954408102CE}" type="presParOf" srcId="{E0B7AFAB-0DDA-4711-A224-2DD58B688000}" destId="{D6B3CEBC-19DB-40D9-B600-561E6D699E21}" srcOrd="5" destOrd="0" presId="urn:microsoft.com/office/officeart/2005/8/layout/default"/>
    <dgm:cxn modelId="{7C8209FC-7151-4D5F-8F10-96837AC73346}" type="presParOf" srcId="{E0B7AFAB-0DDA-4711-A224-2DD58B688000}" destId="{0C1DF267-47A9-45EA-9E3F-5E3F1BBEEFD3}" srcOrd="6" destOrd="0" presId="urn:microsoft.com/office/officeart/2005/8/layout/default"/>
    <dgm:cxn modelId="{65B9DFA9-7FBA-4D86-ADB2-290C73D78DD3}" type="presParOf" srcId="{E0B7AFAB-0DDA-4711-A224-2DD58B688000}" destId="{7BF66FF1-CB00-466D-A1C3-A67F7D2015F3}" srcOrd="7" destOrd="0" presId="urn:microsoft.com/office/officeart/2005/8/layout/default"/>
    <dgm:cxn modelId="{872D413B-2F0F-42DB-8991-EDCC2A201E8F}" type="presParOf" srcId="{E0B7AFAB-0DDA-4711-A224-2DD58B688000}" destId="{A0FA0BAE-C3A9-4754-8E35-F96DAF4C3AD8}" srcOrd="8" destOrd="0" presId="urn:microsoft.com/office/officeart/2005/8/layout/default"/>
    <dgm:cxn modelId="{F057B62F-37DD-4E72-801C-1E5D2EEA6695}" type="presParOf" srcId="{E0B7AFAB-0DDA-4711-A224-2DD58B688000}" destId="{3AB57237-BA3F-4021-A404-95F1B05636A5}" srcOrd="9" destOrd="0" presId="urn:microsoft.com/office/officeart/2005/8/layout/default"/>
    <dgm:cxn modelId="{7C086016-34F5-46A7-9293-771BADBFDB3D}" type="presParOf" srcId="{E0B7AFAB-0DDA-4711-A224-2DD58B688000}" destId="{5AA12671-F3CB-4085-B273-C9460CDA983E}"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F917D-D4ED-46D1-8F9B-7D25B77B296A}">
      <dsp:nvSpPr>
        <dsp:cNvPr id="0" name=""/>
        <dsp:cNvSpPr/>
      </dsp:nvSpPr>
      <dsp:spPr>
        <a:xfrm>
          <a:off x="269149"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.NET</a:t>
          </a:r>
        </a:p>
      </dsp:txBody>
      <dsp:txXfrm>
        <a:off x="269149" y="1080"/>
        <a:ext cx="2060493" cy="1236296"/>
      </dsp:txXfrm>
    </dsp:sp>
    <dsp:sp modelId="{FD4AE17A-24E8-46D5-A4AF-0B3F75A8B806}">
      <dsp:nvSpPr>
        <dsp:cNvPr id="0" name=""/>
        <dsp:cNvSpPr/>
      </dsp:nvSpPr>
      <dsp:spPr>
        <a:xfrm>
          <a:off x="2535691"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Java</a:t>
          </a:r>
        </a:p>
      </dsp:txBody>
      <dsp:txXfrm>
        <a:off x="2535691" y="1080"/>
        <a:ext cx="2060493" cy="1236296"/>
      </dsp:txXfrm>
    </dsp:sp>
    <dsp:sp modelId="{458940EF-B061-421B-B7EA-90E9DCE2C8D3}">
      <dsp:nvSpPr>
        <dsp:cNvPr id="0" name=""/>
        <dsp:cNvSpPr/>
      </dsp:nvSpPr>
      <dsp:spPr>
        <a:xfrm>
          <a:off x="4802234"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Ruby</a:t>
          </a:r>
        </a:p>
      </dsp:txBody>
      <dsp:txXfrm>
        <a:off x="4802234" y="1080"/>
        <a:ext cx="2060493" cy="1236296"/>
      </dsp:txXfrm>
    </dsp:sp>
    <dsp:sp modelId="{F69018C9-05C3-4DC1-8417-B4B354049248}">
      <dsp:nvSpPr>
        <dsp:cNvPr id="0" name=""/>
        <dsp:cNvSpPr/>
      </dsp:nvSpPr>
      <dsp:spPr>
        <a:xfrm>
          <a:off x="7068777"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Node.JS</a:t>
          </a:r>
        </a:p>
      </dsp:txBody>
      <dsp:txXfrm>
        <a:off x="7068777" y="1080"/>
        <a:ext cx="2060493" cy="1236296"/>
      </dsp:txXfrm>
    </dsp:sp>
    <dsp:sp modelId="{F4D16AA7-E6EB-4481-8AE1-2CC67A3D2777}">
      <dsp:nvSpPr>
        <dsp:cNvPr id="0" name=""/>
        <dsp:cNvSpPr/>
      </dsp:nvSpPr>
      <dsp:spPr>
        <a:xfrm>
          <a:off x="2535691"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PHP</a:t>
          </a:r>
        </a:p>
      </dsp:txBody>
      <dsp:txXfrm>
        <a:off x="2535691" y="1443425"/>
        <a:ext cx="2060493" cy="1236296"/>
      </dsp:txXfrm>
    </dsp:sp>
    <dsp:sp modelId="{E7B629CC-C334-4A60-823E-4EA4C0E89FD4}">
      <dsp:nvSpPr>
        <dsp:cNvPr id="0" name=""/>
        <dsp:cNvSpPr/>
      </dsp:nvSpPr>
      <dsp:spPr>
        <a:xfrm>
          <a:off x="4802234"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Python</a:t>
          </a:r>
        </a:p>
      </dsp:txBody>
      <dsp:txXfrm>
        <a:off x="4802234" y="1443425"/>
        <a:ext cx="2060493" cy="1236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0A642-AF39-4D74-993F-8C1516AE96C9}">
      <dsp:nvSpPr>
        <dsp:cNvPr id="0" name=""/>
        <dsp:cNvSpPr/>
      </dsp:nvSpPr>
      <dsp:spPr>
        <a:xfrm>
          <a:off x="945962" y="236"/>
          <a:ext cx="2122463" cy="1273478"/>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Application settings</a:t>
          </a:r>
        </a:p>
      </dsp:txBody>
      <dsp:txXfrm>
        <a:off x="945962" y="236"/>
        <a:ext cx="2122463" cy="1273478"/>
      </dsp:txXfrm>
    </dsp:sp>
    <dsp:sp modelId="{42E5B203-6584-48E6-876E-0DC9689DBADD}">
      <dsp:nvSpPr>
        <dsp:cNvPr id="0" name=""/>
        <dsp:cNvSpPr/>
      </dsp:nvSpPr>
      <dsp:spPr>
        <a:xfrm>
          <a:off x="3280672" y="236"/>
          <a:ext cx="2122463" cy="1273478"/>
        </a:xfrm>
        <a:prstGeom prst="rect">
          <a:avLst/>
        </a:prstGeom>
        <a:solidFill>
          <a:schemeClr val="accent2">
            <a:hueOff val="-1152046"/>
            <a:satOff val="-4570"/>
            <a:lumOff val="23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Connection strings</a:t>
          </a:r>
        </a:p>
      </dsp:txBody>
      <dsp:txXfrm>
        <a:off x="3280672" y="236"/>
        <a:ext cx="2122463" cy="1273478"/>
      </dsp:txXfrm>
    </dsp:sp>
    <dsp:sp modelId="{8B6491C6-63AE-4403-921C-2A5E774B83A3}">
      <dsp:nvSpPr>
        <dsp:cNvPr id="0" name=""/>
        <dsp:cNvSpPr/>
      </dsp:nvSpPr>
      <dsp:spPr>
        <a:xfrm>
          <a:off x="5615383" y="236"/>
          <a:ext cx="2122463" cy="1273478"/>
        </a:xfrm>
        <a:prstGeom prst="rect">
          <a:avLst/>
        </a:prstGeom>
        <a:solidFill>
          <a:schemeClr val="accent2">
            <a:hueOff val="-2304092"/>
            <a:satOff val="-9141"/>
            <a:lumOff val="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Default documents</a:t>
          </a:r>
        </a:p>
      </dsp:txBody>
      <dsp:txXfrm>
        <a:off x="5615383" y="236"/>
        <a:ext cx="2122463" cy="1273478"/>
      </dsp:txXfrm>
    </dsp:sp>
    <dsp:sp modelId="{0C1DF267-47A9-45EA-9E3F-5E3F1BBEEFD3}">
      <dsp:nvSpPr>
        <dsp:cNvPr id="0" name=""/>
        <dsp:cNvSpPr/>
      </dsp:nvSpPr>
      <dsp:spPr>
        <a:xfrm>
          <a:off x="7950093" y="236"/>
          <a:ext cx="2122463" cy="1273478"/>
        </a:xfrm>
        <a:prstGeom prst="rect">
          <a:avLst/>
        </a:prstGeom>
        <a:solidFill>
          <a:schemeClr val="accent3">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Path mappings</a:t>
          </a:r>
        </a:p>
      </dsp:txBody>
      <dsp:txXfrm>
        <a:off x="7950093" y="236"/>
        <a:ext cx="2122463" cy="1273478"/>
      </dsp:txXfrm>
    </dsp:sp>
    <dsp:sp modelId="{A0FA0BAE-C3A9-4754-8E35-F96DAF4C3AD8}">
      <dsp:nvSpPr>
        <dsp:cNvPr id="0" name=""/>
        <dsp:cNvSpPr/>
      </dsp:nvSpPr>
      <dsp:spPr>
        <a:xfrm>
          <a:off x="3280672" y="1485961"/>
          <a:ext cx="2122463" cy="1273478"/>
        </a:xfrm>
        <a:prstGeom prst="rect">
          <a:avLst/>
        </a:prstGeom>
        <a:solidFill>
          <a:schemeClr val="accent1">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Language stack (app runtime)</a:t>
          </a:r>
        </a:p>
      </dsp:txBody>
      <dsp:txXfrm>
        <a:off x="3280672" y="1485961"/>
        <a:ext cx="2122463" cy="1273478"/>
      </dsp:txXfrm>
    </dsp:sp>
    <dsp:sp modelId="{5AA12671-F3CB-4085-B273-C9460CDA983E}">
      <dsp:nvSpPr>
        <dsp:cNvPr id="0" name=""/>
        <dsp:cNvSpPr/>
      </dsp:nvSpPr>
      <dsp:spPr>
        <a:xfrm>
          <a:off x="5615383" y="1485961"/>
          <a:ext cx="2122463" cy="1273478"/>
        </a:xfrm>
        <a:prstGeom prst="rect">
          <a:avLst/>
        </a:prstGeom>
        <a:solidFill>
          <a:schemeClr val="accent2">
            <a:lumMod val="90000"/>
            <a:lumOff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Custom containers</a:t>
          </a:r>
        </a:p>
      </dsp:txBody>
      <dsp:txXfrm>
        <a:off x="5615383" y="1485961"/>
        <a:ext cx="2122463" cy="12734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3086584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Because you pay for the computing resources your App Service plan allocates, you can potentially save money by putting multiple apps into one App Service plan. You can continue to add apps to an existing plan as long as the plan has enough resources to handle the load. However, keep in mind that all the apps in an App Service plan share the same compute resources. To determine whether the new app has the necessary resources, you must understand the capacity of the existing App Service plan, and the expected load for the new app. Overloading an App Service plan can potentially cause downtime for your new and existing apps.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7870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provides built-in authentication and authorization support, so you can sign in users and access data by writing minimal or no code in your web app, API, and mobile backend, and also Azure Functions.</a:t>
            </a:r>
          </a:p>
          <a:p>
            <a:endParaRPr lang="en-US" dirty="0"/>
          </a:p>
          <a:p>
            <a:r>
              <a:rPr lang="en-US" dirty="0"/>
              <a:t>For all language frameworks, App Service makes the user's claims available to your code by injecting them into the request headers. For ASP.NET apps, App Service populates ClaimsPrincipal.Current with the authenticated user's claims, so you can follow the standard .NET pattern, including the [Authorize] attribute. Similarly, for PHP apps, App Service populates the _SERVER['REMOTE_USER'] variable.</a:t>
            </a:r>
          </a:p>
          <a:p>
            <a:endParaRPr lang="en-US" dirty="0"/>
          </a:p>
          <a:p>
            <a:r>
              <a:rPr lang="en-US" dirty="0"/>
              <a:t>App Service provides a built-in token store, which is a repository of tokens that are associated with the users of your web apps, APIs, or native mobile apps. When you enable authentication with any provider, this token store is immediately available to your app.</a:t>
            </a:r>
          </a:p>
          <a:p>
            <a:endParaRPr lang="en-US" dirty="0"/>
          </a:p>
          <a:p>
            <a:r>
              <a:rPr lang="en-US" dirty="0"/>
              <a:t>If you enable application logging, you will observe authentication and authorization traces directly in your log files. If you observe an authentication error that you didn’t expect, you can conveniently find all the details by examining your existing application logs. If you enable failed request tracing, you can review exactly what role the authentication and authorization module may have played in a failed request.</a:t>
            </a:r>
          </a:p>
          <a:p>
            <a:endParaRPr lang="en-US" dirty="0"/>
          </a:p>
          <a:p>
            <a:r>
              <a:rPr lang="en-US" sz="882" b="0" i="0" kern="1200" dirty="0">
                <a:solidFill>
                  <a:schemeClr val="tx1"/>
                </a:solidFill>
                <a:effectLst/>
                <a:latin typeface="Segoe UI Light" pitchFamily="34" charset="0"/>
                <a:ea typeface="+mn-ea"/>
                <a:cs typeface="+mn-cs"/>
              </a:rPr>
              <a:t>App Service uses federated identity, in which a third-party identity provider manages the user identities and authentication flow for you. Five identity providers are available by default:</a:t>
            </a:r>
          </a:p>
          <a:p>
            <a:endParaRPr lang="en-US" sz="882" b="0" i="0" kern="1200" dirty="0">
              <a:solidFill>
                <a:schemeClr val="tx1"/>
              </a:solidFill>
              <a:effectLst/>
              <a:latin typeface="Segoe UI Light" pitchFamily="34" charset="0"/>
              <a:ea typeface="+mn-ea"/>
              <a:cs typeface="+mn-cs"/>
            </a:endParaRPr>
          </a:p>
          <a:p>
            <a:r>
              <a:rPr lang="en-US" dirty="0">
                <a:effectLst/>
              </a:rPr>
              <a:t>Azure Active Directory	/.auth/login/aad</a:t>
            </a:r>
          </a:p>
          <a:p>
            <a:r>
              <a:rPr lang="en-US" dirty="0">
                <a:effectLst/>
              </a:rPr>
              <a:t>Microsoft account	/.auth/login/microsoftaccount</a:t>
            </a:r>
          </a:p>
          <a:p>
            <a:r>
              <a:rPr lang="en-US" dirty="0">
                <a:effectLst/>
              </a:rPr>
              <a:t>Facebook		/.auth/login/facebook</a:t>
            </a:r>
          </a:p>
          <a:p>
            <a:r>
              <a:rPr lang="en-US" dirty="0">
                <a:effectLst/>
              </a:rPr>
              <a:t>Google		/.auth/login/google</a:t>
            </a:r>
          </a:p>
          <a:p>
            <a:r>
              <a:rPr lang="en-US" dirty="0">
                <a:effectLst/>
              </a:rPr>
              <a:t>Twitter		/.auth/login/twitter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enable authentication and authorization with one of these providers, its sign-in endpoint is available for user authentication and for validation of authentication tokens from the provider. You can provide your users with any number of these sign-in options with ease. You can also integrate another identity provider or your own custom identity solution.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92110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authentication and authorization module runs in the same sandbox as your application code. When it's enabled, every incoming HTTP request passes through it before being handled by your application code.</a:t>
            </a:r>
          </a:p>
          <a:p>
            <a:pPr algn="l"/>
            <a:endParaRPr lang="en-US" dirty="0"/>
          </a:p>
          <a:p>
            <a:pPr algn="l"/>
            <a:r>
              <a:rPr lang="en-US" dirty="0"/>
              <a:t>This module handles several things for your app:</a:t>
            </a:r>
          </a:p>
          <a:p>
            <a:pPr algn="l"/>
            <a:endParaRPr lang="en-US" dirty="0"/>
          </a:p>
          <a:p>
            <a:pPr marL="171450" indent="-171450" algn="l">
              <a:buFont typeface="Arial" panose="020B0604020202020204" pitchFamily="34" charset="0"/>
              <a:buChar char="•"/>
            </a:pPr>
            <a:r>
              <a:rPr lang="en-US" dirty="0"/>
              <a:t>Authenticates users with the specified provider</a:t>
            </a:r>
          </a:p>
          <a:p>
            <a:pPr marL="171450" indent="-171450" algn="l">
              <a:buFont typeface="Arial" panose="020B0604020202020204" pitchFamily="34" charset="0"/>
              <a:buChar char="•"/>
            </a:pPr>
            <a:r>
              <a:rPr lang="en-US" dirty="0"/>
              <a:t>Validates, stores, and refreshes tokens</a:t>
            </a:r>
          </a:p>
          <a:p>
            <a:pPr marL="171450" indent="-171450" algn="l">
              <a:buFont typeface="Arial" panose="020B0604020202020204" pitchFamily="34" charset="0"/>
              <a:buChar char="•"/>
            </a:pPr>
            <a:r>
              <a:rPr lang="en-US" dirty="0"/>
              <a:t>Manages the authenticated session</a:t>
            </a:r>
          </a:p>
          <a:p>
            <a:pPr marL="171450" indent="-171450" algn="l">
              <a:buFont typeface="Arial" panose="020B0604020202020204" pitchFamily="34" charset="0"/>
              <a:buChar char="•"/>
            </a:pPr>
            <a:r>
              <a:rPr lang="en-US" dirty="0"/>
              <a:t>Injects identity information into request headers</a:t>
            </a:r>
          </a:p>
          <a:p>
            <a:pPr algn="l"/>
            <a:endParaRPr lang="en-US" dirty="0"/>
          </a:p>
          <a:p>
            <a:pPr algn="l"/>
            <a:r>
              <a:rPr lang="en-US" dirty="0"/>
              <a:t>The module runs separately from your application code and is configured by using app settings. No SDKs, specific languages, or changes to your application code are required.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0184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Within App Service, Hybrid Connections can be used to access application resources in other networks. It provides access from your app to an application endpoint. It does not enable an alternate capability to access your application. As used in App Service, each Hybrid Connection correlates to a single TCP host and port combination. This means that the Hybrid Connection endpoint can be on any operating system and any application, provided you are accessing a TCP listening port. The Hybrid Connections feature does not know or care what the application protocol is, or what you are accessing. It is simply providing network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Hybrid Connections is both a service in Azure and a feature in Azure App Service. As a service, it has uses and capabilities beyond those that are used in App Service. </a:t>
            </a:r>
          </a:p>
          <a:p>
            <a:endParaRPr lang="en-US" sz="882" b="0" i="0" kern="1200" dirty="0">
              <a:solidFill>
                <a:schemeClr val="tx1"/>
              </a:solidFill>
              <a:effectLst/>
              <a:latin typeface="Segoe UI Light" pitchFamily="34" charset="0"/>
              <a:ea typeface="+mn-ea"/>
              <a:cs typeface="+mn-cs"/>
            </a:endParaRPr>
          </a:p>
          <a:p>
            <a:r>
              <a:rPr lang="en-US" dirty="0"/>
              <a:t>There are a number of benefits to the Hybrid Connections capability, including:</a:t>
            </a:r>
          </a:p>
          <a:p>
            <a:endParaRPr lang="en-US" dirty="0"/>
          </a:p>
          <a:p>
            <a:pPr marL="171450" indent="-171450">
              <a:buFont typeface="Arial" panose="020B0604020202020204" pitchFamily="34" charset="0"/>
              <a:buChar char="•"/>
            </a:pPr>
            <a:r>
              <a:rPr lang="en-US" dirty="0"/>
              <a:t>Apps can access on-premises systems and services securely.</a:t>
            </a:r>
          </a:p>
          <a:p>
            <a:pPr marL="171450" indent="-171450">
              <a:buFont typeface="Arial" panose="020B0604020202020204" pitchFamily="34" charset="0"/>
              <a:buChar char="•"/>
            </a:pPr>
            <a:r>
              <a:rPr lang="en-US" dirty="0"/>
              <a:t>The feature does not require an internet-accessible endpoint.</a:t>
            </a:r>
          </a:p>
          <a:p>
            <a:pPr marL="171450" indent="-171450">
              <a:buFont typeface="Arial" panose="020B0604020202020204" pitchFamily="34" charset="0"/>
              <a:buChar char="•"/>
            </a:pPr>
            <a:r>
              <a:rPr lang="en-US" dirty="0"/>
              <a:t>It is quick and easy to set up.</a:t>
            </a:r>
          </a:p>
          <a:p>
            <a:pPr marL="171450" indent="-171450">
              <a:buFont typeface="Arial" panose="020B0604020202020204" pitchFamily="34" charset="0"/>
              <a:buChar char="•"/>
            </a:pPr>
            <a:r>
              <a:rPr lang="en-US" dirty="0"/>
              <a:t>Each Hybrid Connection matches to a single host:port combination, which is helpful for security.</a:t>
            </a:r>
          </a:p>
          <a:p>
            <a:pPr marL="171450" indent="-171450">
              <a:buFont typeface="Arial" panose="020B0604020202020204" pitchFamily="34" charset="0"/>
              <a:buChar char="•"/>
            </a:pPr>
            <a:r>
              <a:rPr lang="en-US" dirty="0"/>
              <a:t>It normally does not require firewall holes. The connections are all outbound over standard web ports.</a:t>
            </a:r>
          </a:p>
          <a:p>
            <a:pPr marL="171450" indent="-171450">
              <a:buFont typeface="Arial" panose="020B0604020202020204" pitchFamily="34" charset="0"/>
              <a:buChar char="•"/>
            </a:pPr>
            <a:r>
              <a:rPr lang="en-US" dirty="0"/>
              <a:t>Because the feature is network level, it is agnostic to the language used by your app and the technology used by the endpoint.</a:t>
            </a:r>
          </a:p>
          <a:p>
            <a:pPr marL="171450" indent="-171450">
              <a:buFont typeface="Arial" panose="020B0604020202020204" pitchFamily="34" charset="0"/>
              <a:buChar char="•"/>
            </a:pPr>
            <a:r>
              <a:rPr lang="en-US" dirty="0"/>
              <a:t>It can be used to provide access in multiple networks from a single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694200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The Hybrid Connections feature consists of two outbound calls to Azure Service Bus Relay. There is a connection from a library on the host where your app is running in App Service. There is also a connection from the Hybrid Connection Manager (HCM) to Service Bus Relay. The HCM is a relay service that you deploy within the network hosting the resource that you are trying to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Through the two joined connections, your app has a TCP tunnel to a fixed host:port combination on the other side of the HCM. The connection uses TLS 1.2 for security and shared access signature (SAS) keys for authentication and authorization.</a:t>
            </a:r>
          </a:p>
          <a:p>
            <a:endParaRPr lang="en-US" dirty="0"/>
          </a:p>
          <a:p>
            <a:r>
              <a:rPr lang="en-US" sz="882" b="0" i="0" kern="1200" dirty="0">
                <a:solidFill>
                  <a:schemeClr val="tx1"/>
                </a:solidFill>
                <a:effectLst/>
                <a:latin typeface="Segoe UI Light" pitchFamily="34" charset="0"/>
                <a:ea typeface="+mn-ea"/>
                <a:cs typeface="+mn-cs"/>
              </a:rPr>
              <a:t>When your app makes a DNS request that matches a configured Hybrid Connection endpoint, the outbound TCP traffic will be redirected through the Hybrid Connection.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4666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Azure Traffic Manager to control how requests from web clients are distributed to apps in Azure App Service. When App Service endpoints are added to an Azure Traffic Manager profile, Azure Traffic Manager keeps track of the status of your App Service apps (running, stopped, or deleted) so that it can decide which of those endpoints should receive traffic.</a:t>
            </a:r>
          </a:p>
          <a:p>
            <a:endParaRPr lang="en-US" dirty="0"/>
          </a:p>
          <a:p>
            <a:r>
              <a:rPr lang="en-US" sz="882" b="0" i="0" kern="1200" dirty="0">
                <a:solidFill>
                  <a:schemeClr val="tx1"/>
                </a:solidFill>
                <a:effectLst/>
                <a:latin typeface="Segoe UI Light" pitchFamily="34" charset="0"/>
                <a:ea typeface="+mn-ea"/>
                <a:cs typeface="+mn-cs"/>
              </a:rPr>
              <a:t>To configure the control of App Service app traffic, you create a profile in Azure Traffic Manager, and then add the endpoints (in this case, App Service) for which you want to control traffic to the profile. Your app status (running, stopped, or deleted) is regularly communicated to the profile so that Azure Traffic Manager can direct traffic accordingly.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60343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You can use Azure Traffic Manager to control how requests from web clients are distributed to apps in Azure App Service.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Traffic Manager uses DNS to direct client requests to the most appropriate service endpoint based on a traffic-routing method and the health of the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73411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Priority</a:t>
            </a:r>
          </a:p>
          <a:p>
            <a:r>
              <a:rPr lang="en-US" sz="882" b="0" i="0" kern="1200" dirty="0">
                <a:solidFill>
                  <a:schemeClr val="tx1"/>
                </a:solidFill>
                <a:effectLst/>
                <a:latin typeface="Segoe UI Light" pitchFamily="34" charset="0"/>
                <a:ea typeface="+mn-ea"/>
                <a:cs typeface="+mn-cs"/>
              </a:rPr>
              <a:t>Use a primary app for all traffic, and provide backups in case the primary or the backup apps are unavailable.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Weighted</a:t>
            </a:r>
          </a:p>
          <a:p>
            <a:r>
              <a:rPr lang="en-US" sz="882" b="0" i="0" kern="1200" dirty="0">
                <a:solidFill>
                  <a:schemeClr val="tx1"/>
                </a:solidFill>
                <a:effectLst/>
                <a:latin typeface="Segoe UI Light" pitchFamily="34" charset="0"/>
                <a:ea typeface="+mn-ea"/>
                <a:cs typeface="+mn-cs"/>
              </a:rPr>
              <a:t>Distribute traffic across a set of apps, either evenly or according to weights, which you define.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Performance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have apps in different geographic locations, use the "closest" app in terms of the lowest network latency.</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Geographic</a:t>
            </a:r>
            <a:r>
              <a:rPr lang="en-US" sz="882" b="0" i="0" kern="1200" dirty="0">
                <a:solidFill>
                  <a:schemeClr val="tx1"/>
                </a:solidFill>
                <a:effectLst/>
                <a:latin typeface="Segoe UI Light" pitchFamily="34" charset="0"/>
                <a:ea typeface="+mn-ea"/>
                <a:cs typeface="+mn-cs"/>
              </a:rPr>
              <a:t> </a:t>
            </a:r>
          </a:p>
          <a:p>
            <a:r>
              <a:rPr lang="en-US" sz="882" b="0" i="0" kern="1200" dirty="0">
                <a:solidFill>
                  <a:schemeClr val="tx1"/>
                </a:solidFill>
                <a:effectLst/>
                <a:latin typeface="Segoe UI Light" pitchFamily="34" charset="0"/>
                <a:ea typeface="+mn-ea"/>
                <a:cs typeface="+mn-cs"/>
              </a:rPr>
              <a:t>Direct users to specific apps based on which geographic location their DNS query originates from.</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42823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Often an organization wants to provide reliability for its services by deploying one or more backup services in case their primary service goes down. The priority traffic-routing method allows Azure customers to easily implement this failover pattern.</a:t>
            </a:r>
          </a:p>
          <a:p>
            <a:endParaRPr lang="en-US" b="1" dirty="0"/>
          </a:p>
          <a:p>
            <a:r>
              <a:rPr lang="en-US" sz="882" b="0" i="0" kern="1200" dirty="0">
                <a:solidFill>
                  <a:schemeClr val="tx1"/>
                </a:solidFill>
                <a:effectLst/>
                <a:latin typeface="Segoe UI Light" pitchFamily="34" charset="0"/>
                <a:ea typeface="+mn-ea"/>
                <a:cs typeface="+mn-cs"/>
              </a:rPr>
              <a:t>The Azure Traffic Manager profile contains a prioritized list of service endpoints. By default, Traffic Manager sends all traffic to the primary (highest-priority) endpoint. If the primary endpoint is not available, Traffic Manager routes the traffic to the second endpoint. If both the primary and secondary endpoints are not available, the traffic goes to the third, and so on. Availability of the endpoint is based on the configured status (enabled or disabled) and the ongoing endpoint monitoring.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500388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weighted traffic-routing method allows you to distribute traffic evenly or to use a pre-defined weighting. In the weighted traffic-routing method, you assign a weight to each endpoint in the Traffic Manager profile configuration. The weight is an integer from 1 to 1000. This parameter is optional. If omitted, Traffic Managers use a default weight of 1. The higher the weight, the higher the priority.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each DNS query received, Traffic Manager randomly chooses an available endpoint. The probability of choosing an endpoint is based on the weights assigned to all available endpoints. Using the same weight across all endpoints results in an even traffic distribution. Using higher or lower weights on specific endpoints causes those endpoints to be returned frequently in the DNS responses.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9149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Deploying endpoints in two or more locations across the globe can improve the responsiveness of many applications by routing traffic to the location that is 'closest' to you. The performance traffic-routing method provides this capability.</a:t>
            </a:r>
          </a:p>
          <a:p>
            <a:br>
              <a:rPr lang="en-US" dirty="0"/>
            </a:br>
            <a:r>
              <a:rPr lang="en-US" dirty="0"/>
              <a:t>The 'closest' endpoint is not necessarily closest as measured by geographic distance. Instead, the performance traffic-routing method determines the closest endpoint by measuring network latency. Traffic Manager maintains an internet latency table to track the round-trip time between IP address ranges and each Azure datacenter.</a:t>
            </a:r>
          </a:p>
          <a:p>
            <a:endParaRPr lang="en-US" dirty="0"/>
          </a:p>
          <a:p>
            <a:r>
              <a:rPr lang="en-US" dirty="0"/>
              <a:t>Traffic Manager looks up the source IP address of the incoming DNS request in the internet latency table. Traffic Manager then chooses an available endpoint in the Azure datacenter that has the lowest latency for that IP address range and returns that endpoint in the DNS response.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88557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configure Traffic Manager profiles to use the geographic routing method so that users are directed to specific endpoints (Azure, External, or Nested) based the geographic location from which their DNS query originates. When a profile is configured for geographic routing, each endpoint associated with that profile must have a set of geographic regions assigned to it.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geographic region can be at following levels of granularity: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World, which means any region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Regional Grouping; for example, Africa, Middle East, or Australia/Pacific.</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Country/Region;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for example, Ireland, Peru, or Hong Kong SAR.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State/Province;</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for example, California in the USA, Queensland in Australia, or Alberta in Canada. Note that this granularity level is supported only for states or provinces in Australia, Canada, and the USA.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assign a region or a set of regions to an endpoint, any requests from those regions get routed only to that endpoint. Traffic Manager uses the source IP address of the DNS query to determine the region from which a user is querying. Usually, this is the IP address of the local DNS resolver doing the query on behalf of the user.</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451314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web app content is stored on Azure Storage and is surfaced up in a durable manner as a content share. This design is intended to work with a variety of apps and has the following attributes: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shared across multiple virtual machine (VM) instances of the web app.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durable and can be modified by running web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Log files and diagnostic data files are available under the same shared content folder.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Publishing new content directly updates the content folder. You can immediately view the same content through the SCM website and the running web app (typically, some technologies such as </a:t>
            </a:r>
            <a:r>
              <a:rPr lang="en-US" sz="882" b="0" i="0" u="none" strike="noStrike" kern="1200" dirty="0">
                <a:solidFill>
                  <a:schemeClr val="tx1"/>
                </a:solidFill>
                <a:effectLst/>
                <a:latin typeface="Segoe UI Light" pitchFamily="34" charset="0"/>
                <a:ea typeface="+mn-ea"/>
                <a:cs typeface="+mn-cs"/>
              </a:rPr>
              <a:t>ASP.NET </a:t>
            </a:r>
            <a:r>
              <a:rPr lang="en-US" sz="882" b="0" i="0" kern="1200" dirty="0">
                <a:solidFill>
                  <a:schemeClr val="tx1"/>
                </a:solidFill>
                <a:effectLst/>
                <a:latin typeface="Segoe UI Light" pitchFamily="34" charset="0"/>
                <a:ea typeface="+mn-ea"/>
                <a:cs typeface="+mn-cs"/>
              </a:rPr>
              <a:t>do initiate a web app restart on some file changes to get the latest content).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many web apps use one or all of these features, some web apps just need a high-performance, read-only content store that they can run from with high availability. These apps can benefit from a VM instance of a specific local cache.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App Service Local Cache feature provides a web role view of your content. This content is a write-but-discard cache of your storage content that is created asynchronously on-site startup. When the cache is ready, the site is switched to run against the cached content. Web Apps that run on Local Cache have the following benefits: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latencies that occur when they access content on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the planned upgrades or unplanned downtimes and any other disruptions with Azure Storage that occur on servers that serve the content share.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have fewer app restarts due to storage share changes.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526528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App Service Environment is an Azure App Service feature that provides a fully isolated and dedicated environment for securely running App Service apps at high scale. App Service environments (ASEs) are appropriate for application workloads that require: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Very high scale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Isolation and secure network access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 memory utilization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Customers can create multiple ASEs within a single Azure region or across multiple Azure regions. This flexibility makes ASEs ideal for horizontally scaling stateless application tiers in support of high Remote PowerShell workloads.</a:t>
            </a:r>
          </a:p>
          <a:p>
            <a:endParaRPr lang="en-US" dirty="0"/>
          </a:p>
          <a:p>
            <a:r>
              <a:rPr lang="en-US" sz="882" b="0" i="0" kern="1200" dirty="0">
                <a:solidFill>
                  <a:schemeClr val="tx1"/>
                </a:solidFill>
                <a:effectLst/>
                <a:latin typeface="Segoe UI Light" pitchFamily="34" charset="0"/>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virtual private networks (VPNs) to on-premises corporate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dedicated exclusively to a single subscription and can host 100 App Service plan instances. The range can span 100 instances in a single App Service plan to 100 single-instance App Service plans, and everything in between.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26482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999045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using the randomly generated web app name as the name of the plan and the FREE tier.</a:t>
            </a:r>
          </a:p>
          <a:p>
            <a:pPr marL="171450" indent="-171450">
              <a:buFont typeface="Arial" panose="020B0604020202020204" pitchFamily="34" charset="0"/>
              <a:buChar char="•"/>
            </a:pPr>
            <a:r>
              <a:rPr lang="en-US" dirty="0"/>
              <a:t>Create a new web app using the App Service plan created earlier and the randomly generated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101788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Store a GitHub URL (URL for a publicly available Git repo).</a:t>
            </a:r>
          </a:p>
          <a:p>
            <a:pPr marL="171450" indent="-171450">
              <a:buFont typeface="Arial" panose="020B0604020202020204" pitchFamily="34" charset="0"/>
              <a:buChar char="•"/>
            </a:pPr>
            <a:r>
              <a:rPr lang="en-US" dirty="0"/>
              <a:t>Deploy code from the public URL by using the master branch to the web app created earlier.</a:t>
            </a:r>
          </a:p>
          <a:p>
            <a:pPr marL="171450" indent="-171450">
              <a:buFont typeface="Arial" panose="020B0604020202020204" pitchFamily="34" charset="0"/>
              <a:buChar char="•"/>
            </a:pPr>
            <a:r>
              <a:rPr lang="en-US" dirty="0"/>
              <a:t>Print out the fully qualified domain name (FQDN) by using string concatenation and the web app name variable.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8298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 and variables for the location and repository URL.</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by using the randomly generated web app name as the name of the plan and the FREE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128698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Create a new Web App by using the App Service plan created earlier and the randomly generated name.</a:t>
            </a:r>
          </a:p>
          <a:p>
            <a:pPr marL="171450" indent="-171450">
              <a:buFont typeface="Arial" panose="020B0604020202020204" pitchFamily="34" charset="0"/>
              <a:buChar char="•"/>
            </a:pPr>
            <a:r>
              <a:rPr lang="en-US" dirty="0"/>
              <a:t>Deploy code from the public URL using the master branch to the Web App created earlier.</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300090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31</a:t>
            </a:fld>
            <a:endParaRPr lang="en-US" dirty="0"/>
          </a:p>
        </p:txBody>
      </p:sp>
    </p:spTree>
    <p:extLst>
      <p:ext uri="{BB962C8B-B14F-4D97-AF65-F5344CB8AC3E}">
        <p14:creationId xmlns:p14="http://schemas.microsoft.com/office/powerpoint/2010/main" val="2487871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 Service is a fully managed compute platform that is optimized for hosting websites and web applications.</a:t>
            </a:r>
            <a:endParaRPr lang="en-US" dirty="0"/>
          </a:p>
          <a:p>
            <a:endParaRPr lang="en-US" dirty="0"/>
          </a:p>
          <a:p>
            <a:r>
              <a:rPr lang="en-US" dirty="0"/>
              <a:t>App Service on Linux provides a highly scalable, self-patching web hosting service by using the Linux operating system.</a:t>
            </a:r>
          </a:p>
          <a:p>
            <a:endParaRPr lang="en-US" dirty="0"/>
          </a:p>
          <a:p>
            <a:r>
              <a:rPr lang="en-US" dirty="0"/>
              <a:t>Customers can use App Service on Linux to host web apps natively on Linux for supported application stacks.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51751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Linux provides predefined application stacks on Linux with support for languages such as .NET, PHP, Node.js, and others. These application stacks are defined by using Docker containers. You can also use a custom Docker image to run your web app on an application stack that is not already defined in Azure.</a:t>
            </a:r>
          </a:p>
          <a:p>
            <a:endParaRPr lang="en-US" dirty="0"/>
          </a:p>
          <a:p>
            <a:r>
              <a:rPr lang="en-US" dirty="0"/>
              <a:t>Using a Docker container for App Service can ensure that your applications remain portable and work in all your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398043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App for Containers provides built-in Docker images on Linux with support for specific versions, such as PHP 7.0 and Node.js 4.5.</a:t>
            </a:r>
          </a:p>
          <a:p>
            <a:endParaRPr lang="en-US" dirty="0"/>
          </a:p>
          <a:p>
            <a:r>
              <a:rPr lang="en-US" dirty="0"/>
              <a:t>Web App for Containers uses the Docker container technology to host both built-in images and custom images as a Platform as a Service (PaaS).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705714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image development requires basic knowledge of the Docker development workflow. </a:t>
            </a:r>
          </a:p>
          <a:p>
            <a:endParaRPr lang="en-US" dirty="0"/>
          </a:p>
          <a:p>
            <a:r>
              <a:rPr lang="en-US" dirty="0"/>
              <a:t>Deployment of a custom image to a web app requires publication of your custom image to a repository host like Docker Hub. </a:t>
            </a:r>
          </a:p>
          <a:p>
            <a:endParaRPr lang="en-US" dirty="0"/>
          </a:p>
          <a:p>
            <a:r>
              <a:rPr lang="en-US" dirty="0"/>
              <a:t>If you are familiar with Docker and can add Docker tasks to your build workflow, or if you are already publishing your app as a Docker image, a custom image is almost certainly the best choice.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9493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82264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ASP.NET developers, configuring app settings in App Service is similar to configuring them in &lt;appSettings&gt;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The difference is that the values in App Service override the values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You can keep development settings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(for example, local MySQL password), but keeping production secrets (such as Azure MySQL database password) in App Service is ideal. This is because the same code uses your development settings when you debug locally, and it uses your production secrets when deployed to Azure.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38</a:t>
            </a:fld>
            <a:endParaRPr lang="en-US" dirty="0"/>
          </a:p>
        </p:txBody>
      </p:sp>
    </p:spTree>
    <p:extLst>
      <p:ext uri="{BB962C8B-B14F-4D97-AF65-F5344CB8AC3E}">
        <p14:creationId xmlns:p14="http://schemas.microsoft.com/office/powerpoint/2010/main" val="340448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setting is only available for Windows apps. The default document is the web page that displays at the root URL for a website. The first matching file in the list is used.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app uses modules that route based on URL instead of serving static content, there is no need for default documents.</a:t>
            </a:r>
          </a:p>
        </p:txBody>
      </p:sp>
      <p:sp>
        <p:nvSpPr>
          <p:cNvPr id="4" name="Slide Number Placeholder 3"/>
          <p:cNvSpPr>
            <a:spLocks noGrp="1"/>
          </p:cNvSpPr>
          <p:nvPr>
            <p:ph type="sldNum" sz="quarter" idx="5"/>
          </p:nvPr>
        </p:nvSpPr>
        <p:spPr/>
        <p:txBody>
          <a:bodyPr/>
          <a:lstStyle/>
          <a:p>
            <a:fld id="{C36DE848-917B-4977-8FFB-D5973E30E536}" type="slidenum">
              <a:rPr lang="en-US" smtClean="0"/>
              <a:t>39</a:t>
            </a:fld>
            <a:endParaRPr lang="en-US" dirty="0"/>
          </a:p>
        </p:txBody>
      </p:sp>
    </p:spTree>
    <p:extLst>
      <p:ext uri="{BB962C8B-B14F-4D97-AF65-F5344CB8AC3E}">
        <p14:creationId xmlns:p14="http://schemas.microsoft.com/office/powerpoint/2010/main" val="31473963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Windows apps, you can customize the Microsoft Internet Information Services (IIS) handler mappings, virtual applications, and directories.</a:t>
            </a:r>
          </a:p>
          <a:p>
            <a:endParaRPr lang="en-US" dirty="0"/>
          </a:p>
          <a:p>
            <a:r>
              <a:rPr lang="en-US" dirty="0"/>
              <a:t>You can use handler mappings to add custom script processors to handle requests for specific file extensions.</a:t>
            </a:r>
          </a:p>
          <a:p>
            <a:endParaRPr lang="en-US" dirty="0"/>
          </a:p>
          <a:p>
            <a:r>
              <a:rPr lang="en-US" sz="1200" b="0" i="0" kern="1200" dirty="0">
                <a:solidFill>
                  <a:schemeClr val="tx1"/>
                </a:solidFill>
                <a:effectLst/>
                <a:latin typeface="+mn-lt"/>
                <a:ea typeface="+mn-ea"/>
                <a:cs typeface="+mn-cs"/>
              </a:rPr>
              <a:t>You can add custom storage for your containerized app. Containerized apps include all Linux apps and also the Windows and Linux custom containers running on App Service.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40</a:t>
            </a:fld>
            <a:endParaRPr lang="en-US" dirty="0"/>
          </a:p>
        </p:txBody>
      </p:sp>
    </p:spTree>
    <p:extLst>
      <p:ext uri="{BB962C8B-B14F-4D97-AF65-F5344CB8AC3E}">
        <p14:creationId xmlns:p14="http://schemas.microsoft.com/office/powerpoint/2010/main" val="13195313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adding a new version (major or minor), it installs side-by-side with existing versions. You can also manually upgrade your app to the new version. If you configured the runtime version in a configuration file (such as web.config and package.json), you need to upgrade by using the same method. If you used an App Service setting to configure your runtime version, you can change it in the Azure portal or by running an Azure CLI command in the Cloud Shell.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update the application runtime, use the </a:t>
            </a:r>
            <a:r>
              <a:rPr lang="en-US" sz="882" b="1" i="0" kern="1200" dirty="0">
                <a:solidFill>
                  <a:schemeClr val="tx1"/>
                </a:solidFill>
                <a:effectLst/>
                <a:latin typeface="Segoe UI Light" pitchFamily="34" charset="0"/>
                <a:ea typeface="+mn-ea"/>
                <a:cs typeface="+mn-cs"/>
              </a:rPr>
              <a:t>az webapp config set</a:t>
            </a:r>
            <a:r>
              <a:rPr lang="en-US" sz="882" b="0" i="0" kern="1200" dirty="0">
                <a:solidFill>
                  <a:schemeClr val="tx1"/>
                </a:solidFill>
                <a:effectLst/>
                <a:latin typeface="Segoe UI Light" pitchFamily="34" charset="0"/>
                <a:ea typeface="+mn-ea"/>
                <a:cs typeface="+mn-cs"/>
              </a:rPr>
              <a:t> command with the appropriate parameter for your runtime.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5091929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Web Apps does not have a built-in mechanism to update Node.js runtimes. Instead, you can use the </a:t>
            </a:r>
            <a:r>
              <a:rPr lang="en-US" sz="882" b="1" i="0" kern="1200" dirty="0">
                <a:solidFill>
                  <a:schemeClr val="tx1"/>
                </a:solidFill>
                <a:effectLst/>
                <a:latin typeface="Segoe UI Light" pitchFamily="34" charset="0"/>
                <a:ea typeface="+mn-ea"/>
                <a:cs typeface="+mn-cs"/>
              </a:rPr>
              <a:t>az webapp config appsettings set </a:t>
            </a:r>
            <a:r>
              <a:rPr lang="en-US" sz="882" b="0" i="0" kern="1200" dirty="0">
                <a:solidFill>
                  <a:schemeClr val="tx1"/>
                </a:solidFill>
                <a:effectLst/>
                <a:latin typeface="Segoe UI Light" pitchFamily="34" charset="0"/>
                <a:ea typeface="+mn-ea"/>
                <a:cs typeface="+mn-cs"/>
              </a:rPr>
              <a:t>command to change the </a:t>
            </a:r>
            <a:r>
              <a:rPr lang="en-US" sz="882" b="1" i="0" kern="1200" dirty="0">
                <a:solidFill>
                  <a:schemeClr val="tx1"/>
                </a:solidFill>
                <a:effectLst/>
                <a:latin typeface="Segoe UI Light" pitchFamily="34" charset="0"/>
                <a:ea typeface="+mn-ea"/>
                <a:cs typeface="+mn-cs"/>
              </a:rPr>
              <a:t>WEBSITE_NODE_DEFAULT_VERSION</a:t>
            </a:r>
            <a:r>
              <a:rPr lang="en-US" sz="882" b="0" i="0" kern="1200" dirty="0">
                <a:solidFill>
                  <a:schemeClr val="tx1"/>
                </a:solidFill>
                <a:effectLst/>
                <a:latin typeface="Segoe UI Light" pitchFamily="34" charset="0"/>
                <a:ea typeface="+mn-ea"/>
                <a:cs typeface="+mn-cs"/>
              </a:rPr>
              <a:t> application setting to the version of Node.js that you wish to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08110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As you consider and evaluate public cloud services, it’s critical to understand the shared responsibility model and which security tasks are handled by the cloud provider and which tasks are handled by you. The workload responsibilities vary depending on whether the workload is hosted on Software as a Service (SaaS), Platform as a Service (PaaS), Infrastructure as a Service (IaaS), or in an on-premises </a:t>
            </a:r>
            <a:r>
              <a:rPr lang="en-US" b="0" i="0">
                <a:solidFill>
                  <a:srgbClr val="E3E3E3"/>
                </a:solidFill>
                <a:effectLst/>
                <a:latin typeface="Segoe UI" panose="020B0502040204020203" pitchFamily="34" charset="0"/>
              </a:rPr>
              <a:t>datacenter. For </a:t>
            </a:r>
            <a:r>
              <a:rPr lang="en-US" b="0" i="0" dirty="0">
                <a:solidFill>
                  <a:srgbClr val="E3E3E3"/>
                </a:solidFill>
                <a:effectLst/>
                <a:latin typeface="Segoe UI" panose="020B0502040204020203" pitchFamily="34" charset="0"/>
              </a:rPr>
              <a:t>all cloud deployment types, you own your data and identities. You are responsible for protecting the security of your data and identities, on-premises resources, and the cloud components you control (which varies by service type).</a:t>
            </a:r>
          </a:p>
          <a:p>
            <a:pPr algn="l"/>
            <a:endParaRPr lang="en-US" b="0" i="0" dirty="0">
              <a:solidFill>
                <a:srgbClr val="E3E3E3"/>
              </a:solidFill>
              <a:effectLst/>
              <a:latin typeface="Segoe UI" panose="020B0502040204020203" pitchFamily="34" charset="0"/>
            </a:endParaRPr>
          </a:p>
          <a:p>
            <a:pPr algn="l"/>
            <a:r>
              <a:rPr lang="en-US" b="0" i="0" dirty="0">
                <a:solidFill>
                  <a:srgbClr val="E3E3E3"/>
                </a:solidFill>
                <a:effectLst/>
                <a:latin typeface="Segoe UI" panose="020B0502040204020203" pitchFamily="34" charset="0"/>
              </a:rPr>
              <a:t>Regardless of the type of deployment, the following responsibilities are always retained by you:</a:t>
            </a:r>
          </a:p>
          <a:p>
            <a:pPr algn="l"/>
            <a:endParaRPr lang="en-US" b="0" i="0" dirty="0">
              <a:solidFill>
                <a:srgbClr val="E3E3E3"/>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Data</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Endpoints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Account</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Access management</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376876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add or edit app settings in bulk, use the JSON format shown on this slide.</a:t>
            </a:r>
          </a:p>
        </p:txBody>
      </p:sp>
      <p:sp>
        <p:nvSpPr>
          <p:cNvPr id="4" name="Slide Number Placeholder 3"/>
          <p:cNvSpPr>
            <a:spLocks noGrp="1"/>
          </p:cNvSpPr>
          <p:nvPr>
            <p:ph type="sldNum" sz="quarter" idx="5"/>
          </p:nvPr>
        </p:nvSpPr>
        <p:spPr/>
        <p:txBody>
          <a:bodyPr/>
          <a:lstStyle/>
          <a:p>
            <a:fld id="{C36DE848-917B-4977-8FFB-D5973E30E536}" type="slidenum">
              <a:rPr lang="en-US" smtClean="0"/>
              <a:t>43</a:t>
            </a:fld>
            <a:endParaRPr lang="en-US" dirty="0"/>
          </a:p>
        </p:txBody>
      </p:sp>
    </p:spTree>
    <p:extLst>
      <p:ext uri="{BB962C8B-B14F-4D97-AF65-F5344CB8AC3E}">
        <p14:creationId xmlns:p14="http://schemas.microsoft.com/office/powerpoint/2010/main" val="2751195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Browser security prevents a web page from making requests to a different domain than the one that served the web page. This restriction is called the </a:t>
            </a:r>
            <a:r>
              <a:rPr lang="en-US" sz="882" b="0" i="1" kern="1200" dirty="0">
                <a:solidFill>
                  <a:schemeClr val="tx1"/>
                </a:solidFill>
                <a:effectLst/>
                <a:latin typeface="Segoe UI Light" pitchFamily="34" charset="0"/>
                <a:ea typeface="+mn-ea"/>
                <a:cs typeface="+mn-cs"/>
              </a:rPr>
              <a:t>same-origin policy</a:t>
            </a:r>
            <a:r>
              <a:rPr lang="en-US" sz="882" b="0" i="0" kern="1200" dirty="0">
                <a:solidFill>
                  <a:schemeClr val="tx1"/>
                </a:solidFill>
                <a:effectLst/>
                <a:latin typeface="Segoe UI Light" pitchFamily="34" charset="0"/>
                <a:ea typeface="+mn-ea"/>
                <a:cs typeface="+mn-cs"/>
              </a:rPr>
              <a:t>. The same-origin policy prevents a malicious site from accessing sensitive data on another site.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might want to allow other sites make cross-origin requests (CORS) to your app. CORS is a Worldwide Web Consortium (W3C) standard that allows a server to relax the same-origin policy.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 standard CORS implementation, the JavaScript client will send a pre-flight request by using an OPTIONS verb to assess the server's willingness to accept a cross-site request. If allowed, the JavaScript client will then issue a cross-site HTTP request.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523895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is a platform as a service (PaaS), which means that the OS and application stack are managed for you by Azure; you only manage your application and its data. </a:t>
            </a:r>
          </a:p>
          <a:p>
            <a:endParaRPr lang="en-US" dirty="0"/>
          </a:p>
          <a:p>
            <a:r>
              <a:rPr lang="en-US" dirty="0"/>
              <a:t>Azure manages OS patching on two levels, the physical servers and the guest virtual machines (VMs) that run the App Service resources. Both are updated monthly. These updates are applied automatically, in a way that guarantees the high availability SLA of Azure services.</a:t>
            </a:r>
          </a:p>
          <a:p>
            <a:endParaRPr lang="en-US" dirty="0"/>
          </a:p>
          <a:p>
            <a:r>
              <a:rPr lang="en-US" dirty="0"/>
              <a:t>New stable versions of supported language runtimes (major, minor, or patch) are periodically added to App Service instances. Some updates overwrite the existing installation, while others are installed side by side with existing versions. An overwrite installation means that your app automatically runs on the updated runtime. A side-by-side installation means you must manually migrate your app to take advantage of a new runtime version.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2749674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is a multi-tenant service. Apps share network infrastructure with other apps. As a result, the inbound and outbound IP addresses of an app can be different, and can even change in certain situations.</a:t>
            </a:r>
          </a:p>
          <a:p>
            <a:endParaRPr lang="en-US" dirty="0"/>
          </a:p>
          <a:p>
            <a:r>
              <a:rPr lang="en-US" dirty="0"/>
              <a:t>Regardless of the number of scaled-out instances, each app has a single inbound IP address. The inbound IP address might change when you perform one of the following actions:</a:t>
            </a:r>
          </a:p>
          <a:p>
            <a:endParaRPr lang="en-US" dirty="0"/>
          </a:p>
          <a:p>
            <a:pPr marL="171450" indent="-171450">
              <a:buFont typeface="Arial" panose="020B0604020202020204" pitchFamily="34" charset="0"/>
              <a:buChar char="•"/>
            </a:pPr>
            <a:r>
              <a:rPr lang="en-US" dirty="0"/>
              <a:t>Delete an app and recreate it in a different resource group.</a:t>
            </a:r>
          </a:p>
          <a:p>
            <a:pPr marL="171450" indent="-171450">
              <a:buFont typeface="Arial" panose="020B0604020202020204" pitchFamily="34" charset="0"/>
              <a:buChar char="•"/>
            </a:pPr>
            <a:r>
              <a:rPr lang="en-US" dirty="0"/>
              <a:t>Delete the last app in a resource group and region combination and recreate it.</a:t>
            </a:r>
          </a:p>
          <a:p>
            <a:pPr marL="171450" indent="-171450">
              <a:buFont typeface="Arial" panose="020B0604020202020204" pitchFamily="34" charset="0"/>
              <a:buChar char="•"/>
            </a:pPr>
            <a:r>
              <a:rPr lang="en-US" dirty="0"/>
              <a:t>Delete an existing SSL binding, such as during certificate renewal.</a:t>
            </a:r>
          </a:p>
          <a:p>
            <a:endParaRPr lang="en-US" dirty="0"/>
          </a:p>
          <a:p>
            <a:r>
              <a:rPr lang="en-US" sz="882" b="0" i="0" kern="1200" dirty="0">
                <a:solidFill>
                  <a:schemeClr val="tx1"/>
                </a:solidFill>
                <a:effectLst/>
                <a:latin typeface="Segoe UI Light" pitchFamily="34" charset="0"/>
                <a:ea typeface="+mn-ea"/>
                <a:cs typeface="+mn-cs"/>
              </a:rPr>
              <a:t>Sometimes you might want a dedicated, static IP address for your app. To get a static inbound IP address, you need to configure an IP-based SSL binding. If you don't actually need SSL functionality to secure your app, you can even upload a self-signed certificate for this binding. In an IP-based SSL binding, the certificate is bound to the IP address itself, so App Service provisions a static IP address to make it happen.</a:t>
            </a:r>
          </a:p>
          <a:p>
            <a:endParaRPr lang="en-US" dirty="0"/>
          </a:p>
          <a:p>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to a back-end database, uses one of the outbound IP addresses as the origin IP address. You can't know beforehand which IP address a given app instance will use to make the outbound connection, so your back-end service must open its firewall to all the outbound IP addresses of your app.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set of outbound IP addresses for your app changes when you scale your app between the lower tiers (</a:t>
            </a: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and the </a:t>
            </a:r>
            <a:r>
              <a:rPr lang="en-US" sz="882" b="1" i="0" kern="1200" dirty="0">
                <a:solidFill>
                  <a:schemeClr val="tx1"/>
                </a:solidFill>
                <a:effectLst/>
                <a:latin typeface="Segoe UI Light" pitchFamily="34" charset="0"/>
                <a:ea typeface="+mn-ea"/>
                <a:cs typeface="+mn-cs"/>
              </a:rPr>
              <a:t>Premium V2</a:t>
            </a:r>
            <a:r>
              <a:rPr lang="en-US" sz="882" b="0" i="0" kern="1200" dirty="0">
                <a:solidFill>
                  <a:schemeClr val="tx1"/>
                </a:solidFill>
                <a:effectLst/>
                <a:latin typeface="Segoe UI Light" pitchFamily="34" charset="0"/>
                <a:ea typeface="+mn-ea"/>
                <a:cs typeface="+mn-cs"/>
              </a:rPr>
              <a:t>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437972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a connection to a back-end database, uses one of the outbound IP addresses as the origin IP address.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can't know beforehand which IP address a given app instance will use to make the outbound connection. Therefore, your back-end service must open its firewall to all the outbound IP addresses of your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872945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Regardless of the number of scaled-out instances, each app has a single inbound IP address. </a:t>
            </a:r>
          </a:p>
          <a:p>
            <a:pPr algn="l"/>
            <a:endParaRPr lang="en-US" b="0" dirty="0"/>
          </a:p>
          <a:p>
            <a:pPr algn="l"/>
            <a:r>
              <a:rPr lang="en-US" b="0" dirty="0"/>
              <a:t>The inbound IP address might change when you perform one of the following actions:</a:t>
            </a:r>
          </a:p>
          <a:p>
            <a:pPr marL="171450" indent="-171450" algn="l">
              <a:buFont typeface="Arial" panose="020B0604020202020204" pitchFamily="34" charset="0"/>
              <a:buChar char="•"/>
            </a:pPr>
            <a:r>
              <a:rPr lang="en-US" b="0" dirty="0"/>
              <a:t>Delete an app and recreate it in a different resource group.</a:t>
            </a:r>
          </a:p>
          <a:p>
            <a:pPr marL="171450" indent="-171450" algn="l">
              <a:buFont typeface="Arial" panose="020B0604020202020204" pitchFamily="34" charset="0"/>
              <a:buChar char="•"/>
            </a:pPr>
            <a:r>
              <a:rPr lang="en-US" b="0" dirty="0"/>
              <a:t>Delete the last app in a resource group and region combination and recreate it.</a:t>
            </a:r>
          </a:p>
          <a:p>
            <a:pPr marL="171450" indent="-171450" algn="l">
              <a:buFont typeface="Arial" panose="020B0604020202020204" pitchFamily="34" charset="0"/>
              <a:buChar char="•"/>
            </a:pPr>
            <a:r>
              <a:rPr lang="en-US" b="0" dirty="0"/>
              <a:t>Delete an existing SSL binding, such as during certificate renewal</a:t>
            </a:r>
          </a:p>
          <a:p>
            <a:pPr marL="171450" indent="-171450" algn="l">
              <a:buFont typeface="Arial" panose="020B0604020202020204" pitchFamily="34" charset="0"/>
              <a:buChar char="•"/>
            </a:pPr>
            <a:endParaRPr lang="en-US" b="0" dirty="0"/>
          </a:p>
          <a:p>
            <a:pPr marL="0" indent="0" algn="l">
              <a:buFont typeface="Arial" panose="020B0604020202020204" pitchFamily="34" charset="0"/>
              <a:buNone/>
            </a:pPr>
            <a:r>
              <a:rPr lang="en-US" b="0" dirty="0"/>
              <a:t>The set of outbound IP addresses for your app changes when you scale your app between the lower tiers (Basic, Standard, and Premium) and the Premium V2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5204550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find the set of all possible outbound IP addresses your app can use, regardless of pricing tiers, by examining the possibleOutboundIPAddresses property.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find the same information by observing your app in the Azure portal. Select </a:t>
            </a:r>
            <a:r>
              <a:rPr lang="en-US" sz="882" b="1" i="0" kern="1200" dirty="0">
                <a:solidFill>
                  <a:schemeClr val="tx1"/>
                </a:solidFill>
                <a:effectLst/>
                <a:latin typeface="Segoe UI Light" pitchFamily="34" charset="0"/>
                <a:ea typeface="+mn-ea"/>
                <a:cs typeface="+mn-cs"/>
              </a:rPr>
              <a:t>Properties</a:t>
            </a:r>
            <a:r>
              <a:rPr lang="en-US" sz="882" b="0" i="0" kern="1200" dirty="0">
                <a:solidFill>
                  <a:schemeClr val="tx1"/>
                </a:solidFill>
                <a:effectLst/>
                <a:latin typeface="Segoe UI Light" pitchFamily="34" charset="0"/>
                <a:ea typeface="+mn-ea"/>
                <a:cs typeface="+mn-cs"/>
              </a:rPr>
              <a:t> in your app's left-hand navigation.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3434136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5391362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is a built-in feature of Azure Cloud Services, Mobile Services, Virtual Machines, and websites that helps applications perform their best when demand changes. Of course, performance means different things for different applications. Some apps are CPU bound, others memory bound. For example, you could have a web app that handles millions of requests during the day and none at night. Autoscale can scale your service by any of these—or by a custom metric you define.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784460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autoscaling allows you to scale the number of running instances up or down, based on telemetry data (metrics).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Resource Manager-based virtual machines (VMs) and virtual machine scale sets (VMSSs) emit basic (host-level) metrics. In addition, when you configure diagnostics data collection for an Azure VM and VMSS, the Azure diagnostic extension also emits guest-OS performance counters (commonly known as guest-OS metrics). You use all these metrics in autoscale rules.</a:t>
            </a:r>
          </a:p>
          <a:p>
            <a:br>
              <a:rPr lang="en-US" dirty="0"/>
            </a:br>
            <a:r>
              <a:rPr lang="en-US" sz="882" b="0" i="0" kern="1200" dirty="0">
                <a:solidFill>
                  <a:schemeClr val="tx1"/>
                </a:solidFill>
                <a:effectLst/>
                <a:latin typeface="Segoe UI Light" pitchFamily="34" charset="0"/>
                <a:ea typeface="+mn-ea"/>
                <a:cs typeface="+mn-cs"/>
              </a:rPr>
              <a:t>You can also perform autoscale based on common web server metrics such as the Http queue length. It's metric name is </a:t>
            </a:r>
            <a:r>
              <a:rPr lang="en-US" sz="882" b="1" i="0" kern="1200" dirty="0">
                <a:solidFill>
                  <a:schemeClr val="tx1"/>
                </a:solidFill>
                <a:effectLst/>
                <a:latin typeface="Segoe UI Light" pitchFamily="34" charset="0"/>
                <a:ea typeface="+mn-ea"/>
                <a:cs typeface="+mn-cs"/>
              </a:rPr>
              <a:t>HttpQueueLength</a:t>
            </a:r>
            <a:r>
              <a:rPr lang="en-US" sz="882" b="0" i="0" kern="1200" dirty="0">
                <a:solidFill>
                  <a:schemeClr val="tx1"/>
                </a:solidFill>
                <a:effectLst/>
                <a:latin typeface="Segoe UI Light" pitchFamily="34" charset="0"/>
                <a:ea typeface="+mn-ea"/>
                <a:cs typeface="+mn-cs"/>
              </a:rPr>
              <a:t>. This table lists available server farm (Web Apps) metrics.</a:t>
            </a:r>
          </a:p>
          <a:p>
            <a:br>
              <a:rPr lang="en-US" dirty="0"/>
            </a:br>
            <a:r>
              <a:rPr lang="en-US" sz="882" b="0" i="0" kern="1200" dirty="0">
                <a:solidFill>
                  <a:schemeClr val="tx1"/>
                </a:solidFill>
                <a:effectLst/>
                <a:latin typeface="Segoe UI Light" pitchFamily="34" charset="0"/>
                <a:ea typeface="+mn-ea"/>
                <a:cs typeface="+mn-cs"/>
              </a:rPr>
              <a:t>You can scale by Storage queue length, which is the number of messages in the storage queue. Storage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p>
          <a:p>
            <a:br>
              <a:rPr lang="en-US" dirty="0"/>
            </a:br>
            <a:r>
              <a:rPr lang="en-US" sz="882" b="0" i="0" kern="1200" dirty="0">
                <a:solidFill>
                  <a:schemeClr val="tx1"/>
                </a:solidFill>
                <a:effectLst/>
                <a:latin typeface="Segoe UI Light" pitchFamily="34" charset="0"/>
                <a:ea typeface="+mn-ea"/>
                <a:cs typeface="+mn-cs"/>
              </a:rPr>
              <a:t>You can scale by Service Bus queue length, which is the number of messages in the Service Bus queue. Service Bus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491836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a:t>
            </a:r>
            <a:r>
              <a:rPr lang="en-US" sz="882" b="0" i="0" kern="1200" dirty="0">
                <a:solidFill>
                  <a:schemeClr val="tx1"/>
                </a:solidFill>
                <a:effectLst/>
                <a:latin typeface="Segoe UI Light" pitchFamily="34" charset="0"/>
                <a:ea typeface="+mn-ea"/>
                <a:cs typeface="+mn-cs"/>
              </a:rPr>
              <a:t>not only adds the power of Microsoft Azure to your application, such as security, load balancing, autoscaling, and automated management. You can also take advantage of its DevOps capabilities, such as continuous deployment from VSTS, GitHub, Docker Hub, and other sources; and package management, staging environments, custom domain, and SSL certificates.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App Service, you pay for the Azure compute resources that you use. The compute resources you use is determined by the </a:t>
            </a:r>
            <a:r>
              <a:rPr lang="en-US" sz="882" b="0" i="1" kern="1200" dirty="0">
                <a:solidFill>
                  <a:schemeClr val="tx1"/>
                </a:solidFill>
                <a:effectLst/>
                <a:latin typeface="Segoe UI Light" pitchFamily="34" charset="0"/>
                <a:ea typeface="+mn-ea"/>
                <a:cs typeface="+mn-cs"/>
              </a:rPr>
              <a:t>App Service plan</a:t>
            </a:r>
            <a:r>
              <a:rPr lang="en-US" sz="882" b="0" i="0" kern="1200" dirty="0">
                <a:solidFill>
                  <a:schemeClr val="tx1"/>
                </a:solidFill>
                <a:effectLst/>
                <a:latin typeface="Segoe UI Light" pitchFamily="34" charset="0"/>
                <a:ea typeface="+mn-ea"/>
                <a:cs typeface="+mn-cs"/>
              </a:rPr>
              <a:t> that you run your apps 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932299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Autoscale applies only to Virtual Machine Scale Sets, Cloud Services, App Service - Web Apps, and API Management services.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9034302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out/scale in based on CPU.</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Additionally, you want to ensure there is a minimum number of instances.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Also, you want to ensure that you set a maximum limit to the number of instances you can scale to.</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18576326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three instances by default (on weekdays).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don't expect traffic on weekends and therefore you want to scale down to 1 instance on weekends.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40687343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up/down based on CPU usage by default.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However, during holiday season (or specific days that are important for your business) you want to override the defaults and have more capacity at your disposal.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2238129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7350193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settings help ensure that you have the right amount of resources running to handle the fluctuating load of your application. You can configure autoscale settings to be triggered based on metrics that indicate load or performance, or triggered at a scheduled date and time.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One profile.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An array of profiles and an array of rules.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24195288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scale-out rule is triggered when the virtual machine scale set's average percentage CPU metric is greater than 85 percent for the past 10 minutes.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307303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scale-in rule is triggered when the virtual machine scale set's average is less than 60 percent for the past minute.</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32875145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profile is for special cases. For example, let’s say you have an important event coming up on December 26, 2020 (PST). You want the minimum and maximum capacities of your resource to be different on that day, but still scale on the same metrics. In this case, you should add a fixed date profile to your setting’s list of profiles. The profile is configured to run only on the event’s day. For any other day, Autoscale uses the regular profile.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8772739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Let’s say that on weekends, you want your maximum capacity to be </a:t>
            </a:r>
            <a:r>
              <a:rPr lang="en-US" sz="882" b="1" i="0" kern="1200" dirty="0">
                <a:solidFill>
                  <a:schemeClr val="tx1"/>
                </a:solidFill>
                <a:effectLst/>
                <a:latin typeface="Segoe UI Light" pitchFamily="34" charset="0"/>
                <a:ea typeface="+mn-ea"/>
                <a:cs typeface="+mn-cs"/>
              </a:rPr>
              <a:t>4</a:t>
            </a:r>
            <a:r>
              <a:rPr lang="en-US" sz="882" b="0" i="0" kern="1200" dirty="0">
                <a:solidFill>
                  <a:schemeClr val="tx1"/>
                </a:solidFill>
                <a:effectLst/>
                <a:latin typeface="Segoe UI Light" pitchFamily="34" charset="0"/>
                <a:ea typeface="+mn-ea"/>
                <a:cs typeface="+mn-cs"/>
              </a:rPr>
              <a:t>. On weekdays, because you expect more load, you want your maximum capacity to be </a:t>
            </a:r>
            <a:r>
              <a:rPr lang="en-US" sz="882" b="1" i="0" kern="1200" dirty="0">
                <a:solidFill>
                  <a:schemeClr val="tx1"/>
                </a:solidFill>
                <a:effectLst/>
                <a:latin typeface="Segoe UI Light" pitchFamily="34" charset="0"/>
                <a:ea typeface="+mn-ea"/>
                <a:cs typeface="+mn-cs"/>
              </a:rPr>
              <a:t>10</a:t>
            </a:r>
            <a:r>
              <a:rPr lang="en-US" sz="882" b="0" i="0" kern="1200" dirty="0">
                <a:solidFill>
                  <a:schemeClr val="tx1"/>
                </a:solidFill>
                <a:effectLst/>
                <a:latin typeface="Segoe UI Light" pitchFamily="34" charset="0"/>
                <a:ea typeface="+mn-ea"/>
                <a:cs typeface="+mn-cs"/>
              </a:rPr>
              <a:t>. In this case, your setting would contain two recurrence profiles, one to run on weekends and the other on weekdays.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JSON setting displayed here shows that each recurrence profile has a schedule. This schedule determines when the profile starts running. The profile stops when it’s time to run another profile.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in the JSON setting displayed here, “weekdayProfile” is set to start on Monday at 12:00 AM. That means this profile starts running on Monday at 12:00 AM. It continues until Saturday at 12:00 AM, when “weekendProfile” is scheduled to start running.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327698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App Service Web Apps</a:t>
            </a:r>
            <a:r>
              <a:rPr lang="en-US" sz="882" b="0" i="0" kern="1200" dirty="0">
                <a:solidFill>
                  <a:schemeClr val="tx1"/>
                </a:solidFill>
                <a:effectLst/>
                <a:latin typeface="Segoe UI Light" pitchFamily="34" charset="0"/>
                <a:ea typeface="+mn-ea"/>
                <a:cs typeface="+mn-cs"/>
              </a:rPr>
              <a:t> (or just Web Apps) is a service for hosting web applications, REST APIs, and mobile backends. You can develop in your favorite language, be it .NET, Java, Ruby, Node.js, PHP, or Python. Applications run and scale with ease on Windows-based environments.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89611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resource can have only one autoscale setting.</a:t>
            </a:r>
          </a:p>
          <a:p>
            <a:pPr marL="171450" indent="-171450">
              <a:buFont typeface="Arial" panose="020B0604020202020204" pitchFamily="34" charset="0"/>
              <a:buChar char="•"/>
            </a:pPr>
            <a:r>
              <a:rPr lang="en-US" dirty="0"/>
              <a:t>An autoscale setting can have one or more profiles, and each profile can have one or more autoscale rules.</a:t>
            </a:r>
          </a:p>
          <a:p>
            <a:pPr marL="171450" indent="-171450">
              <a:buFont typeface="Arial" panose="020B0604020202020204" pitchFamily="34" charset="0"/>
              <a:buChar char="•"/>
            </a:pPr>
            <a:r>
              <a:rPr lang="en-US" dirty="0"/>
              <a:t>An autoscale setting scales instances horizontally, which is moved out by increasing the instances and in by decreasing the number of instances. An autoscale setting has a maximum, minimum, and default value of instances.</a:t>
            </a:r>
          </a:p>
          <a:p>
            <a:pPr marL="171450" indent="-171450">
              <a:buFont typeface="Arial" panose="020B0604020202020204" pitchFamily="34" charset="0"/>
              <a:buChar char="•"/>
            </a:pPr>
            <a:r>
              <a:rPr lang="en-US" dirty="0"/>
              <a:t>An autoscale job always reads the associated metric to scale by checking if it has crossed the configured threshold for scale-out or scale-in. </a:t>
            </a:r>
          </a:p>
          <a:p>
            <a:pPr marL="171450" indent="-171450">
              <a:buFont typeface="Arial" panose="020B0604020202020204" pitchFamily="34" charset="0"/>
              <a:buChar char="•"/>
            </a:pPr>
            <a:r>
              <a:rPr lang="en-US" dirty="0"/>
              <a:t>All thresholds are calculated at an instance level. For example, "scale out by one instance when average CPU &gt; 80% when instance count is 2", means scale-out when the average CPU across all instances is greater than 80%.</a:t>
            </a:r>
          </a:p>
          <a:p>
            <a:pPr marL="171450" indent="-171450">
              <a:buFont typeface="Arial" panose="020B0604020202020204" pitchFamily="34" charset="0"/>
              <a:buChar char="•"/>
            </a:pPr>
            <a:r>
              <a:rPr lang="en-US" dirty="0"/>
              <a:t>All autoscale failures are logged to the Activity Log. You can then configure an activity log alert so that you can be notified via email, SMS, or webhooks whenever there is an autoscale failure.</a:t>
            </a:r>
          </a:p>
          <a:p>
            <a:pPr marL="171450" indent="-171450">
              <a:buFont typeface="Arial" panose="020B0604020202020204" pitchFamily="34" charset="0"/>
              <a:buChar char="•"/>
            </a:pPr>
            <a:r>
              <a:rPr lang="en-US" dirty="0"/>
              <a:t>Similarly, all successful scale actions are posted to the Activity Log. You can then configure an activity log alert so that you can be notified via email, SMS, or webhooks whenever there is a successful autoscale action. You can also configure email or webhook notifications to get notified for successful scale actions via the notifications tab on the autoscale setting.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4264972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With autoscale, you can add the right amount of resources to handle increased load on your application. It also helps you save money by removing idle resources. </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specify a minimum and maximum number of instances to run, and the system will automatically add or remove VMs based on a set of rules.</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Having a minimum ensures that an application is always running, even under no load. </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Having a maximum limits your total possible hourly cost.</a:t>
            </a:r>
          </a:p>
          <a:p>
            <a:endParaRPr lang="en-US" b="1" dirty="0"/>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29382707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Resources emit metrics, and these metrics are later processed by rules. </a:t>
            </a:r>
            <a:r>
              <a:rPr lang="en-US" b="0" dirty="0"/>
              <a:t>When autoscale </a:t>
            </a:r>
            <a:r>
              <a:rPr lang="en-US" sz="882" b="0" i="0" kern="1200" dirty="0">
                <a:solidFill>
                  <a:schemeClr val="tx1"/>
                </a:solidFill>
                <a:effectLst/>
                <a:latin typeface="Segoe UI Light" pitchFamily="34" charset="0"/>
                <a:ea typeface="+mn-ea"/>
                <a:cs typeface="+mn-cs"/>
              </a:rPr>
              <a:t>rule conditions are met, one or more autoscale actions are triggered. You can add and remove VMs or perform other actions by using automation tools.</a:t>
            </a:r>
            <a:endParaRPr lang="en-US" b="0" dirty="0"/>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3473105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uses the following terminology and structure: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The autoscale engine reads a</a:t>
            </a:r>
            <a:r>
              <a:rPr lang="en-US" sz="882" b="0" i="0" kern="1200" dirty="0">
                <a:solidFill>
                  <a:schemeClr val="tx1"/>
                </a:solidFill>
                <a:effectLst/>
                <a:latin typeface="Segoe UI Light" pitchFamily="34" charset="0"/>
                <a:ea typeface="+mn-ea"/>
                <a:cs typeface="+mn-cs"/>
              </a:rPr>
              <a:t>n autoscale setting to determine whether to scale up or down. It contains one or more profiles, information about the target resource, and notification settings:</a:t>
            </a:r>
          </a:p>
          <a:p>
            <a:pPr lvl="1"/>
            <a:r>
              <a:rPr lang="en-US" sz="882" b="0" i="0" kern="1200" dirty="0">
                <a:solidFill>
                  <a:schemeClr val="tx1"/>
                </a:solidFill>
                <a:effectLst/>
                <a:latin typeface="Segoe UI Light" pitchFamily="34" charset="0"/>
                <a:ea typeface="+mn-ea"/>
                <a:cs typeface="+mn-cs"/>
              </a:rPr>
              <a:t>An autoscale profile is a combination of a:</a:t>
            </a:r>
          </a:p>
          <a:p>
            <a:pPr lvl="2"/>
            <a:r>
              <a:rPr lang="en-US" sz="882" b="0" i="0" kern="1200" dirty="0">
                <a:solidFill>
                  <a:schemeClr val="tx1"/>
                </a:solidFill>
                <a:effectLst/>
                <a:latin typeface="Segoe UI Light" pitchFamily="34" charset="0"/>
                <a:ea typeface="+mn-ea"/>
                <a:cs typeface="+mn-cs"/>
              </a:rPr>
              <a:t>Capacity setting, which indicates the minimum, maximum, and default values for a number of instances.</a:t>
            </a:r>
          </a:p>
          <a:p>
            <a:pPr lvl="2"/>
            <a:r>
              <a:rPr lang="en-US" sz="882" b="0" i="0" kern="1200" dirty="0">
                <a:solidFill>
                  <a:schemeClr val="tx1"/>
                </a:solidFill>
                <a:effectLst/>
                <a:latin typeface="Segoe UI Light" pitchFamily="34" charset="0"/>
                <a:ea typeface="+mn-ea"/>
                <a:cs typeface="+mn-cs"/>
              </a:rPr>
              <a:t>Set of rules, each of which includes a trigger (time or metric) and a scale action (up or down).</a:t>
            </a:r>
          </a:p>
          <a:p>
            <a:pPr lvl="2"/>
            <a:r>
              <a:rPr lang="en-US" sz="882" b="0" i="0" kern="1200" dirty="0">
                <a:solidFill>
                  <a:schemeClr val="tx1"/>
                </a:solidFill>
                <a:effectLst/>
                <a:latin typeface="Segoe UI Light" pitchFamily="34" charset="0"/>
                <a:ea typeface="+mn-ea"/>
                <a:cs typeface="+mn-cs"/>
              </a:rPr>
              <a:t>Recurrence, which indicates when autoscale should put this profile into effect.</a:t>
            </a:r>
          </a:p>
          <a:p>
            <a:pPr lvl="1"/>
            <a:r>
              <a:rPr lang="en-US" sz="882" b="0" i="0" kern="1200" dirty="0">
                <a:solidFill>
                  <a:schemeClr val="tx1"/>
                </a:solidFill>
                <a:effectLst/>
                <a:latin typeface="Segoe UI Light" pitchFamily="34" charset="0"/>
                <a:ea typeface="+mn-ea"/>
                <a:cs typeface="+mn-cs"/>
              </a:rPr>
              <a:t>You can have multiple profiles, which enables you to take care of different overlapping requirements. For example, you can have different autoscale profiles for different times of the day or days of the week.</a:t>
            </a:r>
          </a:p>
          <a:p>
            <a:pPr lvl="1"/>
            <a:r>
              <a:rPr lang="en-US" sz="882" b="0" i="0" kern="1200" dirty="0">
                <a:solidFill>
                  <a:schemeClr val="tx1"/>
                </a:solidFill>
                <a:effectLst/>
                <a:latin typeface="Segoe UI Light" pitchFamily="34" charset="0"/>
                <a:ea typeface="+mn-ea"/>
                <a:cs typeface="+mn-cs"/>
              </a:rPr>
              <a:t>A notification setting defines what notifications should occur when an autoscale event occurs based on satisfying the criteria of one of the autoscale setting’s profiles. Autoscale can notify one or more email addresses or make calls to one or more webhooks.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16836602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Ensure that the maximum and minimum values are different and have an adequate margin between them</a:t>
            </a:r>
          </a:p>
          <a:p>
            <a:r>
              <a:rPr lang="en-US" sz="882" b="0" i="0" kern="1200" dirty="0">
                <a:solidFill>
                  <a:schemeClr val="tx1"/>
                </a:solidFill>
                <a:effectLst/>
                <a:latin typeface="Segoe UI Light" pitchFamily="34" charset="0"/>
                <a:ea typeface="+mn-ea"/>
                <a:cs typeface="+mn-cs"/>
              </a:rPr>
              <a:t>If you have a setting that has minimum=2, maximum=2 and the current instance count is 2, no scale action can occur. Keep an adequate margin between the maximum and minimum instance counts, which are inclusive. Autoscale always scales between these limits.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Manual scaling is reset by autoscale min and max</a:t>
            </a:r>
          </a:p>
          <a:p>
            <a:r>
              <a:rPr lang="en-US" sz="882" b="0" i="0" kern="1200" dirty="0">
                <a:solidFill>
                  <a:schemeClr val="tx1"/>
                </a:solidFill>
                <a:effectLst/>
                <a:latin typeface="Segoe UI Light" pitchFamily="34" charset="0"/>
                <a:ea typeface="+mn-ea"/>
                <a:cs typeface="+mn-cs"/>
              </a:rPr>
              <a:t>If you manually update the instance count to a value above or below the maximum, the autoscale engine automatically scales back to the minimum (if below) or the maximum (if above). For example, you set the range between 3 and 6. If you have one running instance, the autoscale engine scales to three instances on its next run. Likewise, if you manually set the scale to eight instances, on the next run autoscale will scale it back to six instances. Manual scaling is temporary unless you also reset the autoscale rules.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Always use a scale-out and scale-in rule combination that performs an increase and decrease</a:t>
            </a:r>
          </a:p>
          <a:p>
            <a:r>
              <a:rPr lang="en-US" sz="882" b="0" i="0" kern="1200" dirty="0">
                <a:solidFill>
                  <a:schemeClr val="tx1"/>
                </a:solidFill>
                <a:effectLst/>
                <a:latin typeface="Segoe UI Light" pitchFamily="34" charset="0"/>
                <a:ea typeface="+mn-ea"/>
                <a:cs typeface="+mn-cs"/>
              </a:rPr>
              <a:t>If you use only one part of the combination, autoscale will only take action in a single direction (scale out, or in) until it reaches the maximum, or minimum instance counts defined in the profile. This is not optimal because ideally, you want your resource to scale up at times of high usage to ensure availability. Similarly, at times of low usage you want your resource to scale down, so you can realize cost savings.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Choose the appropriate statistic for your diagnostics metric</a:t>
            </a:r>
          </a:p>
          <a:p>
            <a:r>
              <a:rPr lang="en-US" sz="882" b="0" i="0" kern="1200" dirty="0">
                <a:solidFill>
                  <a:schemeClr val="tx1"/>
                </a:solidFill>
                <a:effectLst/>
                <a:latin typeface="Segoe UI Light" pitchFamily="34" charset="0"/>
                <a:ea typeface="+mn-ea"/>
                <a:cs typeface="+mn-cs"/>
              </a:rPr>
              <a:t>For diagnostics metrics, you can choose among </a:t>
            </a:r>
            <a:r>
              <a:rPr lang="en-US" sz="882" b="0" i="1" kern="1200" dirty="0">
                <a:solidFill>
                  <a:schemeClr val="tx1"/>
                </a:solidFill>
                <a:effectLst/>
                <a:latin typeface="Segoe UI Light" pitchFamily="34" charset="0"/>
                <a:ea typeface="+mn-ea"/>
                <a:cs typeface="+mn-cs"/>
              </a:rPr>
              <a:t>Average</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Minimum</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Maximum</a:t>
            </a:r>
            <a:r>
              <a:rPr lang="en-US" sz="882" b="0" i="0" kern="1200" dirty="0">
                <a:solidFill>
                  <a:schemeClr val="tx1"/>
                </a:solidFill>
                <a:effectLst/>
                <a:latin typeface="Segoe UI Light" pitchFamily="34" charset="0"/>
                <a:ea typeface="+mn-ea"/>
                <a:cs typeface="+mn-cs"/>
              </a:rPr>
              <a:t> and </a:t>
            </a:r>
            <a:r>
              <a:rPr lang="en-US" sz="882" b="0" i="1" kern="1200" dirty="0">
                <a:solidFill>
                  <a:schemeClr val="tx1"/>
                </a:solidFill>
                <a:effectLst/>
                <a:latin typeface="Segoe UI Light" pitchFamily="34" charset="0"/>
                <a:ea typeface="+mn-ea"/>
                <a:cs typeface="+mn-cs"/>
              </a:rPr>
              <a:t>Total</a:t>
            </a:r>
            <a:r>
              <a:rPr lang="en-US" sz="882" b="0" i="0" kern="1200" dirty="0">
                <a:solidFill>
                  <a:schemeClr val="tx1"/>
                </a:solidFill>
                <a:effectLst/>
                <a:latin typeface="Segoe UI Light" pitchFamily="34" charset="0"/>
                <a:ea typeface="+mn-ea"/>
                <a:cs typeface="+mn-cs"/>
              </a:rPr>
              <a:t> as a metric to scale by. The most common statistic is Average.</a:t>
            </a:r>
          </a:p>
          <a:p>
            <a:endParaRPr lang="en-US" dirty="0"/>
          </a:p>
          <a:p>
            <a:r>
              <a:rPr lang="en-US" sz="882" b="1" i="0" kern="1200" dirty="0">
                <a:solidFill>
                  <a:schemeClr val="tx1"/>
                </a:solidFill>
                <a:effectLst/>
                <a:latin typeface="Segoe UI Light" pitchFamily="34" charset="0"/>
                <a:ea typeface="+mn-ea"/>
                <a:cs typeface="+mn-cs"/>
              </a:rPr>
              <a:t>Choose the thresholds carefully for all metric types</a:t>
            </a:r>
          </a:p>
          <a:p>
            <a:r>
              <a:rPr lang="en-US" sz="882" b="0" i="0" kern="1200" dirty="0">
                <a:solidFill>
                  <a:schemeClr val="tx1"/>
                </a:solidFill>
                <a:effectLst/>
                <a:latin typeface="Segoe UI Light" pitchFamily="34" charset="0"/>
                <a:ea typeface="+mn-ea"/>
                <a:cs typeface="+mn-cs"/>
              </a:rPr>
              <a:t>We recommend carefully choosing different thresholds for scale-out and scale-in based on practical situations.</a:t>
            </a:r>
          </a:p>
          <a:p>
            <a:r>
              <a:rPr lang="en-US" sz="882" b="0" i="0" kern="1200" dirty="0">
                <a:solidFill>
                  <a:schemeClr val="tx1"/>
                </a:solidFill>
                <a:effectLst/>
                <a:latin typeface="Segoe UI Light" pitchFamily="34" charset="0"/>
                <a:ea typeface="+mn-ea"/>
                <a:cs typeface="+mn-cs"/>
              </a:rPr>
              <a:t>We </a:t>
            </a:r>
            <a:r>
              <a:rPr lang="en-US" sz="882" b="0" i="1" kern="1200" dirty="0">
                <a:solidFill>
                  <a:schemeClr val="tx1"/>
                </a:solidFill>
                <a:effectLst/>
                <a:latin typeface="Segoe UI Light" pitchFamily="34" charset="0"/>
                <a:ea typeface="+mn-ea"/>
                <a:cs typeface="+mn-cs"/>
              </a:rPr>
              <a:t>do not recommend</a:t>
            </a:r>
            <a:r>
              <a:rPr lang="en-US" sz="882" b="0" i="0" kern="1200" dirty="0">
                <a:solidFill>
                  <a:schemeClr val="tx1"/>
                </a:solidFill>
                <a:effectLst/>
                <a:latin typeface="Segoe UI Light" pitchFamily="34" charset="0"/>
                <a:ea typeface="+mn-ea"/>
                <a:cs typeface="+mn-cs"/>
              </a:rPr>
              <a:t> autoscale settings like the examples below with the same or very similar threshold values for out and in conditions: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Increase instances by 1 count when Thread Count &lt;= 600</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Decrease instances by 1 count when Thread Count &gt;= 600</a:t>
            </a:r>
          </a:p>
          <a:p>
            <a:r>
              <a:rPr lang="en-US" sz="882" b="0" i="0" kern="1200" dirty="0">
                <a:solidFill>
                  <a:schemeClr val="tx1"/>
                </a:solidFill>
                <a:effectLst/>
                <a:latin typeface="Segoe UI Light" pitchFamily="34" charset="0"/>
                <a:ea typeface="+mn-ea"/>
                <a:cs typeface="+mn-cs"/>
              </a:rPr>
              <a:t>Estimation during a scale-in is intended to avoid "flapping" situations, where scale-in and scale-out actions continually go back and forth. Keep this behavior in mind when you choose the same thresholds for scale-out and -in.</a:t>
            </a:r>
          </a:p>
          <a:p>
            <a:br>
              <a:rPr lang="en-US" dirty="0"/>
            </a:br>
            <a:r>
              <a:rPr lang="en-US" sz="882" b="1" i="0" kern="1200" dirty="0">
                <a:solidFill>
                  <a:schemeClr val="tx1"/>
                </a:solidFill>
                <a:effectLst/>
                <a:latin typeface="Segoe UI Light" pitchFamily="34" charset="0"/>
                <a:ea typeface="+mn-ea"/>
                <a:cs typeface="+mn-cs"/>
              </a:rPr>
              <a:t>Considerations for scaling threshold values for special metrics</a:t>
            </a:r>
          </a:p>
          <a:p>
            <a:r>
              <a:rPr lang="en-US" sz="882" b="0" i="0" kern="1200" dirty="0">
                <a:solidFill>
                  <a:schemeClr val="tx1"/>
                </a:solidFill>
                <a:effectLst/>
                <a:latin typeface="Segoe UI Light" pitchFamily="34" charset="0"/>
                <a:ea typeface="+mn-ea"/>
                <a:cs typeface="+mn-cs"/>
              </a:rPr>
              <a:t>For special metrics such as Storage or Service Bus Queue length metric, the threshold is the average number of messages available per current number of instances. Carefully choose the threshold value for this metric.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31593907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When you deploy your app to Azure App Service, you can use a separate deployment slot instead of the default production slot that you're running.</a:t>
            </a:r>
          </a:p>
        </p:txBody>
      </p:sp>
      <p:sp>
        <p:nvSpPr>
          <p:cNvPr id="4" name="Slide Number Placeholder 3"/>
          <p:cNvSpPr>
            <a:spLocks noGrp="1"/>
          </p:cNvSpPr>
          <p:nvPr>
            <p:ph type="sldNum" sz="quarter" idx="5"/>
          </p:nvPr>
        </p:nvSpPr>
        <p:spPr/>
        <p:txBody>
          <a:bodyPr/>
          <a:lstStyle/>
          <a:p>
            <a:fld id="{C36DE848-917B-4977-8FFB-D5973E30E536}" type="slidenum">
              <a:rPr lang="en-US" smtClean="0"/>
              <a:t>69</a:t>
            </a:fld>
            <a:endParaRPr lang="en-US" dirty="0"/>
          </a:p>
        </p:txBody>
      </p:sp>
    </p:spTree>
    <p:extLst>
      <p:ext uri="{BB962C8B-B14F-4D97-AF65-F5344CB8AC3E}">
        <p14:creationId xmlns:p14="http://schemas.microsoft.com/office/powerpoint/2010/main" val="22949596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70</a:t>
            </a:fld>
            <a:endParaRPr lang="en-US" dirty="0"/>
          </a:p>
        </p:txBody>
      </p:sp>
    </p:spTree>
    <p:extLst>
      <p:ext uri="{BB962C8B-B14F-4D97-AF65-F5344CB8AC3E}">
        <p14:creationId xmlns:p14="http://schemas.microsoft.com/office/powerpoint/2010/main" val="9262486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 swap streamlines Azure DevOps scenarios where you want to deploy your app continuously with zero cold starts and zero downtime for app customers. </a:t>
            </a:r>
          </a:p>
          <a:p>
            <a:endParaRPr lang="en-US" dirty="0"/>
          </a:p>
          <a:p>
            <a:r>
              <a:rPr lang="en-US" dirty="0"/>
              <a:t>When auto swap is enabled from a slot into production, every time you push your code changes to that slot App Service automatically swaps the app into production after it's warmed up in the source slot.</a:t>
            </a:r>
          </a:p>
        </p:txBody>
      </p:sp>
      <p:sp>
        <p:nvSpPr>
          <p:cNvPr id="4" name="Slide Number Placeholder 3"/>
          <p:cNvSpPr>
            <a:spLocks noGrp="1"/>
          </p:cNvSpPr>
          <p:nvPr>
            <p:ph type="sldNum" sz="quarter" idx="5"/>
          </p:nvPr>
        </p:nvSpPr>
        <p:spPr/>
        <p:txBody>
          <a:bodyPr/>
          <a:lstStyle/>
          <a:p>
            <a:fld id="{C36DE848-917B-4977-8FFB-D5973E30E536}" type="slidenum">
              <a:rPr lang="en-US" smtClean="0"/>
              <a:t>71</a:t>
            </a:fld>
            <a:endParaRPr lang="en-US" dirty="0"/>
          </a:p>
        </p:txBody>
      </p:sp>
    </p:spTree>
    <p:extLst>
      <p:ext uri="{BB962C8B-B14F-4D97-AF65-F5344CB8AC3E}">
        <p14:creationId xmlns:p14="http://schemas.microsoft.com/office/powerpoint/2010/main" val="34645508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all client requests to the app's production URL are routed to the production slot. However, you can route a portion of the traffic to another slot. This feature is useful if you need user feedback for a new update, but you're not ready to release it to production.</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72</a:t>
            </a:fld>
            <a:endParaRPr lang="en-US" dirty="0"/>
          </a:p>
        </p:txBody>
      </p:sp>
    </p:spTree>
    <p:extLst>
      <p:ext uri="{BB962C8B-B14F-4D97-AF65-F5344CB8AC3E}">
        <p14:creationId xmlns:p14="http://schemas.microsoft.com/office/powerpoint/2010/main" val="817046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 languages and frameworks</a:t>
            </a:r>
          </a:p>
          <a:p>
            <a:r>
              <a:rPr lang="en-US" dirty="0"/>
              <a:t>Web Apps has first-class support for ASP.NET, Java, Ruby, Node.js, PHP, or Python. You can also run PowerShell and other scripts or executables as background services.</a:t>
            </a:r>
          </a:p>
          <a:p>
            <a:endParaRPr lang="en-US" b="1" dirty="0"/>
          </a:p>
          <a:p>
            <a:r>
              <a:rPr lang="en-US" b="1" dirty="0"/>
              <a:t>DevOps optimization</a:t>
            </a:r>
          </a:p>
          <a:p>
            <a:r>
              <a:rPr lang="en-US" dirty="0"/>
              <a:t>Set up continuous integration and deployment with Visual Studio Team Services, GitHub, BitBucket, Docker Hub, or Azure Container Registry. Promote updates through test and staging environments. Manage your apps in Web Apps by using Azure PowerShell or the cross-platform command-line interface (CLI).</a:t>
            </a:r>
          </a:p>
          <a:p>
            <a:endParaRPr lang="en-US" b="1" dirty="0"/>
          </a:p>
          <a:p>
            <a:r>
              <a:rPr lang="en-US" b="1" dirty="0"/>
              <a:t>Global scale with high availability</a:t>
            </a:r>
          </a:p>
          <a:p>
            <a:r>
              <a:rPr lang="en-US" dirty="0"/>
              <a:t>Scale up or out manually or automatically. Host your apps anywhere in Microsoft's global datacenter infrastructure, and the App Service SLA promises high availability.</a:t>
            </a:r>
          </a:p>
          <a:p>
            <a:endParaRPr lang="en-US" b="1" dirty="0"/>
          </a:p>
          <a:p>
            <a:r>
              <a:rPr lang="en-US" b="1" dirty="0"/>
              <a:t>Connections to SaaS platforms and on-premises data</a:t>
            </a:r>
          </a:p>
          <a:p>
            <a:r>
              <a:rPr lang="en-US" dirty="0"/>
              <a:t>Choose from more than 50 connectors for enterprise systems (such as SAP), SaaS services (such as Salesforce), and internet services (such as Facebook). Access on-premises data using Hybrid Connections and Azure Virtual Networks.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355094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PowerShell contains a </a:t>
            </a:r>
            <a:r>
              <a:rPr lang="en-US" b="1" dirty="0"/>
              <a:t>New-AzWebAppSlot </a:t>
            </a:r>
            <a:r>
              <a:rPr lang="en-US" b="0" dirty="0"/>
              <a:t>cmdlet that you can use to create new deployment slots for an app.</a:t>
            </a:r>
          </a:p>
          <a:p>
            <a:endParaRPr lang="en-US" b="0" dirty="0"/>
          </a:p>
          <a:p>
            <a:r>
              <a:rPr lang="en-US" b="0" dirty="0"/>
              <a:t>To swap a slot, you can manually invoke an Azure Resource Manager (ARM) action by using the </a:t>
            </a:r>
            <a:r>
              <a:rPr lang="en-US" b="1" dirty="0"/>
              <a:t>Invoke-AzResourceAction</a:t>
            </a:r>
            <a:r>
              <a:rPr lang="en-US" b="0" dirty="0"/>
              <a:t> cmdlet.</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73</a:t>
            </a:fld>
            <a:endParaRPr lang="en-US" dirty="0"/>
          </a:p>
        </p:txBody>
      </p:sp>
    </p:spTree>
    <p:extLst>
      <p:ext uri="{BB962C8B-B14F-4D97-AF65-F5344CB8AC3E}">
        <p14:creationId xmlns:p14="http://schemas.microsoft.com/office/powerpoint/2010/main" val="37053711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a:t>
            </a:r>
            <a:r>
              <a:rPr lang="en-US" b="1" dirty="0"/>
              <a:t>az webapp deployment slot </a:t>
            </a:r>
            <a:r>
              <a:rPr lang="en-US" b="0" dirty="0"/>
              <a:t>group in the Azure CLI to manage slots.</a:t>
            </a:r>
          </a:p>
          <a:p>
            <a:endParaRPr lang="en-US" b="0" dirty="0"/>
          </a:p>
          <a:p>
            <a:r>
              <a:rPr lang="en-US" b="0" dirty="0"/>
              <a:t>You can use the </a:t>
            </a:r>
            <a:r>
              <a:rPr lang="en-US" b="1" dirty="0"/>
              <a:t>create </a:t>
            </a:r>
            <a:r>
              <a:rPr lang="en-US" b="0" dirty="0"/>
              <a:t>command to create a new slot.</a:t>
            </a:r>
          </a:p>
          <a:p>
            <a:endParaRPr lang="en-US" b="0" dirty="0"/>
          </a:p>
          <a:p>
            <a:r>
              <a:rPr lang="en-US" b="0" dirty="0"/>
              <a:t>You can use the </a:t>
            </a:r>
            <a:r>
              <a:rPr lang="en-US" b="1" dirty="0"/>
              <a:t>swap </a:t>
            </a:r>
            <a:r>
              <a:rPr lang="en-US" b="0" dirty="0"/>
              <a:t>command to swap a slot from a source to a destination (or target).</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74</a:t>
            </a:fld>
            <a:endParaRPr lang="en-US" dirty="0"/>
          </a:p>
        </p:txBody>
      </p:sp>
    </p:spTree>
    <p:extLst>
      <p:ext uri="{BB962C8B-B14F-4D97-AF65-F5344CB8AC3E}">
        <p14:creationId xmlns:p14="http://schemas.microsoft.com/office/powerpoint/2010/main" val="36630553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the owner of a startup organization and have been building an image gallery application for people to share great images of food.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get your product to market as quickly as possible, you decided to use Microsoft Azure App Service to host your web apps and APIs.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Recently, you realized that the images that are being uploaded to your application are simply too large.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Out of concern for storage and bandwidth costs, you decided to use Azure Functions to process images in the background and shrink them down to thumbnails that can load quickly.</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 and compliance</a:t>
            </a:r>
          </a:p>
          <a:p>
            <a:r>
              <a:rPr lang="en-US" dirty="0"/>
              <a:t>App Service is ISO, SOC, and PCI compliant. Authenticate users with Azure Active Directory or with social login (Google, Facebook, Twitter, and Microsoft). Create IP address restrictions and manage service identities.</a:t>
            </a:r>
          </a:p>
          <a:p>
            <a:endParaRPr lang="en-US" dirty="0"/>
          </a:p>
          <a:p>
            <a:r>
              <a:rPr lang="en-US" b="1" dirty="0"/>
              <a:t>Application templates</a:t>
            </a:r>
          </a:p>
          <a:p>
            <a:r>
              <a:rPr lang="en-US" dirty="0"/>
              <a:t>Choose from an extensive list of application templates in the Azure Marketplace, such as WordPress, Joomla, and Drupal.</a:t>
            </a:r>
          </a:p>
          <a:p>
            <a:endParaRPr lang="en-US" dirty="0"/>
          </a:p>
          <a:p>
            <a:r>
              <a:rPr lang="en-US" b="1" dirty="0"/>
              <a:t>Visual Studio integration</a:t>
            </a:r>
          </a:p>
          <a:p>
            <a:r>
              <a:rPr lang="en-US" dirty="0"/>
              <a:t>Dedicated tools in Visual Studio streamline the work of creating, deploying, and debugging.</a:t>
            </a:r>
          </a:p>
          <a:p>
            <a:endParaRPr lang="en-US" dirty="0"/>
          </a:p>
          <a:p>
            <a:r>
              <a:rPr lang="en-US" b="1" dirty="0"/>
              <a:t>API and mobile features</a:t>
            </a:r>
          </a:p>
          <a:p>
            <a:r>
              <a:rPr lang="en-US" dirty="0"/>
              <a:t>Web Apps provides turnkey CORS support for RESTful API scenarios, and simplifies mobile app scenarios by enabling authentication, offline data sync, push notifications, and more.</a:t>
            </a:r>
          </a:p>
          <a:p>
            <a:endParaRPr lang="en-US" dirty="0"/>
          </a:p>
          <a:p>
            <a:r>
              <a:rPr lang="en-US" b="1" dirty="0"/>
              <a:t>Serverless code</a:t>
            </a:r>
          </a:p>
          <a:p>
            <a:r>
              <a:rPr lang="en-US" dirty="0"/>
              <a:t>Run a code snippet or script on-demand without having to explicitly provision or manage infrastructure, and pay only for the compute time your code actually uses.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2580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App Service, an app runs in an App Service plan. An App Service plan defines a set of compute resources for a web app to run. These compute resources are analogous to the server farm in conventional web hosting. One or more apps can be configured to run on the same computing resources (or in the same App Service plan).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you create an App Service plan in a certain region (for example, West Europe), a set of compute resources is created for that plan in that region. Whatever apps you put into this App Service plan run on these compute resources as defined by your App Service plan.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6/9/2020 9:15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43202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3342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751409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49404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3422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565088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9677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18332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96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6056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668743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26535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40278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691170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31269992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894872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283929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82535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653354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283136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0120421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769808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6597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2684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686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48077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00006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1366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7425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5171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03872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1187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96309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76414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30931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5385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2782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69378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39251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10083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613688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7300442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493037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svg"/><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2.xml"/><Relationship Id="rId7" Type="http://schemas.openxmlformats.org/officeDocument/2006/relationships/image" Target="../media/image11.svg"/><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14.xml"/><Relationship Id="rId7"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6.xml"/><Relationship Id="rId7" Type="http://schemas.openxmlformats.org/officeDocument/2006/relationships/image" Target="../media/image5.svg"/><Relationship Id="rId2" Type="http://schemas.openxmlformats.org/officeDocument/2006/relationships/slideLayout" Target="../slideLayouts/slideLayout9.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17.emf"/><Relationship Id="rId9" Type="http://schemas.openxmlformats.org/officeDocument/2006/relationships/image" Target="../media/image20.sv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emf"/><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9.xml"/><Relationship Id="rId7" Type="http://schemas.openxmlformats.org/officeDocument/2006/relationships/image" Target="../media/image20.svg"/><Relationship Id="rId2" Type="http://schemas.openxmlformats.org/officeDocument/2006/relationships/slideLayout" Target="../slideLayouts/slideLayout9.xml"/><Relationship Id="rId1" Type="http://schemas.openxmlformats.org/officeDocument/2006/relationships/tags" Target="../tags/tag19.xml"/><Relationship Id="rId6" Type="http://schemas.openxmlformats.org/officeDocument/2006/relationships/image" Target="../media/image19.png"/><Relationship Id="rId11" Type="http://schemas.openxmlformats.org/officeDocument/2006/relationships/image" Target="../media/image17.emf"/><Relationship Id="rId5" Type="http://schemas.openxmlformats.org/officeDocument/2006/relationships/image" Target="../media/image5.sv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20.xml"/><Relationship Id="rId7" Type="http://schemas.openxmlformats.org/officeDocument/2006/relationships/image" Target="../media/image20.svg"/><Relationship Id="rId2" Type="http://schemas.openxmlformats.org/officeDocument/2006/relationships/slideLayout" Target="../slideLayouts/slideLayout9.xml"/><Relationship Id="rId1" Type="http://schemas.openxmlformats.org/officeDocument/2006/relationships/tags" Target="../tags/tag20.xml"/><Relationship Id="rId6" Type="http://schemas.openxmlformats.org/officeDocument/2006/relationships/image" Target="../media/image19.png"/><Relationship Id="rId11" Type="http://schemas.openxmlformats.org/officeDocument/2006/relationships/image" Target="../media/image17.emf"/><Relationship Id="rId5" Type="http://schemas.openxmlformats.org/officeDocument/2006/relationships/image" Target="../media/image5.sv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21.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21.xml"/><Relationship Id="rId6" Type="http://schemas.openxmlformats.org/officeDocument/2006/relationships/image" Target="../media/image21.png"/><Relationship Id="rId11" Type="http://schemas.openxmlformats.org/officeDocument/2006/relationships/image" Target="../media/image22.png"/><Relationship Id="rId5" Type="http://schemas.openxmlformats.org/officeDocument/2006/relationships/image" Target="../media/image5.svg"/><Relationship Id="rId10" Type="http://schemas.openxmlformats.org/officeDocument/2006/relationships/image" Target="../media/image20.svg"/><Relationship Id="rId4" Type="http://schemas.openxmlformats.org/officeDocument/2006/relationships/image" Target="../media/image4.png"/><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9.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1.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1.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0.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0.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5.svg"/><Relationship Id="rId3" Type="http://schemas.openxmlformats.org/officeDocument/2006/relationships/notesSlide" Target="../notesSlides/notesSlide31.xml"/><Relationship Id="rId7" Type="http://schemas.openxmlformats.org/officeDocument/2006/relationships/image" Target="../media/image27.png"/><Relationship Id="rId12"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tags" Target="../tags/tag3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svg"/><Relationship Id="rId10" Type="http://schemas.openxmlformats.org/officeDocument/2006/relationships/image" Target="../media/image30.svg"/><Relationship Id="rId4" Type="http://schemas.openxmlformats.org/officeDocument/2006/relationships/image" Target="../media/image24.png"/><Relationship Id="rId9"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9.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5.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ags" Target="../tags/tag3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1.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1.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7.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4.png"/><Relationship Id="rId7"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9.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9.xml"/><Relationship Id="rId1" Type="http://schemas.openxmlformats.org/officeDocument/2006/relationships/tags" Target="../tags/tag44.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43.svg"/></Relationships>
</file>

<file path=ppt/slides/_rels/slide65.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17" Type="http://schemas.openxmlformats.org/officeDocument/2006/relationships/image" Target="../media/image58.svg"/><Relationship Id="rId2" Type="http://schemas.openxmlformats.org/officeDocument/2006/relationships/notesSlide" Target="../notesSlides/notesSlide62.xml"/><Relationship Id="rId16"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8.xml"/><Relationship Id="rId1" Type="http://schemas.openxmlformats.org/officeDocument/2006/relationships/tags" Target="../tags/tag46.xml"/><Relationship Id="rId5" Type="http://schemas.openxmlformats.org/officeDocument/2006/relationships/image" Target="../media/image60.svg"/><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notesSlide" Target="../notesSlides/notesSlide67.xml"/><Relationship Id="rId7" Type="http://schemas.openxmlformats.org/officeDocument/2006/relationships/image" Target="../media/image35.svg"/><Relationship Id="rId2" Type="http://schemas.openxmlformats.org/officeDocument/2006/relationships/slideLayout" Target="../slideLayouts/slideLayout9.xml"/><Relationship Id="rId1" Type="http://schemas.openxmlformats.org/officeDocument/2006/relationships/tags" Target="../tags/tag47.xml"/><Relationship Id="rId6" Type="http://schemas.openxmlformats.org/officeDocument/2006/relationships/image" Target="../media/image34.png"/><Relationship Id="rId5" Type="http://schemas.openxmlformats.org/officeDocument/2006/relationships/image" Target="../media/image60.svg"/><Relationship Id="rId10" Type="http://schemas.openxmlformats.org/officeDocument/2006/relationships/image" Target="../media/image63.emf"/><Relationship Id="rId4" Type="http://schemas.openxmlformats.org/officeDocument/2006/relationships/image" Target="../media/image59.png"/><Relationship Id="rId9" Type="http://schemas.openxmlformats.org/officeDocument/2006/relationships/image" Target="../media/image62.sv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65.svg"/><Relationship Id="rId2" Type="http://schemas.openxmlformats.org/officeDocument/2006/relationships/slideLayout" Target="../slideLayouts/slideLayout8.xml"/><Relationship Id="rId1" Type="http://schemas.openxmlformats.org/officeDocument/2006/relationships/tags" Target="../tags/tag49.xml"/><Relationship Id="rId6" Type="http://schemas.openxmlformats.org/officeDocument/2006/relationships/image" Target="../media/image64.png"/><Relationship Id="rId5" Type="http://schemas.openxmlformats.org/officeDocument/2006/relationships/image" Target="../media/image60.svg"/><Relationship Id="rId4" Type="http://schemas.openxmlformats.org/officeDocument/2006/relationships/image" Target="../media/image59.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0.xml"/><Relationship Id="rId1" Type="http://schemas.openxmlformats.org/officeDocument/2006/relationships/tags" Target="../tags/tag50.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1.xml"/><Relationship Id="rId1" Type="http://schemas.openxmlformats.org/officeDocument/2006/relationships/tags" Target="../tags/tag5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2.xml"/><Relationship Id="rId1" Type="http://schemas.openxmlformats.org/officeDocument/2006/relationships/tags" Target="../tags/tag52.xml"/><Relationship Id="rId5" Type="http://schemas.openxmlformats.org/officeDocument/2006/relationships/chart" Target="../charts/chart1.xml"/><Relationship Id="rId4" Type="http://schemas.openxmlformats.org/officeDocument/2006/relationships/image" Target="../media/image66.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17.emf"/><Relationship Id="rId2" Type="http://schemas.openxmlformats.org/officeDocument/2006/relationships/slideLayout" Target="../slideLayouts/slideLayout53.xml"/><Relationship Id="rId1" Type="http://schemas.openxmlformats.org/officeDocument/2006/relationships/tags" Target="../tags/tag53.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6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01: Creating Azure App Service Web Apps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8629-DAB6-42A9-9B0B-AA21F9A63C88}"/>
              </a:ext>
            </a:extLst>
          </p:cNvPr>
          <p:cNvSpPr>
            <a:spLocks noGrp="1"/>
          </p:cNvSpPr>
          <p:nvPr>
            <p:ph type="title"/>
          </p:nvPr>
        </p:nvSpPr>
        <p:spPr/>
        <p:txBody>
          <a:bodyPr/>
          <a:lstStyle/>
          <a:p>
            <a:r>
              <a:rPr lang="en-US" dirty="0"/>
              <a:t>App Service plans (continued)</a:t>
            </a:r>
          </a:p>
        </p:txBody>
      </p:sp>
      <p:grpSp>
        <p:nvGrpSpPr>
          <p:cNvPr id="3" name="Group 2" descr="The diagram depicts an App Service plan with multiple web apps running within the plan's allocated resources.">
            <a:extLst>
              <a:ext uri="{FF2B5EF4-FFF2-40B4-BE49-F238E27FC236}">
                <a16:creationId xmlns:a16="http://schemas.microsoft.com/office/drawing/2014/main" id="{95C5C84B-CC36-4C28-BB88-6D48E056E76F}"/>
              </a:ext>
            </a:extLst>
          </p:cNvPr>
          <p:cNvGrpSpPr/>
          <p:nvPr/>
        </p:nvGrpSpPr>
        <p:grpSpPr>
          <a:xfrm>
            <a:off x="1921621" y="1356317"/>
            <a:ext cx="8636837" cy="4619990"/>
            <a:chOff x="1921621" y="1356317"/>
            <a:chExt cx="8636837" cy="4619990"/>
          </a:xfrm>
        </p:grpSpPr>
        <p:cxnSp>
          <p:nvCxnSpPr>
            <p:cNvPr id="12" name="Straight Connector 11">
              <a:extLst>
                <a:ext uri="{FF2B5EF4-FFF2-40B4-BE49-F238E27FC236}">
                  <a16:creationId xmlns:a16="http://schemas.microsoft.com/office/drawing/2014/main" id="{60B10015-381A-45CB-B7C9-ABA067863016}"/>
                </a:ext>
              </a:extLst>
            </p:cNvPr>
            <p:cNvCxnSpPr>
              <a:cxnSpLocks/>
            </p:cNvCxnSpPr>
            <p:nvPr/>
          </p:nvCxnSpPr>
          <p:spPr>
            <a:xfrm flipV="1">
              <a:off x="7141029" y="5586162"/>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6324E8-89D5-48BC-A0F2-9A0CF54229D9}"/>
                </a:ext>
              </a:extLst>
            </p:cNvPr>
            <p:cNvCxnSpPr>
              <a:cxnSpLocks/>
            </p:cNvCxnSpPr>
            <p:nvPr/>
          </p:nvCxnSpPr>
          <p:spPr>
            <a:xfrm flipV="1">
              <a:off x="7141029" y="4220730"/>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FD6FD4-85AA-4FB4-9901-45F913981F86}"/>
                </a:ext>
              </a:extLst>
            </p:cNvPr>
            <p:cNvCxnSpPr>
              <a:cxnSpLocks/>
            </p:cNvCxnSpPr>
            <p:nvPr/>
          </p:nvCxnSpPr>
          <p:spPr>
            <a:xfrm flipV="1">
              <a:off x="7141029" y="2878158"/>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9305DE-A90D-4B00-B077-BB3564154326}"/>
                </a:ext>
              </a:extLst>
            </p:cNvPr>
            <p:cNvCxnSpPr>
              <a:cxnSpLocks/>
            </p:cNvCxnSpPr>
            <p:nvPr/>
          </p:nvCxnSpPr>
          <p:spPr>
            <a:xfrm>
              <a:off x="7141029" y="2025650"/>
              <a:ext cx="0" cy="357326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900D41-323D-4C0C-9B6A-B27449B160C6}"/>
                </a:ext>
              </a:extLst>
            </p:cNvPr>
            <p:cNvCxnSpPr>
              <a:cxnSpLocks/>
            </p:cNvCxnSpPr>
            <p:nvPr/>
          </p:nvCxnSpPr>
          <p:spPr>
            <a:xfrm flipH="1" flipV="1">
              <a:off x="3702050" y="2025651"/>
              <a:ext cx="3447094" cy="1"/>
            </a:xfrm>
            <a:prstGeom prst="line">
              <a:avLst/>
            </a:prstGeom>
            <a:ln w="38100">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E96B5A-FF3C-4767-8BE1-7983420DBA4E}"/>
                </a:ext>
              </a:extLst>
            </p:cNvPr>
            <p:cNvSpPr txBox="1"/>
            <p:nvPr/>
          </p:nvSpPr>
          <p:spPr>
            <a:xfrm>
              <a:off x="9364802" y="1932084"/>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2" name="TextBox 21">
              <a:extLst>
                <a:ext uri="{FF2B5EF4-FFF2-40B4-BE49-F238E27FC236}">
                  <a16:creationId xmlns:a16="http://schemas.microsoft.com/office/drawing/2014/main" id="{04EA1495-AC8B-463C-AC96-1E58B8B86A41}"/>
                </a:ext>
              </a:extLst>
            </p:cNvPr>
            <p:cNvSpPr txBox="1"/>
            <p:nvPr/>
          </p:nvSpPr>
          <p:spPr>
            <a:xfrm>
              <a:off x="9364802" y="3416640"/>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3" name="TextBox 22">
              <a:extLst>
                <a:ext uri="{FF2B5EF4-FFF2-40B4-BE49-F238E27FC236}">
                  <a16:creationId xmlns:a16="http://schemas.microsoft.com/office/drawing/2014/main" id="{AED64C78-1134-4CB2-BDDB-37FB5F0C5BAC}"/>
                </a:ext>
              </a:extLst>
            </p:cNvPr>
            <p:cNvSpPr txBox="1"/>
            <p:nvPr/>
          </p:nvSpPr>
          <p:spPr>
            <a:xfrm>
              <a:off x="9408271" y="4738128"/>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4" name="TextBox 23">
              <a:extLst>
                <a:ext uri="{FF2B5EF4-FFF2-40B4-BE49-F238E27FC236}">
                  <a16:creationId xmlns:a16="http://schemas.microsoft.com/office/drawing/2014/main" id="{5F8342E2-339E-4E8D-A5B0-EDCAABAC52AE}"/>
                </a:ext>
              </a:extLst>
            </p:cNvPr>
            <p:cNvSpPr txBox="1"/>
            <p:nvPr/>
          </p:nvSpPr>
          <p:spPr>
            <a:xfrm>
              <a:off x="1921621" y="2699747"/>
              <a:ext cx="1977144" cy="307777"/>
            </a:xfrm>
            <a:prstGeom prst="rect">
              <a:avLst/>
            </a:prstGeom>
            <a:noFill/>
          </p:spPr>
          <p:txBody>
            <a:bodyPr wrap="none" lIns="0" tIns="0" rIns="0" bIns="0" rtlCol="0">
              <a:spAutoFit/>
            </a:bodyPr>
            <a:lstStyle/>
            <a:p>
              <a:r>
                <a:rPr lang="en-US" sz="2000" dirty="0"/>
                <a:t>App Service plan </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230D8E0E-7DC8-432A-9574-ECA439A8B81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2450414"/>
              <a:ext cx="780290" cy="780290"/>
            </a:xfrm>
            <a:prstGeom prst="rect">
              <a:avLst/>
            </a:prstGeom>
            <a:noFill/>
          </p:spPr>
        </p:pic>
        <p:pic>
          <p:nvPicPr>
            <p:cNvPr id="19" name="Picture 18">
              <a:extLst>
                <a:ext uri="{FF2B5EF4-FFF2-40B4-BE49-F238E27FC236}">
                  <a16:creationId xmlns:a16="http://schemas.microsoft.com/office/drawing/2014/main" id="{79FF0225-0D8A-40AC-92C6-696836144C1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3907498"/>
              <a:ext cx="780290" cy="780290"/>
            </a:xfrm>
            <a:prstGeom prst="rect">
              <a:avLst/>
            </a:prstGeom>
          </p:spPr>
        </p:pic>
        <p:pic>
          <p:nvPicPr>
            <p:cNvPr id="26" name="Picture 25">
              <a:extLst>
                <a:ext uri="{FF2B5EF4-FFF2-40B4-BE49-F238E27FC236}">
                  <a16:creationId xmlns:a16="http://schemas.microsoft.com/office/drawing/2014/main" id="{9171BF3E-812D-43BE-9C65-74CB899FAD9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5196017"/>
              <a:ext cx="780290" cy="780290"/>
            </a:xfrm>
            <a:prstGeom prst="rect">
              <a:avLst/>
            </a:prstGeom>
          </p:spPr>
        </p:pic>
        <p:pic>
          <p:nvPicPr>
            <p:cNvPr id="6" name="Picture 5">
              <a:extLst>
                <a:ext uri="{FF2B5EF4-FFF2-40B4-BE49-F238E27FC236}">
                  <a16:creationId xmlns:a16="http://schemas.microsoft.com/office/drawing/2014/main" id="{807407FC-39A5-4DDC-A6DF-F4D278FA5F7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171700" y="1356317"/>
              <a:ext cx="1255536" cy="1255536"/>
            </a:xfrm>
            <a:prstGeom prst="rect">
              <a:avLst/>
            </a:prstGeom>
          </p:spPr>
        </p:pic>
      </p:grpSp>
    </p:spTree>
    <p:custDataLst>
      <p:tags r:id="rId1"/>
    </p:custDataLst>
    <p:extLst>
      <p:ext uri="{BB962C8B-B14F-4D97-AF65-F5344CB8AC3E}">
        <p14:creationId xmlns:p14="http://schemas.microsoft.com/office/powerpoint/2010/main" val="34633334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a:xfrm>
            <a:off x="588263" y="457200"/>
            <a:ext cx="11018520" cy="553998"/>
          </a:xfrm>
        </p:spPr>
        <p:txBody>
          <a:bodyPr/>
          <a:lstStyle/>
          <a:p>
            <a:r>
              <a:rPr lang="en-US" dirty="0"/>
              <a:t>Authentication and authorization</a:t>
            </a:r>
          </a:p>
        </p:txBody>
      </p:sp>
      <p:sp>
        <p:nvSpPr>
          <p:cNvPr id="3" name="Text Placeholder 2">
            <a:extLst>
              <a:ext uri="{FF2B5EF4-FFF2-40B4-BE49-F238E27FC236}">
                <a16:creationId xmlns:a16="http://schemas.microsoft.com/office/drawing/2014/main" id="{2D6A85D7-8651-429B-8E14-275FADC353EB}"/>
              </a:ext>
            </a:extLst>
          </p:cNvPr>
          <p:cNvSpPr>
            <a:spLocks noGrp="1"/>
          </p:cNvSpPr>
          <p:nvPr>
            <p:ph type="body" sz="quarter" idx="10"/>
          </p:nvPr>
        </p:nvSpPr>
        <p:spPr>
          <a:xfrm>
            <a:off x="584200" y="1435497"/>
            <a:ext cx="11018520" cy="4653582"/>
          </a:xfrm>
        </p:spPr>
        <p:txBody>
          <a:bodyPr/>
          <a:lstStyle/>
          <a:p>
            <a:r>
              <a:rPr lang="en-US" dirty="0">
                <a:latin typeface="+mn-lt"/>
              </a:rPr>
              <a:t>Built-in authentication and authorization support</a:t>
            </a:r>
            <a:r>
              <a:rPr lang="en-US" dirty="0"/>
              <a:t>:</a:t>
            </a:r>
            <a:endParaRPr lang="en-US" dirty="0">
              <a:latin typeface="+mn-lt"/>
            </a:endParaRPr>
          </a:p>
          <a:p>
            <a:pPr lvl="1"/>
            <a:r>
              <a:rPr lang="en-US" dirty="0"/>
              <a:t>No extra code required to make use of these features</a:t>
            </a:r>
          </a:p>
          <a:p>
            <a:r>
              <a:rPr lang="en-US" dirty="0">
                <a:latin typeface="+mn-lt"/>
              </a:rPr>
              <a:t>User claims are made available to code</a:t>
            </a:r>
            <a:r>
              <a:rPr lang="en-US" dirty="0"/>
              <a:t>:</a:t>
            </a:r>
            <a:endParaRPr lang="en-US" dirty="0">
              <a:latin typeface="+mn-lt"/>
            </a:endParaRPr>
          </a:p>
          <a:p>
            <a:pPr lvl="1"/>
            <a:r>
              <a:rPr lang="en-US" dirty="0"/>
              <a:t>If you wish to enhance the authentication support, you can use your existing code with popular identity frameworks:</a:t>
            </a:r>
          </a:p>
          <a:p>
            <a:pPr lvl="2"/>
            <a:r>
              <a:rPr lang="en-US" dirty="0"/>
              <a:t>ASP.NET Identity</a:t>
            </a:r>
          </a:p>
          <a:p>
            <a:pPr lvl="2"/>
            <a:r>
              <a:rPr lang="en-US" dirty="0"/>
              <a:t>PHP server variables</a:t>
            </a:r>
          </a:p>
          <a:p>
            <a:r>
              <a:rPr lang="en-US" dirty="0">
                <a:latin typeface="+mn-lt"/>
              </a:rPr>
              <a:t>Built-in token store</a:t>
            </a:r>
          </a:p>
          <a:p>
            <a:r>
              <a:rPr lang="en-US" dirty="0">
                <a:latin typeface="+mn-lt"/>
              </a:rPr>
              <a:t>Logging and tracing enabled for authentication events</a:t>
            </a:r>
          </a:p>
          <a:p>
            <a:r>
              <a:rPr lang="en-US" dirty="0">
                <a:latin typeface="+mn-lt"/>
              </a:rPr>
              <a:t>Support for popular identity providers</a:t>
            </a:r>
            <a:r>
              <a:rPr lang="en-US" dirty="0"/>
              <a:t>:</a:t>
            </a:r>
            <a:endParaRPr lang="en-US" dirty="0">
              <a:latin typeface="+mn-lt"/>
            </a:endParaRPr>
          </a:p>
          <a:p>
            <a:pPr lvl="1"/>
            <a:r>
              <a:rPr lang="en-US" dirty="0"/>
              <a:t>Azure Active Directory (Azure AD), Microsoft accounts, Facebook, Google, Twitter, more…</a:t>
            </a:r>
          </a:p>
        </p:txBody>
      </p:sp>
    </p:spTree>
    <p:custDataLst>
      <p:tags r:id="rId1"/>
    </p:custDataLst>
    <p:extLst>
      <p:ext uri="{BB962C8B-B14F-4D97-AF65-F5344CB8AC3E}">
        <p14:creationId xmlns:p14="http://schemas.microsoft.com/office/powerpoint/2010/main" val="25729040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p:txBody>
          <a:bodyPr/>
          <a:lstStyle/>
          <a:p>
            <a:r>
              <a:rPr lang="en-US" dirty="0"/>
              <a:t>Authentication and authorization (Continued)</a:t>
            </a:r>
          </a:p>
        </p:txBody>
      </p:sp>
      <p:grpSp>
        <p:nvGrpSpPr>
          <p:cNvPr id="5" name="Group 4" descr="This diagram depicts the configuration workflow and how authentication and authorization are manag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a16="http://schemas.microsoft.com/office/drawing/2014/main" id="{6EF55DF2-724E-47A0-A211-97537985C053}"/>
              </a:ext>
            </a:extLst>
          </p:cNvPr>
          <p:cNvGrpSpPr/>
          <p:nvPr/>
        </p:nvGrpSpPr>
        <p:grpSpPr>
          <a:xfrm>
            <a:off x="570025" y="923219"/>
            <a:ext cx="11059779" cy="5339651"/>
            <a:chOff x="570025" y="923219"/>
            <a:chExt cx="11059779" cy="5339651"/>
          </a:xfrm>
        </p:grpSpPr>
        <p:sp>
          <p:nvSpPr>
            <p:cNvPr id="13" name="Rectangle 12">
              <a:extLst>
                <a:ext uri="{FF2B5EF4-FFF2-40B4-BE49-F238E27FC236}">
                  <a16:creationId xmlns:a16="http://schemas.microsoft.com/office/drawing/2014/main" id="{F63E466D-DA8F-4EFA-8BFE-747B2936A3A1}"/>
                </a:ext>
              </a:extLst>
            </p:cNvPr>
            <p:cNvSpPr/>
            <p:nvPr/>
          </p:nvSpPr>
          <p:spPr bwMode="auto">
            <a:xfrm>
              <a:off x="4306635" y="1099931"/>
              <a:ext cx="7300147" cy="2969358"/>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2F7A748-F6A9-4FA4-98D1-55835C0778E0}"/>
                </a:ext>
              </a:extLst>
            </p:cNvPr>
            <p:cNvSpPr/>
            <p:nvPr/>
          </p:nvSpPr>
          <p:spPr bwMode="auto">
            <a:xfrm>
              <a:off x="4127731" y="1205948"/>
              <a:ext cx="7300147" cy="3069437"/>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solidFill>
                  <a:schemeClr val="tx1"/>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97523BC1-A071-4DF8-83D2-7EB053EBAB64}"/>
                </a:ext>
              </a:extLst>
            </p:cNvPr>
            <p:cNvSpPr/>
            <p:nvPr/>
          </p:nvSpPr>
          <p:spPr bwMode="auto">
            <a:xfrm>
              <a:off x="4129584" y="4529922"/>
              <a:ext cx="7300146" cy="1732948"/>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File Server</a:t>
              </a:r>
            </a:p>
          </p:txBody>
        </p:sp>
        <p:sp>
          <p:nvSpPr>
            <p:cNvPr id="16" name="Rectangle: Rounded Corners 15">
              <a:extLst>
                <a:ext uri="{FF2B5EF4-FFF2-40B4-BE49-F238E27FC236}">
                  <a16:creationId xmlns:a16="http://schemas.microsoft.com/office/drawing/2014/main" id="{9CD1D8FE-F779-4368-A111-61E9EA297F21}"/>
                </a:ext>
              </a:extLst>
            </p:cNvPr>
            <p:cNvSpPr/>
            <p:nvPr/>
          </p:nvSpPr>
          <p:spPr bwMode="auto">
            <a:xfrm>
              <a:off x="4955028" y="4985343"/>
              <a:ext cx="5645551" cy="1157731"/>
            </a:xfrm>
            <a:prstGeom prst="round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Storage Volume</a:t>
              </a:r>
            </a:p>
          </p:txBody>
        </p:sp>
        <p:grpSp>
          <p:nvGrpSpPr>
            <p:cNvPr id="11" name="Group 10">
              <a:extLst>
                <a:ext uri="{FF2B5EF4-FFF2-40B4-BE49-F238E27FC236}">
                  <a16:creationId xmlns:a16="http://schemas.microsoft.com/office/drawing/2014/main" id="{2B7C6083-D0D0-4D89-B769-34D1EB5CEB87}"/>
                </a:ext>
              </a:extLst>
            </p:cNvPr>
            <p:cNvGrpSpPr/>
            <p:nvPr/>
          </p:nvGrpSpPr>
          <p:grpSpPr>
            <a:xfrm>
              <a:off x="4193049" y="1649578"/>
              <a:ext cx="6968437" cy="2495178"/>
              <a:chOff x="-2402572" y="4016940"/>
              <a:chExt cx="5528043" cy="2495178"/>
            </a:xfrm>
            <a:solidFill>
              <a:schemeClr val="bg1"/>
            </a:solidFill>
          </p:grpSpPr>
          <p:sp>
            <p:nvSpPr>
              <p:cNvPr id="9" name="Rectangle: Rounded Corners 8">
                <a:extLst>
                  <a:ext uri="{FF2B5EF4-FFF2-40B4-BE49-F238E27FC236}">
                    <a16:creationId xmlns:a16="http://schemas.microsoft.com/office/drawing/2014/main" id="{911EDE84-BE71-4EDF-9B0F-FCEEA50C78D8}"/>
                  </a:ext>
                </a:extLst>
              </p:cNvPr>
              <p:cNvSpPr/>
              <p:nvPr/>
            </p:nvSpPr>
            <p:spPr bwMode="auto">
              <a:xfrm>
                <a:off x="-2037079" y="4016940"/>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C80B8BAA-1C03-4CF9-91BF-49D679E3E9F7}"/>
                  </a:ext>
                </a:extLst>
              </p:cNvPr>
              <p:cNvSpPr/>
              <p:nvPr/>
            </p:nvSpPr>
            <p:spPr bwMode="auto">
              <a:xfrm>
                <a:off x="-2237898" y="4150104"/>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C97016EF-6982-4107-AE81-C78407558D1D}"/>
                  </a:ext>
                </a:extLst>
              </p:cNvPr>
              <p:cNvSpPr/>
              <p:nvPr/>
            </p:nvSpPr>
            <p:spPr bwMode="auto">
              <a:xfrm>
                <a:off x="-2402572" y="4283268"/>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a:extLst>
                <a:ext uri="{FF2B5EF4-FFF2-40B4-BE49-F238E27FC236}">
                  <a16:creationId xmlns:a16="http://schemas.microsoft.com/office/drawing/2014/main" id="{FBF9AFDF-9B6A-4611-9CDE-7F8E13CE72AA}"/>
                </a:ext>
              </a:extLst>
            </p:cNvPr>
            <p:cNvSpPr txBox="1"/>
            <p:nvPr/>
          </p:nvSpPr>
          <p:spPr>
            <a:xfrm>
              <a:off x="8759832" y="923219"/>
              <a:ext cx="2869972" cy="906366"/>
            </a:xfrm>
            <a:prstGeom prst="rect">
              <a:avLst/>
            </a:prstGeom>
            <a:solidFill>
              <a:schemeClr val="bg1"/>
            </a:solidFill>
            <a:ln w="12700">
              <a:solidFill>
                <a:schemeClr val="tx1"/>
              </a:solidFill>
              <a:prstDash val="dash"/>
            </a:ln>
          </p:spPr>
          <p:txBody>
            <a:bodyPr wrap="square" lIns="144000" tIns="144000" rIns="144000" bIns="144000" rtlCol="0">
              <a:spAutoFit/>
            </a:bodyPr>
            <a:lstStyle/>
            <a:p>
              <a:pPr algn="l"/>
              <a:r>
                <a:rPr lang="en-IN" sz="1000" dirty="0">
                  <a:gradFill>
                    <a:gsLst>
                      <a:gs pos="2917">
                        <a:schemeClr val="tx1"/>
                      </a:gs>
                      <a:gs pos="30000">
                        <a:schemeClr val="tx1"/>
                      </a:gs>
                    </a:gsLst>
                    <a:lin ang="5400000" scaled="0"/>
                  </a:gradFill>
                </a:rPr>
                <a:t>Configuration flows to the module via</a:t>
              </a:r>
            </a:p>
            <a:p>
              <a:pPr algn="l"/>
              <a:r>
                <a:rPr lang="en-IN" sz="1000" dirty="0">
                  <a:gradFill>
                    <a:gsLst>
                      <a:gs pos="2917">
                        <a:schemeClr val="tx1"/>
                      </a:gs>
                      <a:gs pos="30000">
                        <a:schemeClr val="tx1"/>
                      </a:gs>
                    </a:gsLst>
                    <a:lin ang="5400000" scaled="0"/>
                  </a:gradFill>
                </a:rPr>
                <a:t>Environment variables. Most of these settings Are read-only and some of them can be configured by the customer via App Settings.</a:t>
              </a:r>
            </a:p>
          </p:txBody>
        </p:sp>
        <p:sp>
          <p:nvSpPr>
            <p:cNvPr id="6" name="TextBox 5">
              <a:extLst>
                <a:ext uri="{FF2B5EF4-FFF2-40B4-BE49-F238E27FC236}">
                  <a16:creationId xmlns:a16="http://schemas.microsoft.com/office/drawing/2014/main" id="{B6DD1861-FEC4-4EEB-BF33-E21B1C7E2095}"/>
                </a:ext>
              </a:extLst>
            </p:cNvPr>
            <p:cNvSpPr txBox="1"/>
            <p:nvPr/>
          </p:nvSpPr>
          <p:spPr>
            <a:xfrm>
              <a:off x="7183324" y="2280053"/>
              <a:ext cx="3207614" cy="1777410"/>
            </a:xfrm>
            <a:prstGeom prst="rect">
              <a:avLst/>
            </a:prstGeom>
            <a:solidFill>
              <a:schemeClr val="bg1"/>
            </a:solidFill>
            <a:ln>
              <a:solidFill>
                <a:schemeClr val="bg1">
                  <a:lumMod val="50000"/>
                </a:schemeClr>
              </a:solidFill>
            </a:ln>
          </p:spPr>
          <p:txBody>
            <a:bodyPr wrap="square" lIns="216000" tIns="0" rIns="0" bIns="0" rtlCol="0">
              <a:spAutoFit/>
            </a:bodyPr>
            <a:lstStyle/>
            <a:p>
              <a:pPr algn="ctr"/>
              <a:r>
                <a:rPr lang="en-IN" sz="1050" dirty="0">
                  <a:gradFill>
                    <a:gsLst>
                      <a:gs pos="2917">
                        <a:schemeClr val="tx1"/>
                      </a:gs>
                      <a:gs pos="30000">
                        <a:schemeClr val="tx1"/>
                      </a:gs>
                    </a:gsLst>
                    <a:lin ang="5400000" scaled="0"/>
                  </a:gradFill>
                  <a:latin typeface="+mj-lt"/>
                </a:rPr>
                <a:t>Environment</a:t>
              </a:r>
            </a:p>
            <a:p>
              <a:pPr algn="l"/>
              <a:endParaRPr lang="en-IN" sz="1050" dirty="0">
                <a:gradFill>
                  <a:gsLst>
                    <a:gs pos="2917">
                      <a:schemeClr val="tx1"/>
                    </a:gs>
                    <a:gs pos="30000">
                      <a:schemeClr val="tx1"/>
                    </a:gs>
                  </a:gsLst>
                  <a:lin ang="5400000" scaled="0"/>
                </a:gradFill>
              </a:endParaRPr>
            </a:p>
            <a:p>
              <a:pPr algn="l"/>
              <a:r>
                <a:rPr lang="en-IN" sz="1050" dirty="0">
                  <a:gradFill>
                    <a:gsLst>
                      <a:gs pos="2917">
                        <a:schemeClr val="tx1"/>
                      </a:gs>
                      <a:gs pos="30000">
                        <a:schemeClr val="tx1"/>
                      </a:gs>
                    </a:gsLst>
                    <a:lin ang="5400000" scaled="0"/>
                  </a:gradFill>
                  <a:latin typeface="+mj-lt"/>
                </a:rPr>
                <a:t>WEBSITE_AUTH_CLIENT_ID</a:t>
              </a:r>
            </a:p>
            <a:p>
              <a:r>
                <a:rPr lang="en-IN" sz="1050" dirty="0">
                  <a:gradFill>
                    <a:gsLst>
                      <a:gs pos="2917">
                        <a:schemeClr val="tx1"/>
                      </a:gs>
                      <a:gs pos="30000">
                        <a:schemeClr val="tx1"/>
                      </a:gs>
                    </a:gsLst>
                    <a:lin ang="5400000" scaled="0"/>
                  </a:gradFill>
                  <a:latin typeface="+mj-lt"/>
                </a:rPr>
                <a:t>WEBSITE_AUTH_OPENID_ISSUER</a:t>
              </a:r>
            </a:p>
            <a:p>
              <a:r>
                <a:rPr lang="en-IN" sz="1050" dirty="0">
                  <a:gradFill>
                    <a:gsLst>
                      <a:gs pos="2917">
                        <a:schemeClr val="tx1"/>
                      </a:gs>
                      <a:gs pos="30000">
                        <a:schemeClr val="tx1"/>
                      </a:gs>
                    </a:gsLst>
                    <a:lin ang="5400000" scaled="0"/>
                  </a:gradFill>
                  <a:latin typeface="+mj-lt"/>
                </a:rPr>
                <a:t>WEBSITE_AUTH_TRACE_LEVEL</a:t>
              </a:r>
            </a:p>
            <a:p>
              <a:r>
                <a:rPr lang="en-IN" sz="1050" dirty="0">
                  <a:gradFill>
                    <a:gsLst>
                      <a:gs pos="2917">
                        <a:schemeClr val="tx1"/>
                      </a:gs>
                      <a:gs pos="30000">
                        <a:schemeClr val="tx1"/>
                      </a:gs>
                    </a:gsLst>
                    <a:lin ang="5400000" scaled="0"/>
                  </a:gradFill>
                  <a:latin typeface="+mj-lt"/>
                </a:rPr>
                <a:t>WEBSITE_AUTH_TOKEN_STORE_ENABLED</a:t>
              </a:r>
            </a:p>
            <a:p>
              <a:r>
                <a:rPr lang="en-IN" sz="1050" dirty="0">
                  <a:gradFill>
                    <a:gsLst>
                      <a:gs pos="2917">
                        <a:schemeClr val="tx1"/>
                      </a:gs>
                      <a:gs pos="30000">
                        <a:schemeClr val="tx1"/>
                      </a:gs>
                    </a:gsLst>
                    <a:lin ang="5400000" scaled="0"/>
                  </a:gradFill>
                  <a:latin typeface="+mj-lt"/>
                </a:rPr>
                <a:t>WEBSITE_AUTH_DEFAULT_PROVIDER</a:t>
              </a:r>
            </a:p>
            <a:p>
              <a:endParaRPr lang="en-IN" sz="1050" dirty="0">
                <a:gradFill>
                  <a:gsLst>
                    <a:gs pos="2917">
                      <a:schemeClr val="tx1"/>
                    </a:gs>
                    <a:gs pos="30000">
                      <a:schemeClr val="tx1"/>
                    </a:gs>
                  </a:gsLst>
                  <a:lin ang="5400000" scaled="0"/>
                </a:gradFill>
                <a:latin typeface="+mj-lt"/>
              </a:endParaRPr>
            </a:p>
            <a:p>
              <a:r>
                <a:rPr lang="en-IN" sz="1050" dirty="0">
                  <a:gradFill>
                    <a:gsLst>
                      <a:gs pos="2917">
                        <a:schemeClr val="tx1"/>
                      </a:gs>
                      <a:gs pos="30000">
                        <a:schemeClr val="tx1"/>
                      </a:gs>
                    </a:gsLst>
                    <a:lin ang="5400000" scaled="0"/>
                  </a:gradFill>
                  <a:latin typeface="+mj-lt"/>
                </a:rPr>
                <a:t>HTTP_X_MS_CLIENT_PRINCIPL_NAME</a:t>
              </a:r>
            </a:p>
            <a:p>
              <a:r>
                <a:rPr lang="en-IN" sz="1050" dirty="0">
                  <a:gradFill>
                    <a:gsLst>
                      <a:gs pos="2917">
                        <a:schemeClr val="tx1"/>
                      </a:gs>
                      <a:gs pos="30000">
                        <a:schemeClr val="tx1"/>
                      </a:gs>
                    </a:gsLst>
                    <a:lin ang="5400000" scaled="0"/>
                  </a:gradFill>
                  <a:latin typeface="+mj-lt"/>
                </a:rPr>
                <a:t>HTTP_X_MS_CLIENT_PRINCIPAL_ID</a:t>
              </a:r>
            </a:p>
            <a:p>
              <a:endParaRPr lang="en-IN" sz="1050" dirty="0">
                <a:gradFill>
                  <a:gsLst>
                    <a:gs pos="2917">
                      <a:schemeClr val="tx1"/>
                    </a:gs>
                    <a:gs pos="30000">
                      <a:schemeClr val="tx1"/>
                    </a:gs>
                  </a:gsLst>
                  <a:lin ang="5400000" scaled="0"/>
                </a:gradFill>
                <a:latin typeface="+mj-lt"/>
              </a:endParaRPr>
            </a:p>
          </p:txBody>
        </p:sp>
        <p:sp>
          <p:nvSpPr>
            <p:cNvPr id="7" name="TextBox 6">
              <a:extLst>
                <a:ext uri="{FF2B5EF4-FFF2-40B4-BE49-F238E27FC236}">
                  <a16:creationId xmlns:a16="http://schemas.microsoft.com/office/drawing/2014/main" id="{A305F718-1CC8-46D6-95F3-C46CF3D72BB4}"/>
                </a:ext>
              </a:extLst>
            </p:cNvPr>
            <p:cNvSpPr txBox="1"/>
            <p:nvPr/>
          </p:nvSpPr>
          <p:spPr>
            <a:xfrm>
              <a:off x="1494971" y="4921418"/>
              <a:ext cx="3146899" cy="1060254"/>
            </a:xfrm>
            <a:prstGeom prst="rect">
              <a:avLst/>
            </a:prstGeom>
            <a:solidFill>
              <a:schemeClr val="bg1"/>
            </a:solidFill>
            <a:ln>
              <a:solidFill>
                <a:schemeClr val="tx1"/>
              </a:solidFill>
              <a:prstDash val="dash"/>
            </a:ln>
          </p:spPr>
          <p:txBody>
            <a:bodyPr wrap="square" lIns="144000" tIns="144000" rIns="144000" bIns="144000" rtlCol="0">
              <a:spAutoFit/>
            </a:bodyPr>
            <a:lstStyle/>
            <a:p>
              <a:pPr algn="ctr"/>
              <a:r>
                <a:rPr lang="en-IN" sz="1000" dirty="0">
                  <a:gradFill>
                    <a:gsLst>
                      <a:gs pos="2917">
                        <a:schemeClr val="tx1"/>
                      </a:gs>
                      <a:gs pos="30000">
                        <a:schemeClr val="tx1"/>
                      </a:gs>
                    </a:gsLst>
                    <a:lin ang="5400000" scaled="0"/>
                  </a:gradFill>
                </a:rPr>
                <a:t>By default, state is managed centrally on the</a:t>
              </a:r>
            </a:p>
            <a:p>
              <a:pPr algn="ctr"/>
              <a:r>
                <a:rPr lang="en-IN" sz="1000" dirty="0">
                  <a:gradFill>
                    <a:gsLst>
                      <a:gs pos="2917">
                        <a:schemeClr val="tx1"/>
                      </a:gs>
                      <a:gs pos="30000">
                        <a:schemeClr val="tx1"/>
                      </a:gs>
                    </a:gsLst>
                    <a:lin ang="5400000" scaled="0"/>
                  </a:gradFill>
                </a:rPr>
                <a:t>Site’s storage volume. This includes the token</a:t>
              </a:r>
            </a:p>
            <a:p>
              <a:pPr algn="ctr"/>
              <a:r>
                <a:rPr lang="en-IN" sz="1000" dirty="0">
                  <a:gradFill>
                    <a:gsLst>
                      <a:gs pos="2917">
                        <a:schemeClr val="tx1"/>
                      </a:gs>
                      <a:gs pos="30000">
                        <a:schemeClr val="tx1"/>
                      </a:gs>
                    </a:gsLst>
                    <a:lin ang="5400000" scaled="0"/>
                  </a:gradFill>
                </a:rPr>
                <a:t>Store tokens, IIS logs and application traces.</a:t>
              </a:r>
            </a:p>
            <a:p>
              <a:pPr algn="ctr"/>
              <a:r>
                <a:rPr lang="en-IN" sz="1000" dirty="0">
                  <a:gradFill>
                    <a:gsLst>
                      <a:gs pos="2917">
                        <a:schemeClr val="tx1"/>
                      </a:gs>
                      <a:gs pos="30000">
                        <a:schemeClr val="tx1"/>
                      </a:gs>
                    </a:gsLst>
                    <a:lin ang="5400000" scaled="0"/>
                  </a:gradFill>
                </a:rPr>
                <a:t>It’s also possible to store these additional</a:t>
              </a:r>
            </a:p>
            <a:p>
              <a:pPr algn="ctr"/>
              <a:r>
                <a:rPr lang="en-IN" sz="1000" dirty="0">
                  <a:gradFill>
                    <a:gsLst>
                      <a:gs pos="2917">
                        <a:schemeClr val="tx1"/>
                      </a:gs>
                      <a:gs pos="30000">
                        <a:schemeClr val="tx1"/>
                      </a:gs>
                    </a:gsLst>
                    <a:lin ang="5400000" scaled="0"/>
                  </a:gradFill>
                </a:rPr>
                <a:t>artifacts in other places, such as Azure Storage.</a:t>
              </a:r>
            </a:p>
          </p:txBody>
        </p:sp>
        <p:sp>
          <p:nvSpPr>
            <p:cNvPr id="17" name="Rectangle 16">
              <a:extLst>
                <a:ext uri="{FF2B5EF4-FFF2-40B4-BE49-F238E27FC236}">
                  <a16:creationId xmlns:a16="http://schemas.microsoft.com/office/drawing/2014/main" id="{CE38F5CB-0CA6-4E4B-9411-14E14AED5BB4}"/>
                </a:ext>
              </a:extLst>
            </p:cNvPr>
            <p:cNvSpPr/>
            <p:nvPr/>
          </p:nvSpPr>
          <p:spPr bwMode="auto">
            <a:xfrm>
              <a:off x="584200" y="3091011"/>
              <a:ext cx="1657350" cy="85868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200" dirty="0">
                  <a:gradFill>
                    <a:gsLst>
                      <a:gs pos="0">
                        <a:srgbClr val="FFFFFF"/>
                      </a:gs>
                      <a:gs pos="100000">
                        <a:srgbClr val="FFFFFF"/>
                      </a:gs>
                    </a:gsLst>
                    <a:lin ang="5400000" scaled="0"/>
                  </a:gradFill>
                  <a:latin typeface="+mj-lt"/>
                  <a:ea typeface="Segoe UI" pitchFamily="34" charset="0"/>
                  <a:cs typeface="Segoe UI" pitchFamily="34" charset="0"/>
                </a:rPr>
                <a:t>Clients(s)</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Browser</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Native App</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External Service</a:t>
              </a:r>
            </a:p>
          </p:txBody>
        </p:sp>
        <p:sp>
          <p:nvSpPr>
            <p:cNvPr id="19" name="Rectangle 18">
              <a:extLst>
                <a:ext uri="{FF2B5EF4-FFF2-40B4-BE49-F238E27FC236}">
                  <a16:creationId xmlns:a16="http://schemas.microsoft.com/office/drawing/2014/main" id="{E0D6C0CE-3972-4967-BD6D-D4757C9D2240}"/>
                </a:ext>
              </a:extLst>
            </p:cNvPr>
            <p:cNvSpPr/>
            <p:nvPr/>
          </p:nvSpPr>
          <p:spPr bwMode="auto">
            <a:xfrm>
              <a:off x="2623082" y="3091011"/>
              <a:ext cx="1286946" cy="767582"/>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0FFB1536-6713-4E3B-A78F-8E5662588149}"/>
                </a:ext>
              </a:extLst>
            </p:cNvPr>
            <p:cNvSpPr/>
            <p:nvPr/>
          </p:nvSpPr>
          <p:spPr bwMode="auto">
            <a:xfrm>
              <a:off x="2588690" y="3124969"/>
              <a:ext cx="1286946" cy="767582"/>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App Service</a:t>
              </a:r>
            </a:p>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Front Ends</a:t>
              </a:r>
            </a:p>
          </p:txBody>
        </p:sp>
        <p:sp>
          <p:nvSpPr>
            <p:cNvPr id="20" name="Rectangle 19">
              <a:extLst>
                <a:ext uri="{FF2B5EF4-FFF2-40B4-BE49-F238E27FC236}">
                  <a16:creationId xmlns:a16="http://schemas.microsoft.com/office/drawing/2014/main" id="{30FD967D-62E9-4B8D-82DD-CC131C7F1C4A}"/>
                </a:ext>
              </a:extLst>
            </p:cNvPr>
            <p:cNvSpPr/>
            <p:nvPr/>
          </p:nvSpPr>
          <p:spPr bwMode="auto">
            <a:xfrm>
              <a:off x="4662738" y="2301281"/>
              <a:ext cx="1980949" cy="641625"/>
            </a:xfrm>
            <a:prstGeom prst="rect">
              <a:avLst/>
            </a:prstGeom>
            <a:solidFill>
              <a:srgbClr val="D7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bg1"/>
                  </a:solidFill>
                  <a:latin typeface="+mj-lt"/>
                  <a:ea typeface="Segoe UI" pitchFamily="34" charset="0"/>
                  <a:cs typeface="Segoe UI" pitchFamily="34" charset="0"/>
                </a:rPr>
                <a:t>Web App Code</a:t>
              </a:r>
            </a:p>
          </p:txBody>
        </p:sp>
        <p:sp>
          <p:nvSpPr>
            <p:cNvPr id="23" name="TextBox 22">
              <a:extLst>
                <a:ext uri="{FF2B5EF4-FFF2-40B4-BE49-F238E27FC236}">
                  <a16:creationId xmlns:a16="http://schemas.microsoft.com/office/drawing/2014/main" id="{3B689649-8729-40EF-B464-DFA4057F8C41}"/>
                </a:ext>
              </a:extLst>
            </p:cNvPr>
            <p:cNvSpPr txBox="1"/>
            <p:nvPr/>
          </p:nvSpPr>
          <p:spPr>
            <a:xfrm>
              <a:off x="6599503" y="1976910"/>
              <a:ext cx="70410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Sandbox</a:t>
              </a:r>
            </a:p>
          </p:txBody>
        </p:sp>
        <p:grpSp>
          <p:nvGrpSpPr>
            <p:cNvPr id="30" name="Group 29">
              <a:extLst>
                <a:ext uri="{FF2B5EF4-FFF2-40B4-BE49-F238E27FC236}">
                  <a16:creationId xmlns:a16="http://schemas.microsoft.com/office/drawing/2014/main" id="{29A5FFEE-8215-492B-8D6E-6955BA0394B0}"/>
                </a:ext>
              </a:extLst>
            </p:cNvPr>
            <p:cNvGrpSpPr/>
            <p:nvPr/>
          </p:nvGrpSpPr>
          <p:grpSpPr>
            <a:xfrm>
              <a:off x="8074880" y="1428750"/>
              <a:ext cx="664211" cy="846386"/>
              <a:chOff x="8122920" y="1428750"/>
              <a:chExt cx="664211" cy="846386"/>
            </a:xfrm>
          </p:grpSpPr>
          <p:cxnSp>
            <p:nvCxnSpPr>
              <p:cNvPr id="25" name="Straight Connector 24">
                <a:extLst>
                  <a:ext uri="{FF2B5EF4-FFF2-40B4-BE49-F238E27FC236}">
                    <a16:creationId xmlns:a16="http://schemas.microsoft.com/office/drawing/2014/main" id="{D284CF89-8F0F-443D-8E39-FECBE32DC9BA}"/>
                  </a:ext>
                </a:extLst>
              </p:cNvPr>
              <p:cNvCxnSpPr/>
              <p:nvPr/>
            </p:nvCxnSpPr>
            <p:spPr>
              <a:xfrm flipV="1">
                <a:off x="8122920" y="1428750"/>
                <a:ext cx="320040" cy="846386"/>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5181594-5EB8-470E-9208-E500AC993C2F}"/>
                  </a:ext>
                </a:extLst>
              </p:cNvPr>
              <p:cNvCxnSpPr>
                <a:cxnSpLocks/>
              </p:cNvCxnSpPr>
              <p:nvPr/>
            </p:nvCxnSpPr>
            <p:spPr>
              <a:xfrm>
                <a:off x="8442960" y="1441226"/>
                <a:ext cx="344171" cy="0"/>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20393E1-33FC-40C4-9C6E-9CA1578E6F09}"/>
                </a:ext>
              </a:extLst>
            </p:cNvPr>
            <p:cNvGrpSpPr/>
            <p:nvPr/>
          </p:nvGrpSpPr>
          <p:grpSpPr>
            <a:xfrm rot="10800000">
              <a:off x="4691766" y="4691489"/>
              <a:ext cx="664211" cy="846386"/>
              <a:chOff x="8122920" y="1428750"/>
              <a:chExt cx="664211" cy="846386"/>
            </a:xfrm>
          </p:grpSpPr>
          <p:cxnSp>
            <p:nvCxnSpPr>
              <p:cNvPr id="32" name="Straight Connector 31">
                <a:extLst>
                  <a:ext uri="{FF2B5EF4-FFF2-40B4-BE49-F238E27FC236}">
                    <a16:creationId xmlns:a16="http://schemas.microsoft.com/office/drawing/2014/main" id="{BE1EADAC-D28F-41FC-B619-55DA6934F3A1}"/>
                  </a:ext>
                </a:extLst>
              </p:cNvPr>
              <p:cNvCxnSpPr/>
              <p:nvPr/>
            </p:nvCxnSpPr>
            <p:spPr>
              <a:xfrm flipV="1">
                <a:off x="8122920" y="1428750"/>
                <a:ext cx="320040" cy="846386"/>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9A36A99-D089-45AF-B943-9D0AB7F7986C}"/>
                  </a:ext>
                </a:extLst>
              </p:cNvPr>
              <p:cNvCxnSpPr>
                <a:cxnSpLocks/>
              </p:cNvCxnSpPr>
              <p:nvPr/>
            </p:nvCxnSpPr>
            <p:spPr>
              <a:xfrm>
                <a:off x="8442960" y="1441226"/>
                <a:ext cx="344171" cy="0"/>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6FCB794B-2544-4ADB-9C70-114647ED48E9}"/>
                </a:ext>
              </a:extLst>
            </p:cNvPr>
            <p:cNvCxnSpPr>
              <a:cxnSpLocks/>
            </p:cNvCxnSpPr>
            <p:nvPr/>
          </p:nvCxnSpPr>
          <p:spPr>
            <a:xfrm flipH="1" flipV="1">
              <a:off x="3633943" y="2096402"/>
              <a:ext cx="996811" cy="1028567"/>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3CDAE95-A54C-45E4-BEDE-662CB76D1EBE}"/>
                </a:ext>
              </a:extLst>
            </p:cNvPr>
            <p:cNvCxnSpPr>
              <a:cxnSpLocks/>
            </p:cNvCxnSpPr>
            <p:nvPr/>
          </p:nvCxnSpPr>
          <p:spPr>
            <a:xfrm flipH="1" flipV="1">
              <a:off x="3220561" y="2108138"/>
              <a:ext cx="409148" cy="1"/>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F2745E7-610D-47A6-AF88-8713AF7E37B3}"/>
                </a:ext>
              </a:extLst>
            </p:cNvPr>
            <p:cNvCxnSpPr>
              <a:cxnSpLocks/>
              <a:stCxn id="17" idx="3"/>
            </p:cNvCxnSpPr>
            <p:nvPr/>
          </p:nvCxnSpPr>
          <p:spPr>
            <a:xfrm>
              <a:off x="2241550" y="3520356"/>
              <a:ext cx="321265"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CD2350-5B7A-4A38-A6F4-1BCEC7430382}"/>
                </a:ext>
              </a:extLst>
            </p:cNvPr>
            <p:cNvCxnSpPr>
              <a:cxnSpLocks/>
            </p:cNvCxnSpPr>
            <p:nvPr/>
          </p:nvCxnSpPr>
          <p:spPr>
            <a:xfrm>
              <a:off x="3910028" y="3520356"/>
              <a:ext cx="720726"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A3984B6-48B4-4EC7-9AD6-57B3A624923E}"/>
                </a:ext>
              </a:extLst>
            </p:cNvPr>
            <p:cNvSpPr txBox="1"/>
            <p:nvPr/>
          </p:nvSpPr>
          <p:spPr>
            <a:xfrm>
              <a:off x="4588604" y="1256678"/>
              <a:ext cx="3661965" cy="307777"/>
            </a:xfrm>
            <a:prstGeom prst="rect">
              <a:avLst/>
            </a:prstGeom>
            <a:solidFill>
              <a:schemeClr val="bg1"/>
            </a:solidFill>
          </p:spPr>
          <p:txBody>
            <a:bodyPr wrap="none" lIns="0" tIns="0" rIns="0" bIns="0" rtlCol="0">
              <a:spAutoFit/>
            </a:bodyPr>
            <a:lstStyle/>
            <a:p>
              <a:r>
                <a:rPr lang="en-IN" sz="2000" dirty="0">
                  <a:latin typeface="+mj-lt"/>
                  <a:ea typeface="Segoe UI" pitchFamily="34" charset="0"/>
                  <a:cs typeface="Segoe UI" pitchFamily="34" charset="0"/>
                </a:rPr>
                <a:t>App Service Web Worker VM(s)</a:t>
              </a:r>
            </a:p>
          </p:txBody>
        </p:sp>
        <p:grpSp>
          <p:nvGrpSpPr>
            <p:cNvPr id="146" name="Group 145">
              <a:extLst>
                <a:ext uri="{FF2B5EF4-FFF2-40B4-BE49-F238E27FC236}">
                  <a16:creationId xmlns:a16="http://schemas.microsoft.com/office/drawing/2014/main" id="{9425812F-A8B7-4F36-BB99-A1FA1619FF12}"/>
                </a:ext>
              </a:extLst>
            </p:cNvPr>
            <p:cNvGrpSpPr/>
            <p:nvPr/>
          </p:nvGrpSpPr>
          <p:grpSpPr>
            <a:xfrm>
              <a:off x="5599041" y="5306454"/>
              <a:ext cx="622805" cy="787477"/>
              <a:chOff x="5599041" y="5306454"/>
              <a:chExt cx="622805" cy="787477"/>
            </a:xfrm>
          </p:grpSpPr>
          <p:grpSp>
            <p:nvGrpSpPr>
              <p:cNvPr id="128" name="Group 127">
                <a:extLst>
                  <a:ext uri="{FF2B5EF4-FFF2-40B4-BE49-F238E27FC236}">
                    <a16:creationId xmlns:a16="http://schemas.microsoft.com/office/drawing/2014/main" id="{A0643CC8-0308-4852-85D7-6ED3927C9C5C}"/>
                  </a:ext>
                </a:extLst>
              </p:cNvPr>
              <p:cNvGrpSpPr/>
              <p:nvPr/>
            </p:nvGrpSpPr>
            <p:grpSpPr>
              <a:xfrm>
                <a:off x="5599041" y="5306454"/>
                <a:ext cx="622805" cy="787477"/>
                <a:chOff x="6096000" y="5234609"/>
                <a:chExt cx="622805" cy="787477"/>
              </a:xfrm>
            </p:grpSpPr>
            <p:pic>
              <p:nvPicPr>
                <p:cNvPr id="126" name="Graphic 125">
                  <a:extLst>
                    <a:ext uri="{FF2B5EF4-FFF2-40B4-BE49-F238E27FC236}">
                      <a16:creationId xmlns:a16="http://schemas.microsoft.com/office/drawing/2014/main" id="{2D7CC2A0-FFEF-49D7-ADD5-CF0ED48F55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a:off x="6156830" y="5234609"/>
                  <a:ext cx="561975" cy="733425"/>
                </a:xfrm>
                <a:prstGeom prst="rect">
                  <a:avLst/>
                </a:prstGeom>
              </p:spPr>
            </p:pic>
            <p:pic>
              <p:nvPicPr>
                <p:cNvPr id="127" name="Graphic 126">
                  <a:extLst>
                    <a:ext uri="{FF2B5EF4-FFF2-40B4-BE49-F238E27FC236}">
                      <a16:creationId xmlns:a16="http://schemas.microsoft.com/office/drawing/2014/main" id="{116DD7B4-6D70-4E35-8D83-65D8EFE88B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a:off x="6096000" y="5288661"/>
                  <a:ext cx="561975" cy="733425"/>
                </a:xfrm>
                <a:prstGeom prst="rect">
                  <a:avLst/>
                </a:prstGeom>
              </p:spPr>
            </p:pic>
          </p:grpSp>
          <p:sp>
            <p:nvSpPr>
              <p:cNvPr id="139" name="TextBox 138">
                <a:extLst>
                  <a:ext uri="{FF2B5EF4-FFF2-40B4-BE49-F238E27FC236}">
                    <a16:creationId xmlns:a16="http://schemas.microsoft.com/office/drawing/2014/main" id="{5737B7BC-0069-41BD-81D9-871FBBBE5AA8}"/>
                  </a:ext>
                </a:extLst>
              </p:cNvPr>
              <p:cNvSpPr txBox="1"/>
              <p:nvPr/>
            </p:nvSpPr>
            <p:spPr>
              <a:xfrm>
                <a:off x="5669135" y="5553112"/>
                <a:ext cx="408765" cy="276999"/>
              </a:xfrm>
              <a:prstGeom prst="rect">
                <a:avLst/>
              </a:prstGeom>
              <a:noFill/>
            </p:spPr>
            <p:txBody>
              <a:bodyPr wrap="none" lIns="0" tIns="0" rIns="0" bIns="0" rtlCol="0">
                <a:spAutoFit/>
              </a:bodyPr>
              <a:lstStyle/>
              <a:p>
                <a:pPr algn="ctr"/>
                <a:r>
                  <a:rPr lang="en-IN" sz="900" dirty="0">
                    <a:solidFill>
                      <a:schemeClr val="bg1"/>
                    </a:solidFill>
                  </a:rPr>
                  <a:t>App</a:t>
                </a:r>
              </a:p>
              <a:p>
                <a:pPr algn="ctr"/>
                <a:r>
                  <a:rPr lang="en-IN" sz="900" dirty="0">
                    <a:solidFill>
                      <a:schemeClr val="bg1"/>
                    </a:solidFill>
                  </a:rPr>
                  <a:t>Content</a:t>
                </a:r>
              </a:p>
            </p:txBody>
          </p:sp>
        </p:grpSp>
        <p:grpSp>
          <p:nvGrpSpPr>
            <p:cNvPr id="145" name="Group 144">
              <a:extLst>
                <a:ext uri="{FF2B5EF4-FFF2-40B4-BE49-F238E27FC236}">
                  <a16:creationId xmlns:a16="http://schemas.microsoft.com/office/drawing/2014/main" id="{C1D12579-52D9-47CD-AAB1-AA107D58851B}"/>
                </a:ext>
              </a:extLst>
            </p:cNvPr>
            <p:cNvGrpSpPr/>
            <p:nvPr/>
          </p:nvGrpSpPr>
          <p:grpSpPr>
            <a:xfrm>
              <a:off x="6889435" y="5314533"/>
              <a:ext cx="601404" cy="771319"/>
              <a:chOff x="6889435" y="5314533"/>
              <a:chExt cx="601404" cy="771319"/>
            </a:xfrm>
          </p:grpSpPr>
          <p:grpSp>
            <p:nvGrpSpPr>
              <p:cNvPr id="132" name="Group 131">
                <a:extLst>
                  <a:ext uri="{FF2B5EF4-FFF2-40B4-BE49-F238E27FC236}">
                    <a16:creationId xmlns:a16="http://schemas.microsoft.com/office/drawing/2014/main" id="{43DA2CAE-BFD5-493B-BD49-E0184B693614}"/>
                  </a:ext>
                </a:extLst>
              </p:cNvPr>
              <p:cNvGrpSpPr/>
              <p:nvPr/>
            </p:nvGrpSpPr>
            <p:grpSpPr>
              <a:xfrm>
                <a:off x="6889435" y="5314533"/>
                <a:ext cx="601404" cy="771319"/>
                <a:chOff x="8146014" y="5391356"/>
                <a:chExt cx="601404" cy="771319"/>
              </a:xfrm>
            </p:grpSpPr>
            <p:pic>
              <p:nvPicPr>
                <p:cNvPr id="130" name="Graphic 129">
                  <a:extLst>
                    <a:ext uri="{FF2B5EF4-FFF2-40B4-BE49-F238E27FC236}">
                      <a16:creationId xmlns:a16="http://schemas.microsoft.com/office/drawing/2014/main" id="{40D34E19-150B-44EF-BF56-3277923B89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1" name="Graphic 130">
                  <a:extLst>
                    <a:ext uri="{FF2B5EF4-FFF2-40B4-BE49-F238E27FC236}">
                      <a16:creationId xmlns:a16="http://schemas.microsoft.com/office/drawing/2014/main" id="{7F90C675-EEA9-4E3E-8BE8-4F7C79CDE1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0" name="TextBox 139">
                <a:extLst>
                  <a:ext uri="{FF2B5EF4-FFF2-40B4-BE49-F238E27FC236}">
                    <a16:creationId xmlns:a16="http://schemas.microsoft.com/office/drawing/2014/main" id="{34E511B9-DBD2-4A90-9A29-BDB14CDCDEC3}"/>
                  </a:ext>
                </a:extLst>
              </p:cNvPr>
              <p:cNvSpPr txBox="1"/>
              <p:nvPr/>
            </p:nvSpPr>
            <p:spPr>
              <a:xfrm>
                <a:off x="6975970" y="5622362"/>
                <a:ext cx="392736" cy="138499"/>
              </a:xfrm>
              <a:prstGeom prst="rect">
                <a:avLst/>
              </a:prstGeom>
              <a:noFill/>
            </p:spPr>
            <p:txBody>
              <a:bodyPr wrap="none" lIns="0" tIns="0" rIns="0" bIns="0" rtlCol="0">
                <a:spAutoFit/>
              </a:bodyPr>
              <a:lstStyle/>
              <a:p>
                <a:pPr algn="ctr"/>
                <a:r>
                  <a:rPr lang="en-IN" sz="900" dirty="0"/>
                  <a:t>IIS Logs</a:t>
                </a:r>
              </a:p>
            </p:txBody>
          </p:sp>
        </p:grpSp>
        <p:grpSp>
          <p:nvGrpSpPr>
            <p:cNvPr id="144" name="Group 143">
              <a:extLst>
                <a:ext uri="{FF2B5EF4-FFF2-40B4-BE49-F238E27FC236}">
                  <a16:creationId xmlns:a16="http://schemas.microsoft.com/office/drawing/2014/main" id="{BC6ACF86-252E-4558-A9F4-03249CB181F1}"/>
                </a:ext>
              </a:extLst>
            </p:cNvPr>
            <p:cNvGrpSpPr/>
            <p:nvPr/>
          </p:nvGrpSpPr>
          <p:grpSpPr>
            <a:xfrm>
              <a:off x="8158428" y="5314533"/>
              <a:ext cx="601404" cy="771319"/>
              <a:chOff x="8158428" y="5314533"/>
              <a:chExt cx="601404" cy="771319"/>
            </a:xfrm>
          </p:grpSpPr>
          <p:grpSp>
            <p:nvGrpSpPr>
              <p:cNvPr id="133" name="Group 132">
                <a:extLst>
                  <a:ext uri="{FF2B5EF4-FFF2-40B4-BE49-F238E27FC236}">
                    <a16:creationId xmlns:a16="http://schemas.microsoft.com/office/drawing/2014/main" id="{A4624293-71F3-488E-AA69-EA666D830311}"/>
                  </a:ext>
                </a:extLst>
              </p:cNvPr>
              <p:cNvGrpSpPr/>
              <p:nvPr/>
            </p:nvGrpSpPr>
            <p:grpSpPr>
              <a:xfrm>
                <a:off x="8158428" y="5314533"/>
                <a:ext cx="601404" cy="771319"/>
                <a:chOff x="8146014" y="5391356"/>
                <a:chExt cx="601404" cy="771319"/>
              </a:xfrm>
            </p:grpSpPr>
            <p:pic>
              <p:nvPicPr>
                <p:cNvPr id="134" name="Graphic 133">
                  <a:extLst>
                    <a:ext uri="{FF2B5EF4-FFF2-40B4-BE49-F238E27FC236}">
                      <a16:creationId xmlns:a16="http://schemas.microsoft.com/office/drawing/2014/main" id="{777C3EC1-37AE-4B8A-BF58-18D759912D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5" name="Graphic 134">
                  <a:extLst>
                    <a:ext uri="{FF2B5EF4-FFF2-40B4-BE49-F238E27FC236}">
                      <a16:creationId xmlns:a16="http://schemas.microsoft.com/office/drawing/2014/main" id="{1601CC55-EF95-4ACC-BD99-9B15C548F1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1" name="TextBox 140">
                <a:extLst>
                  <a:ext uri="{FF2B5EF4-FFF2-40B4-BE49-F238E27FC236}">
                    <a16:creationId xmlns:a16="http://schemas.microsoft.com/office/drawing/2014/main" id="{2B5E3E49-47A9-4CEB-896F-612510A78E30}"/>
                  </a:ext>
                </a:extLst>
              </p:cNvPr>
              <p:cNvSpPr txBox="1"/>
              <p:nvPr/>
            </p:nvSpPr>
            <p:spPr>
              <a:xfrm>
                <a:off x="8235991" y="5553112"/>
                <a:ext cx="362279" cy="276999"/>
              </a:xfrm>
              <a:prstGeom prst="rect">
                <a:avLst/>
              </a:prstGeom>
              <a:noFill/>
            </p:spPr>
            <p:txBody>
              <a:bodyPr wrap="none" lIns="0" tIns="0" rIns="0" bIns="0" rtlCol="0">
                <a:spAutoFit/>
              </a:bodyPr>
              <a:lstStyle/>
              <a:p>
                <a:pPr algn="ctr"/>
                <a:r>
                  <a:rPr lang="en-IN" sz="900" dirty="0"/>
                  <a:t>OAuth</a:t>
                </a:r>
              </a:p>
              <a:p>
                <a:pPr algn="ctr"/>
                <a:r>
                  <a:rPr lang="en-IN" sz="900" dirty="0"/>
                  <a:t>Tokens</a:t>
                </a:r>
              </a:p>
            </p:txBody>
          </p:sp>
        </p:grpSp>
        <p:grpSp>
          <p:nvGrpSpPr>
            <p:cNvPr id="143" name="Group 142">
              <a:extLst>
                <a:ext uri="{FF2B5EF4-FFF2-40B4-BE49-F238E27FC236}">
                  <a16:creationId xmlns:a16="http://schemas.microsoft.com/office/drawing/2014/main" id="{31425A4A-2FB2-44FC-822F-C16DB65CD617}"/>
                </a:ext>
              </a:extLst>
            </p:cNvPr>
            <p:cNvGrpSpPr/>
            <p:nvPr/>
          </p:nvGrpSpPr>
          <p:grpSpPr>
            <a:xfrm>
              <a:off x="9427421" y="5314533"/>
              <a:ext cx="601404" cy="771319"/>
              <a:chOff x="9427421" y="5314533"/>
              <a:chExt cx="601404" cy="771319"/>
            </a:xfrm>
          </p:grpSpPr>
          <p:grpSp>
            <p:nvGrpSpPr>
              <p:cNvPr id="136" name="Group 135">
                <a:extLst>
                  <a:ext uri="{FF2B5EF4-FFF2-40B4-BE49-F238E27FC236}">
                    <a16:creationId xmlns:a16="http://schemas.microsoft.com/office/drawing/2014/main" id="{A7FDD76D-A2CD-4D3E-91D1-F5CDAD00EDE7}"/>
                  </a:ext>
                </a:extLst>
              </p:cNvPr>
              <p:cNvGrpSpPr/>
              <p:nvPr/>
            </p:nvGrpSpPr>
            <p:grpSpPr>
              <a:xfrm>
                <a:off x="9427421" y="5314533"/>
                <a:ext cx="601404" cy="771319"/>
                <a:chOff x="8146014" y="5391356"/>
                <a:chExt cx="601404" cy="771319"/>
              </a:xfrm>
            </p:grpSpPr>
            <p:pic>
              <p:nvPicPr>
                <p:cNvPr id="137" name="Graphic 136">
                  <a:extLst>
                    <a:ext uri="{FF2B5EF4-FFF2-40B4-BE49-F238E27FC236}">
                      <a16:creationId xmlns:a16="http://schemas.microsoft.com/office/drawing/2014/main" id="{3BA81CEB-3A5F-45B3-A10C-F8C1732131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8" name="Graphic 137">
                  <a:extLst>
                    <a:ext uri="{FF2B5EF4-FFF2-40B4-BE49-F238E27FC236}">
                      <a16:creationId xmlns:a16="http://schemas.microsoft.com/office/drawing/2014/main" id="{610C4560-69EC-4985-8C1A-B13E325EE6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2" name="TextBox 141">
                <a:extLst>
                  <a:ext uri="{FF2B5EF4-FFF2-40B4-BE49-F238E27FC236}">
                    <a16:creationId xmlns:a16="http://schemas.microsoft.com/office/drawing/2014/main" id="{998F43C6-6A49-420F-9440-5B001F515430}"/>
                  </a:ext>
                </a:extLst>
              </p:cNvPr>
              <p:cNvSpPr txBox="1"/>
              <p:nvPr/>
            </p:nvSpPr>
            <p:spPr>
              <a:xfrm>
                <a:off x="9586380" y="5553112"/>
                <a:ext cx="238848" cy="276999"/>
              </a:xfrm>
              <a:prstGeom prst="rect">
                <a:avLst/>
              </a:prstGeom>
              <a:noFill/>
            </p:spPr>
            <p:txBody>
              <a:bodyPr wrap="none" lIns="0" tIns="0" rIns="0" bIns="0" rtlCol="0">
                <a:spAutoFit/>
              </a:bodyPr>
              <a:lstStyle/>
              <a:p>
                <a:pPr algn="ctr"/>
                <a:r>
                  <a:rPr lang="en-IN" sz="900" dirty="0"/>
                  <a:t>App</a:t>
                </a:r>
              </a:p>
              <a:p>
                <a:pPr algn="ctr"/>
                <a:r>
                  <a:rPr lang="en-IN" sz="900" dirty="0"/>
                  <a:t>Logs</a:t>
                </a:r>
              </a:p>
            </p:txBody>
          </p:sp>
        </p:grpSp>
        <p:sp>
          <p:nvSpPr>
            <p:cNvPr id="8" name="TextBox 7">
              <a:extLst>
                <a:ext uri="{FF2B5EF4-FFF2-40B4-BE49-F238E27FC236}">
                  <a16:creationId xmlns:a16="http://schemas.microsoft.com/office/drawing/2014/main" id="{B6E54308-56C5-4749-B8D6-2C431E129B85}"/>
                </a:ext>
              </a:extLst>
            </p:cNvPr>
            <p:cNvSpPr txBox="1"/>
            <p:nvPr/>
          </p:nvSpPr>
          <p:spPr>
            <a:xfrm>
              <a:off x="570025" y="1549005"/>
              <a:ext cx="2969873" cy="1060254"/>
            </a:xfrm>
            <a:prstGeom prst="rect">
              <a:avLst/>
            </a:prstGeom>
            <a:solidFill>
              <a:schemeClr val="bg1"/>
            </a:solidFill>
            <a:ln>
              <a:solidFill>
                <a:schemeClr val="tx1"/>
              </a:solidFill>
              <a:prstDash val="dash"/>
            </a:ln>
          </p:spPr>
          <p:txBody>
            <a:bodyPr wrap="square" lIns="144000" tIns="144000" rIns="144000" bIns="144000" rtlCol="0">
              <a:spAutoFit/>
            </a:bodyPr>
            <a:lstStyle/>
            <a:p>
              <a:r>
                <a:rPr lang="en-IN" sz="1000" dirty="0">
                  <a:gradFill>
                    <a:gsLst>
                      <a:gs pos="2917">
                        <a:schemeClr val="tx1"/>
                      </a:gs>
                      <a:gs pos="30000">
                        <a:schemeClr val="tx1"/>
                      </a:gs>
                    </a:gsLst>
                    <a:lin ang="5400000" scaled="0"/>
                  </a:gradFill>
                </a:rPr>
                <a:t>All AuthN/AuthZ logic, including</a:t>
              </a:r>
            </a:p>
            <a:p>
              <a:r>
                <a:rPr lang="en-IN" sz="1000" dirty="0">
                  <a:gradFill>
                    <a:gsLst>
                      <a:gs pos="2917">
                        <a:schemeClr val="tx1"/>
                      </a:gs>
                      <a:gs pos="30000">
                        <a:schemeClr val="tx1"/>
                      </a:gs>
                    </a:gsLst>
                    <a:lin ang="5400000" scaled="0"/>
                  </a:gradFill>
                </a:rPr>
                <a:t>Crypto for token validation and session management, executes in the worker sandbox and outside of the Web app code. Identity information Flows directly into the app code.</a:t>
              </a:r>
            </a:p>
          </p:txBody>
        </p:sp>
        <p:cxnSp>
          <p:nvCxnSpPr>
            <p:cNvPr id="158" name="Connector: Elbow 157">
              <a:extLst>
                <a:ext uri="{FF2B5EF4-FFF2-40B4-BE49-F238E27FC236}">
                  <a16:creationId xmlns:a16="http://schemas.microsoft.com/office/drawing/2014/main" id="{E62603B5-7D27-4702-AE2B-C7946B004651}"/>
                </a:ext>
              </a:extLst>
            </p:cNvPr>
            <p:cNvCxnSpPr>
              <a:cxnSpLocks/>
            </p:cNvCxnSpPr>
            <p:nvPr/>
          </p:nvCxnSpPr>
          <p:spPr>
            <a:xfrm rot="16200000" flipH="1">
              <a:off x="5494000" y="3047950"/>
              <a:ext cx="1587012" cy="1376928"/>
            </a:xfrm>
            <a:prstGeom prst="bentConnector3">
              <a:avLst>
                <a:gd name="adj1" fmla="val 89212"/>
              </a:avLst>
            </a:prstGeom>
            <a:ln w="38100">
              <a:solidFill>
                <a:srgbClr val="D7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9394E26-A05E-4BB9-8C36-749CB29B0741}"/>
                </a:ext>
              </a:extLst>
            </p:cNvPr>
            <p:cNvSpPr/>
            <p:nvPr/>
          </p:nvSpPr>
          <p:spPr bwMode="auto">
            <a:xfrm>
              <a:off x="4652964" y="3178396"/>
              <a:ext cx="1990724" cy="770756"/>
            </a:xfrm>
            <a:prstGeom prst="rect">
              <a:avLst/>
            </a:prstGeom>
            <a:solidFill>
              <a:schemeClr val="bg1"/>
            </a:solidFill>
            <a:ln>
              <a:solidFill>
                <a:srgbClr val="BBD7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easyauth.dll</a:t>
              </a:r>
            </a:p>
          </p:txBody>
        </p:sp>
        <p:pic>
          <p:nvPicPr>
            <p:cNvPr id="167" name="Picture 166">
              <a:extLst>
                <a:ext uri="{FF2B5EF4-FFF2-40B4-BE49-F238E27FC236}">
                  <a16:creationId xmlns:a16="http://schemas.microsoft.com/office/drawing/2014/main" id="{5A2F2B16-8C3E-40CC-8F00-A0B4C082A938}"/>
                </a:ext>
              </a:extLst>
            </p:cNvPr>
            <p:cNvPicPr>
              <a:picLocks noChangeAspect="1"/>
            </p:cNvPicPr>
            <p:nvPr/>
          </p:nvPicPr>
          <p:blipFill>
            <a:blip r:embed="rId8"/>
            <a:stretch>
              <a:fillRect/>
            </a:stretch>
          </p:blipFill>
          <p:spPr>
            <a:xfrm>
              <a:off x="4769747" y="3453716"/>
              <a:ext cx="398296" cy="398296"/>
            </a:xfrm>
            <a:prstGeom prst="rect">
              <a:avLst/>
            </a:prstGeom>
          </p:spPr>
        </p:pic>
        <p:pic>
          <p:nvPicPr>
            <p:cNvPr id="168" name="Picture 167" descr="This image depicts the configuration workflow and how authentication and authorization is handl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a16="http://schemas.microsoft.com/office/drawing/2014/main" id="{E4A880D0-EA19-49DB-81A7-132A97DBFD85}"/>
                </a:ext>
              </a:extLst>
            </p:cNvPr>
            <p:cNvPicPr>
              <a:picLocks noChangeAspect="1"/>
            </p:cNvPicPr>
            <p:nvPr/>
          </p:nvPicPr>
          <p:blipFill rotWithShape="1">
            <a:blip r:embed="rId9"/>
            <a:srcRect l="40278" t="40905" r="45309" b="51187"/>
            <a:stretch/>
          </p:blipFill>
          <p:spPr>
            <a:xfrm>
              <a:off x="5224829" y="3449142"/>
              <a:ext cx="1340606" cy="390257"/>
            </a:xfrm>
            <a:prstGeom prst="rect">
              <a:avLst/>
            </a:prstGeom>
          </p:spPr>
        </p:pic>
        <p:cxnSp>
          <p:nvCxnSpPr>
            <p:cNvPr id="170" name="Straight Connector 169">
              <a:extLst>
                <a:ext uri="{FF2B5EF4-FFF2-40B4-BE49-F238E27FC236}">
                  <a16:creationId xmlns:a16="http://schemas.microsoft.com/office/drawing/2014/main" id="{5001E695-B5CA-46F0-91F9-13145DC9C5E8}"/>
                </a:ext>
              </a:extLst>
            </p:cNvPr>
            <p:cNvCxnSpPr/>
            <p:nvPr/>
          </p:nvCxnSpPr>
          <p:spPr>
            <a:xfrm flipV="1">
              <a:off x="6643687" y="2626856"/>
              <a:ext cx="285176" cy="1"/>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A685A91-CCBA-49D0-8D4E-B105E547A695}"/>
                </a:ext>
              </a:extLst>
            </p:cNvPr>
            <p:cNvCxnSpPr/>
            <p:nvPr/>
          </p:nvCxnSpPr>
          <p:spPr>
            <a:xfrm flipV="1">
              <a:off x="6643687" y="3544722"/>
              <a:ext cx="285176" cy="1"/>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BE40246-A2A6-417E-94B1-48D8981C18D9}"/>
                </a:ext>
              </a:extLst>
            </p:cNvPr>
            <p:cNvCxnSpPr>
              <a:cxnSpLocks/>
            </p:cNvCxnSpPr>
            <p:nvPr/>
          </p:nvCxnSpPr>
          <p:spPr>
            <a:xfrm>
              <a:off x="6928863" y="2609259"/>
              <a:ext cx="0" cy="95451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97C25961-3D3C-44DD-B40D-21DD04A39314}"/>
                </a:ext>
              </a:extLst>
            </p:cNvPr>
            <p:cNvCxnSpPr/>
            <p:nvPr/>
          </p:nvCxnSpPr>
          <p:spPr>
            <a:xfrm>
              <a:off x="6928863" y="3086516"/>
              <a:ext cx="241559"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134011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a:t>
            </a:r>
          </a:p>
        </p:txBody>
      </p:sp>
      <p:sp>
        <p:nvSpPr>
          <p:cNvPr id="3" name="Text Placeholder 2">
            <a:extLst>
              <a:ext uri="{FF2B5EF4-FFF2-40B4-BE49-F238E27FC236}">
                <a16:creationId xmlns:a16="http://schemas.microsoft.com/office/drawing/2014/main" id="{248573D5-FF30-482B-912B-BB31F7F559BD}"/>
              </a:ext>
            </a:extLst>
          </p:cNvPr>
          <p:cNvSpPr>
            <a:spLocks noGrp="1"/>
          </p:cNvSpPr>
          <p:nvPr>
            <p:ph type="body" sz="quarter" idx="10"/>
          </p:nvPr>
        </p:nvSpPr>
        <p:spPr>
          <a:xfrm>
            <a:off x="584200" y="1435497"/>
            <a:ext cx="11018520" cy="4198072"/>
          </a:xfrm>
        </p:spPr>
        <p:txBody>
          <a:bodyPr/>
          <a:lstStyle/>
          <a:p>
            <a:r>
              <a:rPr lang="en-US" dirty="0">
                <a:latin typeface="+mn-lt"/>
              </a:rPr>
              <a:t>Enables access to resources in other networks</a:t>
            </a:r>
            <a:r>
              <a:rPr lang="en-US" dirty="0"/>
              <a:t>:</a:t>
            </a:r>
            <a:endParaRPr lang="en-US" dirty="0">
              <a:latin typeface="+mn-lt"/>
            </a:endParaRPr>
          </a:p>
          <a:p>
            <a:pPr lvl="1"/>
            <a:r>
              <a:rPr lang="en-US" dirty="0"/>
              <a:t>Any operating system and any application</a:t>
            </a:r>
          </a:p>
          <a:p>
            <a:pPr lvl="1"/>
            <a:r>
              <a:rPr lang="en-US" dirty="0"/>
              <a:t>Hosted in other cloud networks, local networks, or even a specific machine</a:t>
            </a:r>
          </a:p>
          <a:p>
            <a:r>
              <a:rPr lang="en-US" dirty="0">
                <a:latin typeface="+mn-lt"/>
              </a:rPr>
              <a:t>Correlates to a single TCP host and port combination</a:t>
            </a:r>
          </a:p>
          <a:p>
            <a:r>
              <a:rPr lang="en-US" dirty="0">
                <a:latin typeface="+mn-lt"/>
              </a:rPr>
              <a:t>Service that is available in more than just App Service</a:t>
            </a:r>
          </a:p>
          <a:p>
            <a:r>
              <a:rPr lang="en-US" dirty="0">
                <a:latin typeface="+mn-lt"/>
              </a:rPr>
              <a:t>Benefits:</a:t>
            </a:r>
          </a:p>
          <a:p>
            <a:pPr lvl="1"/>
            <a:r>
              <a:rPr lang="en-US" dirty="0"/>
              <a:t>Doesn’t require internet-facing endpoint</a:t>
            </a:r>
          </a:p>
          <a:p>
            <a:pPr lvl="1"/>
            <a:r>
              <a:rPr lang="en-US" dirty="0"/>
              <a:t>Web Apps can access on-premises systems securely</a:t>
            </a:r>
          </a:p>
          <a:p>
            <a:pPr lvl="1"/>
            <a:r>
              <a:rPr lang="en-US" dirty="0"/>
              <a:t>Does not require firewall changes in most scenarios</a:t>
            </a:r>
          </a:p>
          <a:p>
            <a:pPr lvl="1"/>
            <a:r>
              <a:rPr lang="en-US" dirty="0"/>
              <a:t>Framework and operating system agnostic</a:t>
            </a:r>
          </a:p>
        </p:txBody>
      </p:sp>
    </p:spTree>
    <p:custDataLst>
      <p:tags r:id="rId1"/>
    </p:custDataLst>
    <p:extLst>
      <p:ext uri="{BB962C8B-B14F-4D97-AF65-F5344CB8AC3E}">
        <p14:creationId xmlns:p14="http://schemas.microsoft.com/office/powerpoint/2010/main" val="34344516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 example</a:t>
            </a:r>
          </a:p>
        </p:txBody>
      </p:sp>
      <p:grpSp>
        <p:nvGrpSpPr>
          <p:cNvPr id="5" name="Group 4" descr="The diagram depicts how a web app can use a Hybrid Connection as a relay to communicate with an on-premises database that has the Hybrid Connection Manager in the same network.">
            <a:extLst>
              <a:ext uri="{FF2B5EF4-FFF2-40B4-BE49-F238E27FC236}">
                <a16:creationId xmlns:a16="http://schemas.microsoft.com/office/drawing/2014/main" id="{A541B543-6B30-4C0D-9BE0-C92E8E2024CD}"/>
              </a:ext>
            </a:extLst>
          </p:cNvPr>
          <p:cNvGrpSpPr/>
          <p:nvPr/>
        </p:nvGrpSpPr>
        <p:grpSpPr>
          <a:xfrm>
            <a:off x="944898" y="2025650"/>
            <a:ext cx="10302204" cy="3094990"/>
            <a:chOff x="944898" y="2025650"/>
            <a:chExt cx="10302204" cy="3094990"/>
          </a:xfrm>
        </p:grpSpPr>
        <p:sp>
          <p:nvSpPr>
            <p:cNvPr id="3" name="Rectangle: Rounded Corners 2">
              <a:extLst>
                <a:ext uri="{FF2B5EF4-FFF2-40B4-BE49-F238E27FC236}">
                  <a16:creationId xmlns:a16="http://schemas.microsoft.com/office/drawing/2014/main" id="{E16F565A-26DA-46D4-9883-5F498F9F867F}"/>
                </a:ext>
              </a:extLst>
            </p:cNvPr>
            <p:cNvSpPr/>
            <p:nvPr/>
          </p:nvSpPr>
          <p:spPr bwMode="auto">
            <a:xfrm>
              <a:off x="944898" y="2025650"/>
              <a:ext cx="1760220" cy="198120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solidFill>
                    <a:schemeClr val="tx1"/>
                  </a:solidFill>
                  <a:latin typeface="+mj-lt"/>
                  <a:ea typeface="Segoe UI" pitchFamily="34" charset="0"/>
                  <a:cs typeface="Segoe UI" pitchFamily="34" charset="0"/>
                </a:rPr>
                <a:t>Web App</a:t>
              </a:r>
            </a:p>
          </p:txBody>
        </p:sp>
        <p:sp>
          <p:nvSpPr>
            <p:cNvPr id="6" name="Rectangle: Rounded Corners 5">
              <a:extLst>
                <a:ext uri="{FF2B5EF4-FFF2-40B4-BE49-F238E27FC236}">
                  <a16:creationId xmlns:a16="http://schemas.microsoft.com/office/drawing/2014/main" id="{A57AADF6-E58F-4AD4-9FB6-66E00FD58A46}"/>
                </a:ext>
              </a:extLst>
            </p:cNvPr>
            <p:cNvSpPr/>
            <p:nvPr/>
          </p:nvSpPr>
          <p:spPr bwMode="auto">
            <a:xfrm>
              <a:off x="4168158" y="2025650"/>
              <a:ext cx="2468880" cy="138811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Relay 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p:txBody>
        </p:sp>
        <p:sp>
          <p:nvSpPr>
            <p:cNvPr id="7" name="Rectangle: Rounded Corners 6">
              <a:extLst>
                <a:ext uri="{FF2B5EF4-FFF2-40B4-BE49-F238E27FC236}">
                  <a16:creationId xmlns:a16="http://schemas.microsoft.com/office/drawing/2014/main" id="{D2CED46B-A8B5-42C6-8AE5-C3D908537614}"/>
                </a:ext>
              </a:extLst>
            </p:cNvPr>
            <p:cNvSpPr/>
            <p:nvPr/>
          </p:nvSpPr>
          <p:spPr bwMode="auto">
            <a:xfrm>
              <a:off x="7952758" y="2025650"/>
              <a:ext cx="3294344" cy="309499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Manager</a:t>
              </a: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p:txBody>
        </p:sp>
        <p:sp>
          <p:nvSpPr>
            <p:cNvPr id="4" name="Arrow: Right 3">
              <a:extLst>
                <a:ext uri="{FF2B5EF4-FFF2-40B4-BE49-F238E27FC236}">
                  <a16:creationId xmlns:a16="http://schemas.microsoft.com/office/drawing/2014/main" id="{66AAC3E8-1B48-4F76-B6F9-7D99C3D18400}"/>
                </a:ext>
              </a:extLst>
            </p:cNvPr>
            <p:cNvSpPr/>
            <p:nvPr/>
          </p:nvSpPr>
          <p:spPr bwMode="auto">
            <a:xfrm>
              <a:off x="2237758" y="2743200"/>
              <a:ext cx="19304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A81CC10B-4D46-4602-8028-B8F05341B06C}"/>
                </a:ext>
              </a:extLst>
            </p:cNvPr>
            <p:cNvSpPr/>
            <p:nvPr/>
          </p:nvSpPr>
          <p:spPr bwMode="auto">
            <a:xfrm flipH="1">
              <a:off x="6637038" y="2743200"/>
              <a:ext cx="22987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817B9B80-3109-4591-AF0D-1582C8BA7FE9}"/>
                </a:ext>
              </a:extLst>
            </p:cNvPr>
            <p:cNvPicPr>
              <a:picLocks noChangeAspect="1"/>
            </p:cNvPicPr>
            <p:nvPr/>
          </p:nvPicPr>
          <p:blipFill>
            <a:blip r:embed="rId4"/>
            <a:stretch>
              <a:fillRect/>
            </a:stretch>
          </p:blipFill>
          <p:spPr>
            <a:xfrm>
              <a:off x="8522207" y="2526919"/>
              <a:ext cx="1131063" cy="1131063"/>
            </a:xfrm>
            <a:prstGeom prst="rect">
              <a:avLst/>
            </a:prstGeom>
          </p:spPr>
        </p:pic>
        <p:sp>
          <p:nvSpPr>
            <p:cNvPr id="11" name="TextBox 10">
              <a:extLst>
                <a:ext uri="{FF2B5EF4-FFF2-40B4-BE49-F238E27FC236}">
                  <a16:creationId xmlns:a16="http://schemas.microsoft.com/office/drawing/2014/main" id="{2D368B24-D1BA-4C83-B1A5-9FDDF401D444}"/>
                </a:ext>
              </a:extLst>
            </p:cNvPr>
            <p:cNvSpPr txBox="1"/>
            <p:nvPr/>
          </p:nvSpPr>
          <p:spPr>
            <a:xfrm>
              <a:off x="9021329" y="4499912"/>
              <a:ext cx="940963" cy="276999"/>
            </a:xfrm>
            <a:prstGeom prst="rect">
              <a:avLst/>
            </a:prstGeom>
            <a:noFill/>
          </p:spPr>
          <p:txBody>
            <a:bodyPr wrap="none" lIns="0" tIns="0" rIns="0" bIns="0" rtlCol="0">
              <a:spAutoFit/>
            </a:bodyPr>
            <a:lstStyle/>
            <a:p>
              <a:r>
                <a:rPr lang="en-IN" sz="1800" dirty="0">
                  <a:latin typeface="+mj-lt"/>
                  <a:ea typeface="Segoe UI" pitchFamily="34" charset="0"/>
                  <a:cs typeface="Segoe UI" pitchFamily="34" charset="0"/>
                </a:rPr>
                <a:t>Endpoin</a:t>
              </a:r>
              <a:r>
                <a:rPr lang="en-IN" sz="1600" dirty="0">
                  <a:latin typeface="+mj-lt"/>
                  <a:ea typeface="Segoe UI" pitchFamily="34" charset="0"/>
                  <a:cs typeface="Segoe UI" pitchFamily="34" charset="0"/>
                </a:rPr>
                <a:t>t</a:t>
              </a:r>
            </a:p>
          </p:txBody>
        </p:sp>
        <p:grpSp>
          <p:nvGrpSpPr>
            <p:cNvPr id="17" name="Group 16">
              <a:extLst>
                <a:ext uri="{FF2B5EF4-FFF2-40B4-BE49-F238E27FC236}">
                  <a16:creationId xmlns:a16="http://schemas.microsoft.com/office/drawing/2014/main" id="{EBFDBE06-FFEE-4E7A-BF9A-BFF625E2DBE3}"/>
                </a:ext>
              </a:extLst>
            </p:cNvPr>
            <p:cNvGrpSpPr/>
            <p:nvPr/>
          </p:nvGrpSpPr>
          <p:grpSpPr>
            <a:xfrm>
              <a:off x="9941208" y="4006850"/>
              <a:ext cx="998094" cy="998094"/>
              <a:chOff x="-899670" y="2848228"/>
              <a:chExt cx="780290" cy="780290"/>
            </a:xfrm>
          </p:grpSpPr>
          <p:grpSp>
            <p:nvGrpSpPr>
              <p:cNvPr id="16" name="Group 15">
                <a:extLst>
                  <a:ext uri="{FF2B5EF4-FFF2-40B4-BE49-F238E27FC236}">
                    <a16:creationId xmlns:a16="http://schemas.microsoft.com/office/drawing/2014/main" id="{349C29C6-7C4A-4E1C-88B0-2B607EEF5725}"/>
                  </a:ext>
                </a:extLst>
              </p:cNvPr>
              <p:cNvGrpSpPr/>
              <p:nvPr/>
            </p:nvGrpSpPr>
            <p:grpSpPr>
              <a:xfrm>
                <a:off x="-807720" y="2848228"/>
                <a:ext cx="586740" cy="672212"/>
                <a:chOff x="-807720" y="2848228"/>
                <a:chExt cx="586740" cy="672212"/>
              </a:xfrm>
            </p:grpSpPr>
            <p:sp>
              <p:nvSpPr>
                <p:cNvPr id="14" name="Oval 13">
                  <a:extLst>
                    <a:ext uri="{FF2B5EF4-FFF2-40B4-BE49-F238E27FC236}">
                      <a16:creationId xmlns:a16="http://schemas.microsoft.com/office/drawing/2014/main" id="{6FAEE1A9-91EC-49D8-B2C2-E175EBCF1F5F}"/>
                    </a:ext>
                  </a:extLst>
                </p:cNvPr>
                <p:cNvSpPr/>
                <p:nvPr/>
              </p:nvSpPr>
              <p:spPr bwMode="auto">
                <a:xfrm>
                  <a:off x="-807720" y="2848228"/>
                  <a:ext cx="586740" cy="2207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F4931C35-82F2-4345-B6B3-B41337CAE8F6}"/>
                    </a:ext>
                  </a:extLst>
                </p:cNvPr>
                <p:cNvSpPr/>
                <p:nvPr/>
              </p:nvSpPr>
              <p:spPr bwMode="auto">
                <a:xfrm>
                  <a:off x="-777240" y="3139440"/>
                  <a:ext cx="510540" cy="381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3" name="Picture 12">
                <a:extLst>
                  <a:ext uri="{FF2B5EF4-FFF2-40B4-BE49-F238E27FC236}">
                    <a16:creationId xmlns:a16="http://schemas.microsoft.com/office/drawing/2014/main" id="{98621B94-7EC9-45A5-8E29-7E9CD7BBE119}"/>
                  </a:ext>
                </a:extLst>
              </p:cNvPr>
              <p:cNvPicPr>
                <a:picLocks noChangeAspect="1"/>
              </p:cNvPicPr>
              <p:nvPr/>
            </p:nvPicPr>
            <p:blipFill>
              <a:blip r:embed="rId5"/>
              <a:stretch>
                <a:fillRect/>
              </a:stretch>
            </p:blipFill>
            <p:spPr>
              <a:xfrm>
                <a:off x="-899670" y="2848228"/>
                <a:ext cx="780290" cy="780290"/>
              </a:xfrm>
              <a:prstGeom prst="rect">
                <a:avLst/>
              </a:prstGeom>
            </p:spPr>
          </p:pic>
        </p:grpSp>
        <p:cxnSp>
          <p:nvCxnSpPr>
            <p:cNvPr id="22" name="Straight Connector 21">
              <a:extLst>
                <a:ext uri="{FF2B5EF4-FFF2-40B4-BE49-F238E27FC236}">
                  <a16:creationId xmlns:a16="http://schemas.microsoft.com/office/drawing/2014/main" id="{D5862195-7F7E-4E0C-8907-542860961873}"/>
                </a:ext>
              </a:extLst>
            </p:cNvPr>
            <p:cNvCxnSpPr>
              <a:cxnSpLocks/>
            </p:cNvCxnSpPr>
            <p:nvPr/>
          </p:nvCxnSpPr>
          <p:spPr>
            <a:xfrm flipV="1">
              <a:off x="2298729" y="3086360"/>
              <a:ext cx="6223478" cy="1"/>
            </a:xfrm>
            <a:prstGeom prst="line">
              <a:avLst/>
            </a:prstGeom>
            <a:ln w="76200">
              <a:solidFill>
                <a:srgbClr val="BBD80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B9D764C-53A5-41E4-8E85-79D415C7CB98}"/>
                </a:ext>
              </a:extLst>
            </p:cNvPr>
            <p:cNvCxnSpPr>
              <a:stCxn id="10" idx="2"/>
            </p:cNvCxnSpPr>
            <p:nvPr/>
          </p:nvCxnSpPr>
          <p:spPr>
            <a:xfrm rot="16200000" flipH="1">
              <a:off x="9159719" y="3586001"/>
              <a:ext cx="631207" cy="775167"/>
            </a:xfrm>
            <a:prstGeom prst="bentConnector2">
              <a:avLst/>
            </a:prstGeom>
            <a:ln w="57150">
              <a:solidFill>
                <a:srgbClr val="107C0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A3CA49A-B2ED-4CD4-891C-A7B380F66967}"/>
                </a:ext>
              </a:extLst>
            </p:cNvPr>
            <p:cNvPicPr>
              <a:picLocks noChangeAspect="1"/>
            </p:cNvPicPr>
            <p:nvPr/>
          </p:nvPicPr>
          <p:blipFill>
            <a:blip r:embed="rId6"/>
            <a:stretch>
              <a:fillRect/>
            </a:stretch>
          </p:blipFill>
          <p:spPr>
            <a:xfrm>
              <a:off x="5730057" y="2093596"/>
              <a:ext cx="780290" cy="780290"/>
            </a:xfrm>
            <a:prstGeom prst="rect">
              <a:avLst/>
            </a:prstGeom>
          </p:spPr>
        </p:pic>
        <p:pic>
          <p:nvPicPr>
            <p:cNvPr id="23" name="Picture 22">
              <a:extLst>
                <a:ext uri="{FF2B5EF4-FFF2-40B4-BE49-F238E27FC236}">
                  <a16:creationId xmlns:a16="http://schemas.microsoft.com/office/drawing/2014/main" id="{79F911C4-EDB2-4E1A-9559-5E1A0BB87B7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295400" y="2584695"/>
              <a:ext cx="1003329" cy="1003329"/>
            </a:xfrm>
            <a:prstGeom prst="rect">
              <a:avLst/>
            </a:prstGeom>
            <a:noFill/>
          </p:spPr>
        </p:pic>
      </p:grpSp>
    </p:spTree>
    <p:custDataLst>
      <p:tags r:id="rId1"/>
    </p:custDataLst>
    <p:extLst>
      <p:ext uri="{BB962C8B-B14F-4D97-AF65-F5344CB8AC3E}">
        <p14:creationId xmlns:p14="http://schemas.microsoft.com/office/powerpoint/2010/main" val="31427742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8E12-228E-4EF8-8C52-E2A34CCEB0D4}"/>
              </a:ext>
            </a:extLst>
          </p:cNvPr>
          <p:cNvSpPr>
            <a:spLocks noGrp="1"/>
          </p:cNvSpPr>
          <p:nvPr>
            <p:ph type="title"/>
          </p:nvPr>
        </p:nvSpPr>
        <p:spPr/>
        <p:txBody>
          <a:bodyPr/>
          <a:lstStyle/>
          <a:p>
            <a:r>
              <a:rPr lang="en-US" dirty="0"/>
              <a:t>Controlling traffic by using Azure Traffic Manager</a:t>
            </a:r>
          </a:p>
        </p:txBody>
      </p:sp>
      <p:sp>
        <p:nvSpPr>
          <p:cNvPr id="3" name="Text Placeholder 2">
            <a:extLst>
              <a:ext uri="{FF2B5EF4-FFF2-40B4-BE49-F238E27FC236}">
                <a16:creationId xmlns:a16="http://schemas.microsoft.com/office/drawing/2014/main" id="{B95D03E6-C97C-46E0-8C50-325ED8FE3819}"/>
              </a:ext>
            </a:extLst>
          </p:cNvPr>
          <p:cNvSpPr>
            <a:spLocks noGrp="1"/>
          </p:cNvSpPr>
          <p:nvPr>
            <p:ph type="body" sz="quarter" idx="10"/>
          </p:nvPr>
        </p:nvSpPr>
        <p:spPr>
          <a:xfrm>
            <a:off x="584200" y="1435497"/>
            <a:ext cx="11018520" cy="2942344"/>
          </a:xfrm>
        </p:spPr>
        <p:txBody>
          <a:bodyPr/>
          <a:lstStyle/>
          <a:p>
            <a:r>
              <a:rPr lang="en-US" dirty="0">
                <a:latin typeface="+mn-lt"/>
              </a:rPr>
              <a:t>Routes requests from clients to apps in Azure</a:t>
            </a:r>
          </a:p>
          <a:p>
            <a:r>
              <a:rPr lang="en-US" dirty="0">
                <a:latin typeface="+mn-lt"/>
              </a:rPr>
              <a:t>Keeps track of app status (running, stopped, deleted)</a:t>
            </a:r>
            <a:r>
              <a:rPr lang="en-US" dirty="0"/>
              <a:t>:</a:t>
            </a:r>
            <a:endParaRPr lang="en-US" dirty="0">
              <a:latin typeface="+mn-lt"/>
            </a:endParaRPr>
          </a:p>
          <a:p>
            <a:pPr lvl="1"/>
            <a:r>
              <a:rPr lang="en-US" dirty="0"/>
              <a:t>Will automatically route traffic away from an unavailable app</a:t>
            </a:r>
          </a:p>
          <a:p>
            <a:r>
              <a:rPr lang="en-US" dirty="0">
                <a:latin typeface="+mn-lt"/>
              </a:rPr>
              <a:t>Configured by using profiles</a:t>
            </a:r>
            <a:r>
              <a:rPr lang="en-US" dirty="0"/>
              <a:t>:</a:t>
            </a:r>
            <a:endParaRPr lang="en-US" dirty="0">
              <a:latin typeface="+mn-lt"/>
            </a:endParaRPr>
          </a:p>
          <a:p>
            <a:pPr lvl="1"/>
            <a:r>
              <a:rPr lang="en-US" dirty="0"/>
              <a:t>Stores the routing method for requests</a:t>
            </a:r>
          </a:p>
          <a:p>
            <a:pPr lvl="1"/>
            <a:r>
              <a:rPr lang="en-US" dirty="0"/>
              <a:t>Stores a list of endpoints (apps) to route requests to</a:t>
            </a:r>
          </a:p>
          <a:p>
            <a:pPr lvl="1"/>
            <a:r>
              <a:rPr lang="en-US" dirty="0"/>
              <a:t>Stores information about endpoint status</a:t>
            </a:r>
          </a:p>
        </p:txBody>
      </p:sp>
    </p:spTree>
    <p:custDataLst>
      <p:tags r:id="rId1"/>
    </p:custDataLst>
    <p:extLst>
      <p:ext uri="{BB962C8B-B14F-4D97-AF65-F5344CB8AC3E}">
        <p14:creationId xmlns:p14="http://schemas.microsoft.com/office/powerpoint/2010/main" val="31892325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07F9-3C15-4E8C-AD5F-98112EDD3150}"/>
              </a:ext>
            </a:extLst>
          </p:cNvPr>
          <p:cNvSpPr>
            <a:spLocks noGrp="1"/>
          </p:cNvSpPr>
          <p:nvPr>
            <p:ph type="title"/>
          </p:nvPr>
        </p:nvSpPr>
        <p:spPr/>
        <p:txBody>
          <a:bodyPr/>
          <a:lstStyle/>
          <a:p>
            <a:r>
              <a:rPr lang="en-US" dirty="0"/>
              <a:t>Azure Traffic Manager and Web Apps</a:t>
            </a:r>
          </a:p>
        </p:txBody>
      </p:sp>
      <p:grpSp>
        <p:nvGrpSpPr>
          <p:cNvPr id="3" name="Group 2" descr="The diagram depicts how Azure Traffic Manager routing requests to a specific DNS entry to the appropriate Web App inbound IP based on the routing criteria.">
            <a:extLst>
              <a:ext uri="{FF2B5EF4-FFF2-40B4-BE49-F238E27FC236}">
                <a16:creationId xmlns:a16="http://schemas.microsoft.com/office/drawing/2014/main" id="{C8605FA3-0BCE-47FB-A635-03BD23948A25}"/>
              </a:ext>
            </a:extLst>
          </p:cNvPr>
          <p:cNvGrpSpPr/>
          <p:nvPr/>
        </p:nvGrpSpPr>
        <p:grpSpPr>
          <a:xfrm>
            <a:off x="1521874" y="1555492"/>
            <a:ext cx="9448025" cy="4574661"/>
            <a:chOff x="1521874" y="1555492"/>
            <a:chExt cx="9448025" cy="4574661"/>
          </a:xfrm>
        </p:grpSpPr>
        <p:pic>
          <p:nvPicPr>
            <p:cNvPr id="5" name="Picture 4">
              <a:extLst>
                <a:ext uri="{FF2B5EF4-FFF2-40B4-BE49-F238E27FC236}">
                  <a16:creationId xmlns:a16="http://schemas.microsoft.com/office/drawing/2014/main" id="{135599C2-81F0-496C-939A-FFC941DD47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1874" y="1814725"/>
              <a:ext cx="1267745" cy="803719"/>
            </a:xfrm>
            <a:prstGeom prst="rect">
              <a:avLst/>
            </a:prstGeom>
          </p:spPr>
        </p:pic>
        <p:pic>
          <p:nvPicPr>
            <p:cNvPr id="6" name="Picture 5">
              <a:extLst>
                <a:ext uri="{FF2B5EF4-FFF2-40B4-BE49-F238E27FC236}">
                  <a16:creationId xmlns:a16="http://schemas.microsoft.com/office/drawing/2014/main" id="{D47946F4-DDD9-413A-AA1E-28A30A37E4CC}"/>
                </a:ext>
              </a:extLst>
            </p:cNvPr>
            <p:cNvPicPr>
              <a:picLocks noChangeAspect="1"/>
            </p:cNvPicPr>
            <p:nvPr/>
          </p:nvPicPr>
          <p:blipFill>
            <a:blip r:embed="rId5"/>
            <a:stretch>
              <a:fillRect/>
            </a:stretch>
          </p:blipFill>
          <p:spPr>
            <a:xfrm>
              <a:off x="5434908" y="1555492"/>
              <a:ext cx="1322184" cy="1322184"/>
            </a:xfrm>
            <a:prstGeom prst="rect">
              <a:avLst/>
            </a:prstGeom>
          </p:spPr>
        </p:pic>
        <p:cxnSp>
          <p:nvCxnSpPr>
            <p:cNvPr id="7" name="Straight Arrow Connector 6">
              <a:extLst>
                <a:ext uri="{FF2B5EF4-FFF2-40B4-BE49-F238E27FC236}">
                  <a16:creationId xmlns:a16="http://schemas.microsoft.com/office/drawing/2014/main" id="{AECCBD4C-171B-442C-B64A-23A4EC150658}"/>
                </a:ext>
              </a:extLst>
            </p:cNvPr>
            <p:cNvCxnSpPr/>
            <p:nvPr/>
          </p:nvCxnSpPr>
          <p:spPr>
            <a:xfrm>
              <a:off x="2710596" y="2189503"/>
              <a:ext cx="2645289"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7D5AE4-D6C5-46DF-B07C-C4FB422F332E}"/>
                </a:ext>
              </a:extLst>
            </p:cNvPr>
            <p:cNvCxnSpPr>
              <a:cxnSpLocks/>
            </p:cNvCxnSpPr>
            <p:nvPr/>
          </p:nvCxnSpPr>
          <p:spPr>
            <a:xfrm flipH="1">
              <a:off x="2789619" y="2341903"/>
              <a:ext cx="2645289"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3DCE2F-26A1-4B70-959E-B0CA7C58F256}"/>
                </a:ext>
              </a:extLst>
            </p:cNvPr>
            <p:cNvSpPr txBox="1"/>
            <p:nvPr/>
          </p:nvSpPr>
          <p:spPr>
            <a:xfrm>
              <a:off x="5809864" y="3009382"/>
              <a:ext cx="572273"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DNS</a:t>
              </a:r>
            </a:p>
          </p:txBody>
        </p:sp>
        <p:cxnSp>
          <p:nvCxnSpPr>
            <p:cNvPr id="13" name="Straight Connector 12">
              <a:extLst>
                <a:ext uri="{FF2B5EF4-FFF2-40B4-BE49-F238E27FC236}">
                  <a16:creationId xmlns:a16="http://schemas.microsoft.com/office/drawing/2014/main" id="{8D567134-A78F-415F-B5A1-22BC4A07AD1B}"/>
                </a:ext>
              </a:extLst>
            </p:cNvPr>
            <p:cNvCxnSpPr>
              <a:cxnSpLocks/>
              <a:stCxn id="6" idx="3"/>
            </p:cNvCxnSpPr>
            <p:nvPr/>
          </p:nvCxnSpPr>
          <p:spPr>
            <a:xfrm flipV="1">
              <a:off x="6757092" y="2189504"/>
              <a:ext cx="2116563" cy="270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0CD45C-0235-42C0-8587-6FE7316C096A}"/>
                </a:ext>
              </a:extLst>
            </p:cNvPr>
            <p:cNvCxnSpPr>
              <a:cxnSpLocks/>
            </p:cNvCxnSpPr>
            <p:nvPr/>
          </p:nvCxnSpPr>
          <p:spPr>
            <a:xfrm flipH="1">
              <a:off x="2144673" y="2618444"/>
              <a:ext cx="22146" cy="16036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1F7713-0B13-485D-A722-819363B2F92E}"/>
                </a:ext>
              </a:extLst>
            </p:cNvPr>
            <p:cNvSpPr txBox="1"/>
            <p:nvPr/>
          </p:nvSpPr>
          <p:spPr>
            <a:xfrm>
              <a:off x="2364917" y="4006185"/>
              <a:ext cx="1485984" cy="338554"/>
            </a:xfrm>
            <a:prstGeom prst="rect">
              <a:avLst/>
            </a:prstGeom>
            <a:noFill/>
          </p:spPr>
          <p:txBody>
            <a:bodyPr wrap="none" lIns="0" tIns="0" rIns="0" bIns="0" rtlCol="0">
              <a:spAutoFit/>
            </a:bodyPr>
            <a:lstStyle/>
            <a:p>
              <a:r>
                <a:rPr lang="en-US" sz="2200" dirty="0">
                  <a:latin typeface="+mj-lt"/>
                </a:rPr>
                <a:t>Inbound IP </a:t>
              </a:r>
              <a:endParaRPr lang="en-IN" sz="2200" dirty="0">
                <a:gradFill>
                  <a:gsLst>
                    <a:gs pos="2917">
                      <a:schemeClr val="tx1"/>
                    </a:gs>
                    <a:gs pos="30000">
                      <a:schemeClr val="tx1"/>
                    </a:gs>
                  </a:gsLst>
                  <a:lin ang="5400000" scaled="0"/>
                </a:gradFill>
                <a:latin typeface="+mj-lt"/>
              </a:endParaRPr>
            </a:p>
          </p:txBody>
        </p:sp>
        <p:cxnSp>
          <p:nvCxnSpPr>
            <p:cNvPr id="22" name="Straight Connector 21">
              <a:extLst>
                <a:ext uri="{FF2B5EF4-FFF2-40B4-BE49-F238E27FC236}">
                  <a16:creationId xmlns:a16="http://schemas.microsoft.com/office/drawing/2014/main" id="{3F841E34-C28E-4D1C-872A-8FD44A4CBA9F}"/>
                </a:ext>
              </a:extLst>
            </p:cNvPr>
            <p:cNvCxnSpPr/>
            <p:nvPr/>
          </p:nvCxnSpPr>
          <p:spPr>
            <a:xfrm>
              <a:off x="6096000" y="4575018"/>
              <a:ext cx="0" cy="51928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B306C1-E72F-446E-B49D-8030F5F5842A}"/>
                </a:ext>
              </a:extLst>
            </p:cNvPr>
            <p:cNvCxnSpPr/>
            <p:nvPr/>
          </p:nvCxnSpPr>
          <p:spPr>
            <a:xfrm>
              <a:off x="9555006" y="4558976"/>
              <a:ext cx="0" cy="51928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DA07AEC-8D6A-4126-80F2-BA0EC3788804}"/>
                </a:ext>
              </a:extLst>
            </p:cNvPr>
            <p:cNvCxnSpPr/>
            <p:nvPr/>
          </p:nvCxnSpPr>
          <p:spPr>
            <a:xfrm>
              <a:off x="2155746" y="4558976"/>
              <a:ext cx="0" cy="51928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9A874CE-714E-4669-AD38-793B1CE7368E}"/>
                </a:ext>
              </a:extLst>
            </p:cNvPr>
            <p:cNvSpPr/>
            <p:nvPr/>
          </p:nvSpPr>
          <p:spPr bwMode="auto">
            <a:xfrm>
              <a:off x="1913838" y="4287913"/>
              <a:ext cx="483816" cy="4838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4E8FBEA-A40F-4D4C-8D20-3ED322692C0A}"/>
                </a:ext>
              </a:extLst>
            </p:cNvPr>
            <p:cNvSpPr/>
            <p:nvPr/>
          </p:nvSpPr>
          <p:spPr bwMode="auto">
            <a:xfrm>
              <a:off x="5854092" y="4303955"/>
              <a:ext cx="483816" cy="4838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C5F68A09-985D-434B-A4DD-7B978DF94213}"/>
                </a:ext>
              </a:extLst>
            </p:cNvPr>
            <p:cNvSpPr/>
            <p:nvPr/>
          </p:nvSpPr>
          <p:spPr bwMode="auto">
            <a:xfrm>
              <a:off x="9313098" y="4287913"/>
              <a:ext cx="483816" cy="4838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28">
              <a:extLst>
                <a:ext uri="{FF2B5EF4-FFF2-40B4-BE49-F238E27FC236}">
                  <a16:creationId xmlns:a16="http://schemas.microsoft.com/office/drawing/2014/main" id="{F988FEC6-58A5-48D8-AA88-7EE448566F1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637823" y="5053457"/>
              <a:ext cx="1035846" cy="1035846"/>
            </a:xfrm>
            <a:prstGeom prst="rect">
              <a:avLst/>
            </a:prstGeom>
          </p:spPr>
        </p:pic>
        <p:pic>
          <p:nvPicPr>
            <p:cNvPr id="30" name="Picture 29">
              <a:extLst>
                <a:ext uri="{FF2B5EF4-FFF2-40B4-BE49-F238E27FC236}">
                  <a16:creationId xmlns:a16="http://schemas.microsoft.com/office/drawing/2014/main" id="{8953821B-BA6D-48A5-9DAE-B5E48C12DD6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578077" y="5094307"/>
              <a:ext cx="1035846" cy="1035846"/>
            </a:xfrm>
            <a:prstGeom prst="rect">
              <a:avLst/>
            </a:prstGeom>
          </p:spPr>
        </p:pic>
        <p:pic>
          <p:nvPicPr>
            <p:cNvPr id="31" name="Picture 30">
              <a:extLst>
                <a:ext uri="{FF2B5EF4-FFF2-40B4-BE49-F238E27FC236}">
                  <a16:creationId xmlns:a16="http://schemas.microsoft.com/office/drawing/2014/main" id="{7E7AAC60-7F23-4CCA-B1A5-15CCF1250AB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37083" y="5078265"/>
              <a:ext cx="1035846" cy="1035846"/>
            </a:xfrm>
            <a:prstGeom prst="rect">
              <a:avLst/>
            </a:prstGeom>
          </p:spPr>
        </p:pic>
        <p:sp>
          <p:nvSpPr>
            <p:cNvPr id="32" name="TextBox 31">
              <a:extLst>
                <a:ext uri="{FF2B5EF4-FFF2-40B4-BE49-F238E27FC236}">
                  <a16:creationId xmlns:a16="http://schemas.microsoft.com/office/drawing/2014/main" id="{4B7E9A62-A67D-41F3-8836-2B7EE2D09418}"/>
                </a:ext>
              </a:extLst>
            </p:cNvPr>
            <p:cNvSpPr txBox="1"/>
            <p:nvPr/>
          </p:nvSpPr>
          <p:spPr>
            <a:xfrm>
              <a:off x="8145280" y="2986147"/>
              <a:ext cx="282461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Azure Traffic Manager</a:t>
              </a:r>
            </a:p>
          </p:txBody>
        </p:sp>
        <p:pic>
          <p:nvPicPr>
            <p:cNvPr id="33" name="Picture 32">
              <a:extLst>
                <a:ext uri="{FF2B5EF4-FFF2-40B4-BE49-F238E27FC236}">
                  <a16:creationId xmlns:a16="http://schemas.microsoft.com/office/drawing/2014/main" id="{FC8C9A56-5D9D-4462-9764-27D4D9B41F0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8894406" y="1555984"/>
              <a:ext cx="1321200" cy="1321200"/>
            </a:xfrm>
            <a:prstGeom prst="rect">
              <a:avLst/>
            </a:prstGeom>
          </p:spPr>
        </p:pic>
      </p:grpSp>
    </p:spTree>
    <p:custDataLst>
      <p:tags r:id="rId1"/>
    </p:custDataLst>
    <p:extLst>
      <p:ext uri="{BB962C8B-B14F-4D97-AF65-F5344CB8AC3E}">
        <p14:creationId xmlns:p14="http://schemas.microsoft.com/office/powerpoint/2010/main" val="29557982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1A3A-17BE-4F51-A33F-B0D63544C202}"/>
              </a:ext>
            </a:extLst>
          </p:cNvPr>
          <p:cNvSpPr>
            <a:spLocks noGrp="1"/>
          </p:cNvSpPr>
          <p:nvPr>
            <p:ph type="title"/>
          </p:nvPr>
        </p:nvSpPr>
        <p:spPr/>
        <p:txBody>
          <a:bodyPr/>
          <a:lstStyle/>
          <a:p>
            <a:r>
              <a:rPr lang="en-US" dirty="0"/>
              <a:t>Azure Traffic Manager routing methods</a:t>
            </a:r>
          </a:p>
        </p:txBody>
      </p:sp>
      <p:sp>
        <p:nvSpPr>
          <p:cNvPr id="3" name="Text Placeholder 2">
            <a:extLst>
              <a:ext uri="{FF2B5EF4-FFF2-40B4-BE49-F238E27FC236}">
                <a16:creationId xmlns:a16="http://schemas.microsoft.com/office/drawing/2014/main" id="{CE249B8F-D5D8-4C19-BF70-CE09268479E0}"/>
              </a:ext>
            </a:extLst>
          </p:cNvPr>
          <p:cNvSpPr>
            <a:spLocks noGrp="1"/>
          </p:cNvSpPr>
          <p:nvPr>
            <p:ph type="body" sz="quarter" idx="10"/>
          </p:nvPr>
        </p:nvSpPr>
        <p:spPr>
          <a:xfrm>
            <a:off x="584200" y="1435497"/>
            <a:ext cx="11018520" cy="4198072"/>
          </a:xfrm>
        </p:spPr>
        <p:txBody>
          <a:bodyPr/>
          <a:lstStyle/>
          <a:p>
            <a:r>
              <a:rPr lang="en-US" dirty="0">
                <a:latin typeface="+mn-lt"/>
              </a:rPr>
              <a:t>Priority</a:t>
            </a:r>
            <a:r>
              <a:rPr lang="en-US" dirty="0"/>
              <a:t>:</a:t>
            </a:r>
            <a:endParaRPr lang="en-US" dirty="0">
              <a:latin typeface="+mn-lt"/>
            </a:endParaRPr>
          </a:p>
          <a:p>
            <a:pPr lvl="1"/>
            <a:r>
              <a:rPr lang="en-US" dirty="0"/>
              <a:t>Distribute users to a specific app</a:t>
            </a:r>
          </a:p>
          <a:p>
            <a:pPr lvl="1"/>
            <a:r>
              <a:rPr lang="en-US" dirty="0"/>
              <a:t>In case of failure, route users to backup apps based on a priority scheme</a:t>
            </a:r>
          </a:p>
          <a:p>
            <a:r>
              <a:rPr lang="en-US" dirty="0">
                <a:latin typeface="+mn-lt"/>
              </a:rPr>
              <a:t>Weighted</a:t>
            </a:r>
            <a:r>
              <a:rPr lang="en-US" dirty="0"/>
              <a:t>:</a:t>
            </a:r>
            <a:endParaRPr lang="en-US" dirty="0">
              <a:latin typeface="+mn-lt"/>
            </a:endParaRPr>
          </a:p>
          <a:p>
            <a:pPr lvl="1"/>
            <a:r>
              <a:rPr lang="en-US" dirty="0"/>
              <a:t>Distribute traffic across apps according to weights that you define</a:t>
            </a:r>
          </a:p>
          <a:p>
            <a:pPr lvl="1"/>
            <a:r>
              <a:rPr lang="en-US" dirty="0"/>
              <a:t>Your weight definition could potentially distribute users evenly</a:t>
            </a:r>
          </a:p>
          <a:p>
            <a:r>
              <a:rPr lang="en-US" dirty="0">
                <a:latin typeface="+mn-lt"/>
              </a:rPr>
              <a:t>Performance</a:t>
            </a:r>
            <a:r>
              <a:rPr lang="en-US" dirty="0"/>
              <a:t>:</a:t>
            </a:r>
            <a:endParaRPr lang="en-US" dirty="0">
              <a:latin typeface="+mn-lt"/>
            </a:endParaRPr>
          </a:p>
          <a:p>
            <a:pPr lvl="1"/>
            <a:r>
              <a:rPr lang="en-US" dirty="0"/>
              <a:t>Route users to the “closest” app location based on latency</a:t>
            </a:r>
          </a:p>
          <a:p>
            <a:r>
              <a:rPr lang="en-US" dirty="0">
                <a:latin typeface="+mn-lt"/>
              </a:rPr>
              <a:t>Geographic</a:t>
            </a:r>
            <a:r>
              <a:rPr lang="en-US" dirty="0"/>
              <a:t>:</a:t>
            </a:r>
            <a:endParaRPr lang="en-US" dirty="0">
              <a:latin typeface="+mn-lt"/>
            </a:endParaRPr>
          </a:p>
          <a:p>
            <a:pPr lvl="1"/>
            <a:r>
              <a:rPr lang="en-US" dirty="0"/>
              <a:t>Route users to specific app locations based on their current location</a:t>
            </a:r>
          </a:p>
        </p:txBody>
      </p:sp>
    </p:spTree>
    <p:custDataLst>
      <p:tags r:id="rId1"/>
    </p:custDataLst>
    <p:extLst>
      <p:ext uri="{BB962C8B-B14F-4D97-AF65-F5344CB8AC3E}">
        <p14:creationId xmlns:p14="http://schemas.microsoft.com/office/powerpoint/2010/main" val="14498909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6A94-4AD9-456F-AE8E-1541EC47644B}"/>
              </a:ext>
            </a:extLst>
          </p:cNvPr>
          <p:cNvSpPr>
            <a:spLocks noGrp="1"/>
          </p:cNvSpPr>
          <p:nvPr>
            <p:ph type="title"/>
          </p:nvPr>
        </p:nvSpPr>
        <p:spPr>
          <a:xfrm>
            <a:off x="588263" y="457200"/>
            <a:ext cx="11018520" cy="553998"/>
          </a:xfrm>
        </p:spPr>
        <p:txBody>
          <a:bodyPr/>
          <a:lstStyle/>
          <a:p>
            <a:r>
              <a:rPr lang="en-US" dirty="0"/>
              <a:t>Priority traffic-routing method</a:t>
            </a:r>
          </a:p>
        </p:txBody>
      </p:sp>
      <p:sp>
        <p:nvSpPr>
          <p:cNvPr id="77" name="Arc 76">
            <a:extLst>
              <a:ext uri="{FF2B5EF4-FFF2-40B4-BE49-F238E27FC236}">
                <a16:creationId xmlns:a16="http://schemas.microsoft.com/office/drawing/2014/main" id="{F9F06641-2011-47E1-B12C-53308A7E06FC}"/>
              </a:ext>
              <a:ext uri="{C183D7F6-B498-43B3-948B-1728B52AA6E4}">
                <adec:decorative xmlns:adec="http://schemas.microsoft.com/office/drawing/2017/decorative" val="1"/>
              </a:ext>
            </a:extLst>
          </p:cNvPr>
          <p:cNvSpPr/>
          <p:nvPr/>
        </p:nvSpPr>
        <p:spPr>
          <a:xfrm rot="17540565" flipH="1">
            <a:off x="3060813" y="-423037"/>
            <a:ext cx="4742622" cy="5637881"/>
          </a:xfrm>
          <a:prstGeom prst="arc">
            <a:avLst>
              <a:gd name="adj1" fmla="val 17018359"/>
              <a:gd name="adj2" fmla="val 1742556"/>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60" name="Rectangle: Rounded Corners 59" descr="The diagram depicts the Azure Traffic Manager priority traffic-routing method where traffic is sent to endpoints in a specific fixed order.">
            <a:extLst>
              <a:ext uri="{FF2B5EF4-FFF2-40B4-BE49-F238E27FC236}">
                <a16:creationId xmlns:a16="http://schemas.microsoft.com/office/drawing/2014/main" id="{6FB2BAA1-451E-4DC6-B858-9DEB652A3173}"/>
              </a:ext>
            </a:extLst>
          </p:cNvPr>
          <p:cNvSpPr/>
          <p:nvPr/>
        </p:nvSpPr>
        <p:spPr bwMode="auto">
          <a:xfrm>
            <a:off x="3252574" y="2461775"/>
            <a:ext cx="6164235" cy="3419824"/>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TextBox 64">
            <a:extLst>
              <a:ext uri="{FF2B5EF4-FFF2-40B4-BE49-F238E27FC236}">
                <a16:creationId xmlns:a16="http://schemas.microsoft.com/office/drawing/2014/main" id="{98AE0937-62F8-4BBB-AD58-83100188B461}"/>
              </a:ext>
              <a:ext uri="{C183D7F6-B498-43B3-948B-1728B52AA6E4}">
                <adec:decorative xmlns:adec="http://schemas.microsoft.com/office/drawing/2017/decorative" val="1"/>
              </a:ext>
            </a:extLst>
          </p:cNvPr>
          <p:cNvSpPr txBox="1"/>
          <p:nvPr/>
        </p:nvSpPr>
        <p:spPr>
          <a:xfrm>
            <a:off x="6401554" y="1579150"/>
            <a:ext cx="1109471"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Recursive</a:t>
            </a:r>
          </a:p>
          <a:p>
            <a:pPr algn="l"/>
            <a:r>
              <a:rPr lang="en-IN" sz="1600" dirty="0">
                <a:gradFill>
                  <a:gsLst>
                    <a:gs pos="2917">
                      <a:schemeClr val="tx1"/>
                    </a:gs>
                    <a:gs pos="30000">
                      <a:schemeClr val="tx1"/>
                    </a:gs>
                  </a:gsLst>
                  <a:lin ang="5400000" scaled="0"/>
                </a:gradFill>
              </a:rPr>
              <a:t>DNS Service</a:t>
            </a:r>
          </a:p>
        </p:txBody>
      </p:sp>
      <p:sp>
        <p:nvSpPr>
          <p:cNvPr id="69" name="TextBox 68">
            <a:extLst>
              <a:ext uri="{FF2B5EF4-FFF2-40B4-BE49-F238E27FC236}">
                <a16:creationId xmlns:a16="http://schemas.microsoft.com/office/drawing/2014/main" id="{86369AE7-305A-4982-9E62-1422FA871AAB}"/>
              </a:ext>
              <a:ext uri="{C183D7F6-B498-43B3-948B-1728B52AA6E4}">
                <adec:decorative xmlns:adec="http://schemas.microsoft.com/office/drawing/2017/decorative" val="1"/>
              </a:ext>
            </a:extLst>
          </p:cNvPr>
          <p:cNvSpPr txBox="1"/>
          <p:nvPr/>
        </p:nvSpPr>
        <p:spPr>
          <a:xfrm>
            <a:off x="4445220" y="2508954"/>
            <a:ext cx="12765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response</a:t>
            </a:r>
          </a:p>
        </p:txBody>
      </p:sp>
      <p:sp>
        <p:nvSpPr>
          <p:cNvPr id="70" name="TextBox 69">
            <a:extLst>
              <a:ext uri="{FF2B5EF4-FFF2-40B4-BE49-F238E27FC236}">
                <a16:creationId xmlns:a16="http://schemas.microsoft.com/office/drawing/2014/main" id="{2939AE30-FD2A-47E1-BCF1-816F750763EA}"/>
              </a:ext>
              <a:ext uri="{C183D7F6-B498-43B3-948B-1728B52AA6E4}">
                <adec:decorative xmlns:adec="http://schemas.microsoft.com/office/drawing/2017/decorative" val="1"/>
              </a:ext>
            </a:extLst>
          </p:cNvPr>
          <p:cNvSpPr txBox="1"/>
          <p:nvPr/>
        </p:nvSpPr>
        <p:spPr>
          <a:xfrm>
            <a:off x="3686392" y="1947279"/>
            <a:ext cx="98603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query</a:t>
            </a:r>
          </a:p>
        </p:txBody>
      </p:sp>
      <p:sp>
        <p:nvSpPr>
          <p:cNvPr id="76" name="TextBox 75">
            <a:extLst>
              <a:ext uri="{FF2B5EF4-FFF2-40B4-BE49-F238E27FC236}">
                <a16:creationId xmlns:a16="http://schemas.microsoft.com/office/drawing/2014/main" id="{EF1B926A-E168-4F79-BEFB-D16814AF98BF}"/>
              </a:ext>
              <a:ext uri="{C183D7F6-B498-43B3-948B-1728B52AA6E4}">
                <adec:decorative xmlns:adec="http://schemas.microsoft.com/office/drawing/2017/decorative" val="1"/>
              </a:ext>
            </a:extLst>
          </p:cNvPr>
          <p:cNvSpPr txBox="1"/>
          <p:nvPr/>
        </p:nvSpPr>
        <p:spPr>
          <a:xfrm>
            <a:off x="8033184" y="3234761"/>
            <a:ext cx="2460417" cy="492443"/>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Choose available endpoint</a:t>
            </a:r>
          </a:p>
          <a:p>
            <a:pPr algn="l"/>
            <a:r>
              <a:rPr lang="en-IN" sz="1600" dirty="0">
                <a:gradFill>
                  <a:gsLst>
                    <a:gs pos="2917">
                      <a:schemeClr val="tx1"/>
                    </a:gs>
                    <a:gs pos="30000">
                      <a:schemeClr val="tx1"/>
                    </a:gs>
                  </a:gsLst>
                  <a:lin ang="5400000" scaled="0"/>
                </a:gradFill>
              </a:rPr>
              <a:t>with highest priority</a:t>
            </a:r>
          </a:p>
        </p:txBody>
      </p:sp>
      <p:sp>
        <p:nvSpPr>
          <p:cNvPr id="78" name="TextBox 77">
            <a:extLst>
              <a:ext uri="{FF2B5EF4-FFF2-40B4-BE49-F238E27FC236}">
                <a16:creationId xmlns:a16="http://schemas.microsoft.com/office/drawing/2014/main" id="{4E3515DB-65BE-4CBA-A474-F8AB88C6F0B4}"/>
              </a:ext>
              <a:ext uri="{C183D7F6-B498-43B3-948B-1728B52AA6E4}">
                <adec:decorative xmlns:adec="http://schemas.microsoft.com/office/drawing/2017/decorative" val="1"/>
              </a:ext>
            </a:extLst>
          </p:cNvPr>
          <p:cNvSpPr txBox="1"/>
          <p:nvPr/>
        </p:nvSpPr>
        <p:spPr>
          <a:xfrm>
            <a:off x="4725331" y="4052773"/>
            <a:ext cx="1248740"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Health checks</a:t>
            </a:r>
          </a:p>
        </p:txBody>
      </p:sp>
      <p:sp>
        <p:nvSpPr>
          <p:cNvPr id="79" name="TextBox 78">
            <a:extLst>
              <a:ext uri="{FF2B5EF4-FFF2-40B4-BE49-F238E27FC236}">
                <a16:creationId xmlns:a16="http://schemas.microsoft.com/office/drawing/2014/main" id="{9B396241-671F-4A48-9D6B-7D158AC129F9}"/>
              </a:ext>
              <a:ext uri="{C183D7F6-B498-43B3-948B-1728B52AA6E4}">
                <adec:decorative xmlns:adec="http://schemas.microsoft.com/office/drawing/2017/decorative" val="1"/>
              </a:ext>
            </a:extLst>
          </p:cNvPr>
          <p:cNvSpPr txBox="1"/>
          <p:nvPr/>
        </p:nvSpPr>
        <p:spPr>
          <a:xfrm>
            <a:off x="7113989" y="5333099"/>
            <a:ext cx="866391"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Failover B</a:t>
            </a:r>
          </a:p>
          <a:p>
            <a:pPr algn="ctr"/>
            <a:r>
              <a:rPr lang="en-IN" sz="1600" dirty="0">
                <a:gradFill>
                  <a:gsLst>
                    <a:gs pos="2917">
                      <a:schemeClr val="tx1"/>
                    </a:gs>
                    <a:gs pos="30000">
                      <a:schemeClr val="tx1"/>
                    </a:gs>
                  </a:gsLst>
                  <a:lin ang="5400000" scaled="0"/>
                </a:gradFill>
              </a:rPr>
              <a:t>Priority 3</a:t>
            </a:r>
          </a:p>
        </p:txBody>
      </p:sp>
      <p:sp>
        <p:nvSpPr>
          <p:cNvPr id="80" name="TextBox 79">
            <a:extLst>
              <a:ext uri="{FF2B5EF4-FFF2-40B4-BE49-F238E27FC236}">
                <a16:creationId xmlns:a16="http://schemas.microsoft.com/office/drawing/2014/main" id="{E419F364-4429-456A-BC22-E4BDF7CA62E3}"/>
              </a:ext>
              <a:ext uri="{C183D7F6-B498-43B3-948B-1728B52AA6E4}">
                <adec:decorative xmlns:adec="http://schemas.microsoft.com/office/drawing/2017/decorative" val="1"/>
              </a:ext>
            </a:extLst>
          </p:cNvPr>
          <p:cNvSpPr txBox="1"/>
          <p:nvPr/>
        </p:nvSpPr>
        <p:spPr>
          <a:xfrm>
            <a:off x="5563331" y="5333099"/>
            <a:ext cx="911596"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Failover A</a:t>
            </a:r>
          </a:p>
          <a:p>
            <a:pPr algn="ctr"/>
            <a:r>
              <a:rPr lang="en-IN" sz="1600" dirty="0">
                <a:gradFill>
                  <a:gsLst>
                    <a:gs pos="2917">
                      <a:schemeClr val="tx1"/>
                    </a:gs>
                    <a:gs pos="30000">
                      <a:schemeClr val="tx1"/>
                    </a:gs>
                  </a:gsLst>
                  <a:lin ang="5400000" scaled="0"/>
                </a:gradFill>
              </a:rPr>
              <a:t>Priority 2</a:t>
            </a:r>
          </a:p>
        </p:txBody>
      </p:sp>
      <p:sp>
        <p:nvSpPr>
          <p:cNvPr id="81" name="TextBox 80">
            <a:extLst>
              <a:ext uri="{FF2B5EF4-FFF2-40B4-BE49-F238E27FC236}">
                <a16:creationId xmlns:a16="http://schemas.microsoft.com/office/drawing/2014/main" id="{37A6AF3A-5B42-4710-9F12-75406CABC8F1}"/>
              </a:ext>
              <a:ext uri="{C183D7F6-B498-43B3-948B-1728B52AA6E4}">
                <adec:decorative xmlns:adec="http://schemas.microsoft.com/office/drawing/2017/decorative" val="1"/>
              </a:ext>
            </a:extLst>
          </p:cNvPr>
          <p:cNvSpPr txBox="1"/>
          <p:nvPr/>
        </p:nvSpPr>
        <p:spPr>
          <a:xfrm>
            <a:off x="3959584" y="5333099"/>
            <a:ext cx="814325"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Primary</a:t>
            </a:r>
          </a:p>
          <a:p>
            <a:pPr algn="ctr"/>
            <a:r>
              <a:rPr lang="en-IN" sz="1600" dirty="0">
                <a:gradFill>
                  <a:gsLst>
                    <a:gs pos="2917">
                      <a:schemeClr val="tx1"/>
                    </a:gs>
                    <a:gs pos="30000">
                      <a:schemeClr val="tx1"/>
                    </a:gs>
                  </a:gsLst>
                  <a:lin ang="5400000" scaled="0"/>
                </a:gradFill>
              </a:rPr>
              <a:t>Priority 1</a:t>
            </a:r>
          </a:p>
        </p:txBody>
      </p:sp>
      <p:sp>
        <p:nvSpPr>
          <p:cNvPr id="82" name="TextBox 81">
            <a:extLst>
              <a:ext uri="{FF2B5EF4-FFF2-40B4-BE49-F238E27FC236}">
                <a16:creationId xmlns:a16="http://schemas.microsoft.com/office/drawing/2014/main" id="{7CFE4870-BA7E-44E1-AC06-1DDDE1FDC37F}"/>
              </a:ext>
              <a:ext uri="{C183D7F6-B498-43B3-948B-1728B52AA6E4}">
                <adec:decorative xmlns:adec="http://schemas.microsoft.com/office/drawing/2017/decorative" val="1"/>
              </a:ext>
            </a:extLst>
          </p:cNvPr>
          <p:cNvSpPr txBox="1"/>
          <p:nvPr/>
        </p:nvSpPr>
        <p:spPr>
          <a:xfrm>
            <a:off x="8365447" y="5995698"/>
            <a:ext cx="1497982" cy="246221"/>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Azure</a:t>
            </a:r>
          </a:p>
        </p:txBody>
      </p:sp>
      <p:sp>
        <p:nvSpPr>
          <p:cNvPr id="85" name="TextBox 84">
            <a:extLst>
              <a:ext uri="{FF2B5EF4-FFF2-40B4-BE49-F238E27FC236}">
                <a16:creationId xmlns:a16="http://schemas.microsoft.com/office/drawing/2014/main" id="{EB856434-4177-4137-AD79-6ACDFABE0986}"/>
              </a:ext>
              <a:ext uri="{C183D7F6-B498-43B3-948B-1728B52AA6E4}">
                <adec:decorative xmlns:adec="http://schemas.microsoft.com/office/drawing/2017/decorative" val="1"/>
              </a:ext>
            </a:extLst>
          </p:cNvPr>
          <p:cNvSpPr txBox="1"/>
          <p:nvPr/>
        </p:nvSpPr>
        <p:spPr>
          <a:xfrm>
            <a:off x="1468040" y="2061935"/>
            <a:ext cx="41678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User</a:t>
            </a:r>
          </a:p>
        </p:txBody>
      </p:sp>
      <p:graphicFrame>
        <p:nvGraphicFramePr>
          <p:cNvPr id="87" name="Table 86">
            <a:extLst>
              <a:ext uri="{FF2B5EF4-FFF2-40B4-BE49-F238E27FC236}">
                <a16:creationId xmlns:a16="http://schemas.microsoft.com/office/drawing/2014/main" id="{BB80B9FE-559A-4067-AB08-26DCDD3C6991}"/>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533324038"/>
              </p:ext>
            </p:extLst>
          </p:nvPr>
        </p:nvGraphicFramePr>
        <p:xfrm>
          <a:off x="8033182" y="3794004"/>
          <a:ext cx="3573597" cy="1467368"/>
        </p:xfrm>
        <a:graphic>
          <a:graphicData uri="http://schemas.openxmlformats.org/drawingml/2006/table">
            <a:tbl>
              <a:tblPr firstRow="1" bandRow="1">
                <a:tableStyleId>{5C22544A-7EE6-4342-B048-85BDC9FD1C3A}</a:tableStyleId>
              </a:tblPr>
              <a:tblGrid>
                <a:gridCol w="1205275">
                  <a:extLst>
                    <a:ext uri="{9D8B030D-6E8A-4147-A177-3AD203B41FA5}">
                      <a16:colId xmlns:a16="http://schemas.microsoft.com/office/drawing/2014/main" val="247958754"/>
                    </a:ext>
                  </a:extLst>
                </a:gridCol>
                <a:gridCol w="1102349">
                  <a:extLst>
                    <a:ext uri="{9D8B030D-6E8A-4147-A177-3AD203B41FA5}">
                      <a16:colId xmlns:a16="http://schemas.microsoft.com/office/drawing/2014/main" val="1997347414"/>
                    </a:ext>
                  </a:extLst>
                </a:gridCol>
                <a:gridCol w="1265973">
                  <a:extLst>
                    <a:ext uri="{9D8B030D-6E8A-4147-A177-3AD203B41FA5}">
                      <a16:colId xmlns:a16="http://schemas.microsoft.com/office/drawing/2014/main" val="2028547095"/>
                    </a:ext>
                  </a:extLst>
                </a:gridCol>
              </a:tblGrid>
              <a:tr h="364559">
                <a:tc>
                  <a:txBody>
                    <a:bodyPr/>
                    <a:lstStyle/>
                    <a:p>
                      <a:r>
                        <a:rPr lang="en-IN" sz="1600" b="0" dirty="0">
                          <a:latin typeface="+mj-lt"/>
                        </a:rPr>
                        <a:t>Endpoint</a:t>
                      </a:r>
                    </a:p>
                  </a:txBody>
                  <a:tcPr/>
                </a:tc>
                <a:tc>
                  <a:txBody>
                    <a:bodyPr/>
                    <a:lstStyle/>
                    <a:p>
                      <a:r>
                        <a:rPr lang="en-IN" sz="1600" b="0" dirty="0">
                          <a:latin typeface="+mj-lt"/>
                        </a:rPr>
                        <a:t>Priority</a:t>
                      </a:r>
                    </a:p>
                  </a:txBody>
                  <a:tcPr/>
                </a:tc>
                <a:tc>
                  <a:txBody>
                    <a:bodyPr/>
                    <a:lstStyle/>
                    <a:p>
                      <a:r>
                        <a:rPr lang="en-IN" sz="1600" b="0" dirty="0">
                          <a:latin typeface="+mj-lt"/>
                        </a:rPr>
                        <a:t>Status</a:t>
                      </a:r>
                    </a:p>
                  </a:txBody>
                  <a:tcPr/>
                </a:tc>
                <a:extLst>
                  <a:ext uri="{0D108BD9-81ED-4DB2-BD59-A6C34878D82A}">
                    <a16:rowId xmlns:a16="http://schemas.microsoft.com/office/drawing/2014/main" val="665870960"/>
                  </a:ext>
                </a:extLst>
              </a:tr>
              <a:tr h="370090">
                <a:tc>
                  <a:txBody>
                    <a:bodyPr/>
                    <a:lstStyle/>
                    <a:p>
                      <a:r>
                        <a:rPr lang="en-IN" sz="1400" dirty="0">
                          <a:latin typeface="+mj-lt"/>
                        </a:rPr>
                        <a:t>Primary</a:t>
                      </a:r>
                    </a:p>
                  </a:txBody>
                  <a:tcPr>
                    <a:solidFill>
                      <a:srgbClr val="E6E6E6"/>
                    </a:solidFill>
                  </a:tcPr>
                </a:tc>
                <a:tc>
                  <a:txBody>
                    <a:bodyPr/>
                    <a:lstStyle/>
                    <a:p>
                      <a:r>
                        <a:rPr lang="en-IN" sz="1400" dirty="0">
                          <a:latin typeface="+mj-lt"/>
                        </a:rPr>
                        <a:t>1</a:t>
                      </a:r>
                    </a:p>
                  </a:txBody>
                  <a:tcPr>
                    <a:solidFill>
                      <a:srgbClr val="E6E6E6"/>
                    </a:solidFill>
                  </a:tcPr>
                </a:tc>
                <a:tc>
                  <a:txBody>
                    <a:bodyPr/>
                    <a:lstStyle/>
                    <a:p>
                      <a:r>
                        <a:rPr lang="en-IN" sz="1400" dirty="0">
                          <a:solidFill>
                            <a:schemeClr val="accent4">
                              <a:lumMod val="75000"/>
                            </a:schemeClr>
                          </a:solidFill>
                          <a:latin typeface="+mj-lt"/>
                        </a:rPr>
                        <a:t>Degraded</a:t>
                      </a:r>
                    </a:p>
                  </a:txBody>
                  <a:tcPr>
                    <a:solidFill>
                      <a:srgbClr val="E6E6E6"/>
                    </a:solidFill>
                  </a:tcPr>
                </a:tc>
                <a:extLst>
                  <a:ext uri="{0D108BD9-81ED-4DB2-BD59-A6C34878D82A}">
                    <a16:rowId xmlns:a16="http://schemas.microsoft.com/office/drawing/2014/main" val="2993353033"/>
                  </a:ext>
                </a:extLst>
              </a:tr>
              <a:tr h="368160">
                <a:tc>
                  <a:txBody>
                    <a:bodyPr/>
                    <a:lstStyle/>
                    <a:p>
                      <a:r>
                        <a:rPr lang="en-IN" sz="1400" dirty="0">
                          <a:latin typeface="+mj-lt"/>
                        </a:rPr>
                        <a:t>Failover A</a:t>
                      </a:r>
                    </a:p>
                  </a:txBody>
                  <a:tcPr>
                    <a:solidFill>
                      <a:srgbClr val="E6E6E6"/>
                    </a:solidFill>
                  </a:tcPr>
                </a:tc>
                <a:tc>
                  <a:txBody>
                    <a:bodyPr/>
                    <a:lstStyle/>
                    <a:p>
                      <a:r>
                        <a:rPr lang="en-IN" sz="1400" dirty="0">
                          <a:latin typeface="+mj-lt"/>
                        </a:rPr>
                        <a:t>2</a:t>
                      </a:r>
                    </a:p>
                  </a:txBody>
                  <a:tcPr>
                    <a:solidFill>
                      <a:srgbClr val="E6E6E6"/>
                    </a:solidFill>
                  </a:tcPr>
                </a:tc>
                <a:tc>
                  <a:txBody>
                    <a:bodyPr/>
                    <a:lstStyle/>
                    <a:p>
                      <a:r>
                        <a:rPr lang="en-IN" sz="1400" kern="1200" dirty="0">
                          <a:solidFill>
                            <a:schemeClr val="accent3">
                              <a:lumMod val="75000"/>
                            </a:schemeClr>
                          </a:solidFill>
                          <a:latin typeface="+mj-lt"/>
                          <a:ea typeface="+mn-ea"/>
                          <a:cs typeface="+mn-cs"/>
                        </a:rPr>
                        <a:t>Online</a:t>
                      </a:r>
                    </a:p>
                  </a:txBody>
                  <a:tcPr>
                    <a:solidFill>
                      <a:srgbClr val="E6E6E6"/>
                    </a:solidFill>
                  </a:tcPr>
                </a:tc>
                <a:extLst>
                  <a:ext uri="{0D108BD9-81ED-4DB2-BD59-A6C34878D82A}">
                    <a16:rowId xmlns:a16="http://schemas.microsoft.com/office/drawing/2014/main" val="3257889925"/>
                  </a:ext>
                </a:extLst>
              </a:tr>
              <a:tr h="364559">
                <a:tc>
                  <a:txBody>
                    <a:bodyPr/>
                    <a:lstStyle/>
                    <a:p>
                      <a:r>
                        <a:rPr lang="en-IN" sz="1400" dirty="0">
                          <a:latin typeface="+mj-lt"/>
                        </a:rPr>
                        <a:t>Failover B</a:t>
                      </a:r>
                    </a:p>
                  </a:txBody>
                  <a:tcPr>
                    <a:solidFill>
                      <a:srgbClr val="E6E6E6"/>
                    </a:solidFill>
                  </a:tcPr>
                </a:tc>
                <a:tc>
                  <a:txBody>
                    <a:bodyPr/>
                    <a:lstStyle/>
                    <a:p>
                      <a:r>
                        <a:rPr lang="en-IN" sz="1400" dirty="0">
                          <a:latin typeface="+mj-lt"/>
                        </a:rPr>
                        <a:t>3</a:t>
                      </a:r>
                    </a:p>
                  </a:txBody>
                  <a:tcPr>
                    <a:solidFill>
                      <a:srgbClr val="E6E6E6"/>
                    </a:solidFill>
                  </a:tcPr>
                </a:tc>
                <a:tc>
                  <a:txBody>
                    <a:bodyPr/>
                    <a:lstStyle/>
                    <a:p>
                      <a:r>
                        <a:rPr lang="en-IN" sz="1400" kern="1200" dirty="0">
                          <a:solidFill>
                            <a:schemeClr val="accent3">
                              <a:lumMod val="75000"/>
                            </a:schemeClr>
                          </a:solidFill>
                          <a:latin typeface="+mj-lt"/>
                          <a:ea typeface="+mn-ea"/>
                          <a:cs typeface="+mn-cs"/>
                        </a:rPr>
                        <a:t>Online</a:t>
                      </a:r>
                    </a:p>
                  </a:txBody>
                  <a:tcPr>
                    <a:solidFill>
                      <a:srgbClr val="E6E6E6"/>
                    </a:solidFill>
                  </a:tcPr>
                </a:tc>
                <a:extLst>
                  <a:ext uri="{0D108BD9-81ED-4DB2-BD59-A6C34878D82A}">
                    <a16:rowId xmlns:a16="http://schemas.microsoft.com/office/drawing/2014/main" val="3511778309"/>
                  </a:ext>
                </a:extLst>
              </a:tr>
            </a:tbl>
          </a:graphicData>
        </a:graphic>
      </p:graphicFrame>
      <p:pic>
        <p:nvPicPr>
          <p:cNvPr id="88" name="Picture 87">
            <a:extLst>
              <a:ext uri="{FF2B5EF4-FFF2-40B4-BE49-F238E27FC236}">
                <a16:creationId xmlns:a16="http://schemas.microsoft.com/office/drawing/2014/main" id="{35C1B62B-BE2B-4C51-AD09-88000A3BFD5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708527" y="5298261"/>
            <a:ext cx="780290" cy="780290"/>
          </a:xfrm>
          <a:prstGeom prst="rect">
            <a:avLst/>
          </a:prstGeom>
        </p:spPr>
      </p:pic>
      <p:pic>
        <p:nvPicPr>
          <p:cNvPr id="89" name="Picture 88">
            <a:extLst>
              <a:ext uri="{FF2B5EF4-FFF2-40B4-BE49-F238E27FC236}">
                <a16:creationId xmlns:a16="http://schemas.microsoft.com/office/drawing/2014/main" id="{277771A8-33D9-494C-8921-77277A2DAE5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445886" y="1432465"/>
            <a:ext cx="780290" cy="780290"/>
          </a:xfrm>
          <a:prstGeom prst="rect">
            <a:avLst/>
          </a:prstGeom>
        </p:spPr>
      </p:pic>
      <p:cxnSp>
        <p:nvCxnSpPr>
          <p:cNvPr id="98" name="Straight Connector 97">
            <a:extLst>
              <a:ext uri="{FF2B5EF4-FFF2-40B4-BE49-F238E27FC236}">
                <a16:creationId xmlns:a16="http://schemas.microsoft.com/office/drawing/2014/main" id="{86C2A6C4-57FB-4004-B067-AE9BB60B7A8F}"/>
              </a:ext>
              <a:ext uri="{C183D7F6-B498-43B3-948B-1728B52AA6E4}">
                <adec:decorative xmlns:adec="http://schemas.microsoft.com/office/drawing/2017/decorative" val="1"/>
              </a:ext>
            </a:extLst>
          </p:cNvPr>
          <p:cNvCxnSpPr/>
          <p:nvPr/>
        </p:nvCxnSpPr>
        <p:spPr>
          <a:xfrm>
            <a:off x="4366746" y="4414612"/>
            <a:ext cx="318043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DCE33E4-C033-4049-84C2-A9E4F289C8FD}"/>
              </a:ext>
              <a:ext uri="{C183D7F6-B498-43B3-948B-1728B52AA6E4}">
                <adec:decorative xmlns:adec="http://schemas.microsoft.com/office/drawing/2017/decorative" val="1"/>
              </a:ext>
            </a:extLst>
          </p:cNvPr>
          <p:cNvCxnSpPr>
            <a:cxnSpLocks/>
          </p:cNvCxnSpPr>
          <p:nvPr/>
        </p:nvCxnSpPr>
        <p:spPr>
          <a:xfrm>
            <a:off x="4362500"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549016D-562B-45E4-9147-2E8C19E536F9}"/>
              </a:ext>
              <a:ext uri="{C183D7F6-B498-43B3-948B-1728B52AA6E4}">
                <adec:decorative xmlns:adec="http://schemas.microsoft.com/office/drawing/2017/decorative" val="1"/>
              </a:ext>
            </a:extLst>
          </p:cNvPr>
          <p:cNvCxnSpPr>
            <a:cxnSpLocks/>
          </p:cNvCxnSpPr>
          <p:nvPr/>
        </p:nvCxnSpPr>
        <p:spPr>
          <a:xfrm>
            <a:off x="6019129" y="440668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F94B7D2-2536-4DCD-B610-CAFF0AFBC6B3}"/>
              </a:ext>
              <a:ext uri="{C183D7F6-B498-43B3-948B-1728B52AA6E4}">
                <adec:decorative xmlns:adec="http://schemas.microsoft.com/office/drawing/2017/decorative" val="1"/>
              </a:ext>
            </a:extLst>
          </p:cNvPr>
          <p:cNvCxnSpPr>
            <a:cxnSpLocks/>
          </p:cNvCxnSpPr>
          <p:nvPr/>
        </p:nvCxnSpPr>
        <p:spPr>
          <a:xfrm>
            <a:off x="7540162"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1CD599C-CDD6-413F-B398-72969D6AB5B1}"/>
              </a:ext>
              <a:ext uri="{C183D7F6-B498-43B3-948B-1728B52AA6E4}">
                <adec:decorative xmlns:adec="http://schemas.microsoft.com/office/drawing/2017/decorative" val="1"/>
              </a:ext>
            </a:extLst>
          </p:cNvPr>
          <p:cNvCxnSpPr>
            <a:cxnSpLocks/>
          </p:cNvCxnSpPr>
          <p:nvPr/>
        </p:nvCxnSpPr>
        <p:spPr>
          <a:xfrm>
            <a:off x="6770223" y="374268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78B917C6-4FEC-40A9-97C9-CD294D8DCB80}"/>
              </a:ext>
              <a:ext uri="{C183D7F6-B498-43B3-948B-1728B52AA6E4}">
                <adec:decorative xmlns:adec="http://schemas.microsoft.com/office/drawing/2017/decorative" val="1"/>
              </a:ext>
            </a:extLst>
          </p:cNvPr>
          <p:cNvSpPr txBox="1"/>
          <p:nvPr/>
        </p:nvSpPr>
        <p:spPr>
          <a:xfrm>
            <a:off x="6062592" y="3820562"/>
            <a:ext cx="145802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Traffic Manager</a:t>
            </a:r>
          </a:p>
        </p:txBody>
      </p:sp>
      <p:cxnSp>
        <p:nvCxnSpPr>
          <p:cNvPr id="104" name="Connector: Elbow 103">
            <a:extLst>
              <a:ext uri="{FF2B5EF4-FFF2-40B4-BE49-F238E27FC236}">
                <a16:creationId xmlns:a16="http://schemas.microsoft.com/office/drawing/2014/main" id="{2A38937F-424B-4491-B9DE-885F339F8F3C}"/>
              </a:ext>
              <a:ext uri="{C183D7F6-B498-43B3-948B-1728B52AA6E4}">
                <adec:decorative xmlns:adec="http://schemas.microsoft.com/office/drawing/2017/decorative" val="1"/>
              </a:ext>
            </a:extLst>
          </p:cNvPr>
          <p:cNvCxnSpPr>
            <a:cxnSpLocks/>
          </p:cNvCxnSpPr>
          <p:nvPr/>
        </p:nvCxnSpPr>
        <p:spPr>
          <a:xfrm rot="16200000" flipH="1">
            <a:off x="5934808" y="2073136"/>
            <a:ext cx="937388" cy="733443"/>
          </a:xfrm>
          <a:prstGeom prst="bentConnector3">
            <a:avLst>
              <a:gd name="adj1" fmla="val 6287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83119EA8-634B-49BC-83E2-68BC8531840A}"/>
              </a:ext>
              <a:ext uri="{C183D7F6-B498-43B3-948B-1728B52AA6E4}">
                <adec:decorative xmlns:adec="http://schemas.microsoft.com/office/drawing/2017/decorative" val="1"/>
              </a:ext>
            </a:extLst>
          </p:cNvPr>
          <p:cNvCxnSpPr>
            <a:cxnSpLocks/>
          </p:cNvCxnSpPr>
          <p:nvPr/>
        </p:nvCxnSpPr>
        <p:spPr>
          <a:xfrm rot="10800000">
            <a:off x="5821744" y="1941493"/>
            <a:ext cx="558334" cy="1395625"/>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7CF28E46-63BF-48C7-8123-4374B9F2B56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347513" y="1328254"/>
            <a:ext cx="657834" cy="657834"/>
          </a:xfrm>
          <a:prstGeom prst="rect">
            <a:avLst/>
          </a:prstGeom>
        </p:spPr>
      </p:pic>
      <p:cxnSp>
        <p:nvCxnSpPr>
          <p:cNvPr id="107" name="Straight Arrow Connector 106">
            <a:extLst>
              <a:ext uri="{FF2B5EF4-FFF2-40B4-BE49-F238E27FC236}">
                <a16:creationId xmlns:a16="http://schemas.microsoft.com/office/drawing/2014/main" id="{28A66598-1FD1-4B31-AFD9-15F2309D74DA}"/>
              </a:ext>
              <a:ext uri="{C183D7F6-B498-43B3-948B-1728B52AA6E4}">
                <adec:decorative xmlns:adec="http://schemas.microsoft.com/office/drawing/2017/decorative" val="1"/>
              </a:ext>
            </a:extLst>
          </p:cNvPr>
          <p:cNvCxnSpPr>
            <a:cxnSpLocks/>
          </p:cNvCxnSpPr>
          <p:nvPr/>
        </p:nvCxnSpPr>
        <p:spPr>
          <a:xfrm>
            <a:off x="3181351" y="1746119"/>
            <a:ext cx="2168886"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4AF82F0-D0C2-4708-8914-6D84701E5546}"/>
              </a:ext>
              <a:ext uri="{C183D7F6-B498-43B3-948B-1728B52AA6E4}">
                <adec:decorative xmlns:adec="http://schemas.microsoft.com/office/drawing/2017/decorative" val="1"/>
              </a:ext>
            </a:extLst>
          </p:cNvPr>
          <p:cNvCxnSpPr>
            <a:cxnSpLocks/>
          </p:cNvCxnSpPr>
          <p:nvPr/>
        </p:nvCxnSpPr>
        <p:spPr>
          <a:xfrm flipH="1">
            <a:off x="3152776" y="1893235"/>
            <a:ext cx="21974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A4FE19EC-55F7-410E-A058-5FF8FB67F197}"/>
              </a:ext>
              <a:ext uri="{C183D7F6-B498-43B3-948B-1728B52AA6E4}">
                <adec:decorative xmlns:adec="http://schemas.microsoft.com/office/drawing/2017/decorative" val="1"/>
              </a:ext>
            </a:extLst>
          </p:cNvPr>
          <p:cNvGrpSpPr/>
          <p:nvPr/>
        </p:nvGrpSpPr>
        <p:grpSpPr>
          <a:xfrm>
            <a:off x="3867695" y="1305057"/>
            <a:ext cx="310785" cy="310785"/>
            <a:chOff x="3867695" y="1305057"/>
            <a:chExt cx="310785" cy="310785"/>
          </a:xfrm>
        </p:grpSpPr>
        <p:sp>
          <p:nvSpPr>
            <p:cNvPr id="110" name="Teardrop 109">
              <a:extLst>
                <a:ext uri="{FF2B5EF4-FFF2-40B4-BE49-F238E27FC236}">
                  <a16:creationId xmlns:a16="http://schemas.microsoft.com/office/drawing/2014/main" id="{6A29B8C0-2EC0-4BBA-9C06-8D53042530B5}"/>
                </a:ext>
              </a:extLst>
            </p:cNvPr>
            <p:cNvSpPr/>
            <p:nvPr/>
          </p:nvSpPr>
          <p:spPr bwMode="auto">
            <a:xfrm rot="8100000">
              <a:off x="3867695" y="1305057"/>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TextBox 110">
              <a:extLst>
                <a:ext uri="{FF2B5EF4-FFF2-40B4-BE49-F238E27FC236}">
                  <a16:creationId xmlns:a16="http://schemas.microsoft.com/office/drawing/2014/main" id="{02A2A5DB-0FF7-4265-8456-6A94086016AC}"/>
                </a:ext>
              </a:extLst>
            </p:cNvPr>
            <p:cNvSpPr txBox="1"/>
            <p:nvPr/>
          </p:nvSpPr>
          <p:spPr>
            <a:xfrm>
              <a:off x="3981409" y="1337339"/>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112" name="Group 111">
            <a:extLst>
              <a:ext uri="{FF2B5EF4-FFF2-40B4-BE49-F238E27FC236}">
                <a16:creationId xmlns:a16="http://schemas.microsoft.com/office/drawing/2014/main" id="{51749421-214B-45B5-B8D1-0ACAC6088CD5}"/>
              </a:ext>
              <a:ext uri="{C183D7F6-B498-43B3-948B-1728B52AA6E4}">
                <adec:decorative xmlns:adec="http://schemas.microsoft.com/office/drawing/2017/decorative" val="1"/>
              </a:ext>
            </a:extLst>
          </p:cNvPr>
          <p:cNvGrpSpPr/>
          <p:nvPr/>
        </p:nvGrpSpPr>
        <p:grpSpPr>
          <a:xfrm>
            <a:off x="6918281" y="2580130"/>
            <a:ext cx="310785" cy="310785"/>
            <a:chOff x="6918281" y="2580130"/>
            <a:chExt cx="310785" cy="310785"/>
          </a:xfrm>
        </p:grpSpPr>
        <p:sp>
          <p:nvSpPr>
            <p:cNvPr id="113" name="Teardrop 112">
              <a:extLst>
                <a:ext uri="{FF2B5EF4-FFF2-40B4-BE49-F238E27FC236}">
                  <a16:creationId xmlns:a16="http://schemas.microsoft.com/office/drawing/2014/main" id="{05FA09EC-90B4-46BE-8A6E-18574A19449A}"/>
                </a:ext>
              </a:extLst>
            </p:cNvPr>
            <p:cNvSpPr/>
            <p:nvPr/>
          </p:nvSpPr>
          <p:spPr bwMode="auto">
            <a:xfrm rot="8100000">
              <a:off x="6918281" y="2580130"/>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TextBox 113">
              <a:extLst>
                <a:ext uri="{FF2B5EF4-FFF2-40B4-BE49-F238E27FC236}">
                  <a16:creationId xmlns:a16="http://schemas.microsoft.com/office/drawing/2014/main" id="{30A7675C-7EA3-4A55-9DF7-E6E6DFC9866A}"/>
                </a:ext>
              </a:extLst>
            </p:cNvPr>
            <p:cNvSpPr txBox="1"/>
            <p:nvPr/>
          </p:nvSpPr>
          <p:spPr>
            <a:xfrm>
              <a:off x="7016755" y="2612412"/>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115" name="Group 114">
            <a:extLst>
              <a:ext uri="{FF2B5EF4-FFF2-40B4-BE49-F238E27FC236}">
                <a16:creationId xmlns:a16="http://schemas.microsoft.com/office/drawing/2014/main" id="{414BDC40-FCEF-46E7-A246-D4026BEFB56E}"/>
              </a:ext>
              <a:ext uri="{C183D7F6-B498-43B3-948B-1728B52AA6E4}">
                <adec:decorative xmlns:adec="http://schemas.microsoft.com/office/drawing/2017/decorative" val="1"/>
              </a:ext>
            </a:extLst>
          </p:cNvPr>
          <p:cNvGrpSpPr/>
          <p:nvPr/>
        </p:nvGrpSpPr>
        <p:grpSpPr>
          <a:xfrm>
            <a:off x="5384967" y="2789458"/>
            <a:ext cx="310785" cy="310785"/>
            <a:chOff x="5384967" y="2789458"/>
            <a:chExt cx="310785" cy="310785"/>
          </a:xfrm>
        </p:grpSpPr>
        <p:sp>
          <p:nvSpPr>
            <p:cNvPr id="116" name="Teardrop 115">
              <a:extLst>
                <a:ext uri="{FF2B5EF4-FFF2-40B4-BE49-F238E27FC236}">
                  <a16:creationId xmlns:a16="http://schemas.microsoft.com/office/drawing/2014/main" id="{326432CE-70FC-488A-B0F7-433E95EBDA8B}"/>
                </a:ext>
              </a:extLst>
            </p:cNvPr>
            <p:cNvSpPr/>
            <p:nvPr/>
          </p:nvSpPr>
          <p:spPr bwMode="auto">
            <a:xfrm rot="2700000">
              <a:off x="5384967" y="278945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TextBox 116">
              <a:extLst>
                <a:ext uri="{FF2B5EF4-FFF2-40B4-BE49-F238E27FC236}">
                  <a16:creationId xmlns:a16="http://schemas.microsoft.com/office/drawing/2014/main" id="{FC16EC82-8973-4275-B874-933CDF186BF6}"/>
                </a:ext>
              </a:extLst>
            </p:cNvPr>
            <p:cNvSpPr txBox="1"/>
            <p:nvPr/>
          </p:nvSpPr>
          <p:spPr>
            <a:xfrm>
              <a:off x="5483453" y="2821752"/>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sp>
        <p:nvSpPr>
          <p:cNvPr id="118" name="TextBox 117">
            <a:extLst>
              <a:ext uri="{FF2B5EF4-FFF2-40B4-BE49-F238E27FC236}">
                <a16:creationId xmlns:a16="http://schemas.microsoft.com/office/drawing/2014/main" id="{5159C142-8ED2-4C25-A31C-C52BD8EF4DE7}"/>
              </a:ext>
              <a:ext uri="{C183D7F6-B498-43B3-948B-1728B52AA6E4}">
                <adec:decorative xmlns:adec="http://schemas.microsoft.com/office/drawing/2017/decorative" val="1"/>
              </a:ext>
            </a:extLst>
          </p:cNvPr>
          <p:cNvSpPr txBox="1"/>
          <p:nvPr/>
        </p:nvSpPr>
        <p:spPr>
          <a:xfrm>
            <a:off x="2308362" y="2061935"/>
            <a:ext cx="74680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Browser</a:t>
            </a:r>
          </a:p>
        </p:txBody>
      </p:sp>
      <p:pic>
        <p:nvPicPr>
          <p:cNvPr id="119" name="Picture 118">
            <a:extLst>
              <a:ext uri="{FF2B5EF4-FFF2-40B4-BE49-F238E27FC236}">
                <a16:creationId xmlns:a16="http://schemas.microsoft.com/office/drawing/2014/main" id="{AC501B5C-8ABD-4810-9321-A54D5AD17DF5}"/>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41562" y="1415571"/>
            <a:ext cx="873848" cy="553998"/>
          </a:xfrm>
          <a:prstGeom prst="rect">
            <a:avLst/>
          </a:prstGeom>
        </p:spPr>
      </p:pic>
      <p:sp>
        <p:nvSpPr>
          <p:cNvPr id="120" name="TextBox 119">
            <a:extLst>
              <a:ext uri="{FF2B5EF4-FFF2-40B4-BE49-F238E27FC236}">
                <a16:creationId xmlns:a16="http://schemas.microsoft.com/office/drawing/2014/main" id="{C89EA8EA-8673-4BD6-BE99-4EA1494BF6A2}"/>
              </a:ext>
              <a:ext uri="{C183D7F6-B498-43B3-948B-1728B52AA6E4}">
                <adec:decorative xmlns:adec="http://schemas.microsoft.com/office/drawing/2017/decorative" val="1"/>
              </a:ext>
            </a:extLst>
          </p:cNvPr>
          <p:cNvSpPr txBox="1"/>
          <p:nvPr/>
        </p:nvSpPr>
        <p:spPr>
          <a:xfrm>
            <a:off x="1851032" y="3293296"/>
            <a:ext cx="2568332" cy="738664"/>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Client connects directly</a:t>
            </a:r>
          </a:p>
          <a:p>
            <a:pPr algn="l"/>
            <a:r>
              <a:rPr lang="en-IN" sz="1600" dirty="0">
                <a:gradFill>
                  <a:gsLst>
                    <a:gs pos="2917">
                      <a:schemeClr val="tx1"/>
                    </a:gs>
                    <a:gs pos="30000">
                      <a:schemeClr val="tx1"/>
                    </a:gs>
                  </a:gsLst>
                  <a:lin ang="5400000" scaled="0"/>
                </a:gradFill>
              </a:rPr>
              <a:t>to selected endpoint,</a:t>
            </a:r>
          </a:p>
          <a:p>
            <a:pPr algn="l"/>
            <a:r>
              <a:rPr lang="en-IN" sz="1600" dirty="0">
                <a:gradFill>
                  <a:gsLst>
                    <a:gs pos="2917">
                      <a:schemeClr val="tx1"/>
                    </a:gs>
                    <a:gs pos="30000">
                      <a:schemeClr val="tx1"/>
                    </a:gs>
                  </a:gsLst>
                  <a:lin ang="5400000" scaled="0"/>
                </a:gradFill>
              </a:rPr>
              <a:t>not through Traffic Manager</a:t>
            </a:r>
          </a:p>
        </p:txBody>
      </p:sp>
      <p:grpSp>
        <p:nvGrpSpPr>
          <p:cNvPr id="121" name="Group 120">
            <a:extLst>
              <a:ext uri="{FF2B5EF4-FFF2-40B4-BE49-F238E27FC236}">
                <a16:creationId xmlns:a16="http://schemas.microsoft.com/office/drawing/2014/main" id="{661B757E-ECD1-49BA-A83B-2BDB55A87F91}"/>
              </a:ext>
              <a:ext uri="{C183D7F6-B498-43B3-948B-1728B52AA6E4}">
                <adec:decorative xmlns:adec="http://schemas.microsoft.com/office/drawing/2017/decorative" val="1"/>
              </a:ext>
            </a:extLst>
          </p:cNvPr>
          <p:cNvGrpSpPr/>
          <p:nvPr/>
        </p:nvGrpSpPr>
        <p:grpSpPr>
          <a:xfrm>
            <a:off x="2445147" y="2887061"/>
            <a:ext cx="310785" cy="310785"/>
            <a:chOff x="2445147" y="2887061"/>
            <a:chExt cx="310785" cy="310785"/>
          </a:xfrm>
        </p:grpSpPr>
        <p:sp>
          <p:nvSpPr>
            <p:cNvPr id="122" name="Teardrop 121">
              <a:extLst>
                <a:ext uri="{FF2B5EF4-FFF2-40B4-BE49-F238E27FC236}">
                  <a16:creationId xmlns:a16="http://schemas.microsoft.com/office/drawing/2014/main" id="{F4773127-54CA-4CFF-88B8-2A87ACA1107B}"/>
                </a:ext>
              </a:extLst>
            </p:cNvPr>
            <p:cNvSpPr/>
            <p:nvPr/>
          </p:nvSpPr>
          <p:spPr bwMode="auto">
            <a:xfrm rot="2700000">
              <a:off x="2445147" y="2887061"/>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39BDB763-9C0E-46F0-AE0C-852CE56B3534}"/>
                </a:ext>
              </a:extLst>
            </p:cNvPr>
            <p:cNvSpPr txBox="1"/>
            <p:nvPr/>
          </p:nvSpPr>
          <p:spPr>
            <a:xfrm>
              <a:off x="2543633" y="2919355"/>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grpSp>
        <p:nvGrpSpPr>
          <p:cNvPr id="125" name="Group 124">
            <a:extLst>
              <a:ext uri="{FF2B5EF4-FFF2-40B4-BE49-F238E27FC236}">
                <a16:creationId xmlns:a16="http://schemas.microsoft.com/office/drawing/2014/main" id="{39D48355-12D2-449C-8937-D86B82AAA07D}"/>
              </a:ext>
              <a:ext uri="{C183D7F6-B498-43B3-948B-1728B52AA6E4}">
                <adec:decorative xmlns:adec="http://schemas.microsoft.com/office/drawing/2017/decorative" val="1"/>
              </a:ext>
            </a:extLst>
          </p:cNvPr>
          <p:cNvGrpSpPr/>
          <p:nvPr/>
        </p:nvGrpSpPr>
        <p:grpSpPr>
          <a:xfrm>
            <a:off x="4107331" y="4742543"/>
            <a:ext cx="518833" cy="508456"/>
            <a:chOff x="4107331" y="4742543"/>
            <a:chExt cx="518833" cy="508456"/>
          </a:xfrm>
        </p:grpSpPr>
        <p:sp>
          <p:nvSpPr>
            <p:cNvPr id="126" name="Freeform: Shape 125">
              <a:extLst>
                <a:ext uri="{FF2B5EF4-FFF2-40B4-BE49-F238E27FC236}">
                  <a16:creationId xmlns:a16="http://schemas.microsoft.com/office/drawing/2014/main" id="{CFE23B5B-E18B-4EBA-AEBE-8B1F40C45355}"/>
                </a:ext>
              </a:extLst>
            </p:cNvPr>
            <p:cNvSpPr/>
            <p:nvPr/>
          </p:nvSpPr>
          <p:spPr>
            <a:xfrm>
              <a:off x="4107331" y="4742543"/>
              <a:ext cx="518833" cy="508456"/>
            </a:xfrm>
            <a:custGeom>
              <a:avLst/>
              <a:gdLst>
                <a:gd name="connsiteX0" fmla="*/ 417068 w 518833"/>
                <a:gd name="connsiteY0" fmla="*/ 465279 h 508456"/>
                <a:gd name="connsiteX1" fmla="*/ 259685 w 518833"/>
                <a:gd name="connsiteY1" fmla="*/ 518729 h 508456"/>
                <a:gd name="connsiteX2" fmla="*/ 53501 w 518833"/>
                <a:gd name="connsiteY2" fmla="*/ 417007 h 508456"/>
                <a:gd name="connsiteX3" fmla="*/ 101835 w 518833"/>
                <a:gd name="connsiteY3" fmla="*/ 53419 h 508456"/>
                <a:gd name="connsiteX4" fmla="*/ 259197 w 518833"/>
                <a:gd name="connsiteY4" fmla="*/ 0 h 508456"/>
                <a:gd name="connsiteX5" fmla="*/ 465381 w 518833"/>
                <a:gd name="connsiteY5" fmla="*/ 101785 h 508456"/>
                <a:gd name="connsiteX6" fmla="*/ 417068 w 518833"/>
                <a:gd name="connsiteY6" fmla="*/ 465279 h 50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833" h="508456">
                  <a:moveTo>
                    <a:pt x="417068" y="465279"/>
                  </a:moveTo>
                  <a:cubicBezTo>
                    <a:pt x="371926" y="499945"/>
                    <a:pt x="316601" y="518734"/>
                    <a:pt x="259685" y="518729"/>
                  </a:cubicBezTo>
                  <a:cubicBezTo>
                    <a:pt x="181652" y="518729"/>
                    <a:pt x="104492" y="483698"/>
                    <a:pt x="53501" y="417007"/>
                  </a:cubicBezTo>
                  <a:cubicBezTo>
                    <a:pt x="-33622" y="303258"/>
                    <a:pt x="-12121" y="140583"/>
                    <a:pt x="101835" y="53419"/>
                  </a:cubicBezTo>
                  <a:cubicBezTo>
                    <a:pt x="148831" y="17256"/>
                    <a:pt x="204274" y="0"/>
                    <a:pt x="259197" y="0"/>
                  </a:cubicBezTo>
                  <a:cubicBezTo>
                    <a:pt x="337230" y="0"/>
                    <a:pt x="414411" y="35032"/>
                    <a:pt x="465381" y="101785"/>
                  </a:cubicBezTo>
                  <a:cubicBezTo>
                    <a:pt x="552525" y="215502"/>
                    <a:pt x="530806" y="378209"/>
                    <a:pt x="417068" y="465279"/>
                  </a:cubicBezTo>
                </a:path>
              </a:pathLst>
            </a:custGeom>
            <a:solidFill>
              <a:srgbClr val="59B4D9"/>
            </a:solidFill>
            <a:ln w="10287"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B1827D2A-148A-444A-92BB-C28892656A5A}"/>
                </a:ext>
              </a:extLst>
            </p:cNvPr>
            <p:cNvSpPr/>
            <p:nvPr/>
          </p:nvSpPr>
          <p:spPr>
            <a:xfrm>
              <a:off x="4147241" y="4754507"/>
              <a:ext cx="466950" cy="446196"/>
            </a:xfrm>
            <a:custGeom>
              <a:avLst/>
              <a:gdLst>
                <a:gd name="connsiteX0" fmla="*/ 329498 w 466949"/>
                <a:gd name="connsiteY0" fmla="*/ 292881 h 446196"/>
                <a:gd name="connsiteX1" fmla="*/ 407748 w 466949"/>
                <a:gd name="connsiteY1" fmla="*/ 303299 h 446196"/>
                <a:gd name="connsiteX2" fmla="*/ 411173 w 466949"/>
                <a:gd name="connsiteY2" fmla="*/ 300093 h 446196"/>
                <a:gd name="connsiteX3" fmla="*/ 463315 w 466949"/>
                <a:gd name="connsiteY3" fmla="*/ 335986 h 446196"/>
                <a:gd name="connsiteX4" fmla="*/ 470268 w 466949"/>
                <a:gd name="connsiteY4" fmla="*/ 313759 h 446196"/>
                <a:gd name="connsiteX5" fmla="*/ 425752 w 466949"/>
                <a:gd name="connsiteY5" fmla="*/ 278935 h 446196"/>
                <a:gd name="connsiteX6" fmla="*/ 418177 w 466949"/>
                <a:gd name="connsiteY6" fmla="*/ 225277 h 446196"/>
                <a:gd name="connsiteX7" fmla="*/ 346204 w 466949"/>
                <a:gd name="connsiteY7" fmla="*/ 210989 h 446196"/>
                <a:gd name="connsiteX8" fmla="*/ 260151 w 466949"/>
                <a:gd name="connsiteY8" fmla="*/ 129708 h 446196"/>
                <a:gd name="connsiteX9" fmla="*/ 422815 w 466949"/>
                <a:gd name="connsiteY9" fmla="*/ 86054 h 446196"/>
                <a:gd name="connsiteX10" fmla="*/ 385397 w 466949"/>
                <a:gd name="connsiteY10" fmla="*/ 47691 h 446196"/>
                <a:gd name="connsiteX11" fmla="*/ 211806 w 466949"/>
                <a:gd name="connsiteY11" fmla="*/ 80056 h 446196"/>
                <a:gd name="connsiteX12" fmla="*/ 211785 w 466949"/>
                <a:gd name="connsiteY12" fmla="*/ 80025 h 446196"/>
                <a:gd name="connsiteX13" fmla="*/ 211775 w 466949"/>
                <a:gd name="connsiteY13" fmla="*/ 80025 h 446196"/>
                <a:gd name="connsiteX14" fmla="*/ 139314 w 466949"/>
                <a:gd name="connsiteY14" fmla="*/ 0 h 446196"/>
                <a:gd name="connsiteX15" fmla="*/ 104947 w 466949"/>
                <a:gd name="connsiteY15" fmla="*/ 13977 h 446196"/>
                <a:gd name="connsiteX16" fmla="*/ 175031 w 466949"/>
                <a:gd name="connsiteY16" fmla="*/ 102853 h 446196"/>
                <a:gd name="connsiteX17" fmla="*/ 175207 w 466949"/>
                <a:gd name="connsiteY17" fmla="*/ 103030 h 446196"/>
                <a:gd name="connsiteX18" fmla="*/ 103152 w 466949"/>
                <a:gd name="connsiteY18" fmla="*/ 165445 h 446196"/>
                <a:gd name="connsiteX19" fmla="*/ 94415 w 466949"/>
                <a:gd name="connsiteY19" fmla="*/ 175106 h 446196"/>
                <a:gd name="connsiteX20" fmla="*/ 51694 w 466949"/>
                <a:gd name="connsiteY20" fmla="*/ 178032 h 446196"/>
                <a:gd name="connsiteX21" fmla="*/ 33805 w 466949"/>
                <a:gd name="connsiteY21" fmla="*/ 65632 h 446196"/>
                <a:gd name="connsiteX22" fmla="*/ 5871 w 466949"/>
                <a:gd name="connsiteY22" fmla="*/ 99533 h 446196"/>
                <a:gd name="connsiteX23" fmla="*/ 16092 w 466949"/>
                <a:gd name="connsiteY23" fmla="*/ 204285 h 446196"/>
                <a:gd name="connsiteX24" fmla="*/ 16040 w 466949"/>
                <a:gd name="connsiteY24" fmla="*/ 299263 h 446196"/>
                <a:gd name="connsiteX25" fmla="*/ 21840 w 466949"/>
                <a:gd name="connsiteY25" fmla="*/ 305956 h 446196"/>
                <a:gd name="connsiteX26" fmla="*/ 6690 w 466949"/>
                <a:gd name="connsiteY26" fmla="*/ 396866 h 446196"/>
                <a:gd name="connsiteX27" fmla="*/ 11588 w 466949"/>
                <a:gd name="connsiteY27" fmla="*/ 406163 h 446196"/>
                <a:gd name="connsiteX28" fmla="*/ 54755 w 466949"/>
                <a:gd name="connsiteY28" fmla="*/ 447753 h 446196"/>
                <a:gd name="connsiteX29" fmla="*/ 72541 w 466949"/>
                <a:gd name="connsiteY29" fmla="*/ 329750 h 446196"/>
                <a:gd name="connsiteX30" fmla="*/ 108683 w 466949"/>
                <a:gd name="connsiteY30" fmla="*/ 323876 h 446196"/>
                <a:gd name="connsiteX31" fmla="*/ 129695 w 466949"/>
                <a:gd name="connsiteY31" fmla="*/ 341631 h 446196"/>
                <a:gd name="connsiteX32" fmla="*/ 205289 w 466949"/>
                <a:gd name="connsiteY32" fmla="*/ 389810 h 446196"/>
                <a:gd name="connsiteX33" fmla="*/ 215334 w 466949"/>
                <a:gd name="connsiteY33" fmla="*/ 426315 h 446196"/>
                <a:gd name="connsiteX34" fmla="*/ 287794 w 466949"/>
                <a:gd name="connsiteY34" fmla="*/ 435851 h 446196"/>
                <a:gd name="connsiteX35" fmla="*/ 299291 w 466949"/>
                <a:gd name="connsiteY35" fmla="*/ 423233 h 446196"/>
                <a:gd name="connsiteX36" fmla="*/ 401045 w 466949"/>
                <a:gd name="connsiteY36" fmla="*/ 433807 h 446196"/>
                <a:gd name="connsiteX37" fmla="*/ 434281 w 466949"/>
                <a:gd name="connsiteY37" fmla="*/ 392860 h 446196"/>
                <a:gd name="connsiteX38" fmla="*/ 306648 w 466949"/>
                <a:gd name="connsiteY38" fmla="*/ 384144 h 446196"/>
                <a:gd name="connsiteX39" fmla="*/ 297330 w 466949"/>
                <a:gd name="connsiteY39" fmla="*/ 363598 h 446196"/>
                <a:gd name="connsiteX40" fmla="*/ 228658 w 466949"/>
                <a:gd name="connsiteY40" fmla="*/ 351841 h 446196"/>
                <a:gd name="connsiteX41" fmla="*/ 158532 w 466949"/>
                <a:gd name="connsiteY41" fmla="*/ 305250 h 446196"/>
                <a:gd name="connsiteX42" fmla="*/ 144430 w 466949"/>
                <a:gd name="connsiteY42" fmla="*/ 293649 h 446196"/>
                <a:gd name="connsiteX43" fmla="*/ 147730 w 466949"/>
                <a:gd name="connsiteY43" fmla="*/ 215305 h 446196"/>
                <a:gd name="connsiteX44" fmla="*/ 156768 w 466949"/>
                <a:gd name="connsiteY44" fmla="*/ 206413 h 446196"/>
                <a:gd name="connsiteX45" fmla="*/ 224413 w 466949"/>
                <a:gd name="connsiteY45" fmla="*/ 151686 h 446196"/>
                <a:gd name="connsiteX46" fmla="*/ 221965 w 466949"/>
                <a:gd name="connsiteY46" fmla="*/ 149268 h 446196"/>
                <a:gd name="connsiteX47" fmla="*/ 224445 w 466949"/>
                <a:gd name="connsiteY47" fmla="*/ 151624 h 446196"/>
                <a:gd name="connsiteX48" fmla="*/ 224424 w 466949"/>
                <a:gd name="connsiteY48" fmla="*/ 151634 h 446196"/>
                <a:gd name="connsiteX49" fmla="*/ 323666 w 466949"/>
                <a:gd name="connsiteY49" fmla="*/ 235322 h 446196"/>
                <a:gd name="connsiteX50" fmla="*/ 329498 w 466949"/>
                <a:gd name="connsiteY50" fmla="*/ 292881 h 4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6949" h="446196">
                  <a:moveTo>
                    <a:pt x="329498" y="292881"/>
                  </a:moveTo>
                  <a:cubicBezTo>
                    <a:pt x="348246" y="317336"/>
                    <a:pt x="383254" y="321997"/>
                    <a:pt x="407748" y="303299"/>
                  </a:cubicBezTo>
                  <a:cubicBezTo>
                    <a:pt x="409025" y="302324"/>
                    <a:pt x="410010" y="301141"/>
                    <a:pt x="411173" y="300093"/>
                  </a:cubicBezTo>
                  <a:cubicBezTo>
                    <a:pt x="436170" y="317702"/>
                    <a:pt x="453530" y="329324"/>
                    <a:pt x="463315" y="335986"/>
                  </a:cubicBezTo>
                  <a:cubicBezTo>
                    <a:pt x="466210" y="328484"/>
                    <a:pt x="468213" y="321282"/>
                    <a:pt x="470268" y="313759"/>
                  </a:cubicBezTo>
                  <a:cubicBezTo>
                    <a:pt x="455189" y="302461"/>
                    <a:pt x="440348" y="290851"/>
                    <a:pt x="425752" y="278935"/>
                  </a:cubicBezTo>
                  <a:cubicBezTo>
                    <a:pt x="432382" y="261502"/>
                    <a:pt x="430286" y="241164"/>
                    <a:pt x="418177" y="225277"/>
                  </a:cubicBezTo>
                  <a:cubicBezTo>
                    <a:pt x="401176" y="203120"/>
                    <a:pt x="370380" y="197006"/>
                    <a:pt x="346204" y="210989"/>
                  </a:cubicBezTo>
                  <a:cubicBezTo>
                    <a:pt x="316835" y="184629"/>
                    <a:pt x="288142" y="157527"/>
                    <a:pt x="260151" y="129708"/>
                  </a:cubicBezTo>
                  <a:cubicBezTo>
                    <a:pt x="355253" y="78562"/>
                    <a:pt x="422815" y="86054"/>
                    <a:pt x="422815" y="86054"/>
                  </a:cubicBezTo>
                  <a:cubicBezTo>
                    <a:pt x="411536" y="71672"/>
                    <a:pt x="398897" y="59074"/>
                    <a:pt x="385397" y="47691"/>
                  </a:cubicBezTo>
                  <a:cubicBezTo>
                    <a:pt x="345291" y="41496"/>
                    <a:pt x="282990" y="42192"/>
                    <a:pt x="211806" y="80056"/>
                  </a:cubicBezTo>
                  <a:lnTo>
                    <a:pt x="211785" y="80025"/>
                  </a:lnTo>
                  <a:lnTo>
                    <a:pt x="211775" y="80025"/>
                  </a:lnTo>
                  <a:cubicBezTo>
                    <a:pt x="186933" y="53982"/>
                    <a:pt x="162771" y="27298"/>
                    <a:pt x="139314" y="0"/>
                  </a:cubicBezTo>
                  <a:cubicBezTo>
                    <a:pt x="127517" y="3771"/>
                    <a:pt x="116027" y="8443"/>
                    <a:pt x="104947" y="13977"/>
                  </a:cubicBezTo>
                  <a:cubicBezTo>
                    <a:pt x="123096" y="43675"/>
                    <a:pt x="147512" y="73633"/>
                    <a:pt x="175031" y="102853"/>
                  </a:cubicBezTo>
                  <a:lnTo>
                    <a:pt x="175207" y="103030"/>
                  </a:lnTo>
                  <a:cubicBezTo>
                    <a:pt x="149179" y="121394"/>
                    <a:pt x="125041" y="142302"/>
                    <a:pt x="103152" y="165445"/>
                  </a:cubicBezTo>
                  <a:cubicBezTo>
                    <a:pt x="100143" y="168652"/>
                    <a:pt x="97247" y="171879"/>
                    <a:pt x="94415" y="175106"/>
                  </a:cubicBezTo>
                  <a:cubicBezTo>
                    <a:pt x="80179" y="172093"/>
                    <a:pt x="65386" y="173107"/>
                    <a:pt x="51694" y="178032"/>
                  </a:cubicBezTo>
                  <a:cubicBezTo>
                    <a:pt x="28201" y="127342"/>
                    <a:pt x="30090" y="86624"/>
                    <a:pt x="33805" y="65632"/>
                  </a:cubicBezTo>
                  <a:cubicBezTo>
                    <a:pt x="23604" y="76320"/>
                    <a:pt x="14079" y="87558"/>
                    <a:pt x="5871" y="99533"/>
                  </a:cubicBezTo>
                  <a:cubicBezTo>
                    <a:pt x="-262" y="124593"/>
                    <a:pt x="-2005" y="160734"/>
                    <a:pt x="16092" y="204285"/>
                  </a:cubicBezTo>
                  <a:cubicBezTo>
                    <a:pt x="-5345" y="232310"/>
                    <a:pt x="-5366" y="271216"/>
                    <a:pt x="16040" y="299263"/>
                  </a:cubicBezTo>
                  <a:cubicBezTo>
                    <a:pt x="17866" y="301639"/>
                    <a:pt x="19817" y="303849"/>
                    <a:pt x="21840" y="305956"/>
                  </a:cubicBezTo>
                  <a:cubicBezTo>
                    <a:pt x="13242" y="335560"/>
                    <a:pt x="8157" y="366073"/>
                    <a:pt x="6690" y="396866"/>
                  </a:cubicBezTo>
                  <a:cubicBezTo>
                    <a:pt x="9150" y="400207"/>
                    <a:pt x="9150" y="402905"/>
                    <a:pt x="11588" y="406163"/>
                  </a:cubicBezTo>
                  <a:cubicBezTo>
                    <a:pt x="24030" y="422123"/>
                    <a:pt x="39657" y="435571"/>
                    <a:pt x="54755" y="447753"/>
                  </a:cubicBezTo>
                  <a:cubicBezTo>
                    <a:pt x="52887" y="419217"/>
                    <a:pt x="54900" y="377129"/>
                    <a:pt x="72541" y="329750"/>
                  </a:cubicBezTo>
                  <a:cubicBezTo>
                    <a:pt x="84884" y="330692"/>
                    <a:pt x="97273" y="328678"/>
                    <a:pt x="108683" y="323876"/>
                  </a:cubicBezTo>
                  <a:cubicBezTo>
                    <a:pt x="115324" y="329718"/>
                    <a:pt x="122276" y="335623"/>
                    <a:pt x="129695" y="341631"/>
                  </a:cubicBezTo>
                  <a:cubicBezTo>
                    <a:pt x="153156" y="360266"/>
                    <a:pt x="178491" y="376412"/>
                    <a:pt x="205289" y="389810"/>
                  </a:cubicBezTo>
                  <a:cubicBezTo>
                    <a:pt x="203893" y="402812"/>
                    <a:pt x="207482" y="415858"/>
                    <a:pt x="215334" y="426315"/>
                  </a:cubicBezTo>
                  <a:cubicBezTo>
                    <a:pt x="232765" y="448863"/>
                    <a:pt x="265123" y="453122"/>
                    <a:pt x="287794" y="435851"/>
                  </a:cubicBezTo>
                  <a:cubicBezTo>
                    <a:pt x="292308" y="432321"/>
                    <a:pt x="296195" y="428055"/>
                    <a:pt x="299291" y="423233"/>
                  </a:cubicBezTo>
                  <a:cubicBezTo>
                    <a:pt x="339646" y="432219"/>
                    <a:pt x="374906" y="433807"/>
                    <a:pt x="401045" y="433807"/>
                  </a:cubicBezTo>
                  <a:cubicBezTo>
                    <a:pt x="405050" y="433807"/>
                    <a:pt x="423635" y="408529"/>
                    <a:pt x="434281" y="392860"/>
                  </a:cubicBezTo>
                  <a:cubicBezTo>
                    <a:pt x="418364" y="396191"/>
                    <a:pt x="371160" y="402677"/>
                    <a:pt x="306648" y="384144"/>
                  </a:cubicBezTo>
                  <a:cubicBezTo>
                    <a:pt x="305102" y="376689"/>
                    <a:pt x="301920" y="369672"/>
                    <a:pt x="297330" y="363598"/>
                  </a:cubicBezTo>
                  <a:cubicBezTo>
                    <a:pt x="280946" y="342119"/>
                    <a:pt x="250988" y="337470"/>
                    <a:pt x="228658" y="351841"/>
                  </a:cubicBezTo>
                  <a:cubicBezTo>
                    <a:pt x="203979" y="338368"/>
                    <a:pt x="180516" y="322780"/>
                    <a:pt x="158532" y="305250"/>
                  </a:cubicBezTo>
                  <a:cubicBezTo>
                    <a:pt x="153759" y="301473"/>
                    <a:pt x="149057" y="297605"/>
                    <a:pt x="144430" y="293649"/>
                  </a:cubicBezTo>
                  <a:cubicBezTo>
                    <a:pt x="159401" y="269985"/>
                    <a:pt x="160658" y="240145"/>
                    <a:pt x="147730" y="215305"/>
                  </a:cubicBezTo>
                  <a:cubicBezTo>
                    <a:pt x="150698" y="212338"/>
                    <a:pt x="153614" y="209360"/>
                    <a:pt x="156768" y="206413"/>
                  </a:cubicBezTo>
                  <a:cubicBezTo>
                    <a:pt x="180748" y="184009"/>
                    <a:pt x="203307" y="166078"/>
                    <a:pt x="224413" y="151686"/>
                  </a:cubicBezTo>
                  <a:cubicBezTo>
                    <a:pt x="223563" y="150897"/>
                    <a:pt x="222795" y="150067"/>
                    <a:pt x="221965" y="149268"/>
                  </a:cubicBezTo>
                  <a:cubicBezTo>
                    <a:pt x="222805" y="150047"/>
                    <a:pt x="223594" y="150846"/>
                    <a:pt x="224445" y="151624"/>
                  </a:cubicBezTo>
                  <a:lnTo>
                    <a:pt x="224424" y="151634"/>
                  </a:lnTo>
                  <a:cubicBezTo>
                    <a:pt x="256809" y="181581"/>
                    <a:pt x="291146" y="209961"/>
                    <a:pt x="323666" y="235322"/>
                  </a:cubicBezTo>
                  <a:cubicBezTo>
                    <a:pt x="315064" y="253564"/>
                    <a:pt x="316413" y="275781"/>
                    <a:pt x="329498" y="292881"/>
                  </a:cubicBezTo>
                  <a:close/>
                </a:path>
              </a:pathLst>
            </a:custGeom>
            <a:solidFill>
              <a:srgbClr val="FFFFFF"/>
            </a:solidFill>
            <a:ln w="10287" cap="flat">
              <a:noFill/>
              <a:prstDash val="solid"/>
              <a:miter/>
            </a:ln>
          </p:spPr>
          <p:txBody>
            <a:bodyPr rtlCol="0" anchor="ctr"/>
            <a:lstStyle/>
            <a:p>
              <a:endParaRPr lang="en-US" dirty="0"/>
            </a:p>
          </p:txBody>
        </p:sp>
      </p:grpSp>
      <p:sp>
        <p:nvSpPr>
          <p:cNvPr id="124" name="Cross 123">
            <a:extLst>
              <a:ext uri="{FF2B5EF4-FFF2-40B4-BE49-F238E27FC236}">
                <a16:creationId xmlns:a16="http://schemas.microsoft.com/office/drawing/2014/main" id="{AE6CE8C9-6FF6-4B28-AABF-4AAAEA010E5C}"/>
              </a:ext>
              <a:ext uri="{C183D7F6-B498-43B3-948B-1728B52AA6E4}">
                <adec:decorative xmlns:adec="http://schemas.microsoft.com/office/drawing/2017/decorative" val="1"/>
              </a:ext>
            </a:extLst>
          </p:cNvPr>
          <p:cNvSpPr/>
          <p:nvPr/>
        </p:nvSpPr>
        <p:spPr bwMode="auto">
          <a:xfrm rot="18900000">
            <a:off x="4045121" y="4676820"/>
            <a:ext cx="621930" cy="621930"/>
          </a:xfrm>
          <a:prstGeom prst="plus">
            <a:avLst>
              <a:gd name="adj" fmla="val 37543"/>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28" name="Group 127">
            <a:extLst>
              <a:ext uri="{FF2B5EF4-FFF2-40B4-BE49-F238E27FC236}">
                <a16:creationId xmlns:a16="http://schemas.microsoft.com/office/drawing/2014/main" id="{695E623A-4B38-494A-85C2-EE250E248040}"/>
              </a:ext>
              <a:ext uri="{C183D7F6-B498-43B3-948B-1728B52AA6E4}">
                <adec:decorative xmlns:adec="http://schemas.microsoft.com/office/drawing/2017/decorative" val="1"/>
              </a:ext>
            </a:extLst>
          </p:cNvPr>
          <p:cNvGrpSpPr/>
          <p:nvPr/>
        </p:nvGrpSpPr>
        <p:grpSpPr>
          <a:xfrm>
            <a:off x="6380078" y="2946972"/>
            <a:ext cx="780290" cy="780290"/>
            <a:chOff x="6380078" y="2946972"/>
            <a:chExt cx="780290" cy="780290"/>
          </a:xfrm>
        </p:grpSpPr>
        <p:sp>
          <p:nvSpPr>
            <p:cNvPr id="129" name="Freeform: Shape 128">
              <a:extLst>
                <a:ext uri="{FF2B5EF4-FFF2-40B4-BE49-F238E27FC236}">
                  <a16:creationId xmlns:a16="http://schemas.microsoft.com/office/drawing/2014/main" id="{FD0C0A93-82FC-4E50-9D50-B244F56C8F75}"/>
                </a:ext>
              </a:extLst>
            </p:cNvPr>
            <p:cNvSpPr/>
            <p:nvPr/>
          </p:nvSpPr>
          <p:spPr>
            <a:xfrm>
              <a:off x="6380078" y="2946972"/>
              <a:ext cx="780290" cy="780290"/>
            </a:xfrm>
            <a:custGeom>
              <a:avLst/>
              <a:gdLst>
                <a:gd name="connsiteX0" fmla="*/ 780290 w 780290"/>
                <a:gd name="connsiteY0" fmla="*/ 554006 h 780290"/>
                <a:gd name="connsiteX1" fmla="*/ 780290 w 780290"/>
                <a:gd name="connsiteY1" fmla="*/ 227657 h 780290"/>
                <a:gd name="connsiteX2" fmla="*/ 551946 w 780290"/>
                <a:gd name="connsiteY2" fmla="*/ 0 h 780290"/>
                <a:gd name="connsiteX3" fmla="*/ 228812 w 780290"/>
                <a:gd name="connsiteY3" fmla="*/ 0 h 780290"/>
                <a:gd name="connsiteX4" fmla="*/ 0 w 780290"/>
                <a:gd name="connsiteY4" fmla="*/ 234540 h 780290"/>
                <a:gd name="connsiteX5" fmla="*/ 0 w 780290"/>
                <a:gd name="connsiteY5" fmla="*/ 552851 h 780290"/>
                <a:gd name="connsiteX6" fmla="*/ 228344 w 780290"/>
                <a:gd name="connsiteY6" fmla="*/ 780290 h 780290"/>
                <a:gd name="connsiteX7" fmla="*/ 551946 w 780290"/>
                <a:gd name="connsiteY7" fmla="*/ 780290 h 78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0290" h="780290">
                  <a:moveTo>
                    <a:pt x="780290" y="554006"/>
                  </a:moveTo>
                  <a:lnTo>
                    <a:pt x="780290" y="227657"/>
                  </a:lnTo>
                  <a:lnTo>
                    <a:pt x="551946" y="0"/>
                  </a:lnTo>
                  <a:lnTo>
                    <a:pt x="228812" y="0"/>
                  </a:lnTo>
                  <a:lnTo>
                    <a:pt x="0" y="234540"/>
                  </a:lnTo>
                  <a:lnTo>
                    <a:pt x="0" y="552851"/>
                  </a:lnTo>
                  <a:lnTo>
                    <a:pt x="228344" y="780290"/>
                  </a:lnTo>
                  <a:lnTo>
                    <a:pt x="551946" y="780290"/>
                  </a:lnTo>
                  <a:close/>
                </a:path>
              </a:pathLst>
            </a:custGeom>
            <a:solidFill>
              <a:srgbClr val="804998"/>
            </a:solidFill>
            <a:ln w="15431"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E5ABFB9A-A54C-4459-801B-6730E6B0A8C5}"/>
                </a:ext>
              </a:extLst>
            </p:cNvPr>
            <p:cNvSpPr/>
            <p:nvPr/>
          </p:nvSpPr>
          <p:spPr>
            <a:xfrm>
              <a:off x="6411290" y="2978184"/>
              <a:ext cx="717867" cy="717867"/>
            </a:xfrm>
            <a:custGeom>
              <a:avLst/>
              <a:gdLst>
                <a:gd name="connsiteX0" fmla="*/ 507782 w 717866"/>
                <a:gd name="connsiteY0" fmla="*/ 0 h 717866"/>
                <a:gd name="connsiteX1" fmla="*/ 210491 w 717866"/>
                <a:gd name="connsiteY1" fmla="*/ 0 h 717866"/>
                <a:gd name="connsiteX2" fmla="*/ 0 w 717866"/>
                <a:gd name="connsiteY2" fmla="*/ 215781 h 717866"/>
                <a:gd name="connsiteX3" fmla="*/ 0 w 717866"/>
                <a:gd name="connsiteY3" fmla="*/ 508624 h 717866"/>
                <a:gd name="connsiteX4" fmla="*/ 210085 w 717866"/>
                <a:gd name="connsiteY4" fmla="*/ 717867 h 717866"/>
                <a:gd name="connsiteX5" fmla="*/ 507797 w 717866"/>
                <a:gd name="connsiteY5" fmla="*/ 717867 h 717866"/>
                <a:gd name="connsiteX6" fmla="*/ 717867 w 717866"/>
                <a:gd name="connsiteY6" fmla="*/ 509685 h 717866"/>
                <a:gd name="connsiteX7" fmla="*/ 717867 w 717866"/>
                <a:gd name="connsiteY7" fmla="*/ 209445 h 717866"/>
                <a:gd name="connsiteX8" fmla="*/ 507782 w 717866"/>
                <a:gd name="connsiteY8" fmla="*/ 0 h 717866"/>
                <a:gd name="connsiteX9" fmla="*/ 490069 w 717866"/>
                <a:gd name="connsiteY9" fmla="*/ 674795 h 717866"/>
                <a:gd name="connsiteX10" fmla="*/ 487697 w 717866"/>
                <a:gd name="connsiteY10" fmla="*/ 674795 h 717866"/>
                <a:gd name="connsiteX11" fmla="*/ 311663 w 717866"/>
                <a:gd name="connsiteY11" fmla="*/ 496171 h 717866"/>
                <a:gd name="connsiteX12" fmla="*/ 348836 w 717866"/>
                <a:gd name="connsiteY12" fmla="*/ 454628 h 717866"/>
                <a:gd name="connsiteX13" fmla="*/ 221228 w 717866"/>
                <a:gd name="connsiteY13" fmla="*/ 454628 h 717866"/>
                <a:gd name="connsiteX14" fmla="*/ 221228 w 717866"/>
                <a:gd name="connsiteY14" fmla="*/ 585436 h 717866"/>
                <a:gd name="connsiteX15" fmla="*/ 263005 w 717866"/>
                <a:gd name="connsiteY15" fmla="*/ 540460 h 717866"/>
                <a:gd name="connsiteX16" fmla="*/ 401397 w 717866"/>
                <a:gd name="connsiteY16" fmla="*/ 674795 h 717866"/>
                <a:gd name="connsiteX17" fmla="*/ 227876 w 717866"/>
                <a:gd name="connsiteY17" fmla="*/ 674795 h 717866"/>
                <a:gd name="connsiteX18" fmla="*/ 43072 w 717866"/>
                <a:gd name="connsiteY18" fmla="*/ 490740 h 717866"/>
                <a:gd name="connsiteX19" fmla="*/ 43072 w 717866"/>
                <a:gd name="connsiteY19" fmla="*/ 233307 h 717866"/>
                <a:gd name="connsiteX20" fmla="*/ 94914 w 717866"/>
                <a:gd name="connsiteY20" fmla="*/ 180153 h 717866"/>
                <a:gd name="connsiteX21" fmla="*/ 232698 w 717866"/>
                <a:gd name="connsiteY21" fmla="*/ 304298 h 717866"/>
                <a:gd name="connsiteX22" fmla="*/ 154217 w 717866"/>
                <a:gd name="connsiteY22" fmla="*/ 385775 h 717866"/>
                <a:gd name="connsiteX23" fmla="*/ 404830 w 717866"/>
                <a:gd name="connsiteY23" fmla="*/ 385775 h 717866"/>
                <a:gd name="connsiteX24" fmla="*/ 404830 w 717866"/>
                <a:gd name="connsiteY24" fmla="*/ 136785 h 717866"/>
                <a:gd name="connsiteX25" fmla="*/ 322900 w 717866"/>
                <a:gd name="connsiteY25" fmla="*/ 218481 h 717866"/>
                <a:gd name="connsiteX26" fmla="*/ 184242 w 717866"/>
                <a:gd name="connsiteY26" fmla="*/ 88594 h 717866"/>
                <a:gd name="connsiteX27" fmla="*/ 228656 w 717866"/>
                <a:gd name="connsiteY27" fmla="*/ 43072 h 717866"/>
                <a:gd name="connsiteX28" fmla="*/ 489975 w 717866"/>
                <a:gd name="connsiteY28" fmla="*/ 43072 h 717866"/>
                <a:gd name="connsiteX29" fmla="*/ 674795 w 717866"/>
                <a:gd name="connsiteY29" fmla="*/ 227330 h 717866"/>
                <a:gd name="connsiteX30" fmla="*/ 674795 w 717866"/>
                <a:gd name="connsiteY30" fmla="*/ 457437 h 717866"/>
                <a:gd name="connsiteX31" fmla="*/ 587059 w 717866"/>
                <a:gd name="connsiteY31" fmla="*/ 374758 h 717866"/>
                <a:gd name="connsiteX32" fmla="*/ 651324 w 717866"/>
                <a:gd name="connsiteY32" fmla="*/ 316923 h 717866"/>
                <a:gd name="connsiteX33" fmla="*/ 473683 w 717866"/>
                <a:gd name="connsiteY33" fmla="*/ 316923 h 717866"/>
                <a:gd name="connsiteX34" fmla="*/ 473683 w 717866"/>
                <a:gd name="connsiteY34" fmla="*/ 484685 h 717866"/>
                <a:gd name="connsiteX35" fmla="*/ 531736 w 717866"/>
                <a:gd name="connsiteY35" fmla="*/ 427084 h 717866"/>
                <a:gd name="connsiteX36" fmla="*/ 631114 w 717866"/>
                <a:gd name="connsiteY36" fmla="*/ 534998 h 717866"/>
                <a:gd name="connsiteX37" fmla="*/ 490069 w 717866"/>
                <a:gd name="connsiteY37" fmla="*/ 674795 h 71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7866" h="717866">
                  <a:moveTo>
                    <a:pt x="507782" y="0"/>
                  </a:moveTo>
                  <a:lnTo>
                    <a:pt x="210491" y="0"/>
                  </a:lnTo>
                  <a:lnTo>
                    <a:pt x="0" y="215781"/>
                  </a:lnTo>
                  <a:lnTo>
                    <a:pt x="0" y="508624"/>
                  </a:lnTo>
                  <a:lnTo>
                    <a:pt x="210085" y="717867"/>
                  </a:lnTo>
                  <a:lnTo>
                    <a:pt x="507797" y="717867"/>
                  </a:lnTo>
                  <a:lnTo>
                    <a:pt x="717867" y="509685"/>
                  </a:lnTo>
                  <a:lnTo>
                    <a:pt x="717867" y="209445"/>
                  </a:lnTo>
                  <a:lnTo>
                    <a:pt x="507782" y="0"/>
                  </a:lnTo>
                  <a:close/>
                  <a:moveTo>
                    <a:pt x="490069" y="674795"/>
                  </a:moveTo>
                  <a:lnTo>
                    <a:pt x="487697" y="674795"/>
                  </a:lnTo>
                  <a:lnTo>
                    <a:pt x="311663" y="496171"/>
                  </a:lnTo>
                  <a:lnTo>
                    <a:pt x="348836" y="454628"/>
                  </a:lnTo>
                  <a:lnTo>
                    <a:pt x="221228" y="454628"/>
                  </a:lnTo>
                  <a:lnTo>
                    <a:pt x="221228" y="585436"/>
                  </a:lnTo>
                  <a:lnTo>
                    <a:pt x="263005" y="540460"/>
                  </a:lnTo>
                  <a:lnTo>
                    <a:pt x="401397" y="674795"/>
                  </a:lnTo>
                  <a:lnTo>
                    <a:pt x="227876" y="674795"/>
                  </a:lnTo>
                  <a:lnTo>
                    <a:pt x="43072" y="490740"/>
                  </a:lnTo>
                  <a:lnTo>
                    <a:pt x="43072" y="233307"/>
                  </a:lnTo>
                  <a:lnTo>
                    <a:pt x="94914" y="180153"/>
                  </a:lnTo>
                  <a:lnTo>
                    <a:pt x="232698" y="304298"/>
                  </a:lnTo>
                  <a:lnTo>
                    <a:pt x="154217" y="385775"/>
                  </a:lnTo>
                  <a:lnTo>
                    <a:pt x="404830" y="385775"/>
                  </a:lnTo>
                  <a:lnTo>
                    <a:pt x="404830" y="136785"/>
                  </a:lnTo>
                  <a:lnTo>
                    <a:pt x="322900" y="218481"/>
                  </a:lnTo>
                  <a:lnTo>
                    <a:pt x="184242" y="88594"/>
                  </a:lnTo>
                  <a:lnTo>
                    <a:pt x="228656" y="43072"/>
                  </a:lnTo>
                  <a:lnTo>
                    <a:pt x="489975" y="43072"/>
                  </a:lnTo>
                  <a:lnTo>
                    <a:pt x="674795" y="227330"/>
                  </a:lnTo>
                  <a:lnTo>
                    <a:pt x="674795" y="457437"/>
                  </a:lnTo>
                  <a:lnTo>
                    <a:pt x="587059" y="374758"/>
                  </a:lnTo>
                  <a:lnTo>
                    <a:pt x="651324" y="316923"/>
                  </a:lnTo>
                  <a:lnTo>
                    <a:pt x="473683" y="316923"/>
                  </a:lnTo>
                  <a:lnTo>
                    <a:pt x="473683" y="484685"/>
                  </a:lnTo>
                  <a:lnTo>
                    <a:pt x="531736" y="427084"/>
                  </a:lnTo>
                  <a:lnTo>
                    <a:pt x="631114" y="534998"/>
                  </a:lnTo>
                  <a:lnTo>
                    <a:pt x="490069" y="674795"/>
                  </a:lnTo>
                  <a:close/>
                </a:path>
              </a:pathLst>
            </a:custGeom>
            <a:solidFill>
              <a:srgbClr val="FFFFFF">
                <a:alpha val="80000"/>
              </a:srgbClr>
            </a:solidFill>
            <a:ln w="15431"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564F0C8-62A9-4388-973D-9091886F5A0A}"/>
                </a:ext>
              </a:extLst>
            </p:cNvPr>
            <p:cNvSpPr/>
            <p:nvPr/>
          </p:nvSpPr>
          <p:spPr>
            <a:xfrm>
              <a:off x="6380078" y="2946972"/>
              <a:ext cx="655444" cy="655444"/>
            </a:xfrm>
            <a:custGeom>
              <a:avLst/>
              <a:gdLst>
                <a:gd name="connsiteX0" fmla="*/ 669426 w 655443"/>
                <a:gd name="connsiteY0" fmla="*/ 117137 h 655443"/>
                <a:gd name="connsiteX1" fmla="*/ 551946 w 655443"/>
                <a:gd name="connsiteY1" fmla="*/ 0 h 655443"/>
                <a:gd name="connsiteX2" fmla="*/ 228812 w 655443"/>
                <a:gd name="connsiteY2" fmla="*/ 0 h 655443"/>
                <a:gd name="connsiteX3" fmla="*/ 0 w 655443"/>
                <a:gd name="connsiteY3" fmla="*/ 234540 h 655443"/>
                <a:gd name="connsiteX4" fmla="*/ 0 w 655443"/>
                <a:gd name="connsiteY4" fmla="*/ 552867 h 655443"/>
                <a:gd name="connsiteX5" fmla="*/ 117090 w 655443"/>
                <a:gd name="connsiteY5" fmla="*/ 669473 h 65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5443" h="655443">
                  <a:moveTo>
                    <a:pt x="669426" y="117137"/>
                  </a:moveTo>
                  <a:lnTo>
                    <a:pt x="551946" y="0"/>
                  </a:lnTo>
                  <a:lnTo>
                    <a:pt x="228812" y="0"/>
                  </a:lnTo>
                  <a:lnTo>
                    <a:pt x="0" y="234540"/>
                  </a:lnTo>
                  <a:lnTo>
                    <a:pt x="0" y="552867"/>
                  </a:lnTo>
                  <a:lnTo>
                    <a:pt x="117090" y="669473"/>
                  </a:lnTo>
                  <a:close/>
                </a:path>
              </a:pathLst>
            </a:custGeom>
            <a:solidFill>
              <a:srgbClr val="FFFFFF">
                <a:alpha val="20000"/>
              </a:srgbClr>
            </a:solidFill>
            <a:ln w="15431" cap="flat">
              <a:noFill/>
              <a:prstDash val="solid"/>
              <a:miter/>
            </a:ln>
          </p:spPr>
          <p:txBody>
            <a:bodyPr rtlCol="0" anchor="ctr"/>
            <a:lstStyle/>
            <a:p>
              <a:endParaRPr lang="en-US" dirty="0"/>
            </a:p>
          </p:txBody>
        </p:sp>
      </p:grpSp>
      <p:grpSp>
        <p:nvGrpSpPr>
          <p:cNvPr id="132" name="Group 131">
            <a:extLst>
              <a:ext uri="{FF2B5EF4-FFF2-40B4-BE49-F238E27FC236}">
                <a16:creationId xmlns:a16="http://schemas.microsoft.com/office/drawing/2014/main" id="{33B25EE0-D59D-4462-83E2-C9252D171F1B}"/>
              </a:ext>
              <a:ext uri="{C183D7F6-B498-43B3-948B-1728B52AA6E4}">
                <adec:decorative xmlns:adec="http://schemas.microsoft.com/office/drawing/2017/decorative" val="1"/>
              </a:ext>
            </a:extLst>
          </p:cNvPr>
          <p:cNvGrpSpPr/>
          <p:nvPr/>
        </p:nvGrpSpPr>
        <p:grpSpPr>
          <a:xfrm>
            <a:off x="5759714" y="4742543"/>
            <a:ext cx="518833" cy="508456"/>
            <a:chOff x="5759714" y="4742543"/>
            <a:chExt cx="518833" cy="508456"/>
          </a:xfrm>
        </p:grpSpPr>
        <p:sp>
          <p:nvSpPr>
            <p:cNvPr id="133" name="Freeform: Shape 132">
              <a:extLst>
                <a:ext uri="{FF2B5EF4-FFF2-40B4-BE49-F238E27FC236}">
                  <a16:creationId xmlns:a16="http://schemas.microsoft.com/office/drawing/2014/main" id="{D6E9A082-3B36-4D96-A534-1F3FCBC245A4}"/>
                </a:ext>
              </a:extLst>
            </p:cNvPr>
            <p:cNvSpPr/>
            <p:nvPr/>
          </p:nvSpPr>
          <p:spPr>
            <a:xfrm>
              <a:off x="5759714" y="4742543"/>
              <a:ext cx="518833" cy="508456"/>
            </a:xfrm>
            <a:custGeom>
              <a:avLst/>
              <a:gdLst>
                <a:gd name="connsiteX0" fmla="*/ 417068 w 518833"/>
                <a:gd name="connsiteY0" fmla="*/ 465279 h 508456"/>
                <a:gd name="connsiteX1" fmla="*/ 259685 w 518833"/>
                <a:gd name="connsiteY1" fmla="*/ 518729 h 508456"/>
                <a:gd name="connsiteX2" fmla="*/ 53501 w 518833"/>
                <a:gd name="connsiteY2" fmla="*/ 417007 h 508456"/>
                <a:gd name="connsiteX3" fmla="*/ 101835 w 518833"/>
                <a:gd name="connsiteY3" fmla="*/ 53419 h 508456"/>
                <a:gd name="connsiteX4" fmla="*/ 259197 w 518833"/>
                <a:gd name="connsiteY4" fmla="*/ 0 h 508456"/>
                <a:gd name="connsiteX5" fmla="*/ 465381 w 518833"/>
                <a:gd name="connsiteY5" fmla="*/ 101785 h 508456"/>
                <a:gd name="connsiteX6" fmla="*/ 417068 w 518833"/>
                <a:gd name="connsiteY6" fmla="*/ 465279 h 50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833" h="508456">
                  <a:moveTo>
                    <a:pt x="417068" y="465279"/>
                  </a:moveTo>
                  <a:cubicBezTo>
                    <a:pt x="371926" y="499945"/>
                    <a:pt x="316601" y="518734"/>
                    <a:pt x="259685" y="518729"/>
                  </a:cubicBezTo>
                  <a:cubicBezTo>
                    <a:pt x="181652" y="518729"/>
                    <a:pt x="104492" y="483698"/>
                    <a:pt x="53501" y="417007"/>
                  </a:cubicBezTo>
                  <a:cubicBezTo>
                    <a:pt x="-33622" y="303258"/>
                    <a:pt x="-12121" y="140583"/>
                    <a:pt x="101835" y="53419"/>
                  </a:cubicBezTo>
                  <a:cubicBezTo>
                    <a:pt x="148831" y="17256"/>
                    <a:pt x="204274" y="0"/>
                    <a:pt x="259197" y="0"/>
                  </a:cubicBezTo>
                  <a:cubicBezTo>
                    <a:pt x="337230" y="0"/>
                    <a:pt x="414411" y="35032"/>
                    <a:pt x="465381" y="101785"/>
                  </a:cubicBezTo>
                  <a:cubicBezTo>
                    <a:pt x="552525" y="215502"/>
                    <a:pt x="530806" y="378209"/>
                    <a:pt x="417068" y="465279"/>
                  </a:cubicBezTo>
                </a:path>
              </a:pathLst>
            </a:custGeom>
            <a:solidFill>
              <a:srgbClr val="59B4D9"/>
            </a:solidFill>
            <a:ln w="10287"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D9E9CE8F-9E6F-43D7-9956-CD92D4FA3F4D}"/>
                </a:ext>
              </a:extLst>
            </p:cNvPr>
            <p:cNvSpPr/>
            <p:nvPr/>
          </p:nvSpPr>
          <p:spPr>
            <a:xfrm>
              <a:off x="5799624" y="4754507"/>
              <a:ext cx="466950" cy="446196"/>
            </a:xfrm>
            <a:custGeom>
              <a:avLst/>
              <a:gdLst>
                <a:gd name="connsiteX0" fmla="*/ 329498 w 466949"/>
                <a:gd name="connsiteY0" fmla="*/ 292881 h 446196"/>
                <a:gd name="connsiteX1" fmla="*/ 407748 w 466949"/>
                <a:gd name="connsiteY1" fmla="*/ 303299 h 446196"/>
                <a:gd name="connsiteX2" fmla="*/ 411173 w 466949"/>
                <a:gd name="connsiteY2" fmla="*/ 300093 h 446196"/>
                <a:gd name="connsiteX3" fmla="*/ 463315 w 466949"/>
                <a:gd name="connsiteY3" fmla="*/ 335986 h 446196"/>
                <a:gd name="connsiteX4" fmla="*/ 470268 w 466949"/>
                <a:gd name="connsiteY4" fmla="*/ 313759 h 446196"/>
                <a:gd name="connsiteX5" fmla="*/ 425752 w 466949"/>
                <a:gd name="connsiteY5" fmla="*/ 278935 h 446196"/>
                <a:gd name="connsiteX6" fmla="*/ 418177 w 466949"/>
                <a:gd name="connsiteY6" fmla="*/ 225277 h 446196"/>
                <a:gd name="connsiteX7" fmla="*/ 346204 w 466949"/>
                <a:gd name="connsiteY7" fmla="*/ 210989 h 446196"/>
                <a:gd name="connsiteX8" fmla="*/ 260151 w 466949"/>
                <a:gd name="connsiteY8" fmla="*/ 129708 h 446196"/>
                <a:gd name="connsiteX9" fmla="*/ 422815 w 466949"/>
                <a:gd name="connsiteY9" fmla="*/ 86054 h 446196"/>
                <a:gd name="connsiteX10" fmla="*/ 385397 w 466949"/>
                <a:gd name="connsiteY10" fmla="*/ 47691 h 446196"/>
                <a:gd name="connsiteX11" fmla="*/ 211806 w 466949"/>
                <a:gd name="connsiteY11" fmla="*/ 80056 h 446196"/>
                <a:gd name="connsiteX12" fmla="*/ 211785 w 466949"/>
                <a:gd name="connsiteY12" fmla="*/ 80025 h 446196"/>
                <a:gd name="connsiteX13" fmla="*/ 211775 w 466949"/>
                <a:gd name="connsiteY13" fmla="*/ 80025 h 446196"/>
                <a:gd name="connsiteX14" fmla="*/ 139314 w 466949"/>
                <a:gd name="connsiteY14" fmla="*/ 0 h 446196"/>
                <a:gd name="connsiteX15" fmla="*/ 104947 w 466949"/>
                <a:gd name="connsiteY15" fmla="*/ 13977 h 446196"/>
                <a:gd name="connsiteX16" fmla="*/ 175031 w 466949"/>
                <a:gd name="connsiteY16" fmla="*/ 102853 h 446196"/>
                <a:gd name="connsiteX17" fmla="*/ 175207 w 466949"/>
                <a:gd name="connsiteY17" fmla="*/ 103030 h 446196"/>
                <a:gd name="connsiteX18" fmla="*/ 103152 w 466949"/>
                <a:gd name="connsiteY18" fmla="*/ 165445 h 446196"/>
                <a:gd name="connsiteX19" fmla="*/ 94415 w 466949"/>
                <a:gd name="connsiteY19" fmla="*/ 175106 h 446196"/>
                <a:gd name="connsiteX20" fmla="*/ 51694 w 466949"/>
                <a:gd name="connsiteY20" fmla="*/ 178032 h 446196"/>
                <a:gd name="connsiteX21" fmla="*/ 33805 w 466949"/>
                <a:gd name="connsiteY21" fmla="*/ 65632 h 446196"/>
                <a:gd name="connsiteX22" fmla="*/ 5871 w 466949"/>
                <a:gd name="connsiteY22" fmla="*/ 99533 h 446196"/>
                <a:gd name="connsiteX23" fmla="*/ 16092 w 466949"/>
                <a:gd name="connsiteY23" fmla="*/ 204285 h 446196"/>
                <a:gd name="connsiteX24" fmla="*/ 16040 w 466949"/>
                <a:gd name="connsiteY24" fmla="*/ 299263 h 446196"/>
                <a:gd name="connsiteX25" fmla="*/ 21840 w 466949"/>
                <a:gd name="connsiteY25" fmla="*/ 305956 h 446196"/>
                <a:gd name="connsiteX26" fmla="*/ 6690 w 466949"/>
                <a:gd name="connsiteY26" fmla="*/ 396866 h 446196"/>
                <a:gd name="connsiteX27" fmla="*/ 11588 w 466949"/>
                <a:gd name="connsiteY27" fmla="*/ 406163 h 446196"/>
                <a:gd name="connsiteX28" fmla="*/ 54755 w 466949"/>
                <a:gd name="connsiteY28" fmla="*/ 447753 h 446196"/>
                <a:gd name="connsiteX29" fmla="*/ 72541 w 466949"/>
                <a:gd name="connsiteY29" fmla="*/ 329750 h 446196"/>
                <a:gd name="connsiteX30" fmla="*/ 108683 w 466949"/>
                <a:gd name="connsiteY30" fmla="*/ 323876 h 446196"/>
                <a:gd name="connsiteX31" fmla="*/ 129695 w 466949"/>
                <a:gd name="connsiteY31" fmla="*/ 341631 h 446196"/>
                <a:gd name="connsiteX32" fmla="*/ 205289 w 466949"/>
                <a:gd name="connsiteY32" fmla="*/ 389810 h 446196"/>
                <a:gd name="connsiteX33" fmla="*/ 215334 w 466949"/>
                <a:gd name="connsiteY33" fmla="*/ 426315 h 446196"/>
                <a:gd name="connsiteX34" fmla="*/ 287794 w 466949"/>
                <a:gd name="connsiteY34" fmla="*/ 435851 h 446196"/>
                <a:gd name="connsiteX35" fmla="*/ 299291 w 466949"/>
                <a:gd name="connsiteY35" fmla="*/ 423233 h 446196"/>
                <a:gd name="connsiteX36" fmla="*/ 401045 w 466949"/>
                <a:gd name="connsiteY36" fmla="*/ 433807 h 446196"/>
                <a:gd name="connsiteX37" fmla="*/ 434281 w 466949"/>
                <a:gd name="connsiteY37" fmla="*/ 392860 h 446196"/>
                <a:gd name="connsiteX38" fmla="*/ 306648 w 466949"/>
                <a:gd name="connsiteY38" fmla="*/ 384144 h 446196"/>
                <a:gd name="connsiteX39" fmla="*/ 297330 w 466949"/>
                <a:gd name="connsiteY39" fmla="*/ 363598 h 446196"/>
                <a:gd name="connsiteX40" fmla="*/ 228658 w 466949"/>
                <a:gd name="connsiteY40" fmla="*/ 351841 h 446196"/>
                <a:gd name="connsiteX41" fmla="*/ 158532 w 466949"/>
                <a:gd name="connsiteY41" fmla="*/ 305250 h 446196"/>
                <a:gd name="connsiteX42" fmla="*/ 144430 w 466949"/>
                <a:gd name="connsiteY42" fmla="*/ 293649 h 446196"/>
                <a:gd name="connsiteX43" fmla="*/ 147730 w 466949"/>
                <a:gd name="connsiteY43" fmla="*/ 215305 h 446196"/>
                <a:gd name="connsiteX44" fmla="*/ 156768 w 466949"/>
                <a:gd name="connsiteY44" fmla="*/ 206413 h 446196"/>
                <a:gd name="connsiteX45" fmla="*/ 224413 w 466949"/>
                <a:gd name="connsiteY45" fmla="*/ 151686 h 446196"/>
                <a:gd name="connsiteX46" fmla="*/ 221965 w 466949"/>
                <a:gd name="connsiteY46" fmla="*/ 149268 h 446196"/>
                <a:gd name="connsiteX47" fmla="*/ 224445 w 466949"/>
                <a:gd name="connsiteY47" fmla="*/ 151624 h 446196"/>
                <a:gd name="connsiteX48" fmla="*/ 224424 w 466949"/>
                <a:gd name="connsiteY48" fmla="*/ 151634 h 446196"/>
                <a:gd name="connsiteX49" fmla="*/ 323666 w 466949"/>
                <a:gd name="connsiteY49" fmla="*/ 235322 h 446196"/>
                <a:gd name="connsiteX50" fmla="*/ 329498 w 466949"/>
                <a:gd name="connsiteY50" fmla="*/ 292881 h 4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6949" h="446196">
                  <a:moveTo>
                    <a:pt x="329498" y="292881"/>
                  </a:moveTo>
                  <a:cubicBezTo>
                    <a:pt x="348246" y="317336"/>
                    <a:pt x="383254" y="321997"/>
                    <a:pt x="407748" y="303299"/>
                  </a:cubicBezTo>
                  <a:cubicBezTo>
                    <a:pt x="409025" y="302324"/>
                    <a:pt x="410010" y="301141"/>
                    <a:pt x="411173" y="300093"/>
                  </a:cubicBezTo>
                  <a:cubicBezTo>
                    <a:pt x="436170" y="317702"/>
                    <a:pt x="453530" y="329324"/>
                    <a:pt x="463315" y="335986"/>
                  </a:cubicBezTo>
                  <a:cubicBezTo>
                    <a:pt x="466210" y="328484"/>
                    <a:pt x="468213" y="321282"/>
                    <a:pt x="470268" y="313759"/>
                  </a:cubicBezTo>
                  <a:cubicBezTo>
                    <a:pt x="455189" y="302461"/>
                    <a:pt x="440348" y="290851"/>
                    <a:pt x="425752" y="278935"/>
                  </a:cubicBezTo>
                  <a:cubicBezTo>
                    <a:pt x="432382" y="261502"/>
                    <a:pt x="430286" y="241164"/>
                    <a:pt x="418177" y="225277"/>
                  </a:cubicBezTo>
                  <a:cubicBezTo>
                    <a:pt x="401176" y="203120"/>
                    <a:pt x="370380" y="197006"/>
                    <a:pt x="346204" y="210989"/>
                  </a:cubicBezTo>
                  <a:cubicBezTo>
                    <a:pt x="316835" y="184629"/>
                    <a:pt x="288142" y="157527"/>
                    <a:pt x="260151" y="129708"/>
                  </a:cubicBezTo>
                  <a:cubicBezTo>
                    <a:pt x="355253" y="78562"/>
                    <a:pt x="422815" y="86054"/>
                    <a:pt x="422815" y="86054"/>
                  </a:cubicBezTo>
                  <a:cubicBezTo>
                    <a:pt x="411536" y="71672"/>
                    <a:pt x="398897" y="59074"/>
                    <a:pt x="385397" y="47691"/>
                  </a:cubicBezTo>
                  <a:cubicBezTo>
                    <a:pt x="345291" y="41496"/>
                    <a:pt x="282990" y="42192"/>
                    <a:pt x="211806" y="80056"/>
                  </a:cubicBezTo>
                  <a:lnTo>
                    <a:pt x="211785" y="80025"/>
                  </a:lnTo>
                  <a:lnTo>
                    <a:pt x="211775" y="80025"/>
                  </a:lnTo>
                  <a:cubicBezTo>
                    <a:pt x="186933" y="53982"/>
                    <a:pt x="162771" y="27298"/>
                    <a:pt x="139314" y="0"/>
                  </a:cubicBezTo>
                  <a:cubicBezTo>
                    <a:pt x="127517" y="3771"/>
                    <a:pt x="116027" y="8443"/>
                    <a:pt x="104947" y="13977"/>
                  </a:cubicBezTo>
                  <a:cubicBezTo>
                    <a:pt x="123096" y="43675"/>
                    <a:pt x="147512" y="73633"/>
                    <a:pt x="175031" y="102853"/>
                  </a:cubicBezTo>
                  <a:lnTo>
                    <a:pt x="175207" y="103030"/>
                  </a:lnTo>
                  <a:cubicBezTo>
                    <a:pt x="149179" y="121394"/>
                    <a:pt x="125041" y="142302"/>
                    <a:pt x="103152" y="165445"/>
                  </a:cubicBezTo>
                  <a:cubicBezTo>
                    <a:pt x="100143" y="168652"/>
                    <a:pt x="97247" y="171879"/>
                    <a:pt x="94415" y="175106"/>
                  </a:cubicBezTo>
                  <a:cubicBezTo>
                    <a:pt x="80179" y="172093"/>
                    <a:pt x="65386" y="173107"/>
                    <a:pt x="51694" y="178032"/>
                  </a:cubicBezTo>
                  <a:cubicBezTo>
                    <a:pt x="28201" y="127342"/>
                    <a:pt x="30090" y="86624"/>
                    <a:pt x="33805" y="65632"/>
                  </a:cubicBezTo>
                  <a:cubicBezTo>
                    <a:pt x="23604" y="76320"/>
                    <a:pt x="14079" y="87558"/>
                    <a:pt x="5871" y="99533"/>
                  </a:cubicBezTo>
                  <a:cubicBezTo>
                    <a:pt x="-262" y="124593"/>
                    <a:pt x="-2005" y="160734"/>
                    <a:pt x="16092" y="204285"/>
                  </a:cubicBezTo>
                  <a:cubicBezTo>
                    <a:pt x="-5345" y="232310"/>
                    <a:pt x="-5366" y="271216"/>
                    <a:pt x="16040" y="299263"/>
                  </a:cubicBezTo>
                  <a:cubicBezTo>
                    <a:pt x="17866" y="301639"/>
                    <a:pt x="19817" y="303849"/>
                    <a:pt x="21840" y="305956"/>
                  </a:cubicBezTo>
                  <a:cubicBezTo>
                    <a:pt x="13242" y="335560"/>
                    <a:pt x="8157" y="366073"/>
                    <a:pt x="6690" y="396866"/>
                  </a:cubicBezTo>
                  <a:cubicBezTo>
                    <a:pt x="9150" y="400207"/>
                    <a:pt x="9150" y="402905"/>
                    <a:pt x="11588" y="406163"/>
                  </a:cubicBezTo>
                  <a:cubicBezTo>
                    <a:pt x="24030" y="422123"/>
                    <a:pt x="39657" y="435571"/>
                    <a:pt x="54755" y="447753"/>
                  </a:cubicBezTo>
                  <a:cubicBezTo>
                    <a:pt x="52887" y="419217"/>
                    <a:pt x="54900" y="377129"/>
                    <a:pt x="72541" y="329750"/>
                  </a:cubicBezTo>
                  <a:cubicBezTo>
                    <a:pt x="84884" y="330692"/>
                    <a:pt x="97273" y="328678"/>
                    <a:pt x="108683" y="323876"/>
                  </a:cubicBezTo>
                  <a:cubicBezTo>
                    <a:pt x="115324" y="329718"/>
                    <a:pt x="122276" y="335623"/>
                    <a:pt x="129695" y="341631"/>
                  </a:cubicBezTo>
                  <a:cubicBezTo>
                    <a:pt x="153156" y="360266"/>
                    <a:pt x="178491" y="376412"/>
                    <a:pt x="205289" y="389810"/>
                  </a:cubicBezTo>
                  <a:cubicBezTo>
                    <a:pt x="203893" y="402812"/>
                    <a:pt x="207482" y="415858"/>
                    <a:pt x="215334" y="426315"/>
                  </a:cubicBezTo>
                  <a:cubicBezTo>
                    <a:pt x="232765" y="448863"/>
                    <a:pt x="265123" y="453122"/>
                    <a:pt x="287794" y="435851"/>
                  </a:cubicBezTo>
                  <a:cubicBezTo>
                    <a:pt x="292308" y="432321"/>
                    <a:pt x="296195" y="428055"/>
                    <a:pt x="299291" y="423233"/>
                  </a:cubicBezTo>
                  <a:cubicBezTo>
                    <a:pt x="339646" y="432219"/>
                    <a:pt x="374906" y="433807"/>
                    <a:pt x="401045" y="433807"/>
                  </a:cubicBezTo>
                  <a:cubicBezTo>
                    <a:pt x="405050" y="433807"/>
                    <a:pt x="423635" y="408529"/>
                    <a:pt x="434281" y="392860"/>
                  </a:cubicBezTo>
                  <a:cubicBezTo>
                    <a:pt x="418364" y="396191"/>
                    <a:pt x="371160" y="402677"/>
                    <a:pt x="306648" y="384144"/>
                  </a:cubicBezTo>
                  <a:cubicBezTo>
                    <a:pt x="305102" y="376689"/>
                    <a:pt x="301920" y="369672"/>
                    <a:pt x="297330" y="363598"/>
                  </a:cubicBezTo>
                  <a:cubicBezTo>
                    <a:pt x="280946" y="342119"/>
                    <a:pt x="250988" y="337470"/>
                    <a:pt x="228658" y="351841"/>
                  </a:cubicBezTo>
                  <a:cubicBezTo>
                    <a:pt x="203979" y="338368"/>
                    <a:pt x="180516" y="322780"/>
                    <a:pt x="158532" y="305250"/>
                  </a:cubicBezTo>
                  <a:cubicBezTo>
                    <a:pt x="153759" y="301473"/>
                    <a:pt x="149057" y="297605"/>
                    <a:pt x="144430" y="293649"/>
                  </a:cubicBezTo>
                  <a:cubicBezTo>
                    <a:pt x="159401" y="269985"/>
                    <a:pt x="160658" y="240145"/>
                    <a:pt x="147730" y="215305"/>
                  </a:cubicBezTo>
                  <a:cubicBezTo>
                    <a:pt x="150698" y="212338"/>
                    <a:pt x="153614" y="209360"/>
                    <a:pt x="156768" y="206413"/>
                  </a:cubicBezTo>
                  <a:cubicBezTo>
                    <a:pt x="180748" y="184009"/>
                    <a:pt x="203307" y="166078"/>
                    <a:pt x="224413" y="151686"/>
                  </a:cubicBezTo>
                  <a:cubicBezTo>
                    <a:pt x="223563" y="150897"/>
                    <a:pt x="222795" y="150067"/>
                    <a:pt x="221965" y="149268"/>
                  </a:cubicBezTo>
                  <a:cubicBezTo>
                    <a:pt x="222805" y="150047"/>
                    <a:pt x="223594" y="150846"/>
                    <a:pt x="224445" y="151624"/>
                  </a:cubicBezTo>
                  <a:lnTo>
                    <a:pt x="224424" y="151634"/>
                  </a:lnTo>
                  <a:cubicBezTo>
                    <a:pt x="256809" y="181581"/>
                    <a:pt x="291146" y="209961"/>
                    <a:pt x="323666" y="235322"/>
                  </a:cubicBezTo>
                  <a:cubicBezTo>
                    <a:pt x="315064" y="253564"/>
                    <a:pt x="316413" y="275781"/>
                    <a:pt x="329498" y="292881"/>
                  </a:cubicBezTo>
                  <a:close/>
                </a:path>
              </a:pathLst>
            </a:custGeom>
            <a:solidFill>
              <a:srgbClr val="FFFFFF"/>
            </a:solidFill>
            <a:ln w="10287" cap="flat">
              <a:noFill/>
              <a:prstDash val="solid"/>
              <a:miter/>
            </a:ln>
          </p:spPr>
          <p:txBody>
            <a:bodyPr rtlCol="0" anchor="ctr"/>
            <a:lstStyle/>
            <a:p>
              <a:endParaRPr lang="en-US" dirty="0"/>
            </a:p>
          </p:txBody>
        </p:sp>
      </p:grpSp>
      <p:grpSp>
        <p:nvGrpSpPr>
          <p:cNvPr id="135" name="Group 134">
            <a:extLst>
              <a:ext uri="{FF2B5EF4-FFF2-40B4-BE49-F238E27FC236}">
                <a16:creationId xmlns:a16="http://schemas.microsoft.com/office/drawing/2014/main" id="{CCD4B640-34F7-4E30-91EE-2A2926057180}"/>
              </a:ext>
              <a:ext uri="{C183D7F6-B498-43B3-948B-1728B52AA6E4}">
                <adec:decorative xmlns:adec="http://schemas.microsoft.com/office/drawing/2017/decorative" val="1"/>
              </a:ext>
            </a:extLst>
          </p:cNvPr>
          <p:cNvGrpSpPr/>
          <p:nvPr/>
        </p:nvGrpSpPr>
        <p:grpSpPr>
          <a:xfrm>
            <a:off x="7287769" y="4742543"/>
            <a:ext cx="518833" cy="508456"/>
            <a:chOff x="7287769" y="4742543"/>
            <a:chExt cx="518833" cy="508456"/>
          </a:xfrm>
        </p:grpSpPr>
        <p:sp>
          <p:nvSpPr>
            <p:cNvPr id="136" name="Freeform: Shape 135">
              <a:extLst>
                <a:ext uri="{FF2B5EF4-FFF2-40B4-BE49-F238E27FC236}">
                  <a16:creationId xmlns:a16="http://schemas.microsoft.com/office/drawing/2014/main" id="{6F6179BB-A83C-4553-9F63-25193D920CC5}"/>
                </a:ext>
              </a:extLst>
            </p:cNvPr>
            <p:cNvSpPr/>
            <p:nvPr/>
          </p:nvSpPr>
          <p:spPr>
            <a:xfrm>
              <a:off x="7287769" y="4742543"/>
              <a:ext cx="518833" cy="508456"/>
            </a:xfrm>
            <a:custGeom>
              <a:avLst/>
              <a:gdLst>
                <a:gd name="connsiteX0" fmla="*/ 417068 w 518833"/>
                <a:gd name="connsiteY0" fmla="*/ 465279 h 508456"/>
                <a:gd name="connsiteX1" fmla="*/ 259685 w 518833"/>
                <a:gd name="connsiteY1" fmla="*/ 518729 h 508456"/>
                <a:gd name="connsiteX2" fmla="*/ 53501 w 518833"/>
                <a:gd name="connsiteY2" fmla="*/ 417007 h 508456"/>
                <a:gd name="connsiteX3" fmla="*/ 101835 w 518833"/>
                <a:gd name="connsiteY3" fmla="*/ 53419 h 508456"/>
                <a:gd name="connsiteX4" fmla="*/ 259197 w 518833"/>
                <a:gd name="connsiteY4" fmla="*/ 0 h 508456"/>
                <a:gd name="connsiteX5" fmla="*/ 465381 w 518833"/>
                <a:gd name="connsiteY5" fmla="*/ 101785 h 508456"/>
                <a:gd name="connsiteX6" fmla="*/ 417068 w 518833"/>
                <a:gd name="connsiteY6" fmla="*/ 465279 h 50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833" h="508456">
                  <a:moveTo>
                    <a:pt x="417068" y="465279"/>
                  </a:moveTo>
                  <a:cubicBezTo>
                    <a:pt x="371926" y="499945"/>
                    <a:pt x="316601" y="518734"/>
                    <a:pt x="259685" y="518729"/>
                  </a:cubicBezTo>
                  <a:cubicBezTo>
                    <a:pt x="181652" y="518729"/>
                    <a:pt x="104492" y="483698"/>
                    <a:pt x="53501" y="417007"/>
                  </a:cubicBezTo>
                  <a:cubicBezTo>
                    <a:pt x="-33622" y="303258"/>
                    <a:pt x="-12121" y="140583"/>
                    <a:pt x="101835" y="53419"/>
                  </a:cubicBezTo>
                  <a:cubicBezTo>
                    <a:pt x="148831" y="17256"/>
                    <a:pt x="204274" y="0"/>
                    <a:pt x="259197" y="0"/>
                  </a:cubicBezTo>
                  <a:cubicBezTo>
                    <a:pt x="337230" y="0"/>
                    <a:pt x="414411" y="35032"/>
                    <a:pt x="465381" y="101785"/>
                  </a:cubicBezTo>
                  <a:cubicBezTo>
                    <a:pt x="552525" y="215502"/>
                    <a:pt x="530806" y="378209"/>
                    <a:pt x="417068" y="465279"/>
                  </a:cubicBezTo>
                </a:path>
              </a:pathLst>
            </a:custGeom>
            <a:solidFill>
              <a:srgbClr val="59B4D9"/>
            </a:solidFill>
            <a:ln w="10287"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4079FA4-A635-4671-BCD3-BE270E4D876A}"/>
                </a:ext>
              </a:extLst>
            </p:cNvPr>
            <p:cNvSpPr/>
            <p:nvPr/>
          </p:nvSpPr>
          <p:spPr>
            <a:xfrm>
              <a:off x="7327679" y="4754507"/>
              <a:ext cx="466950" cy="446196"/>
            </a:xfrm>
            <a:custGeom>
              <a:avLst/>
              <a:gdLst>
                <a:gd name="connsiteX0" fmla="*/ 329498 w 466949"/>
                <a:gd name="connsiteY0" fmla="*/ 292881 h 446196"/>
                <a:gd name="connsiteX1" fmla="*/ 407748 w 466949"/>
                <a:gd name="connsiteY1" fmla="*/ 303299 h 446196"/>
                <a:gd name="connsiteX2" fmla="*/ 411173 w 466949"/>
                <a:gd name="connsiteY2" fmla="*/ 300093 h 446196"/>
                <a:gd name="connsiteX3" fmla="*/ 463315 w 466949"/>
                <a:gd name="connsiteY3" fmla="*/ 335986 h 446196"/>
                <a:gd name="connsiteX4" fmla="*/ 470268 w 466949"/>
                <a:gd name="connsiteY4" fmla="*/ 313759 h 446196"/>
                <a:gd name="connsiteX5" fmla="*/ 425752 w 466949"/>
                <a:gd name="connsiteY5" fmla="*/ 278935 h 446196"/>
                <a:gd name="connsiteX6" fmla="*/ 418177 w 466949"/>
                <a:gd name="connsiteY6" fmla="*/ 225277 h 446196"/>
                <a:gd name="connsiteX7" fmla="*/ 346204 w 466949"/>
                <a:gd name="connsiteY7" fmla="*/ 210989 h 446196"/>
                <a:gd name="connsiteX8" fmla="*/ 260151 w 466949"/>
                <a:gd name="connsiteY8" fmla="*/ 129708 h 446196"/>
                <a:gd name="connsiteX9" fmla="*/ 422815 w 466949"/>
                <a:gd name="connsiteY9" fmla="*/ 86054 h 446196"/>
                <a:gd name="connsiteX10" fmla="*/ 385397 w 466949"/>
                <a:gd name="connsiteY10" fmla="*/ 47691 h 446196"/>
                <a:gd name="connsiteX11" fmla="*/ 211806 w 466949"/>
                <a:gd name="connsiteY11" fmla="*/ 80056 h 446196"/>
                <a:gd name="connsiteX12" fmla="*/ 211785 w 466949"/>
                <a:gd name="connsiteY12" fmla="*/ 80025 h 446196"/>
                <a:gd name="connsiteX13" fmla="*/ 211775 w 466949"/>
                <a:gd name="connsiteY13" fmla="*/ 80025 h 446196"/>
                <a:gd name="connsiteX14" fmla="*/ 139314 w 466949"/>
                <a:gd name="connsiteY14" fmla="*/ 0 h 446196"/>
                <a:gd name="connsiteX15" fmla="*/ 104947 w 466949"/>
                <a:gd name="connsiteY15" fmla="*/ 13977 h 446196"/>
                <a:gd name="connsiteX16" fmla="*/ 175031 w 466949"/>
                <a:gd name="connsiteY16" fmla="*/ 102853 h 446196"/>
                <a:gd name="connsiteX17" fmla="*/ 175207 w 466949"/>
                <a:gd name="connsiteY17" fmla="*/ 103030 h 446196"/>
                <a:gd name="connsiteX18" fmla="*/ 103152 w 466949"/>
                <a:gd name="connsiteY18" fmla="*/ 165445 h 446196"/>
                <a:gd name="connsiteX19" fmla="*/ 94415 w 466949"/>
                <a:gd name="connsiteY19" fmla="*/ 175106 h 446196"/>
                <a:gd name="connsiteX20" fmla="*/ 51694 w 466949"/>
                <a:gd name="connsiteY20" fmla="*/ 178032 h 446196"/>
                <a:gd name="connsiteX21" fmla="*/ 33805 w 466949"/>
                <a:gd name="connsiteY21" fmla="*/ 65632 h 446196"/>
                <a:gd name="connsiteX22" fmla="*/ 5871 w 466949"/>
                <a:gd name="connsiteY22" fmla="*/ 99533 h 446196"/>
                <a:gd name="connsiteX23" fmla="*/ 16092 w 466949"/>
                <a:gd name="connsiteY23" fmla="*/ 204285 h 446196"/>
                <a:gd name="connsiteX24" fmla="*/ 16040 w 466949"/>
                <a:gd name="connsiteY24" fmla="*/ 299263 h 446196"/>
                <a:gd name="connsiteX25" fmla="*/ 21840 w 466949"/>
                <a:gd name="connsiteY25" fmla="*/ 305956 h 446196"/>
                <a:gd name="connsiteX26" fmla="*/ 6690 w 466949"/>
                <a:gd name="connsiteY26" fmla="*/ 396866 h 446196"/>
                <a:gd name="connsiteX27" fmla="*/ 11588 w 466949"/>
                <a:gd name="connsiteY27" fmla="*/ 406163 h 446196"/>
                <a:gd name="connsiteX28" fmla="*/ 54755 w 466949"/>
                <a:gd name="connsiteY28" fmla="*/ 447753 h 446196"/>
                <a:gd name="connsiteX29" fmla="*/ 72541 w 466949"/>
                <a:gd name="connsiteY29" fmla="*/ 329750 h 446196"/>
                <a:gd name="connsiteX30" fmla="*/ 108683 w 466949"/>
                <a:gd name="connsiteY30" fmla="*/ 323876 h 446196"/>
                <a:gd name="connsiteX31" fmla="*/ 129695 w 466949"/>
                <a:gd name="connsiteY31" fmla="*/ 341631 h 446196"/>
                <a:gd name="connsiteX32" fmla="*/ 205289 w 466949"/>
                <a:gd name="connsiteY32" fmla="*/ 389810 h 446196"/>
                <a:gd name="connsiteX33" fmla="*/ 215334 w 466949"/>
                <a:gd name="connsiteY33" fmla="*/ 426315 h 446196"/>
                <a:gd name="connsiteX34" fmla="*/ 287794 w 466949"/>
                <a:gd name="connsiteY34" fmla="*/ 435851 h 446196"/>
                <a:gd name="connsiteX35" fmla="*/ 299291 w 466949"/>
                <a:gd name="connsiteY35" fmla="*/ 423233 h 446196"/>
                <a:gd name="connsiteX36" fmla="*/ 401045 w 466949"/>
                <a:gd name="connsiteY36" fmla="*/ 433807 h 446196"/>
                <a:gd name="connsiteX37" fmla="*/ 434281 w 466949"/>
                <a:gd name="connsiteY37" fmla="*/ 392860 h 446196"/>
                <a:gd name="connsiteX38" fmla="*/ 306648 w 466949"/>
                <a:gd name="connsiteY38" fmla="*/ 384144 h 446196"/>
                <a:gd name="connsiteX39" fmla="*/ 297330 w 466949"/>
                <a:gd name="connsiteY39" fmla="*/ 363598 h 446196"/>
                <a:gd name="connsiteX40" fmla="*/ 228658 w 466949"/>
                <a:gd name="connsiteY40" fmla="*/ 351841 h 446196"/>
                <a:gd name="connsiteX41" fmla="*/ 158532 w 466949"/>
                <a:gd name="connsiteY41" fmla="*/ 305250 h 446196"/>
                <a:gd name="connsiteX42" fmla="*/ 144430 w 466949"/>
                <a:gd name="connsiteY42" fmla="*/ 293649 h 446196"/>
                <a:gd name="connsiteX43" fmla="*/ 147730 w 466949"/>
                <a:gd name="connsiteY43" fmla="*/ 215305 h 446196"/>
                <a:gd name="connsiteX44" fmla="*/ 156768 w 466949"/>
                <a:gd name="connsiteY44" fmla="*/ 206413 h 446196"/>
                <a:gd name="connsiteX45" fmla="*/ 224413 w 466949"/>
                <a:gd name="connsiteY45" fmla="*/ 151686 h 446196"/>
                <a:gd name="connsiteX46" fmla="*/ 221965 w 466949"/>
                <a:gd name="connsiteY46" fmla="*/ 149268 h 446196"/>
                <a:gd name="connsiteX47" fmla="*/ 224445 w 466949"/>
                <a:gd name="connsiteY47" fmla="*/ 151624 h 446196"/>
                <a:gd name="connsiteX48" fmla="*/ 224424 w 466949"/>
                <a:gd name="connsiteY48" fmla="*/ 151634 h 446196"/>
                <a:gd name="connsiteX49" fmla="*/ 323666 w 466949"/>
                <a:gd name="connsiteY49" fmla="*/ 235322 h 446196"/>
                <a:gd name="connsiteX50" fmla="*/ 329498 w 466949"/>
                <a:gd name="connsiteY50" fmla="*/ 292881 h 4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6949" h="446196">
                  <a:moveTo>
                    <a:pt x="329498" y="292881"/>
                  </a:moveTo>
                  <a:cubicBezTo>
                    <a:pt x="348246" y="317336"/>
                    <a:pt x="383254" y="321997"/>
                    <a:pt x="407748" y="303299"/>
                  </a:cubicBezTo>
                  <a:cubicBezTo>
                    <a:pt x="409025" y="302324"/>
                    <a:pt x="410010" y="301141"/>
                    <a:pt x="411173" y="300093"/>
                  </a:cubicBezTo>
                  <a:cubicBezTo>
                    <a:pt x="436170" y="317702"/>
                    <a:pt x="453530" y="329324"/>
                    <a:pt x="463315" y="335986"/>
                  </a:cubicBezTo>
                  <a:cubicBezTo>
                    <a:pt x="466210" y="328484"/>
                    <a:pt x="468213" y="321282"/>
                    <a:pt x="470268" y="313759"/>
                  </a:cubicBezTo>
                  <a:cubicBezTo>
                    <a:pt x="455189" y="302461"/>
                    <a:pt x="440348" y="290851"/>
                    <a:pt x="425752" y="278935"/>
                  </a:cubicBezTo>
                  <a:cubicBezTo>
                    <a:pt x="432382" y="261502"/>
                    <a:pt x="430286" y="241164"/>
                    <a:pt x="418177" y="225277"/>
                  </a:cubicBezTo>
                  <a:cubicBezTo>
                    <a:pt x="401176" y="203120"/>
                    <a:pt x="370380" y="197006"/>
                    <a:pt x="346204" y="210989"/>
                  </a:cubicBezTo>
                  <a:cubicBezTo>
                    <a:pt x="316835" y="184629"/>
                    <a:pt x="288142" y="157527"/>
                    <a:pt x="260151" y="129708"/>
                  </a:cubicBezTo>
                  <a:cubicBezTo>
                    <a:pt x="355253" y="78562"/>
                    <a:pt x="422815" y="86054"/>
                    <a:pt x="422815" y="86054"/>
                  </a:cubicBezTo>
                  <a:cubicBezTo>
                    <a:pt x="411536" y="71672"/>
                    <a:pt x="398897" y="59074"/>
                    <a:pt x="385397" y="47691"/>
                  </a:cubicBezTo>
                  <a:cubicBezTo>
                    <a:pt x="345291" y="41496"/>
                    <a:pt x="282990" y="42192"/>
                    <a:pt x="211806" y="80056"/>
                  </a:cubicBezTo>
                  <a:lnTo>
                    <a:pt x="211785" y="80025"/>
                  </a:lnTo>
                  <a:lnTo>
                    <a:pt x="211775" y="80025"/>
                  </a:lnTo>
                  <a:cubicBezTo>
                    <a:pt x="186933" y="53982"/>
                    <a:pt x="162771" y="27298"/>
                    <a:pt x="139314" y="0"/>
                  </a:cubicBezTo>
                  <a:cubicBezTo>
                    <a:pt x="127517" y="3771"/>
                    <a:pt x="116027" y="8443"/>
                    <a:pt x="104947" y="13977"/>
                  </a:cubicBezTo>
                  <a:cubicBezTo>
                    <a:pt x="123096" y="43675"/>
                    <a:pt x="147512" y="73633"/>
                    <a:pt x="175031" y="102853"/>
                  </a:cubicBezTo>
                  <a:lnTo>
                    <a:pt x="175207" y="103030"/>
                  </a:lnTo>
                  <a:cubicBezTo>
                    <a:pt x="149179" y="121394"/>
                    <a:pt x="125041" y="142302"/>
                    <a:pt x="103152" y="165445"/>
                  </a:cubicBezTo>
                  <a:cubicBezTo>
                    <a:pt x="100143" y="168652"/>
                    <a:pt x="97247" y="171879"/>
                    <a:pt x="94415" y="175106"/>
                  </a:cubicBezTo>
                  <a:cubicBezTo>
                    <a:pt x="80179" y="172093"/>
                    <a:pt x="65386" y="173107"/>
                    <a:pt x="51694" y="178032"/>
                  </a:cubicBezTo>
                  <a:cubicBezTo>
                    <a:pt x="28201" y="127342"/>
                    <a:pt x="30090" y="86624"/>
                    <a:pt x="33805" y="65632"/>
                  </a:cubicBezTo>
                  <a:cubicBezTo>
                    <a:pt x="23604" y="76320"/>
                    <a:pt x="14079" y="87558"/>
                    <a:pt x="5871" y="99533"/>
                  </a:cubicBezTo>
                  <a:cubicBezTo>
                    <a:pt x="-262" y="124593"/>
                    <a:pt x="-2005" y="160734"/>
                    <a:pt x="16092" y="204285"/>
                  </a:cubicBezTo>
                  <a:cubicBezTo>
                    <a:pt x="-5345" y="232310"/>
                    <a:pt x="-5366" y="271216"/>
                    <a:pt x="16040" y="299263"/>
                  </a:cubicBezTo>
                  <a:cubicBezTo>
                    <a:pt x="17866" y="301639"/>
                    <a:pt x="19817" y="303849"/>
                    <a:pt x="21840" y="305956"/>
                  </a:cubicBezTo>
                  <a:cubicBezTo>
                    <a:pt x="13242" y="335560"/>
                    <a:pt x="8157" y="366073"/>
                    <a:pt x="6690" y="396866"/>
                  </a:cubicBezTo>
                  <a:cubicBezTo>
                    <a:pt x="9150" y="400207"/>
                    <a:pt x="9150" y="402905"/>
                    <a:pt x="11588" y="406163"/>
                  </a:cubicBezTo>
                  <a:cubicBezTo>
                    <a:pt x="24030" y="422123"/>
                    <a:pt x="39657" y="435571"/>
                    <a:pt x="54755" y="447753"/>
                  </a:cubicBezTo>
                  <a:cubicBezTo>
                    <a:pt x="52887" y="419217"/>
                    <a:pt x="54900" y="377129"/>
                    <a:pt x="72541" y="329750"/>
                  </a:cubicBezTo>
                  <a:cubicBezTo>
                    <a:pt x="84884" y="330692"/>
                    <a:pt x="97273" y="328678"/>
                    <a:pt x="108683" y="323876"/>
                  </a:cubicBezTo>
                  <a:cubicBezTo>
                    <a:pt x="115324" y="329718"/>
                    <a:pt x="122276" y="335623"/>
                    <a:pt x="129695" y="341631"/>
                  </a:cubicBezTo>
                  <a:cubicBezTo>
                    <a:pt x="153156" y="360266"/>
                    <a:pt x="178491" y="376412"/>
                    <a:pt x="205289" y="389810"/>
                  </a:cubicBezTo>
                  <a:cubicBezTo>
                    <a:pt x="203893" y="402812"/>
                    <a:pt x="207482" y="415858"/>
                    <a:pt x="215334" y="426315"/>
                  </a:cubicBezTo>
                  <a:cubicBezTo>
                    <a:pt x="232765" y="448863"/>
                    <a:pt x="265123" y="453122"/>
                    <a:pt x="287794" y="435851"/>
                  </a:cubicBezTo>
                  <a:cubicBezTo>
                    <a:pt x="292308" y="432321"/>
                    <a:pt x="296195" y="428055"/>
                    <a:pt x="299291" y="423233"/>
                  </a:cubicBezTo>
                  <a:cubicBezTo>
                    <a:pt x="339646" y="432219"/>
                    <a:pt x="374906" y="433807"/>
                    <a:pt x="401045" y="433807"/>
                  </a:cubicBezTo>
                  <a:cubicBezTo>
                    <a:pt x="405050" y="433807"/>
                    <a:pt x="423635" y="408529"/>
                    <a:pt x="434281" y="392860"/>
                  </a:cubicBezTo>
                  <a:cubicBezTo>
                    <a:pt x="418364" y="396191"/>
                    <a:pt x="371160" y="402677"/>
                    <a:pt x="306648" y="384144"/>
                  </a:cubicBezTo>
                  <a:cubicBezTo>
                    <a:pt x="305102" y="376689"/>
                    <a:pt x="301920" y="369672"/>
                    <a:pt x="297330" y="363598"/>
                  </a:cubicBezTo>
                  <a:cubicBezTo>
                    <a:pt x="280946" y="342119"/>
                    <a:pt x="250988" y="337470"/>
                    <a:pt x="228658" y="351841"/>
                  </a:cubicBezTo>
                  <a:cubicBezTo>
                    <a:pt x="203979" y="338368"/>
                    <a:pt x="180516" y="322780"/>
                    <a:pt x="158532" y="305250"/>
                  </a:cubicBezTo>
                  <a:cubicBezTo>
                    <a:pt x="153759" y="301473"/>
                    <a:pt x="149057" y="297605"/>
                    <a:pt x="144430" y="293649"/>
                  </a:cubicBezTo>
                  <a:cubicBezTo>
                    <a:pt x="159401" y="269985"/>
                    <a:pt x="160658" y="240145"/>
                    <a:pt x="147730" y="215305"/>
                  </a:cubicBezTo>
                  <a:cubicBezTo>
                    <a:pt x="150698" y="212338"/>
                    <a:pt x="153614" y="209360"/>
                    <a:pt x="156768" y="206413"/>
                  </a:cubicBezTo>
                  <a:cubicBezTo>
                    <a:pt x="180748" y="184009"/>
                    <a:pt x="203307" y="166078"/>
                    <a:pt x="224413" y="151686"/>
                  </a:cubicBezTo>
                  <a:cubicBezTo>
                    <a:pt x="223563" y="150897"/>
                    <a:pt x="222795" y="150067"/>
                    <a:pt x="221965" y="149268"/>
                  </a:cubicBezTo>
                  <a:cubicBezTo>
                    <a:pt x="222805" y="150047"/>
                    <a:pt x="223594" y="150846"/>
                    <a:pt x="224445" y="151624"/>
                  </a:cubicBezTo>
                  <a:lnTo>
                    <a:pt x="224424" y="151634"/>
                  </a:lnTo>
                  <a:cubicBezTo>
                    <a:pt x="256809" y="181581"/>
                    <a:pt x="291146" y="209961"/>
                    <a:pt x="323666" y="235322"/>
                  </a:cubicBezTo>
                  <a:cubicBezTo>
                    <a:pt x="315064" y="253564"/>
                    <a:pt x="316413" y="275781"/>
                    <a:pt x="329498" y="292881"/>
                  </a:cubicBezTo>
                  <a:close/>
                </a:path>
              </a:pathLst>
            </a:custGeom>
            <a:solidFill>
              <a:srgbClr val="FFFFFF"/>
            </a:solidFill>
            <a:ln w="10287" cap="flat">
              <a:noFill/>
              <a:prstDash val="solid"/>
              <a:miter/>
            </a:ln>
          </p:spPr>
          <p:txBody>
            <a:bodyPr rtlCol="0" anchor="ctr"/>
            <a:lstStyle/>
            <a:p>
              <a:endParaRPr lang="en-US" dirty="0"/>
            </a:p>
          </p:txBody>
        </p:sp>
      </p:grpSp>
    </p:spTree>
    <p:custDataLst>
      <p:tags r:id="rId1"/>
    </p:custDataLst>
    <p:extLst>
      <p:ext uri="{BB962C8B-B14F-4D97-AF65-F5344CB8AC3E}">
        <p14:creationId xmlns:p14="http://schemas.microsoft.com/office/powerpoint/2010/main" val="2939794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2B70-8DAC-4885-AF2D-8E29B35D7A38}"/>
              </a:ext>
            </a:extLst>
          </p:cNvPr>
          <p:cNvSpPr>
            <a:spLocks noGrp="1"/>
          </p:cNvSpPr>
          <p:nvPr>
            <p:ph type="title"/>
          </p:nvPr>
        </p:nvSpPr>
        <p:spPr/>
        <p:txBody>
          <a:bodyPr/>
          <a:lstStyle/>
          <a:p>
            <a:r>
              <a:rPr lang="en-US" dirty="0"/>
              <a:t>Weighted traffic-routing method</a:t>
            </a:r>
          </a:p>
        </p:txBody>
      </p:sp>
      <p:sp>
        <p:nvSpPr>
          <p:cNvPr id="4" name="Rectangle: Rounded Corners 3" descr="The diagram depicts the Azure Traffic Manager weighted traffic-routing method where traffic is sent randomly to an endpoint based on relative weights.">
            <a:extLst>
              <a:ext uri="{FF2B5EF4-FFF2-40B4-BE49-F238E27FC236}">
                <a16:creationId xmlns:a16="http://schemas.microsoft.com/office/drawing/2014/main" id="{9F9CD6D5-A788-478E-B040-2332E61717B1}"/>
              </a:ext>
            </a:extLst>
          </p:cNvPr>
          <p:cNvSpPr/>
          <p:nvPr/>
        </p:nvSpPr>
        <p:spPr bwMode="auto">
          <a:xfrm>
            <a:off x="3252574" y="2461775"/>
            <a:ext cx="6164235" cy="3419824"/>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99CA957D-5040-4492-AD61-245549E31B80}"/>
              </a:ext>
              <a:ext uri="{C183D7F6-B498-43B3-948B-1728B52AA6E4}">
                <adec:decorative xmlns:adec="http://schemas.microsoft.com/office/drawing/2017/decorative" val="1"/>
              </a:ext>
            </a:extLst>
          </p:cNvPr>
          <p:cNvSpPr txBox="1"/>
          <p:nvPr/>
        </p:nvSpPr>
        <p:spPr>
          <a:xfrm>
            <a:off x="6401554" y="1579150"/>
            <a:ext cx="1109471"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Recursive</a:t>
            </a:r>
          </a:p>
          <a:p>
            <a:pPr algn="l"/>
            <a:r>
              <a:rPr lang="en-IN" sz="1600" dirty="0">
                <a:gradFill>
                  <a:gsLst>
                    <a:gs pos="2917">
                      <a:schemeClr val="tx1"/>
                    </a:gs>
                    <a:gs pos="30000">
                      <a:schemeClr val="tx1"/>
                    </a:gs>
                  </a:gsLst>
                  <a:lin ang="5400000" scaled="0"/>
                </a:gradFill>
              </a:rPr>
              <a:t>DNS Service</a:t>
            </a:r>
          </a:p>
        </p:txBody>
      </p:sp>
      <p:sp>
        <p:nvSpPr>
          <p:cNvPr id="6" name="TextBox 5">
            <a:extLst>
              <a:ext uri="{FF2B5EF4-FFF2-40B4-BE49-F238E27FC236}">
                <a16:creationId xmlns:a16="http://schemas.microsoft.com/office/drawing/2014/main" id="{E97DF6E6-2F8C-4F0A-82CC-F5347A93899D}"/>
              </a:ext>
              <a:ext uri="{C183D7F6-B498-43B3-948B-1728B52AA6E4}">
                <adec:decorative xmlns:adec="http://schemas.microsoft.com/office/drawing/2017/decorative" val="1"/>
              </a:ext>
            </a:extLst>
          </p:cNvPr>
          <p:cNvSpPr txBox="1"/>
          <p:nvPr/>
        </p:nvSpPr>
        <p:spPr>
          <a:xfrm>
            <a:off x="4445220" y="2508954"/>
            <a:ext cx="12765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response</a:t>
            </a:r>
          </a:p>
        </p:txBody>
      </p:sp>
      <p:sp>
        <p:nvSpPr>
          <p:cNvPr id="7" name="TextBox 6">
            <a:extLst>
              <a:ext uri="{FF2B5EF4-FFF2-40B4-BE49-F238E27FC236}">
                <a16:creationId xmlns:a16="http://schemas.microsoft.com/office/drawing/2014/main" id="{06034447-B171-43A8-9D33-62F5DD9A42BD}"/>
              </a:ext>
              <a:ext uri="{C183D7F6-B498-43B3-948B-1728B52AA6E4}">
                <adec:decorative xmlns:adec="http://schemas.microsoft.com/office/drawing/2017/decorative" val="1"/>
              </a:ext>
            </a:extLst>
          </p:cNvPr>
          <p:cNvSpPr txBox="1"/>
          <p:nvPr/>
        </p:nvSpPr>
        <p:spPr>
          <a:xfrm>
            <a:off x="3686392" y="1947279"/>
            <a:ext cx="98603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query</a:t>
            </a:r>
          </a:p>
        </p:txBody>
      </p:sp>
      <p:sp>
        <p:nvSpPr>
          <p:cNvPr id="8" name="TextBox 7">
            <a:extLst>
              <a:ext uri="{FF2B5EF4-FFF2-40B4-BE49-F238E27FC236}">
                <a16:creationId xmlns:a16="http://schemas.microsoft.com/office/drawing/2014/main" id="{A7D45004-D2DC-45D6-8A0D-92F3BED0829A}"/>
              </a:ext>
              <a:ext uri="{C183D7F6-B498-43B3-948B-1728B52AA6E4}">
                <adec:decorative xmlns:adec="http://schemas.microsoft.com/office/drawing/2017/decorative" val="1"/>
              </a:ext>
            </a:extLst>
          </p:cNvPr>
          <p:cNvSpPr txBox="1"/>
          <p:nvPr/>
        </p:nvSpPr>
        <p:spPr>
          <a:xfrm>
            <a:off x="8033184" y="3234761"/>
            <a:ext cx="2618794" cy="492443"/>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Choose available endpoint at</a:t>
            </a:r>
          </a:p>
          <a:p>
            <a:pPr algn="l"/>
            <a:r>
              <a:rPr lang="en-IN" sz="1600" dirty="0">
                <a:gradFill>
                  <a:gsLst>
                    <a:gs pos="2917">
                      <a:schemeClr val="tx1"/>
                    </a:gs>
                    <a:gs pos="30000">
                      <a:schemeClr val="tx1"/>
                    </a:gs>
                  </a:gsLst>
                  <a:lin ang="5400000" scaled="0"/>
                </a:gradFill>
              </a:rPr>
              <a:t>random, based on weights</a:t>
            </a:r>
          </a:p>
        </p:txBody>
      </p:sp>
      <p:sp>
        <p:nvSpPr>
          <p:cNvPr id="9" name="TextBox 8">
            <a:extLst>
              <a:ext uri="{FF2B5EF4-FFF2-40B4-BE49-F238E27FC236}">
                <a16:creationId xmlns:a16="http://schemas.microsoft.com/office/drawing/2014/main" id="{2352AE8E-0686-4205-A824-D75E1CEB3A5A}"/>
              </a:ext>
              <a:ext uri="{C183D7F6-B498-43B3-948B-1728B52AA6E4}">
                <adec:decorative xmlns:adec="http://schemas.microsoft.com/office/drawing/2017/decorative" val="1"/>
              </a:ext>
            </a:extLst>
          </p:cNvPr>
          <p:cNvSpPr txBox="1"/>
          <p:nvPr/>
        </p:nvSpPr>
        <p:spPr>
          <a:xfrm>
            <a:off x="4362500" y="4111982"/>
            <a:ext cx="1248740"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B7F16065-7F74-4665-92C1-F50F33742387}"/>
              </a:ext>
              <a:ext uri="{C183D7F6-B498-43B3-948B-1728B52AA6E4}">
                <adec:decorative xmlns:adec="http://schemas.microsoft.com/office/drawing/2017/decorative" val="1"/>
              </a:ext>
            </a:extLst>
          </p:cNvPr>
          <p:cNvSpPr txBox="1"/>
          <p:nvPr/>
        </p:nvSpPr>
        <p:spPr>
          <a:xfrm>
            <a:off x="7083981" y="5333099"/>
            <a:ext cx="926407"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Failover B</a:t>
            </a:r>
          </a:p>
          <a:p>
            <a:pPr algn="ctr"/>
            <a:r>
              <a:rPr lang="en-IN" sz="1600" dirty="0">
                <a:gradFill>
                  <a:gsLst>
                    <a:gs pos="2917">
                      <a:schemeClr val="tx1"/>
                    </a:gs>
                    <a:gs pos="30000">
                      <a:schemeClr val="tx1"/>
                    </a:gs>
                  </a:gsLst>
                  <a:lin ang="5400000" scaled="0"/>
                </a:gradFill>
              </a:rPr>
              <a:t>Weight 50</a:t>
            </a:r>
          </a:p>
        </p:txBody>
      </p:sp>
      <p:sp>
        <p:nvSpPr>
          <p:cNvPr id="11" name="TextBox 10">
            <a:extLst>
              <a:ext uri="{FF2B5EF4-FFF2-40B4-BE49-F238E27FC236}">
                <a16:creationId xmlns:a16="http://schemas.microsoft.com/office/drawing/2014/main" id="{07AE7092-5E40-427A-9172-76DE7C9646BB}"/>
              </a:ext>
              <a:ext uri="{C183D7F6-B498-43B3-948B-1728B52AA6E4}">
                <adec:decorative xmlns:adec="http://schemas.microsoft.com/office/drawing/2017/decorative" val="1"/>
              </a:ext>
            </a:extLst>
          </p:cNvPr>
          <p:cNvSpPr txBox="1"/>
          <p:nvPr/>
        </p:nvSpPr>
        <p:spPr>
          <a:xfrm>
            <a:off x="5577919" y="5333099"/>
            <a:ext cx="882421"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Failover A</a:t>
            </a:r>
          </a:p>
          <a:p>
            <a:pPr algn="ctr"/>
            <a:r>
              <a:rPr lang="en-IN" sz="1600" dirty="0">
                <a:gradFill>
                  <a:gsLst>
                    <a:gs pos="2917">
                      <a:schemeClr val="tx1"/>
                    </a:gs>
                    <a:gs pos="30000">
                      <a:schemeClr val="tx1"/>
                    </a:gs>
                  </a:gsLst>
                  <a:lin ang="5400000" scaled="0"/>
                </a:gradFill>
              </a:rPr>
              <a:t>Weight 5</a:t>
            </a:r>
          </a:p>
        </p:txBody>
      </p:sp>
      <p:sp>
        <p:nvSpPr>
          <p:cNvPr id="12" name="TextBox 11">
            <a:extLst>
              <a:ext uri="{FF2B5EF4-FFF2-40B4-BE49-F238E27FC236}">
                <a16:creationId xmlns:a16="http://schemas.microsoft.com/office/drawing/2014/main" id="{0710D076-C6A6-407A-9E16-70C879AAE30D}"/>
              </a:ext>
              <a:ext uri="{C183D7F6-B498-43B3-948B-1728B52AA6E4}">
                <adec:decorative xmlns:adec="http://schemas.microsoft.com/office/drawing/2017/decorative" val="1"/>
              </a:ext>
            </a:extLst>
          </p:cNvPr>
          <p:cNvSpPr txBox="1"/>
          <p:nvPr/>
        </p:nvSpPr>
        <p:spPr>
          <a:xfrm>
            <a:off x="3903543" y="5333099"/>
            <a:ext cx="926408"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Primary</a:t>
            </a:r>
          </a:p>
          <a:p>
            <a:pPr algn="ctr"/>
            <a:r>
              <a:rPr lang="en-IN" sz="1600" dirty="0">
                <a:gradFill>
                  <a:gsLst>
                    <a:gs pos="2917">
                      <a:schemeClr val="tx1"/>
                    </a:gs>
                    <a:gs pos="30000">
                      <a:schemeClr val="tx1"/>
                    </a:gs>
                  </a:gsLst>
                  <a:lin ang="5400000" scaled="0"/>
                </a:gradFill>
              </a:rPr>
              <a:t>Weight 50</a:t>
            </a:r>
          </a:p>
        </p:txBody>
      </p:sp>
      <p:sp>
        <p:nvSpPr>
          <p:cNvPr id="14" name="TextBox 13">
            <a:extLst>
              <a:ext uri="{FF2B5EF4-FFF2-40B4-BE49-F238E27FC236}">
                <a16:creationId xmlns:a16="http://schemas.microsoft.com/office/drawing/2014/main" id="{4E25B7F7-F899-4859-AB19-EB2D53E4F8B3}"/>
              </a:ext>
              <a:ext uri="{C183D7F6-B498-43B3-948B-1728B52AA6E4}">
                <adec:decorative xmlns:adec="http://schemas.microsoft.com/office/drawing/2017/decorative" val="1"/>
              </a:ext>
            </a:extLst>
          </p:cNvPr>
          <p:cNvSpPr txBox="1"/>
          <p:nvPr/>
        </p:nvSpPr>
        <p:spPr>
          <a:xfrm>
            <a:off x="1468040" y="2061935"/>
            <a:ext cx="41678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User</a:t>
            </a:r>
          </a:p>
        </p:txBody>
      </p:sp>
      <p:graphicFrame>
        <p:nvGraphicFramePr>
          <p:cNvPr id="15" name="Table 14">
            <a:extLst>
              <a:ext uri="{FF2B5EF4-FFF2-40B4-BE49-F238E27FC236}">
                <a16:creationId xmlns:a16="http://schemas.microsoft.com/office/drawing/2014/main" id="{F4EC8AC9-C461-4D79-A7F1-191887F03FC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293111984"/>
              </p:ext>
            </p:extLst>
          </p:nvPr>
        </p:nvGraphicFramePr>
        <p:xfrm>
          <a:off x="8033184" y="3727329"/>
          <a:ext cx="3576204" cy="1539089"/>
        </p:xfrm>
        <a:graphic>
          <a:graphicData uri="http://schemas.openxmlformats.org/drawingml/2006/table">
            <a:tbl>
              <a:tblPr firstRow="1" bandRow="1">
                <a:tableStyleId>{5C22544A-7EE6-4342-B048-85BDC9FD1C3A}</a:tableStyleId>
              </a:tblPr>
              <a:tblGrid>
                <a:gridCol w="1206154">
                  <a:extLst>
                    <a:ext uri="{9D8B030D-6E8A-4147-A177-3AD203B41FA5}">
                      <a16:colId xmlns:a16="http://schemas.microsoft.com/office/drawing/2014/main" val="247958754"/>
                    </a:ext>
                  </a:extLst>
                </a:gridCol>
                <a:gridCol w="1103154">
                  <a:extLst>
                    <a:ext uri="{9D8B030D-6E8A-4147-A177-3AD203B41FA5}">
                      <a16:colId xmlns:a16="http://schemas.microsoft.com/office/drawing/2014/main" val="1997347414"/>
                    </a:ext>
                  </a:extLst>
                </a:gridCol>
                <a:gridCol w="1266896">
                  <a:extLst>
                    <a:ext uri="{9D8B030D-6E8A-4147-A177-3AD203B41FA5}">
                      <a16:colId xmlns:a16="http://schemas.microsoft.com/office/drawing/2014/main" val="2028547095"/>
                    </a:ext>
                  </a:extLst>
                </a:gridCol>
              </a:tblGrid>
              <a:tr h="382378">
                <a:tc>
                  <a:txBody>
                    <a:bodyPr/>
                    <a:lstStyle/>
                    <a:p>
                      <a:r>
                        <a:rPr lang="en-IN" sz="1600" b="0" dirty="0">
                          <a:latin typeface="+mj-lt"/>
                        </a:rPr>
                        <a:t>Endpoint</a:t>
                      </a:r>
                    </a:p>
                  </a:txBody>
                  <a:tcPr>
                    <a:solidFill>
                      <a:srgbClr val="005B70"/>
                    </a:solidFill>
                  </a:tcPr>
                </a:tc>
                <a:tc>
                  <a:txBody>
                    <a:bodyPr/>
                    <a:lstStyle/>
                    <a:p>
                      <a:r>
                        <a:rPr lang="en-IN" sz="1600" b="0" dirty="0">
                          <a:latin typeface="+mj-lt"/>
                        </a:rPr>
                        <a:t>Weight</a:t>
                      </a:r>
                    </a:p>
                  </a:txBody>
                  <a:tcPr>
                    <a:solidFill>
                      <a:srgbClr val="005B70"/>
                    </a:solidFill>
                  </a:tcPr>
                </a:tc>
                <a:tc>
                  <a:txBody>
                    <a:bodyPr/>
                    <a:lstStyle/>
                    <a:p>
                      <a:r>
                        <a:rPr lang="en-IN" sz="1600" b="0" dirty="0">
                          <a:latin typeface="+mj-lt"/>
                        </a:rPr>
                        <a:t>Status</a:t>
                      </a:r>
                    </a:p>
                  </a:txBody>
                  <a:tcPr>
                    <a:solidFill>
                      <a:srgbClr val="005B70"/>
                    </a:solidFill>
                  </a:tcPr>
                </a:tc>
                <a:extLst>
                  <a:ext uri="{0D108BD9-81ED-4DB2-BD59-A6C34878D82A}">
                    <a16:rowId xmlns:a16="http://schemas.microsoft.com/office/drawing/2014/main" val="665870960"/>
                  </a:ext>
                </a:extLst>
              </a:tr>
              <a:tr h="388179">
                <a:tc>
                  <a:txBody>
                    <a:bodyPr/>
                    <a:lstStyle/>
                    <a:p>
                      <a:r>
                        <a:rPr lang="en-IN" sz="1400" dirty="0">
                          <a:latin typeface="+mj-lt"/>
                        </a:rPr>
                        <a:t>Primary</a:t>
                      </a:r>
                    </a:p>
                  </a:txBody>
                  <a:tcPr>
                    <a:solidFill>
                      <a:srgbClr val="E6E6E6"/>
                    </a:solidFill>
                  </a:tcPr>
                </a:tc>
                <a:tc>
                  <a:txBody>
                    <a:bodyPr/>
                    <a:lstStyle/>
                    <a:p>
                      <a:r>
                        <a:rPr lang="en-IN" sz="1400" dirty="0">
                          <a:latin typeface="+mj-lt"/>
                        </a:rPr>
                        <a:t>50</a:t>
                      </a:r>
                    </a:p>
                  </a:txBody>
                  <a:tcPr>
                    <a:solidFill>
                      <a:srgbClr val="E6E6E6"/>
                    </a:solidFill>
                  </a:tcPr>
                </a:tc>
                <a:tc>
                  <a:txBody>
                    <a:bodyPr/>
                    <a:lstStyle/>
                    <a:p>
                      <a:r>
                        <a:rPr lang="en-IN" sz="1400" dirty="0">
                          <a:solidFill>
                            <a:schemeClr val="accent4">
                              <a:lumMod val="75000"/>
                            </a:schemeClr>
                          </a:solidFill>
                          <a:latin typeface="+mj-lt"/>
                        </a:rPr>
                        <a:t>Degraded</a:t>
                      </a:r>
                    </a:p>
                  </a:txBody>
                  <a:tcPr>
                    <a:solidFill>
                      <a:srgbClr val="E6E6E6"/>
                    </a:solidFill>
                  </a:tcPr>
                </a:tc>
                <a:extLst>
                  <a:ext uri="{0D108BD9-81ED-4DB2-BD59-A6C34878D82A}">
                    <a16:rowId xmlns:a16="http://schemas.microsoft.com/office/drawing/2014/main" val="2993353033"/>
                  </a:ext>
                </a:extLst>
              </a:tr>
              <a:tr h="386154">
                <a:tc>
                  <a:txBody>
                    <a:bodyPr/>
                    <a:lstStyle/>
                    <a:p>
                      <a:r>
                        <a:rPr lang="en-IN" sz="1400" dirty="0">
                          <a:latin typeface="+mj-lt"/>
                        </a:rPr>
                        <a:t>Failover A</a:t>
                      </a:r>
                    </a:p>
                  </a:txBody>
                  <a:tcPr>
                    <a:solidFill>
                      <a:srgbClr val="E6E6E6"/>
                    </a:solidFill>
                  </a:tcPr>
                </a:tc>
                <a:tc>
                  <a:txBody>
                    <a:bodyPr/>
                    <a:lstStyle/>
                    <a:p>
                      <a:r>
                        <a:rPr lang="en-IN" sz="1400" dirty="0">
                          <a:latin typeface="+mj-lt"/>
                        </a:rPr>
                        <a:t>5</a:t>
                      </a:r>
                    </a:p>
                  </a:txBody>
                  <a:tcPr>
                    <a:solidFill>
                      <a:srgbClr val="E6E6E6"/>
                    </a:solidFill>
                  </a:tcPr>
                </a:tc>
                <a:tc>
                  <a:txBody>
                    <a:bodyPr/>
                    <a:lstStyle/>
                    <a:p>
                      <a:r>
                        <a:rPr lang="en-IN" sz="1400" dirty="0">
                          <a:solidFill>
                            <a:schemeClr val="accent3">
                              <a:lumMod val="75000"/>
                            </a:schemeClr>
                          </a:solidFill>
                          <a:latin typeface="+mj-lt"/>
                        </a:rPr>
                        <a:t>Online</a:t>
                      </a:r>
                    </a:p>
                  </a:txBody>
                  <a:tcPr>
                    <a:solidFill>
                      <a:srgbClr val="E6E6E6"/>
                    </a:solidFill>
                  </a:tcPr>
                </a:tc>
                <a:extLst>
                  <a:ext uri="{0D108BD9-81ED-4DB2-BD59-A6C34878D82A}">
                    <a16:rowId xmlns:a16="http://schemas.microsoft.com/office/drawing/2014/main" val="3257889925"/>
                  </a:ext>
                </a:extLst>
              </a:tr>
              <a:tr h="382378">
                <a:tc>
                  <a:txBody>
                    <a:bodyPr/>
                    <a:lstStyle/>
                    <a:p>
                      <a:r>
                        <a:rPr lang="en-IN" sz="1400" dirty="0">
                          <a:latin typeface="+mj-lt"/>
                        </a:rPr>
                        <a:t>Failover B</a:t>
                      </a:r>
                    </a:p>
                  </a:txBody>
                  <a:tcPr>
                    <a:solidFill>
                      <a:srgbClr val="E6E6E6"/>
                    </a:solidFill>
                  </a:tcPr>
                </a:tc>
                <a:tc>
                  <a:txBody>
                    <a:bodyPr/>
                    <a:lstStyle/>
                    <a:p>
                      <a:r>
                        <a:rPr lang="en-IN" sz="1400" dirty="0">
                          <a:latin typeface="+mj-lt"/>
                        </a:rPr>
                        <a:t>50</a:t>
                      </a:r>
                    </a:p>
                  </a:txBody>
                  <a:tcPr>
                    <a:solidFill>
                      <a:srgbClr val="E6E6E6"/>
                    </a:solidFill>
                  </a:tcPr>
                </a:tc>
                <a:tc>
                  <a:txBody>
                    <a:bodyPr/>
                    <a:lstStyle/>
                    <a:p>
                      <a:r>
                        <a:rPr lang="en-IN" sz="1400" dirty="0">
                          <a:solidFill>
                            <a:schemeClr val="accent3">
                              <a:lumMod val="75000"/>
                            </a:schemeClr>
                          </a:solidFill>
                          <a:latin typeface="+mj-lt"/>
                        </a:rPr>
                        <a:t>Online</a:t>
                      </a:r>
                    </a:p>
                  </a:txBody>
                  <a:tcPr>
                    <a:solidFill>
                      <a:srgbClr val="E6E6E6"/>
                    </a:solidFill>
                  </a:tcPr>
                </a:tc>
                <a:extLst>
                  <a:ext uri="{0D108BD9-81ED-4DB2-BD59-A6C34878D82A}">
                    <a16:rowId xmlns:a16="http://schemas.microsoft.com/office/drawing/2014/main" val="3511778309"/>
                  </a:ext>
                </a:extLst>
              </a:tr>
            </a:tbl>
          </a:graphicData>
        </a:graphic>
      </p:graphicFrame>
      <p:pic>
        <p:nvPicPr>
          <p:cNvPr id="16" name="Picture 15">
            <a:extLst>
              <a:ext uri="{FF2B5EF4-FFF2-40B4-BE49-F238E27FC236}">
                <a16:creationId xmlns:a16="http://schemas.microsoft.com/office/drawing/2014/main" id="{AD757299-04ED-4554-9DE0-235E383F5E4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107330" y="4742543"/>
            <a:ext cx="518833" cy="518833"/>
          </a:xfrm>
          <a:prstGeom prst="rect">
            <a:avLst/>
          </a:prstGeom>
        </p:spPr>
      </p:pic>
      <p:pic>
        <p:nvPicPr>
          <p:cNvPr id="17" name="Picture 16">
            <a:extLst>
              <a:ext uri="{FF2B5EF4-FFF2-40B4-BE49-F238E27FC236}">
                <a16:creationId xmlns:a16="http://schemas.microsoft.com/office/drawing/2014/main" id="{48047B7A-F3CA-4BEC-A163-65E24E7CFD9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380078" y="2946972"/>
            <a:ext cx="780290" cy="780290"/>
          </a:xfrm>
          <a:prstGeom prst="rect">
            <a:avLst/>
          </a:prstGeom>
        </p:spPr>
      </p:pic>
      <p:pic>
        <p:nvPicPr>
          <p:cNvPr id="18" name="Picture 17">
            <a:extLst>
              <a:ext uri="{FF2B5EF4-FFF2-40B4-BE49-F238E27FC236}">
                <a16:creationId xmlns:a16="http://schemas.microsoft.com/office/drawing/2014/main" id="{194BDC90-734B-4C1D-B233-C6E3FDF6A610}"/>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8708527" y="5298261"/>
            <a:ext cx="780290" cy="780290"/>
          </a:xfrm>
          <a:prstGeom prst="rect">
            <a:avLst/>
          </a:prstGeom>
        </p:spPr>
      </p:pic>
      <p:pic>
        <p:nvPicPr>
          <p:cNvPr id="19" name="Picture 18">
            <a:extLst>
              <a:ext uri="{FF2B5EF4-FFF2-40B4-BE49-F238E27FC236}">
                <a16:creationId xmlns:a16="http://schemas.microsoft.com/office/drawing/2014/main" id="{032F1E94-D82D-4C47-B6FB-5DE8C8F9F4DD}"/>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5445886" y="1432465"/>
            <a:ext cx="780290" cy="780290"/>
          </a:xfrm>
          <a:prstGeom prst="rect">
            <a:avLst/>
          </a:prstGeom>
        </p:spPr>
      </p:pic>
      <p:pic>
        <p:nvPicPr>
          <p:cNvPr id="21" name="Picture 20">
            <a:extLst>
              <a:ext uri="{FF2B5EF4-FFF2-40B4-BE49-F238E27FC236}">
                <a16:creationId xmlns:a16="http://schemas.microsoft.com/office/drawing/2014/main" id="{D2B7158A-A93F-4BEE-8C18-EAF24E390A5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287768" y="4742543"/>
            <a:ext cx="518833" cy="518833"/>
          </a:xfrm>
          <a:prstGeom prst="rect">
            <a:avLst/>
          </a:prstGeom>
        </p:spPr>
      </p:pic>
      <p:cxnSp>
        <p:nvCxnSpPr>
          <p:cNvPr id="22" name="Straight Connector 21">
            <a:extLst>
              <a:ext uri="{FF2B5EF4-FFF2-40B4-BE49-F238E27FC236}">
                <a16:creationId xmlns:a16="http://schemas.microsoft.com/office/drawing/2014/main" id="{842418D5-7A7D-405A-BDA2-C78276F165D7}"/>
              </a:ext>
              <a:ext uri="{C183D7F6-B498-43B3-948B-1728B52AA6E4}">
                <adec:decorative xmlns:adec="http://schemas.microsoft.com/office/drawing/2017/decorative" val="1"/>
              </a:ext>
            </a:extLst>
          </p:cNvPr>
          <p:cNvCxnSpPr/>
          <p:nvPr/>
        </p:nvCxnSpPr>
        <p:spPr>
          <a:xfrm>
            <a:off x="4366746" y="4414612"/>
            <a:ext cx="318043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BD7934-0F25-42AD-B800-63CA9BBF463A}"/>
              </a:ext>
              <a:ext uri="{C183D7F6-B498-43B3-948B-1728B52AA6E4}">
                <adec:decorative xmlns:adec="http://schemas.microsoft.com/office/drawing/2017/decorative" val="1"/>
              </a:ext>
            </a:extLst>
          </p:cNvPr>
          <p:cNvCxnSpPr>
            <a:cxnSpLocks/>
          </p:cNvCxnSpPr>
          <p:nvPr/>
        </p:nvCxnSpPr>
        <p:spPr>
          <a:xfrm>
            <a:off x="4362500"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82883A-1A12-49B0-B2A3-CCF19D5AEA2A}"/>
              </a:ext>
              <a:ext uri="{C183D7F6-B498-43B3-948B-1728B52AA6E4}">
                <adec:decorative xmlns:adec="http://schemas.microsoft.com/office/drawing/2017/decorative" val="1"/>
              </a:ext>
            </a:extLst>
          </p:cNvPr>
          <p:cNvCxnSpPr>
            <a:cxnSpLocks/>
          </p:cNvCxnSpPr>
          <p:nvPr/>
        </p:nvCxnSpPr>
        <p:spPr>
          <a:xfrm>
            <a:off x="6019129" y="440668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2893-86F4-4C87-84E8-E346E69B2CB9}"/>
              </a:ext>
              <a:ext uri="{C183D7F6-B498-43B3-948B-1728B52AA6E4}">
                <adec:decorative xmlns:adec="http://schemas.microsoft.com/office/drawing/2017/decorative" val="1"/>
              </a:ext>
            </a:extLst>
          </p:cNvPr>
          <p:cNvCxnSpPr>
            <a:cxnSpLocks/>
          </p:cNvCxnSpPr>
          <p:nvPr/>
        </p:nvCxnSpPr>
        <p:spPr>
          <a:xfrm>
            <a:off x="7540162"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D384AC-3B94-4E71-AD25-042451069A9D}"/>
              </a:ext>
              <a:ext uri="{C183D7F6-B498-43B3-948B-1728B52AA6E4}">
                <adec:decorative xmlns:adec="http://schemas.microsoft.com/office/drawing/2017/decorative" val="1"/>
              </a:ext>
            </a:extLst>
          </p:cNvPr>
          <p:cNvCxnSpPr>
            <a:cxnSpLocks/>
          </p:cNvCxnSpPr>
          <p:nvPr/>
        </p:nvCxnSpPr>
        <p:spPr>
          <a:xfrm>
            <a:off x="6770223" y="374268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37317EC-B825-4D70-9AFF-37427B628648}"/>
              </a:ext>
              <a:ext uri="{C183D7F6-B498-43B3-948B-1728B52AA6E4}">
                <adec:decorative xmlns:adec="http://schemas.microsoft.com/office/drawing/2017/decorative" val="1"/>
              </a:ext>
            </a:extLst>
          </p:cNvPr>
          <p:cNvSpPr txBox="1"/>
          <p:nvPr/>
        </p:nvSpPr>
        <p:spPr>
          <a:xfrm>
            <a:off x="6062592" y="3820562"/>
            <a:ext cx="145802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Traffic Manager</a:t>
            </a:r>
          </a:p>
        </p:txBody>
      </p:sp>
      <p:cxnSp>
        <p:nvCxnSpPr>
          <p:cNvPr id="28" name="Connector: Elbow 27">
            <a:extLst>
              <a:ext uri="{FF2B5EF4-FFF2-40B4-BE49-F238E27FC236}">
                <a16:creationId xmlns:a16="http://schemas.microsoft.com/office/drawing/2014/main" id="{3EA274B3-2509-4047-899A-18C9A1CF742D}"/>
              </a:ext>
              <a:ext uri="{C183D7F6-B498-43B3-948B-1728B52AA6E4}">
                <adec:decorative xmlns:adec="http://schemas.microsoft.com/office/drawing/2017/decorative" val="1"/>
              </a:ext>
            </a:extLst>
          </p:cNvPr>
          <p:cNvCxnSpPr>
            <a:cxnSpLocks/>
          </p:cNvCxnSpPr>
          <p:nvPr/>
        </p:nvCxnSpPr>
        <p:spPr>
          <a:xfrm rot="16200000" flipH="1">
            <a:off x="5934808" y="2073136"/>
            <a:ext cx="937388" cy="733443"/>
          </a:xfrm>
          <a:prstGeom prst="bentConnector3">
            <a:avLst>
              <a:gd name="adj1" fmla="val 6287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91D6D1B-F990-4E62-9E4F-F7638CBE3E80}"/>
              </a:ext>
              <a:ext uri="{C183D7F6-B498-43B3-948B-1728B52AA6E4}">
                <adec:decorative xmlns:adec="http://schemas.microsoft.com/office/drawing/2017/decorative" val="1"/>
              </a:ext>
            </a:extLst>
          </p:cNvPr>
          <p:cNvCxnSpPr>
            <a:cxnSpLocks/>
            <a:stCxn id="17" idx="1"/>
          </p:cNvCxnSpPr>
          <p:nvPr/>
        </p:nvCxnSpPr>
        <p:spPr>
          <a:xfrm rot="10800000">
            <a:off x="5821744" y="1941493"/>
            <a:ext cx="558334" cy="1395625"/>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C96A2FCD-13C5-4D32-9C83-541D503F4AAC}"/>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1347513" y="1328254"/>
            <a:ext cx="657834" cy="657834"/>
          </a:xfrm>
          <a:prstGeom prst="rect">
            <a:avLst/>
          </a:prstGeom>
        </p:spPr>
      </p:pic>
      <p:cxnSp>
        <p:nvCxnSpPr>
          <p:cNvPr id="31" name="Straight Arrow Connector 30">
            <a:extLst>
              <a:ext uri="{FF2B5EF4-FFF2-40B4-BE49-F238E27FC236}">
                <a16:creationId xmlns:a16="http://schemas.microsoft.com/office/drawing/2014/main" id="{9E7422DD-3D09-405E-A95D-BA6FFF6A8CA1}"/>
              </a:ext>
              <a:ext uri="{C183D7F6-B498-43B3-948B-1728B52AA6E4}">
                <adec:decorative xmlns:adec="http://schemas.microsoft.com/office/drawing/2017/decorative" val="1"/>
              </a:ext>
            </a:extLst>
          </p:cNvPr>
          <p:cNvCxnSpPr>
            <a:cxnSpLocks/>
          </p:cNvCxnSpPr>
          <p:nvPr/>
        </p:nvCxnSpPr>
        <p:spPr>
          <a:xfrm>
            <a:off x="3181351" y="1746119"/>
            <a:ext cx="2168886"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86D292-79D1-4A39-83E1-C07C48FDC6C1}"/>
              </a:ext>
              <a:ext uri="{C183D7F6-B498-43B3-948B-1728B52AA6E4}">
                <adec:decorative xmlns:adec="http://schemas.microsoft.com/office/drawing/2017/decorative" val="1"/>
              </a:ext>
            </a:extLst>
          </p:cNvPr>
          <p:cNvCxnSpPr>
            <a:cxnSpLocks/>
          </p:cNvCxnSpPr>
          <p:nvPr/>
        </p:nvCxnSpPr>
        <p:spPr>
          <a:xfrm flipH="1">
            <a:off x="3152776" y="1893235"/>
            <a:ext cx="21974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0DF171EB-594E-4A84-BE30-DB1892273FA2}"/>
              </a:ext>
              <a:ext uri="{C183D7F6-B498-43B3-948B-1728B52AA6E4}">
                <adec:decorative xmlns:adec="http://schemas.microsoft.com/office/drawing/2017/decorative" val="1"/>
              </a:ext>
            </a:extLst>
          </p:cNvPr>
          <p:cNvGrpSpPr/>
          <p:nvPr/>
        </p:nvGrpSpPr>
        <p:grpSpPr>
          <a:xfrm>
            <a:off x="3867695" y="1305057"/>
            <a:ext cx="310785" cy="310785"/>
            <a:chOff x="4207058" y="1076588"/>
            <a:chExt cx="310785" cy="310785"/>
          </a:xfrm>
        </p:grpSpPr>
        <p:sp>
          <p:nvSpPr>
            <p:cNvPr id="34" name="Teardrop 33">
              <a:extLst>
                <a:ext uri="{FF2B5EF4-FFF2-40B4-BE49-F238E27FC236}">
                  <a16:creationId xmlns:a16="http://schemas.microsoft.com/office/drawing/2014/main" id="{98B2D127-1EDB-4FE3-8AAD-816EE321E4ED}"/>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7032BE13-7B8D-4BD2-B6D6-31F8A5EDD3C6}"/>
                </a:ext>
              </a:extLst>
            </p:cNvPr>
            <p:cNvSpPr txBox="1"/>
            <p:nvPr/>
          </p:nvSpPr>
          <p:spPr>
            <a:xfrm>
              <a:off x="4320772" y="1108870"/>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36" name="Group 35">
            <a:extLst>
              <a:ext uri="{FF2B5EF4-FFF2-40B4-BE49-F238E27FC236}">
                <a16:creationId xmlns:a16="http://schemas.microsoft.com/office/drawing/2014/main" id="{3CF2C5EF-62D3-43AC-A0AE-01EB321A4AA9}"/>
              </a:ext>
              <a:ext uri="{C183D7F6-B498-43B3-948B-1728B52AA6E4}">
                <adec:decorative xmlns:adec="http://schemas.microsoft.com/office/drawing/2017/decorative" val="1"/>
              </a:ext>
            </a:extLst>
          </p:cNvPr>
          <p:cNvGrpSpPr/>
          <p:nvPr/>
        </p:nvGrpSpPr>
        <p:grpSpPr>
          <a:xfrm>
            <a:off x="6918281" y="2580130"/>
            <a:ext cx="310785" cy="310785"/>
            <a:chOff x="4207058" y="1076588"/>
            <a:chExt cx="310785" cy="310785"/>
          </a:xfrm>
        </p:grpSpPr>
        <p:sp>
          <p:nvSpPr>
            <p:cNvPr id="37" name="Teardrop 36">
              <a:extLst>
                <a:ext uri="{FF2B5EF4-FFF2-40B4-BE49-F238E27FC236}">
                  <a16:creationId xmlns:a16="http://schemas.microsoft.com/office/drawing/2014/main" id="{3ED322C8-8817-4ABE-8988-BAE438779DDE}"/>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TextBox 37">
              <a:extLst>
                <a:ext uri="{FF2B5EF4-FFF2-40B4-BE49-F238E27FC236}">
                  <a16:creationId xmlns:a16="http://schemas.microsoft.com/office/drawing/2014/main" id="{E1A915DA-ADDA-4465-8F1D-F616142AC57A}"/>
                </a:ext>
              </a:extLst>
            </p:cNvPr>
            <p:cNvSpPr txBox="1"/>
            <p:nvPr/>
          </p:nvSpPr>
          <p:spPr>
            <a:xfrm>
              <a:off x="4305532" y="1108870"/>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39" name="Group 38">
            <a:extLst>
              <a:ext uri="{FF2B5EF4-FFF2-40B4-BE49-F238E27FC236}">
                <a16:creationId xmlns:a16="http://schemas.microsoft.com/office/drawing/2014/main" id="{4764544D-07C4-43FF-99CD-F4151152ACFD}"/>
              </a:ext>
              <a:ext uri="{C183D7F6-B498-43B3-948B-1728B52AA6E4}">
                <adec:decorative xmlns:adec="http://schemas.microsoft.com/office/drawing/2017/decorative" val="1"/>
              </a:ext>
            </a:extLst>
          </p:cNvPr>
          <p:cNvGrpSpPr/>
          <p:nvPr/>
        </p:nvGrpSpPr>
        <p:grpSpPr>
          <a:xfrm>
            <a:off x="5384967" y="2789458"/>
            <a:ext cx="310785" cy="310785"/>
            <a:chOff x="5810285" y="2298399"/>
            <a:chExt cx="310785" cy="310785"/>
          </a:xfrm>
        </p:grpSpPr>
        <p:sp>
          <p:nvSpPr>
            <p:cNvPr id="40" name="Teardrop 39">
              <a:extLst>
                <a:ext uri="{FF2B5EF4-FFF2-40B4-BE49-F238E27FC236}">
                  <a16:creationId xmlns:a16="http://schemas.microsoft.com/office/drawing/2014/main" id="{F9FAEC8B-3F92-4EF0-8F53-45B9C48CCF63}"/>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a:extLst>
                <a:ext uri="{FF2B5EF4-FFF2-40B4-BE49-F238E27FC236}">
                  <a16:creationId xmlns:a16="http://schemas.microsoft.com/office/drawing/2014/main" id="{DAC7C07A-C714-4333-97E1-1DA4EA7B15E5}"/>
                </a:ext>
              </a:extLst>
            </p:cNvPr>
            <p:cNvSpPr txBox="1"/>
            <p:nvPr/>
          </p:nvSpPr>
          <p:spPr>
            <a:xfrm>
              <a:off x="5908771" y="2330693"/>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pic>
        <p:nvPicPr>
          <p:cNvPr id="43" name="Picture 42">
            <a:extLst>
              <a:ext uri="{FF2B5EF4-FFF2-40B4-BE49-F238E27FC236}">
                <a16:creationId xmlns:a16="http://schemas.microsoft.com/office/drawing/2014/main" id="{BDB842C1-8BEA-42AA-9BDB-023C1DA6103F}"/>
              </a:ext>
              <a:ext uri="{C183D7F6-B498-43B3-948B-1728B52AA6E4}">
                <adec:decorative xmlns:adec="http://schemas.microsoft.com/office/drawing/2017/decorative" val="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41562" y="1415571"/>
            <a:ext cx="873848" cy="553998"/>
          </a:xfrm>
          <a:prstGeom prst="rect">
            <a:avLst/>
          </a:prstGeom>
        </p:spPr>
      </p:pic>
      <p:grpSp>
        <p:nvGrpSpPr>
          <p:cNvPr id="45" name="Group 44">
            <a:extLst>
              <a:ext uri="{FF2B5EF4-FFF2-40B4-BE49-F238E27FC236}">
                <a16:creationId xmlns:a16="http://schemas.microsoft.com/office/drawing/2014/main" id="{6B5AEE04-FC9B-4651-BA00-D7B557A81886}"/>
              </a:ext>
              <a:ext uri="{C183D7F6-B498-43B3-948B-1728B52AA6E4}">
                <adec:decorative xmlns:adec="http://schemas.microsoft.com/office/drawing/2017/decorative" val="1"/>
              </a:ext>
            </a:extLst>
          </p:cNvPr>
          <p:cNvGrpSpPr/>
          <p:nvPr/>
        </p:nvGrpSpPr>
        <p:grpSpPr>
          <a:xfrm>
            <a:off x="2445147" y="2887061"/>
            <a:ext cx="310785" cy="310785"/>
            <a:chOff x="5810285" y="2298399"/>
            <a:chExt cx="310785" cy="310785"/>
          </a:xfrm>
        </p:grpSpPr>
        <p:sp>
          <p:nvSpPr>
            <p:cNvPr id="46" name="Teardrop 45">
              <a:extLst>
                <a:ext uri="{FF2B5EF4-FFF2-40B4-BE49-F238E27FC236}">
                  <a16:creationId xmlns:a16="http://schemas.microsoft.com/office/drawing/2014/main" id="{F1C6814C-3798-4AC9-8E4B-3E3818C07D74}"/>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9B67810F-AD69-4F33-B880-6A89AF9F2C6C}"/>
                </a:ext>
              </a:extLst>
            </p:cNvPr>
            <p:cNvSpPr txBox="1"/>
            <p:nvPr/>
          </p:nvSpPr>
          <p:spPr>
            <a:xfrm>
              <a:off x="5908771" y="2330693"/>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sp>
        <p:nvSpPr>
          <p:cNvPr id="95" name="Arc 94">
            <a:extLst>
              <a:ext uri="{FF2B5EF4-FFF2-40B4-BE49-F238E27FC236}">
                <a16:creationId xmlns:a16="http://schemas.microsoft.com/office/drawing/2014/main" id="{246823A4-4AB8-4C27-A160-39C75DEE92F7}"/>
              </a:ext>
              <a:ext uri="{C183D7F6-B498-43B3-948B-1728B52AA6E4}">
                <adec:decorative xmlns:adec="http://schemas.microsoft.com/office/drawing/2017/decorative" val="1"/>
              </a:ext>
            </a:extLst>
          </p:cNvPr>
          <p:cNvSpPr/>
          <p:nvPr/>
        </p:nvSpPr>
        <p:spPr>
          <a:xfrm rot="18084291" flipH="1">
            <a:off x="3451783" y="-822098"/>
            <a:ext cx="5067100" cy="6594242"/>
          </a:xfrm>
          <a:prstGeom prst="arc">
            <a:avLst>
              <a:gd name="adj1" fmla="val 17527100"/>
              <a:gd name="adj2" fmla="val 3339482"/>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4" name="TextBox 43">
            <a:extLst>
              <a:ext uri="{FF2B5EF4-FFF2-40B4-BE49-F238E27FC236}">
                <a16:creationId xmlns:a16="http://schemas.microsoft.com/office/drawing/2014/main" id="{27B41564-C09F-418F-B515-D538D4E8AB94}"/>
              </a:ext>
              <a:ext uri="{C183D7F6-B498-43B3-948B-1728B52AA6E4}">
                <adec:decorative xmlns:adec="http://schemas.microsoft.com/office/drawing/2017/decorative" val="1"/>
              </a:ext>
            </a:extLst>
          </p:cNvPr>
          <p:cNvSpPr txBox="1"/>
          <p:nvPr/>
        </p:nvSpPr>
        <p:spPr>
          <a:xfrm>
            <a:off x="1851032" y="3293296"/>
            <a:ext cx="2568332" cy="738664"/>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Client connects directly</a:t>
            </a:r>
          </a:p>
          <a:p>
            <a:pPr algn="l"/>
            <a:r>
              <a:rPr lang="en-IN" sz="1600" dirty="0">
                <a:gradFill>
                  <a:gsLst>
                    <a:gs pos="2917">
                      <a:schemeClr val="tx1"/>
                    </a:gs>
                    <a:gs pos="30000">
                      <a:schemeClr val="tx1"/>
                    </a:gs>
                  </a:gsLst>
                  <a:lin ang="5400000" scaled="0"/>
                </a:gradFill>
              </a:rPr>
              <a:t>to selected endpoint,</a:t>
            </a:r>
          </a:p>
          <a:p>
            <a:pPr algn="l"/>
            <a:r>
              <a:rPr lang="en-IN" sz="1600" dirty="0">
                <a:gradFill>
                  <a:gsLst>
                    <a:gs pos="2917">
                      <a:schemeClr val="tx1"/>
                    </a:gs>
                    <a:gs pos="30000">
                      <a:schemeClr val="tx1"/>
                    </a:gs>
                  </a:gsLst>
                  <a:lin ang="5400000" scaled="0"/>
                </a:gradFill>
              </a:rPr>
              <a:t>not through Traffic Manager</a:t>
            </a:r>
          </a:p>
        </p:txBody>
      </p:sp>
      <p:sp>
        <p:nvSpPr>
          <p:cNvPr id="42" name="TextBox 41">
            <a:extLst>
              <a:ext uri="{FF2B5EF4-FFF2-40B4-BE49-F238E27FC236}">
                <a16:creationId xmlns:a16="http://schemas.microsoft.com/office/drawing/2014/main" id="{C540F388-40E5-4553-B990-1B568A15D0A1}"/>
              </a:ext>
              <a:ext uri="{C183D7F6-B498-43B3-948B-1728B52AA6E4}">
                <adec:decorative xmlns:adec="http://schemas.microsoft.com/office/drawing/2017/decorative" val="1"/>
              </a:ext>
            </a:extLst>
          </p:cNvPr>
          <p:cNvSpPr txBox="1"/>
          <p:nvPr/>
        </p:nvSpPr>
        <p:spPr>
          <a:xfrm>
            <a:off x="2308362" y="2061935"/>
            <a:ext cx="74680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Browser</a:t>
            </a:r>
          </a:p>
        </p:txBody>
      </p:sp>
      <p:sp>
        <p:nvSpPr>
          <p:cNvPr id="96" name="Oval 95">
            <a:extLst>
              <a:ext uri="{FF2B5EF4-FFF2-40B4-BE49-F238E27FC236}">
                <a16:creationId xmlns:a16="http://schemas.microsoft.com/office/drawing/2014/main" id="{7111BD04-C046-421D-9C6C-A76A1FC8ADCD}"/>
              </a:ext>
              <a:ext uri="{C183D7F6-B498-43B3-948B-1728B52AA6E4}">
                <adec:decorative xmlns:adec="http://schemas.microsoft.com/office/drawing/2017/decorative" val="1"/>
              </a:ext>
            </a:extLst>
          </p:cNvPr>
          <p:cNvSpPr/>
          <p:nvPr/>
        </p:nvSpPr>
        <p:spPr bwMode="auto">
          <a:xfrm>
            <a:off x="5675502" y="4755194"/>
            <a:ext cx="487867" cy="50592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a:extLst>
              <a:ext uri="{FF2B5EF4-FFF2-40B4-BE49-F238E27FC236}">
                <a16:creationId xmlns:a16="http://schemas.microsoft.com/office/drawing/2014/main" id="{F01CFE2F-60DC-4DFB-B5F4-32058C4B533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660019" y="4748742"/>
            <a:ext cx="518833" cy="518833"/>
          </a:xfrm>
          <a:prstGeom prst="rect">
            <a:avLst/>
          </a:prstGeom>
        </p:spPr>
      </p:pic>
      <p:sp>
        <p:nvSpPr>
          <p:cNvPr id="51" name="TextBox 50">
            <a:extLst>
              <a:ext uri="{FF2B5EF4-FFF2-40B4-BE49-F238E27FC236}">
                <a16:creationId xmlns:a16="http://schemas.microsoft.com/office/drawing/2014/main" id="{7D5512B5-282D-4232-9D29-00D6F9F7F310}"/>
              </a:ext>
              <a:ext uri="{C183D7F6-B498-43B3-948B-1728B52AA6E4}">
                <adec:decorative xmlns:adec="http://schemas.microsoft.com/office/drawing/2017/decorative" val="1"/>
              </a:ext>
            </a:extLst>
          </p:cNvPr>
          <p:cNvSpPr txBox="1"/>
          <p:nvPr/>
        </p:nvSpPr>
        <p:spPr>
          <a:xfrm>
            <a:off x="8365447" y="5995698"/>
            <a:ext cx="1497982" cy="246221"/>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Azure</a:t>
            </a:r>
          </a:p>
        </p:txBody>
      </p:sp>
      <p:sp>
        <p:nvSpPr>
          <p:cNvPr id="3" name="Cross 2">
            <a:extLst>
              <a:ext uri="{FF2B5EF4-FFF2-40B4-BE49-F238E27FC236}">
                <a16:creationId xmlns:a16="http://schemas.microsoft.com/office/drawing/2014/main" id="{F3C10E0A-B662-4FC9-A219-D6F2834DDAEE}"/>
              </a:ext>
              <a:ext uri="{C183D7F6-B498-43B3-948B-1728B52AA6E4}">
                <adec:decorative xmlns:adec="http://schemas.microsoft.com/office/drawing/2017/decorative" val="1"/>
              </a:ext>
            </a:extLst>
          </p:cNvPr>
          <p:cNvSpPr/>
          <p:nvPr/>
        </p:nvSpPr>
        <p:spPr bwMode="auto">
          <a:xfrm rot="18900000">
            <a:off x="4045121" y="4676820"/>
            <a:ext cx="621930" cy="621930"/>
          </a:xfrm>
          <a:prstGeom prst="plus">
            <a:avLst>
              <a:gd name="adj" fmla="val 37543"/>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7983090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App Service core concepts</a:t>
            </a:r>
          </a:p>
          <a:p>
            <a:pPr marL="342900" indent="-342900">
              <a:buFont typeface="Arial" panose="020B0604020202020204" pitchFamily="34" charset="0"/>
              <a:buChar char="•"/>
            </a:pPr>
            <a:r>
              <a:rPr lang="en-US" dirty="0"/>
              <a:t>Creating an Azure App Service Web App</a:t>
            </a:r>
          </a:p>
          <a:p>
            <a:pPr marL="342900" indent="-342900">
              <a:buFont typeface="Arial" panose="020B0604020202020204" pitchFamily="34" charset="0"/>
              <a:buChar char="•"/>
            </a:pPr>
            <a:r>
              <a:rPr lang="en-US" dirty="0"/>
              <a:t>Configuring and Monitoring App Service apps</a:t>
            </a:r>
          </a:p>
          <a:p>
            <a:pPr marL="342900" indent="-342900">
              <a:buFont typeface="Arial" panose="020B0604020202020204" pitchFamily="34" charset="0"/>
              <a:buChar char="•"/>
            </a:pPr>
            <a:r>
              <a:rPr lang="en-US" dirty="0"/>
              <a:t>Scaling App Service apps</a:t>
            </a:r>
          </a:p>
          <a:p>
            <a:pPr marL="342900" indent="-342900">
              <a:buFont typeface="Arial" panose="020B0604020202020204" pitchFamily="34" charset="0"/>
              <a:buChar char="•"/>
            </a:pPr>
            <a:r>
              <a:rPr lang="en-US" dirty="0"/>
              <a:t>Azure App Service staging environments</a:t>
            </a:r>
          </a:p>
        </p:txBody>
      </p:sp>
    </p:spTree>
    <p:custDataLst>
      <p:tags r:id="rId1"/>
    </p:custDataLst>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2B70-8DAC-4885-AF2D-8E29B35D7A38}"/>
              </a:ext>
            </a:extLst>
          </p:cNvPr>
          <p:cNvSpPr>
            <a:spLocks noGrp="1"/>
          </p:cNvSpPr>
          <p:nvPr>
            <p:ph type="title"/>
          </p:nvPr>
        </p:nvSpPr>
        <p:spPr/>
        <p:txBody>
          <a:bodyPr/>
          <a:lstStyle/>
          <a:p>
            <a:r>
              <a:rPr lang="en-US" dirty="0"/>
              <a:t>Performance traffic-routing method</a:t>
            </a:r>
          </a:p>
        </p:txBody>
      </p:sp>
      <p:sp>
        <p:nvSpPr>
          <p:cNvPr id="4" name="Rectangle: Rounded Corners 3" descr="The diagram depicts the Azure Traffic Manager performance traffic-routing method where traffic is sent to the endpoint with the lowest latency based on a lookup table.">
            <a:extLst>
              <a:ext uri="{FF2B5EF4-FFF2-40B4-BE49-F238E27FC236}">
                <a16:creationId xmlns:a16="http://schemas.microsoft.com/office/drawing/2014/main" id="{EF9D80F0-F28B-4912-8866-C17760C63E92}"/>
              </a:ext>
            </a:extLst>
          </p:cNvPr>
          <p:cNvSpPr/>
          <p:nvPr/>
        </p:nvSpPr>
        <p:spPr bwMode="auto">
          <a:xfrm>
            <a:off x="2526860" y="2461775"/>
            <a:ext cx="6164235" cy="3419824"/>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5E71C392-0FA2-424C-B1E3-45A651244BF9}"/>
              </a:ext>
              <a:ext uri="{C183D7F6-B498-43B3-948B-1728B52AA6E4}">
                <adec:decorative xmlns:adec="http://schemas.microsoft.com/office/drawing/2017/decorative" val="1"/>
              </a:ext>
            </a:extLst>
          </p:cNvPr>
          <p:cNvSpPr txBox="1"/>
          <p:nvPr/>
        </p:nvSpPr>
        <p:spPr>
          <a:xfrm>
            <a:off x="5151965" y="1579150"/>
            <a:ext cx="1109471"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Recursive</a:t>
            </a:r>
          </a:p>
          <a:p>
            <a:pPr algn="l"/>
            <a:r>
              <a:rPr lang="en-IN" sz="1600" dirty="0">
                <a:gradFill>
                  <a:gsLst>
                    <a:gs pos="2917">
                      <a:schemeClr val="tx1"/>
                    </a:gs>
                    <a:gs pos="30000">
                      <a:schemeClr val="tx1"/>
                    </a:gs>
                  </a:gsLst>
                  <a:lin ang="5400000" scaled="0"/>
                </a:gradFill>
              </a:rPr>
              <a:t>DNS Service</a:t>
            </a:r>
          </a:p>
        </p:txBody>
      </p:sp>
      <p:sp>
        <p:nvSpPr>
          <p:cNvPr id="6" name="TextBox 5">
            <a:extLst>
              <a:ext uri="{FF2B5EF4-FFF2-40B4-BE49-F238E27FC236}">
                <a16:creationId xmlns:a16="http://schemas.microsoft.com/office/drawing/2014/main" id="{4EA35F50-34E8-40B8-B464-F35A4A08334C}"/>
              </a:ext>
              <a:ext uri="{C183D7F6-B498-43B3-948B-1728B52AA6E4}">
                <adec:decorative xmlns:adec="http://schemas.microsoft.com/office/drawing/2017/decorative" val="1"/>
              </a:ext>
            </a:extLst>
          </p:cNvPr>
          <p:cNvSpPr txBox="1"/>
          <p:nvPr/>
        </p:nvSpPr>
        <p:spPr>
          <a:xfrm>
            <a:off x="3181157" y="2516195"/>
            <a:ext cx="12765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response</a:t>
            </a:r>
          </a:p>
        </p:txBody>
      </p:sp>
      <p:sp>
        <p:nvSpPr>
          <p:cNvPr id="7" name="TextBox 6">
            <a:extLst>
              <a:ext uri="{FF2B5EF4-FFF2-40B4-BE49-F238E27FC236}">
                <a16:creationId xmlns:a16="http://schemas.microsoft.com/office/drawing/2014/main" id="{0ECA37FD-A88E-454E-80AB-929CDB77667B}"/>
              </a:ext>
              <a:ext uri="{C183D7F6-B498-43B3-948B-1728B52AA6E4}">
                <adec:decorative xmlns:adec="http://schemas.microsoft.com/office/drawing/2017/decorative" val="1"/>
              </a:ext>
            </a:extLst>
          </p:cNvPr>
          <p:cNvSpPr txBox="1"/>
          <p:nvPr/>
        </p:nvSpPr>
        <p:spPr>
          <a:xfrm>
            <a:off x="2960678" y="1947279"/>
            <a:ext cx="98603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query</a:t>
            </a:r>
          </a:p>
        </p:txBody>
      </p:sp>
      <p:sp>
        <p:nvSpPr>
          <p:cNvPr id="8" name="TextBox 7">
            <a:extLst>
              <a:ext uri="{FF2B5EF4-FFF2-40B4-BE49-F238E27FC236}">
                <a16:creationId xmlns:a16="http://schemas.microsoft.com/office/drawing/2014/main" id="{A85B5956-C063-4D13-8861-0319D6DDFD76}"/>
              </a:ext>
              <a:ext uri="{C183D7F6-B498-43B3-948B-1728B52AA6E4}">
                <adec:decorative xmlns:adec="http://schemas.microsoft.com/office/drawing/2017/decorative" val="1"/>
              </a:ext>
            </a:extLst>
          </p:cNvPr>
          <p:cNvSpPr txBox="1"/>
          <p:nvPr/>
        </p:nvSpPr>
        <p:spPr>
          <a:xfrm>
            <a:off x="6677633" y="2563368"/>
            <a:ext cx="4029436" cy="492443"/>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Look up closest available endpoint in latency</a:t>
            </a:r>
          </a:p>
          <a:p>
            <a:pPr algn="l"/>
            <a:r>
              <a:rPr lang="en-IN" sz="1600" dirty="0">
                <a:gradFill>
                  <a:gsLst>
                    <a:gs pos="2917">
                      <a:schemeClr val="tx1"/>
                    </a:gs>
                    <a:gs pos="30000">
                      <a:schemeClr val="tx1"/>
                    </a:gs>
                  </a:gsLst>
                  <a:lin ang="5400000" scaled="0"/>
                </a:gradFill>
              </a:rPr>
              <a:t>table by using DNS query source IP address</a:t>
            </a:r>
          </a:p>
        </p:txBody>
      </p:sp>
      <p:sp>
        <p:nvSpPr>
          <p:cNvPr id="9" name="TextBox 8">
            <a:extLst>
              <a:ext uri="{FF2B5EF4-FFF2-40B4-BE49-F238E27FC236}">
                <a16:creationId xmlns:a16="http://schemas.microsoft.com/office/drawing/2014/main" id="{B40C24C3-C66F-4B4C-8AC8-2AB5B586BDF3}"/>
              </a:ext>
              <a:ext uri="{C183D7F6-B498-43B3-948B-1728B52AA6E4}">
                <adec:decorative xmlns:adec="http://schemas.microsoft.com/office/drawing/2017/decorative" val="1"/>
              </a:ext>
            </a:extLst>
          </p:cNvPr>
          <p:cNvSpPr txBox="1"/>
          <p:nvPr/>
        </p:nvSpPr>
        <p:spPr>
          <a:xfrm>
            <a:off x="3636786" y="4111982"/>
            <a:ext cx="1248740"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BFA0F468-5A6A-4D61-AA31-DC1EDD5CE216}"/>
              </a:ext>
              <a:ext uri="{C183D7F6-B498-43B3-948B-1728B52AA6E4}">
                <adec:decorative xmlns:adec="http://schemas.microsoft.com/office/drawing/2017/decorative" val="1"/>
              </a:ext>
            </a:extLst>
          </p:cNvPr>
          <p:cNvSpPr txBox="1"/>
          <p:nvPr/>
        </p:nvSpPr>
        <p:spPr>
          <a:xfrm>
            <a:off x="5684675" y="5333099"/>
            <a:ext cx="981038"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Endpoint 3</a:t>
            </a:r>
          </a:p>
          <a:p>
            <a:pPr algn="ctr"/>
            <a:r>
              <a:rPr lang="en-IN" sz="1600" dirty="0">
                <a:gradFill>
                  <a:gsLst>
                    <a:gs pos="2917">
                      <a:schemeClr val="tx1"/>
                    </a:gs>
                    <a:gs pos="30000">
                      <a:schemeClr val="tx1"/>
                    </a:gs>
                  </a:gsLst>
                  <a:lin ang="5400000" scaled="0"/>
                </a:gradFill>
              </a:rPr>
              <a:t>East Asia</a:t>
            </a:r>
          </a:p>
        </p:txBody>
      </p:sp>
      <p:sp>
        <p:nvSpPr>
          <p:cNvPr id="11" name="TextBox 10">
            <a:extLst>
              <a:ext uri="{FF2B5EF4-FFF2-40B4-BE49-F238E27FC236}">
                <a16:creationId xmlns:a16="http://schemas.microsoft.com/office/drawing/2014/main" id="{B91C4E5C-8F3A-4678-9A12-7399FC83B08A}"/>
              </a:ext>
              <a:ext uri="{C183D7F6-B498-43B3-948B-1728B52AA6E4}">
                <adec:decorative xmlns:adec="http://schemas.microsoft.com/office/drawing/2017/decorative" val="1"/>
              </a:ext>
            </a:extLst>
          </p:cNvPr>
          <p:cNvSpPr txBox="1"/>
          <p:nvPr/>
        </p:nvSpPr>
        <p:spPr>
          <a:xfrm>
            <a:off x="4241937" y="5333099"/>
            <a:ext cx="1229504"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Endpoint 2</a:t>
            </a:r>
          </a:p>
          <a:p>
            <a:pPr algn="ctr"/>
            <a:r>
              <a:rPr lang="en-IN" sz="1600" dirty="0">
                <a:gradFill>
                  <a:gsLst>
                    <a:gs pos="2917">
                      <a:schemeClr val="tx1"/>
                    </a:gs>
                    <a:gs pos="30000">
                      <a:schemeClr val="tx1"/>
                    </a:gs>
                  </a:gsLst>
                  <a:lin ang="5400000" scaled="0"/>
                </a:gradFill>
              </a:rPr>
              <a:t>North Europe</a:t>
            </a:r>
          </a:p>
        </p:txBody>
      </p:sp>
      <p:sp>
        <p:nvSpPr>
          <p:cNvPr id="12" name="TextBox 11">
            <a:extLst>
              <a:ext uri="{FF2B5EF4-FFF2-40B4-BE49-F238E27FC236}">
                <a16:creationId xmlns:a16="http://schemas.microsoft.com/office/drawing/2014/main" id="{392EE4BD-886C-4AD1-BFD1-5F7C0BA06736}"/>
              </a:ext>
              <a:ext uri="{C183D7F6-B498-43B3-948B-1728B52AA6E4}">
                <adec:decorative xmlns:adec="http://schemas.microsoft.com/office/drawing/2017/decorative" val="1"/>
              </a:ext>
            </a:extLst>
          </p:cNvPr>
          <p:cNvSpPr txBox="1"/>
          <p:nvPr/>
        </p:nvSpPr>
        <p:spPr>
          <a:xfrm>
            <a:off x="2702565" y="5333099"/>
            <a:ext cx="1003481"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Endpoint 1</a:t>
            </a:r>
          </a:p>
          <a:p>
            <a:pPr algn="ctr"/>
            <a:r>
              <a:rPr lang="en-IN" sz="1600" dirty="0">
                <a:gradFill>
                  <a:gsLst>
                    <a:gs pos="2917">
                      <a:schemeClr val="tx1"/>
                    </a:gs>
                    <a:gs pos="30000">
                      <a:schemeClr val="tx1"/>
                    </a:gs>
                  </a:gsLst>
                  <a:lin ang="5400000" scaled="0"/>
                </a:gradFill>
              </a:rPr>
              <a:t>West US</a:t>
            </a:r>
          </a:p>
        </p:txBody>
      </p:sp>
      <p:sp>
        <p:nvSpPr>
          <p:cNvPr id="14" name="TextBox 13">
            <a:extLst>
              <a:ext uri="{FF2B5EF4-FFF2-40B4-BE49-F238E27FC236}">
                <a16:creationId xmlns:a16="http://schemas.microsoft.com/office/drawing/2014/main" id="{C2AD15DF-64AA-437E-B043-7AE524FF056B}"/>
              </a:ext>
              <a:ext uri="{C183D7F6-B498-43B3-948B-1728B52AA6E4}">
                <adec:decorative xmlns:adec="http://schemas.microsoft.com/office/drawing/2017/decorative" val="1"/>
              </a:ext>
            </a:extLst>
          </p:cNvPr>
          <p:cNvSpPr txBox="1"/>
          <p:nvPr/>
        </p:nvSpPr>
        <p:spPr>
          <a:xfrm>
            <a:off x="742326" y="2061935"/>
            <a:ext cx="41678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User</a:t>
            </a:r>
          </a:p>
        </p:txBody>
      </p:sp>
      <p:pic>
        <p:nvPicPr>
          <p:cNvPr id="16" name="Picture 15">
            <a:extLst>
              <a:ext uri="{FF2B5EF4-FFF2-40B4-BE49-F238E27FC236}">
                <a16:creationId xmlns:a16="http://schemas.microsoft.com/office/drawing/2014/main" id="{E59A24A4-88EB-401A-91E3-AFFA1D94266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944888" y="4742543"/>
            <a:ext cx="518833" cy="518833"/>
          </a:xfrm>
          <a:prstGeom prst="rect">
            <a:avLst/>
          </a:prstGeom>
        </p:spPr>
      </p:pic>
      <p:pic>
        <p:nvPicPr>
          <p:cNvPr id="17" name="Picture 16">
            <a:extLst>
              <a:ext uri="{FF2B5EF4-FFF2-40B4-BE49-F238E27FC236}">
                <a16:creationId xmlns:a16="http://schemas.microsoft.com/office/drawing/2014/main" id="{6DAC4F5D-FCE0-47FB-8E45-DB5410551B3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130489" y="2946972"/>
            <a:ext cx="780290" cy="780290"/>
          </a:xfrm>
          <a:prstGeom prst="rect">
            <a:avLst/>
          </a:prstGeom>
        </p:spPr>
      </p:pic>
      <p:pic>
        <p:nvPicPr>
          <p:cNvPr id="18" name="Picture 17">
            <a:extLst>
              <a:ext uri="{FF2B5EF4-FFF2-40B4-BE49-F238E27FC236}">
                <a16:creationId xmlns:a16="http://schemas.microsoft.com/office/drawing/2014/main" id="{C32D075A-7C92-4CE3-A3CB-425720E2DD16}"/>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982813" y="5298261"/>
            <a:ext cx="780290" cy="780290"/>
          </a:xfrm>
          <a:prstGeom prst="rect">
            <a:avLst/>
          </a:prstGeom>
        </p:spPr>
      </p:pic>
      <p:pic>
        <p:nvPicPr>
          <p:cNvPr id="19" name="Picture 18">
            <a:extLst>
              <a:ext uri="{FF2B5EF4-FFF2-40B4-BE49-F238E27FC236}">
                <a16:creationId xmlns:a16="http://schemas.microsoft.com/office/drawing/2014/main" id="{0DA5AC78-6951-41E8-AD7C-82C5CB702E7E}"/>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196297" y="1432465"/>
            <a:ext cx="780290" cy="780290"/>
          </a:xfrm>
          <a:prstGeom prst="rect">
            <a:avLst/>
          </a:prstGeom>
        </p:spPr>
      </p:pic>
      <p:pic>
        <p:nvPicPr>
          <p:cNvPr id="20" name="Picture 19">
            <a:extLst>
              <a:ext uri="{FF2B5EF4-FFF2-40B4-BE49-F238E27FC236}">
                <a16:creationId xmlns:a16="http://schemas.microsoft.com/office/drawing/2014/main" id="{FBDD83F3-E362-4358-8EF5-D428F3D98CA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915776" y="4742543"/>
            <a:ext cx="518833" cy="518833"/>
          </a:xfrm>
          <a:prstGeom prst="rect">
            <a:avLst/>
          </a:prstGeom>
        </p:spPr>
      </p:pic>
      <p:cxnSp>
        <p:nvCxnSpPr>
          <p:cNvPr id="21" name="Straight Connector 20">
            <a:extLst>
              <a:ext uri="{FF2B5EF4-FFF2-40B4-BE49-F238E27FC236}">
                <a16:creationId xmlns:a16="http://schemas.microsoft.com/office/drawing/2014/main" id="{88BE4AF7-E8D6-4A27-A22E-120FA49FC99F}"/>
              </a:ext>
              <a:ext uri="{C183D7F6-B498-43B3-948B-1728B52AA6E4}">
                <adec:decorative xmlns:adec="http://schemas.microsoft.com/office/drawing/2017/decorative" val="1"/>
              </a:ext>
            </a:extLst>
          </p:cNvPr>
          <p:cNvCxnSpPr>
            <a:cxnSpLocks/>
          </p:cNvCxnSpPr>
          <p:nvPr/>
        </p:nvCxnSpPr>
        <p:spPr>
          <a:xfrm>
            <a:off x="3204304" y="4414612"/>
            <a:ext cx="2963866"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3C7380-125D-423D-941F-CB28A4FDA2D0}"/>
              </a:ext>
              <a:ext uri="{C183D7F6-B498-43B3-948B-1728B52AA6E4}">
                <adec:decorative xmlns:adec="http://schemas.microsoft.com/office/drawing/2017/decorative" val="1"/>
              </a:ext>
            </a:extLst>
          </p:cNvPr>
          <p:cNvCxnSpPr>
            <a:cxnSpLocks/>
          </p:cNvCxnSpPr>
          <p:nvPr/>
        </p:nvCxnSpPr>
        <p:spPr>
          <a:xfrm>
            <a:off x="3200058"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D9D900-5DBC-4232-B9DB-2F52FCEDDF28}"/>
              </a:ext>
              <a:ext uri="{C183D7F6-B498-43B3-948B-1728B52AA6E4}">
                <adec:decorative xmlns:adec="http://schemas.microsoft.com/office/drawing/2017/decorative" val="1"/>
              </a:ext>
            </a:extLst>
          </p:cNvPr>
          <p:cNvCxnSpPr>
            <a:cxnSpLocks/>
          </p:cNvCxnSpPr>
          <p:nvPr/>
        </p:nvCxnSpPr>
        <p:spPr>
          <a:xfrm>
            <a:off x="4856687" y="440668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3428211-C463-4635-B643-B4D9BE1030D8}"/>
              </a:ext>
              <a:ext uri="{C183D7F6-B498-43B3-948B-1728B52AA6E4}">
                <adec:decorative xmlns:adec="http://schemas.microsoft.com/office/drawing/2017/decorative" val="1"/>
              </a:ext>
            </a:extLst>
          </p:cNvPr>
          <p:cNvCxnSpPr>
            <a:cxnSpLocks/>
          </p:cNvCxnSpPr>
          <p:nvPr/>
        </p:nvCxnSpPr>
        <p:spPr>
          <a:xfrm>
            <a:off x="6168170"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507490-259D-405A-903D-C9EDF447ADCF}"/>
              </a:ext>
              <a:ext uri="{C183D7F6-B498-43B3-948B-1728B52AA6E4}">
                <adec:decorative xmlns:adec="http://schemas.microsoft.com/office/drawing/2017/decorative" val="1"/>
              </a:ext>
            </a:extLst>
          </p:cNvPr>
          <p:cNvCxnSpPr>
            <a:cxnSpLocks/>
          </p:cNvCxnSpPr>
          <p:nvPr/>
        </p:nvCxnSpPr>
        <p:spPr>
          <a:xfrm>
            <a:off x="5526349" y="374268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2298660-4380-48CB-A1C4-DE488E62A20E}"/>
              </a:ext>
              <a:ext uri="{C183D7F6-B498-43B3-948B-1728B52AA6E4}">
                <adec:decorative xmlns:adec="http://schemas.microsoft.com/office/drawing/2017/decorative" val="1"/>
              </a:ext>
            </a:extLst>
          </p:cNvPr>
          <p:cNvSpPr txBox="1"/>
          <p:nvPr/>
        </p:nvSpPr>
        <p:spPr>
          <a:xfrm>
            <a:off x="4813003" y="3820562"/>
            <a:ext cx="145802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Traffic Manager</a:t>
            </a:r>
          </a:p>
        </p:txBody>
      </p:sp>
      <p:cxnSp>
        <p:nvCxnSpPr>
          <p:cNvPr id="27" name="Connector: Elbow 26">
            <a:extLst>
              <a:ext uri="{FF2B5EF4-FFF2-40B4-BE49-F238E27FC236}">
                <a16:creationId xmlns:a16="http://schemas.microsoft.com/office/drawing/2014/main" id="{26D22E38-DD60-40E7-9A56-35CC86E20670}"/>
              </a:ext>
              <a:ext uri="{C183D7F6-B498-43B3-948B-1728B52AA6E4}">
                <adec:decorative xmlns:adec="http://schemas.microsoft.com/office/drawing/2017/decorative" val="1"/>
              </a:ext>
            </a:extLst>
          </p:cNvPr>
          <p:cNvCxnSpPr>
            <a:cxnSpLocks/>
          </p:cNvCxnSpPr>
          <p:nvPr/>
        </p:nvCxnSpPr>
        <p:spPr>
          <a:xfrm rot="16200000" flipH="1">
            <a:off x="4685219" y="2073136"/>
            <a:ext cx="937388" cy="733443"/>
          </a:xfrm>
          <a:prstGeom prst="bentConnector3">
            <a:avLst>
              <a:gd name="adj1" fmla="val 6287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CE46529-5ADF-40DA-91AE-F4C12F4B84C9}"/>
              </a:ext>
              <a:ext uri="{C183D7F6-B498-43B3-948B-1728B52AA6E4}">
                <adec:decorative xmlns:adec="http://schemas.microsoft.com/office/drawing/2017/decorative" val="1"/>
              </a:ext>
            </a:extLst>
          </p:cNvPr>
          <p:cNvCxnSpPr>
            <a:cxnSpLocks/>
            <a:stCxn id="17" idx="1"/>
          </p:cNvCxnSpPr>
          <p:nvPr/>
        </p:nvCxnSpPr>
        <p:spPr>
          <a:xfrm rot="10800000">
            <a:off x="4572155" y="1941493"/>
            <a:ext cx="558334" cy="1395625"/>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FCD4D621-22DC-408D-9FB6-46DDA2D7410A}"/>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21799" y="1328254"/>
            <a:ext cx="657834" cy="657834"/>
          </a:xfrm>
          <a:prstGeom prst="rect">
            <a:avLst/>
          </a:prstGeom>
        </p:spPr>
      </p:pic>
      <p:cxnSp>
        <p:nvCxnSpPr>
          <p:cNvPr id="30" name="Straight Arrow Connector 29">
            <a:extLst>
              <a:ext uri="{FF2B5EF4-FFF2-40B4-BE49-F238E27FC236}">
                <a16:creationId xmlns:a16="http://schemas.microsoft.com/office/drawing/2014/main" id="{9CF72A2B-A757-4DD3-9A04-933DF9ED36C0}"/>
              </a:ext>
              <a:ext uri="{C183D7F6-B498-43B3-948B-1728B52AA6E4}">
                <adec:decorative xmlns:adec="http://schemas.microsoft.com/office/drawing/2017/decorative" val="1"/>
              </a:ext>
            </a:extLst>
          </p:cNvPr>
          <p:cNvCxnSpPr>
            <a:cxnSpLocks/>
          </p:cNvCxnSpPr>
          <p:nvPr/>
        </p:nvCxnSpPr>
        <p:spPr>
          <a:xfrm flipV="1">
            <a:off x="2455637" y="1744980"/>
            <a:ext cx="1666783" cy="113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6CFE87-BA34-4D7B-B5B3-032C5FFD5164}"/>
              </a:ext>
              <a:ext uri="{C183D7F6-B498-43B3-948B-1728B52AA6E4}">
                <adec:decorative xmlns:adec="http://schemas.microsoft.com/office/drawing/2017/decorative" val="1"/>
              </a:ext>
            </a:extLst>
          </p:cNvPr>
          <p:cNvCxnSpPr>
            <a:cxnSpLocks/>
          </p:cNvCxnSpPr>
          <p:nvPr/>
        </p:nvCxnSpPr>
        <p:spPr>
          <a:xfrm flipH="1" flipV="1">
            <a:off x="2427063" y="1893235"/>
            <a:ext cx="1649637" cy="414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256367EC-9140-4114-B7DF-82A67B7CF358}"/>
              </a:ext>
              <a:ext uri="{C183D7F6-B498-43B3-948B-1728B52AA6E4}">
                <adec:decorative xmlns:adec="http://schemas.microsoft.com/office/drawing/2017/decorative" val="1"/>
              </a:ext>
            </a:extLst>
          </p:cNvPr>
          <p:cNvGrpSpPr/>
          <p:nvPr/>
        </p:nvGrpSpPr>
        <p:grpSpPr>
          <a:xfrm>
            <a:off x="3141981" y="1305057"/>
            <a:ext cx="310785" cy="310785"/>
            <a:chOff x="4207058" y="1076588"/>
            <a:chExt cx="310785" cy="310785"/>
          </a:xfrm>
        </p:grpSpPr>
        <p:sp>
          <p:nvSpPr>
            <p:cNvPr id="33" name="Teardrop 32">
              <a:extLst>
                <a:ext uri="{FF2B5EF4-FFF2-40B4-BE49-F238E27FC236}">
                  <a16:creationId xmlns:a16="http://schemas.microsoft.com/office/drawing/2014/main" id="{5B268867-A2E4-4D07-AFA2-CDA8632A867C}"/>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a:extLst>
                <a:ext uri="{FF2B5EF4-FFF2-40B4-BE49-F238E27FC236}">
                  <a16:creationId xmlns:a16="http://schemas.microsoft.com/office/drawing/2014/main" id="{87FAB085-0F3A-46D3-9BB5-CB9768DF1BDA}"/>
                </a:ext>
              </a:extLst>
            </p:cNvPr>
            <p:cNvSpPr txBox="1"/>
            <p:nvPr/>
          </p:nvSpPr>
          <p:spPr>
            <a:xfrm>
              <a:off x="4320772" y="1108870"/>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35" name="Group 34">
            <a:extLst>
              <a:ext uri="{FF2B5EF4-FFF2-40B4-BE49-F238E27FC236}">
                <a16:creationId xmlns:a16="http://schemas.microsoft.com/office/drawing/2014/main" id="{3E5CAC40-74DD-442C-9409-F779F6A74911}"/>
              </a:ext>
              <a:ext uri="{C183D7F6-B498-43B3-948B-1728B52AA6E4}">
                <adec:decorative xmlns:adec="http://schemas.microsoft.com/office/drawing/2017/decorative" val="1"/>
              </a:ext>
            </a:extLst>
          </p:cNvPr>
          <p:cNvGrpSpPr/>
          <p:nvPr/>
        </p:nvGrpSpPr>
        <p:grpSpPr>
          <a:xfrm>
            <a:off x="5668692" y="2580130"/>
            <a:ext cx="310785" cy="310785"/>
            <a:chOff x="4207058" y="1076588"/>
            <a:chExt cx="310785" cy="310785"/>
          </a:xfrm>
        </p:grpSpPr>
        <p:sp>
          <p:nvSpPr>
            <p:cNvPr id="36" name="Teardrop 35">
              <a:extLst>
                <a:ext uri="{FF2B5EF4-FFF2-40B4-BE49-F238E27FC236}">
                  <a16:creationId xmlns:a16="http://schemas.microsoft.com/office/drawing/2014/main" id="{A7DB1A67-FA9B-4632-B828-1E16F4652C80}"/>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A22D5A7C-5CF6-4F0C-9A2C-94F747BFFD2F}"/>
                </a:ext>
              </a:extLst>
            </p:cNvPr>
            <p:cNvSpPr txBox="1"/>
            <p:nvPr/>
          </p:nvSpPr>
          <p:spPr>
            <a:xfrm>
              <a:off x="4305532" y="1108870"/>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38" name="Group 37">
            <a:extLst>
              <a:ext uri="{FF2B5EF4-FFF2-40B4-BE49-F238E27FC236}">
                <a16:creationId xmlns:a16="http://schemas.microsoft.com/office/drawing/2014/main" id="{6DA28CE3-6688-45CE-A95B-19AD8A503981}"/>
              </a:ext>
              <a:ext uri="{C183D7F6-B498-43B3-948B-1728B52AA6E4}">
                <adec:decorative xmlns:adec="http://schemas.microsoft.com/office/drawing/2017/decorative" val="1"/>
              </a:ext>
            </a:extLst>
          </p:cNvPr>
          <p:cNvGrpSpPr/>
          <p:nvPr/>
        </p:nvGrpSpPr>
        <p:grpSpPr>
          <a:xfrm>
            <a:off x="4135378" y="2789458"/>
            <a:ext cx="310785" cy="310785"/>
            <a:chOff x="5810285" y="2298399"/>
            <a:chExt cx="310785" cy="310785"/>
          </a:xfrm>
        </p:grpSpPr>
        <p:sp>
          <p:nvSpPr>
            <p:cNvPr id="39" name="Teardrop 38">
              <a:extLst>
                <a:ext uri="{FF2B5EF4-FFF2-40B4-BE49-F238E27FC236}">
                  <a16:creationId xmlns:a16="http://schemas.microsoft.com/office/drawing/2014/main" id="{33887BE7-72E1-4A2D-AD6B-28E579D24A43}"/>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a:extLst>
                <a:ext uri="{FF2B5EF4-FFF2-40B4-BE49-F238E27FC236}">
                  <a16:creationId xmlns:a16="http://schemas.microsoft.com/office/drawing/2014/main" id="{17932D52-BBDD-44D4-BD66-CB2E57724A5A}"/>
                </a:ext>
              </a:extLst>
            </p:cNvPr>
            <p:cNvSpPr txBox="1"/>
            <p:nvPr/>
          </p:nvSpPr>
          <p:spPr>
            <a:xfrm>
              <a:off x="5908771" y="2330693"/>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pic>
        <p:nvPicPr>
          <p:cNvPr id="41" name="Picture 40">
            <a:extLst>
              <a:ext uri="{FF2B5EF4-FFF2-40B4-BE49-F238E27FC236}">
                <a16:creationId xmlns:a16="http://schemas.microsoft.com/office/drawing/2014/main" id="{C5B4E48E-472B-4AFD-9148-590390471D16}"/>
              </a:ext>
              <a:ext uri="{C183D7F6-B498-43B3-948B-1728B52AA6E4}">
                <adec:decorative xmlns:adec="http://schemas.microsoft.com/office/drawing/2017/decorative" val="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15848" y="1415571"/>
            <a:ext cx="873848" cy="553998"/>
          </a:xfrm>
          <a:prstGeom prst="rect">
            <a:avLst/>
          </a:prstGeom>
        </p:spPr>
      </p:pic>
      <p:sp>
        <p:nvSpPr>
          <p:cNvPr id="48" name="Oval 47">
            <a:extLst>
              <a:ext uri="{FF2B5EF4-FFF2-40B4-BE49-F238E27FC236}">
                <a16:creationId xmlns:a16="http://schemas.microsoft.com/office/drawing/2014/main" id="{2A81E4A4-53A3-43C8-8147-63544DC4C784}"/>
              </a:ext>
              <a:ext uri="{C183D7F6-B498-43B3-948B-1728B52AA6E4}">
                <adec:decorative xmlns:adec="http://schemas.microsoft.com/office/drawing/2017/decorative" val="1"/>
              </a:ext>
            </a:extLst>
          </p:cNvPr>
          <p:cNvSpPr/>
          <p:nvPr/>
        </p:nvSpPr>
        <p:spPr bwMode="auto">
          <a:xfrm>
            <a:off x="4513060" y="4755194"/>
            <a:ext cx="487867" cy="50592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a:extLst>
              <a:ext uri="{FF2B5EF4-FFF2-40B4-BE49-F238E27FC236}">
                <a16:creationId xmlns:a16="http://schemas.microsoft.com/office/drawing/2014/main" id="{5754326C-19A5-451C-BF60-B156BC58671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497577" y="4748742"/>
            <a:ext cx="518833" cy="518833"/>
          </a:xfrm>
          <a:prstGeom prst="rect">
            <a:avLst/>
          </a:prstGeom>
        </p:spPr>
      </p:pic>
      <p:graphicFrame>
        <p:nvGraphicFramePr>
          <p:cNvPr id="52" name="Table 51">
            <a:extLst>
              <a:ext uri="{FF2B5EF4-FFF2-40B4-BE49-F238E27FC236}">
                <a16:creationId xmlns:a16="http://schemas.microsoft.com/office/drawing/2014/main" id="{4D1E3F66-9197-447E-AC1F-EB81B24DD09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838748741"/>
              </p:ext>
            </p:extLst>
          </p:nvPr>
        </p:nvGraphicFramePr>
        <p:xfrm>
          <a:off x="6677633" y="3130196"/>
          <a:ext cx="4954708" cy="1901364"/>
        </p:xfrm>
        <a:graphic>
          <a:graphicData uri="http://schemas.openxmlformats.org/drawingml/2006/table">
            <a:tbl>
              <a:tblPr firstRow="1" bandRow="1">
                <a:tableStyleId>{5C22544A-7EE6-4342-B048-85BDC9FD1C3A}</a:tableStyleId>
              </a:tblPr>
              <a:tblGrid>
                <a:gridCol w="1125668">
                  <a:extLst>
                    <a:ext uri="{9D8B030D-6E8A-4147-A177-3AD203B41FA5}">
                      <a16:colId xmlns:a16="http://schemas.microsoft.com/office/drawing/2014/main" val="567214871"/>
                    </a:ext>
                  </a:extLst>
                </a:gridCol>
                <a:gridCol w="1071330">
                  <a:extLst>
                    <a:ext uri="{9D8B030D-6E8A-4147-A177-3AD203B41FA5}">
                      <a16:colId xmlns:a16="http://schemas.microsoft.com/office/drawing/2014/main" val="994434805"/>
                    </a:ext>
                  </a:extLst>
                </a:gridCol>
                <a:gridCol w="1636311">
                  <a:extLst>
                    <a:ext uri="{9D8B030D-6E8A-4147-A177-3AD203B41FA5}">
                      <a16:colId xmlns:a16="http://schemas.microsoft.com/office/drawing/2014/main" val="541546935"/>
                    </a:ext>
                  </a:extLst>
                </a:gridCol>
                <a:gridCol w="1121399">
                  <a:extLst>
                    <a:ext uri="{9D8B030D-6E8A-4147-A177-3AD203B41FA5}">
                      <a16:colId xmlns:a16="http://schemas.microsoft.com/office/drawing/2014/main" val="3768858537"/>
                    </a:ext>
                  </a:extLst>
                </a:gridCol>
              </a:tblGrid>
              <a:tr h="446591">
                <a:tc>
                  <a:txBody>
                    <a:bodyPr/>
                    <a:lstStyle/>
                    <a:p>
                      <a:r>
                        <a:rPr lang="en-IN" sz="1600" b="0" dirty="0">
                          <a:latin typeface="+mj-lt"/>
                        </a:rPr>
                        <a:t>IP Range</a:t>
                      </a:r>
                    </a:p>
                  </a:txBody>
                  <a:tcPr>
                    <a:solidFill>
                      <a:srgbClr val="A80000"/>
                    </a:solidFill>
                  </a:tcPr>
                </a:tc>
                <a:tc>
                  <a:txBody>
                    <a:bodyPr/>
                    <a:lstStyle/>
                    <a:p>
                      <a:r>
                        <a:rPr lang="en-IN" sz="1600" b="0" dirty="0">
                          <a:latin typeface="+mj-lt"/>
                        </a:rPr>
                        <a:t>West US</a:t>
                      </a:r>
                    </a:p>
                  </a:txBody>
                  <a:tcPr>
                    <a:solidFill>
                      <a:srgbClr val="A80000"/>
                    </a:solidFill>
                  </a:tcPr>
                </a:tc>
                <a:tc>
                  <a:txBody>
                    <a:bodyPr/>
                    <a:lstStyle/>
                    <a:p>
                      <a:r>
                        <a:rPr lang="en-IN" sz="1600" b="0" i="0" dirty="0">
                          <a:latin typeface="+mj-lt"/>
                        </a:rPr>
                        <a:t>North Europe</a:t>
                      </a:r>
                    </a:p>
                  </a:txBody>
                  <a:tcPr>
                    <a:solidFill>
                      <a:srgbClr val="A80000"/>
                    </a:solidFill>
                  </a:tcPr>
                </a:tc>
                <a:tc>
                  <a:txBody>
                    <a:bodyPr/>
                    <a:lstStyle/>
                    <a:p>
                      <a:r>
                        <a:rPr lang="en-IN" sz="1600" b="0" dirty="0">
                          <a:latin typeface="+mj-lt"/>
                        </a:rPr>
                        <a:t>East Asia</a:t>
                      </a:r>
                    </a:p>
                  </a:txBody>
                  <a:tcPr>
                    <a:solidFill>
                      <a:srgbClr val="A80000"/>
                    </a:solidFill>
                  </a:tcPr>
                </a:tc>
                <a:extLst>
                  <a:ext uri="{0D108BD9-81ED-4DB2-BD59-A6C34878D82A}">
                    <a16:rowId xmlns:a16="http://schemas.microsoft.com/office/drawing/2014/main" val="3916308332"/>
                  </a:ext>
                </a:extLst>
              </a:tr>
              <a:tr h="484216">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extLst>
                  <a:ext uri="{0D108BD9-81ED-4DB2-BD59-A6C34878D82A}">
                    <a16:rowId xmlns:a16="http://schemas.microsoft.com/office/drawing/2014/main" val="3126214275"/>
                  </a:ext>
                </a:extLst>
              </a:tr>
              <a:tr h="486341">
                <a:tc>
                  <a:txBody>
                    <a:bodyPr/>
                    <a:lstStyle/>
                    <a:p>
                      <a:r>
                        <a:rPr lang="en-IN" sz="1400" dirty="0">
                          <a:latin typeface="+mj-lt"/>
                        </a:rPr>
                        <a:t>89.17.0.0/16</a:t>
                      </a:r>
                    </a:p>
                  </a:txBody>
                  <a:tcPr/>
                </a:tc>
                <a:tc>
                  <a:txBody>
                    <a:bodyPr/>
                    <a:lstStyle/>
                    <a:p>
                      <a:r>
                        <a:rPr lang="en-IN" sz="1400" dirty="0">
                          <a:latin typeface="+mj-lt"/>
                        </a:rPr>
                        <a:t>75ms</a:t>
                      </a:r>
                    </a:p>
                  </a:txBody>
                  <a:tcPr/>
                </a:tc>
                <a:tc>
                  <a:txBody>
                    <a:bodyPr/>
                    <a:lstStyle/>
                    <a:p>
                      <a:r>
                        <a:rPr lang="en-IN" sz="1400" dirty="0">
                          <a:latin typeface="+mj-lt"/>
                        </a:rPr>
                        <a:t>15ms</a:t>
                      </a:r>
                    </a:p>
                  </a:txBody>
                  <a:tcPr/>
                </a:tc>
                <a:tc>
                  <a:txBody>
                    <a:bodyPr/>
                    <a:lstStyle/>
                    <a:p>
                      <a:r>
                        <a:rPr lang="en-IN" sz="1400" dirty="0">
                          <a:latin typeface="+mj-lt"/>
                        </a:rPr>
                        <a:t>150ms</a:t>
                      </a:r>
                    </a:p>
                  </a:txBody>
                  <a:tcPr/>
                </a:tc>
                <a:extLst>
                  <a:ext uri="{0D108BD9-81ED-4DB2-BD59-A6C34878D82A}">
                    <a16:rowId xmlns:a16="http://schemas.microsoft.com/office/drawing/2014/main" val="44105078"/>
                  </a:ext>
                </a:extLst>
              </a:tr>
              <a:tr h="484216">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extLst>
                  <a:ext uri="{0D108BD9-81ED-4DB2-BD59-A6C34878D82A}">
                    <a16:rowId xmlns:a16="http://schemas.microsoft.com/office/drawing/2014/main" val="3236969832"/>
                  </a:ext>
                </a:extLst>
              </a:tr>
            </a:tbl>
          </a:graphicData>
        </a:graphic>
      </p:graphicFrame>
      <p:sp>
        <p:nvSpPr>
          <p:cNvPr id="53" name="Arc 52">
            <a:extLst>
              <a:ext uri="{FF2B5EF4-FFF2-40B4-BE49-F238E27FC236}">
                <a16:creationId xmlns:a16="http://schemas.microsoft.com/office/drawing/2014/main" id="{4B7BCAC9-B423-4CF7-A690-A5BB026632BC}"/>
              </a:ext>
              <a:ext uri="{C183D7F6-B498-43B3-948B-1728B52AA6E4}">
                <adec:decorative xmlns:adec="http://schemas.microsoft.com/office/drawing/2017/decorative" val="1"/>
              </a:ext>
            </a:extLst>
          </p:cNvPr>
          <p:cNvSpPr/>
          <p:nvPr/>
        </p:nvSpPr>
        <p:spPr>
          <a:xfrm rot="17540565" flipH="1">
            <a:off x="2192507" y="-423040"/>
            <a:ext cx="4742622" cy="5637881"/>
          </a:xfrm>
          <a:prstGeom prst="arc">
            <a:avLst>
              <a:gd name="adj1" fmla="val 17018359"/>
              <a:gd name="adj2" fmla="val 1213123"/>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7" name="TextBox 46">
            <a:extLst>
              <a:ext uri="{FF2B5EF4-FFF2-40B4-BE49-F238E27FC236}">
                <a16:creationId xmlns:a16="http://schemas.microsoft.com/office/drawing/2014/main" id="{AAF04410-276C-4A38-B996-2AB41A943B5F}"/>
              </a:ext>
              <a:ext uri="{C183D7F6-B498-43B3-948B-1728B52AA6E4}">
                <adec:decorative xmlns:adec="http://schemas.microsoft.com/office/drawing/2017/decorative" val="1"/>
              </a:ext>
            </a:extLst>
          </p:cNvPr>
          <p:cNvSpPr txBox="1"/>
          <p:nvPr/>
        </p:nvSpPr>
        <p:spPr>
          <a:xfrm>
            <a:off x="1582648" y="2061935"/>
            <a:ext cx="74680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Browser</a:t>
            </a:r>
          </a:p>
        </p:txBody>
      </p:sp>
      <p:sp>
        <p:nvSpPr>
          <p:cNvPr id="46" name="TextBox 45">
            <a:extLst>
              <a:ext uri="{FF2B5EF4-FFF2-40B4-BE49-F238E27FC236}">
                <a16:creationId xmlns:a16="http://schemas.microsoft.com/office/drawing/2014/main" id="{BA4D9308-DFBD-4272-84CD-053EAA612CD1}"/>
              </a:ext>
              <a:ext uri="{C183D7F6-B498-43B3-948B-1728B52AA6E4}">
                <adec:decorative xmlns:adec="http://schemas.microsoft.com/office/drawing/2017/decorative" val="1"/>
              </a:ext>
            </a:extLst>
          </p:cNvPr>
          <p:cNvSpPr txBox="1"/>
          <p:nvPr/>
        </p:nvSpPr>
        <p:spPr>
          <a:xfrm>
            <a:off x="1125318" y="3293296"/>
            <a:ext cx="2568332" cy="738664"/>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Client connects directly</a:t>
            </a:r>
          </a:p>
          <a:p>
            <a:pPr algn="l"/>
            <a:r>
              <a:rPr lang="en-IN" sz="1600" dirty="0">
                <a:gradFill>
                  <a:gsLst>
                    <a:gs pos="2917">
                      <a:schemeClr val="tx1"/>
                    </a:gs>
                    <a:gs pos="30000">
                      <a:schemeClr val="tx1"/>
                    </a:gs>
                  </a:gsLst>
                  <a:lin ang="5400000" scaled="0"/>
                </a:gradFill>
              </a:rPr>
              <a:t>to selected endpoint,</a:t>
            </a:r>
          </a:p>
          <a:p>
            <a:pPr algn="l"/>
            <a:r>
              <a:rPr lang="en-IN" sz="1600" dirty="0">
                <a:gradFill>
                  <a:gsLst>
                    <a:gs pos="2917">
                      <a:schemeClr val="tx1"/>
                    </a:gs>
                    <a:gs pos="30000">
                      <a:schemeClr val="tx1"/>
                    </a:gs>
                  </a:gsLst>
                  <a:lin ang="5400000" scaled="0"/>
                </a:gradFill>
              </a:rPr>
              <a:t>not through Traffic Manager</a:t>
            </a:r>
          </a:p>
        </p:txBody>
      </p:sp>
      <p:grpSp>
        <p:nvGrpSpPr>
          <p:cNvPr id="42" name="Group 41">
            <a:extLst>
              <a:ext uri="{FF2B5EF4-FFF2-40B4-BE49-F238E27FC236}">
                <a16:creationId xmlns:a16="http://schemas.microsoft.com/office/drawing/2014/main" id="{A49C3337-A66F-4CEF-978E-49BF8E0F0987}"/>
              </a:ext>
              <a:ext uri="{C183D7F6-B498-43B3-948B-1728B52AA6E4}">
                <adec:decorative xmlns:adec="http://schemas.microsoft.com/office/drawing/2017/decorative" val="1"/>
              </a:ext>
            </a:extLst>
          </p:cNvPr>
          <p:cNvGrpSpPr/>
          <p:nvPr/>
        </p:nvGrpSpPr>
        <p:grpSpPr>
          <a:xfrm>
            <a:off x="1556125" y="2900817"/>
            <a:ext cx="310785" cy="310785"/>
            <a:chOff x="5810285" y="2298399"/>
            <a:chExt cx="310785" cy="310785"/>
          </a:xfrm>
        </p:grpSpPr>
        <p:sp>
          <p:nvSpPr>
            <p:cNvPr id="43" name="Teardrop 42">
              <a:extLst>
                <a:ext uri="{FF2B5EF4-FFF2-40B4-BE49-F238E27FC236}">
                  <a16:creationId xmlns:a16="http://schemas.microsoft.com/office/drawing/2014/main" id="{A651B21F-091F-4FCB-9E38-9E33211BFB1E}"/>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E14B5510-8E6C-479B-AD16-498811E9EDFC}"/>
                </a:ext>
              </a:extLst>
            </p:cNvPr>
            <p:cNvSpPr txBox="1"/>
            <p:nvPr/>
          </p:nvSpPr>
          <p:spPr>
            <a:xfrm>
              <a:off x="5908771" y="2330693"/>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sp>
        <p:nvSpPr>
          <p:cNvPr id="51" name="TextBox 50">
            <a:extLst>
              <a:ext uri="{FF2B5EF4-FFF2-40B4-BE49-F238E27FC236}">
                <a16:creationId xmlns:a16="http://schemas.microsoft.com/office/drawing/2014/main" id="{CA5AB32D-B582-4159-8839-17BA3DF7D8A7}"/>
              </a:ext>
              <a:ext uri="{C183D7F6-B498-43B3-948B-1728B52AA6E4}">
                <adec:decorative xmlns:adec="http://schemas.microsoft.com/office/drawing/2017/decorative" val="1"/>
              </a:ext>
            </a:extLst>
          </p:cNvPr>
          <p:cNvSpPr txBox="1"/>
          <p:nvPr/>
        </p:nvSpPr>
        <p:spPr>
          <a:xfrm>
            <a:off x="7655986" y="5995698"/>
            <a:ext cx="1497982" cy="246221"/>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Azure</a:t>
            </a:r>
          </a:p>
        </p:txBody>
      </p:sp>
    </p:spTree>
    <p:custDataLst>
      <p:tags r:id="rId1"/>
    </p:custDataLst>
    <p:extLst>
      <p:ext uri="{BB962C8B-B14F-4D97-AF65-F5344CB8AC3E}">
        <p14:creationId xmlns:p14="http://schemas.microsoft.com/office/powerpoint/2010/main" val="23383161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2B70-8DAC-4885-AF2D-8E29B35D7A38}"/>
              </a:ext>
            </a:extLst>
          </p:cNvPr>
          <p:cNvSpPr>
            <a:spLocks noGrp="1"/>
          </p:cNvSpPr>
          <p:nvPr>
            <p:ph type="title"/>
          </p:nvPr>
        </p:nvSpPr>
        <p:spPr/>
        <p:txBody>
          <a:bodyPr/>
          <a:lstStyle/>
          <a:p>
            <a:r>
              <a:rPr lang="en-US" dirty="0"/>
              <a:t>Geographic traffic-routing method</a:t>
            </a:r>
          </a:p>
        </p:txBody>
      </p:sp>
      <p:sp>
        <p:nvSpPr>
          <p:cNvPr id="4" name="Rectangle: Rounded Corners 3" descr="The diagram depicts the Azure Traffic Manager geographic traffic-routing method where traffic is sent to a fixed endpoint based on the originating geography.">
            <a:extLst>
              <a:ext uri="{FF2B5EF4-FFF2-40B4-BE49-F238E27FC236}">
                <a16:creationId xmlns:a16="http://schemas.microsoft.com/office/drawing/2014/main" id="{E51FB863-D2A9-4550-A661-CDD276F927E9}"/>
              </a:ext>
            </a:extLst>
          </p:cNvPr>
          <p:cNvSpPr/>
          <p:nvPr/>
        </p:nvSpPr>
        <p:spPr bwMode="auto">
          <a:xfrm>
            <a:off x="2526860" y="2013824"/>
            <a:ext cx="8915702" cy="4255213"/>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D0999C61-AD3E-4750-8710-C1CD7A6A5E0E}"/>
              </a:ext>
              <a:ext uri="{C183D7F6-B498-43B3-948B-1728B52AA6E4}">
                <adec:decorative xmlns:adec="http://schemas.microsoft.com/office/drawing/2017/decorative" val="1"/>
              </a:ext>
            </a:extLst>
          </p:cNvPr>
          <p:cNvSpPr txBox="1"/>
          <p:nvPr/>
        </p:nvSpPr>
        <p:spPr>
          <a:xfrm>
            <a:off x="5675840" y="1350550"/>
            <a:ext cx="994631" cy="430887"/>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Recursive</a:t>
            </a:r>
          </a:p>
          <a:p>
            <a:pPr algn="l"/>
            <a:r>
              <a:rPr lang="en-IN" sz="1400" dirty="0">
                <a:gradFill>
                  <a:gsLst>
                    <a:gs pos="2917">
                      <a:schemeClr val="tx1"/>
                    </a:gs>
                    <a:gs pos="30000">
                      <a:schemeClr val="tx1"/>
                    </a:gs>
                  </a:gsLst>
                  <a:lin ang="5400000" scaled="0"/>
                </a:gradFill>
              </a:rPr>
              <a:t>DNS Service</a:t>
            </a:r>
          </a:p>
        </p:txBody>
      </p:sp>
      <p:sp>
        <p:nvSpPr>
          <p:cNvPr id="6" name="TextBox 5">
            <a:extLst>
              <a:ext uri="{FF2B5EF4-FFF2-40B4-BE49-F238E27FC236}">
                <a16:creationId xmlns:a16="http://schemas.microsoft.com/office/drawing/2014/main" id="{DC8A7C54-7F27-4B55-8ABA-879B692CD01A}"/>
              </a:ext>
              <a:ext uri="{C183D7F6-B498-43B3-948B-1728B52AA6E4}">
                <adec:decorative xmlns:adec="http://schemas.microsoft.com/office/drawing/2017/decorative" val="1"/>
              </a:ext>
            </a:extLst>
          </p:cNvPr>
          <p:cNvSpPr txBox="1"/>
          <p:nvPr/>
        </p:nvSpPr>
        <p:spPr>
          <a:xfrm>
            <a:off x="3719506" y="2086044"/>
            <a:ext cx="11421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DNS response</a:t>
            </a:r>
          </a:p>
        </p:txBody>
      </p:sp>
      <p:sp>
        <p:nvSpPr>
          <p:cNvPr id="7" name="TextBox 6">
            <a:extLst>
              <a:ext uri="{FF2B5EF4-FFF2-40B4-BE49-F238E27FC236}">
                <a16:creationId xmlns:a16="http://schemas.microsoft.com/office/drawing/2014/main" id="{7E5C0284-A922-4077-825A-F22C0C3B9B22}"/>
              </a:ext>
              <a:ext uri="{C183D7F6-B498-43B3-948B-1728B52AA6E4}">
                <adec:decorative xmlns:adec="http://schemas.microsoft.com/office/drawing/2017/decorative" val="1"/>
              </a:ext>
            </a:extLst>
          </p:cNvPr>
          <p:cNvSpPr txBox="1"/>
          <p:nvPr/>
        </p:nvSpPr>
        <p:spPr>
          <a:xfrm>
            <a:off x="2960678" y="1718679"/>
            <a:ext cx="88402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DNS query</a:t>
            </a:r>
          </a:p>
        </p:txBody>
      </p:sp>
      <p:sp>
        <p:nvSpPr>
          <p:cNvPr id="8" name="TextBox 7">
            <a:extLst>
              <a:ext uri="{FF2B5EF4-FFF2-40B4-BE49-F238E27FC236}">
                <a16:creationId xmlns:a16="http://schemas.microsoft.com/office/drawing/2014/main" id="{EE754421-B45C-47B5-AC34-86192900FD52}"/>
              </a:ext>
              <a:ext uri="{C183D7F6-B498-43B3-948B-1728B52AA6E4}">
                <adec:decorative xmlns:adec="http://schemas.microsoft.com/office/drawing/2017/decorative" val="1"/>
              </a:ext>
            </a:extLst>
          </p:cNvPr>
          <p:cNvSpPr txBox="1"/>
          <p:nvPr/>
        </p:nvSpPr>
        <p:spPr>
          <a:xfrm>
            <a:off x="6794089" y="2207161"/>
            <a:ext cx="3576428" cy="646331"/>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Choose the endpoint that is designated to</a:t>
            </a:r>
          </a:p>
          <a:p>
            <a:pPr algn="l"/>
            <a:r>
              <a:rPr lang="en-IN" sz="1400" dirty="0">
                <a:gradFill>
                  <a:gsLst>
                    <a:gs pos="2917">
                      <a:schemeClr val="tx1"/>
                    </a:gs>
                    <a:gs pos="30000">
                      <a:schemeClr val="tx1"/>
                    </a:gs>
                  </a:gsLst>
                  <a:lin ang="5400000" scaled="0"/>
                </a:gradFill>
              </a:rPr>
              <a:t>serve the user’s geographic region, based on</a:t>
            </a:r>
          </a:p>
          <a:p>
            <a:pPr algn="l"/>
            <a:r>
              <a:rPr lang="en-IN" sz="1400" dirty="0">
                <a:gradFill>
                  <a:gsLst>
                    <a:gs pos="2917">
                      <a:schemeClr val="tx1"/>
                    </a:gs>
                    <a:gs pos="30000">
                      <a:schemeClr val="tx1"/>
                    </a:gs>
                  </a:gsLst>
                  <a:lin ang="5400000" scaled="0"/>
                </a:gradFill>
              </a:rPr>
              <a:t>the DNS query’s source IP address</a:t>
            </a:r>
          </a:p>
        </p:txBody>
      </p:sp>
      <p:sp>
        <p:nvSpPr>
          <p:cNvPr id="9" name="TextBox 8">
            <a:extLst>
              <a:ext uri="{FF2B5EF4-FFF2-40B4-BE49-F238E27FC236}">
                <a16:creationId xmlns:a16="http://schemas.microsoft.com/office/drawing/2014/main" id="{4488CA3E-BE53-4534-A40B-ABE8B34F39A9}"/>
              </a:ext>
              <a:ext uri="{C183D7F6-B498-43B3-948B-1728B52AA6E4}">
                <adec:decorative xmlns:adec="http://schemas.microsoft.com/office/drawing/2017/decorative" val="1"/>
              </a:ext>
            </a:extLst>
          </p:cNvPr>
          <p:cNvSpPr txBox="1"/>
          <p:nvPr/>
        </p:nvSpPr>
        <p:spPr>
          <a:xfrm>
            <a:off x="3636786" y="3391892"/>
            <a:ext cx="112530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407B8914-45B7-4A20-B38C-477072783DDF}"/>
              </a:ext>
              <a:ext uri="{C183D7F6-B498-43B3-948B-1728B52AA6E4}">
                <adec:decorative xmlns:adec="http://schemas.microsoft.com/office/drawing/2017/decorative" val="1"/>
              </a:ext>
            </a:extLst>
          </p:cNvPr>
          <p:cNvSpPr txBox="1"/>
          <p:nvPr/>
        </p:nvSpPr>
        <p:spPr>
          <a:xfrm>
            <a:off x="6391067" y="4512650"/>
            <a:ext cx="860813"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2</a:t>
            </a:r>
          </a:p>
          <a:p>
            <a:pPr algn="ctr"/>
            <a:r>
              <a:rPr lang="en-IN" sz="1400" dirty="0">
                <a:gradFill>
                  <a:gsLst>
                    <a:gs pos="2917">
                      <a:schemeClr val="tx1"/>
                    </a:gs>
                    <a:gs pos="30000">
                      <a:schemeClr val="tx1"/>
                    </a:gs>
                  </a:gsLst>
                  <a:lin ang="5400000" scaled="0"/>
                </a:gradFill>
              </a:rPr>
              <a:t>[World]</a:t>
            </a:r>
          </a:p>
        </p:txBody>
      </p:sp>
      <p:sp>
        <p:nvSpPr>
          <p:cNvPr id="12" name="TextBox 11">
            <a:extLst>
              <a:ext uri="{FF2B5EF4-FFF2-40B4-BE49-F238E27FC236}">
                <a16:creationId xmlns:a16="http://schemas.microsoft.com/office/drawing/2014/main" id="{C315EFD8-4375-4517-9409-870E015A064B}"/>
              </a:ext>
              <a:ext uri="{C183D7F6-B498-43B3-948B-1728B52AA6E4}">
                <adec:decorative xmlns:adec="http://schemas.microsoft.com/office/drawing/2017/decorative" val="1"/>
              </a:ext>
            </a:extLst>
          </p:cNvPr>
          <p:cNvSpPr txBox="1"/>
          <p:nvPr/>
        </p:nvSpPr>
        <p:spPr>
          <a:xfrm>
            <a:off x="3210629" y="4512650"/>
            <a:ext cx="860813"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1</a:t>
            </a:r>
          </a:p>
          <a:p>
            <a:pPr algn="ctr"/>
            <a:r>
              <a:rPr lang="en-IN" sz="1400" dirty="0">
                <a:gradFill>
                  <a:gsLst>
                    <a:gs pos="2917">
                      <a:schemeClr val="tx1"/>
                    </a:gs>
                    <a:gs pos="30000">
                      <a:schemeClr val="tx1"/>
                    </a:gs>
                  </a:gsLst>
                  <a:lin ang="5400000" scaled="0"/>
                </a:gradFill>
              </a:rPr>
              <a:t>[Germany]</a:t>
            </a:r>
          </a:p>
        </p:txBody>
      </p:sp>
      <p:sp>
        <p:nvSpPr>
          <p:cNvPr id="13" name="TextBox 12">
            <a:extLst>
              <a:ext uri="{FF2B5EF4-FFF2-40B4-BE49-F238E27FC236}">
                <a16:creationId xmlns:a16="http://schemas.microsoft.com/office/drawing/2014/main" id="{2D0516C0-5C3B-4E2C-A3AF-0DC3981D7F67}"/>
              </a:ext>
              <a:ext uri="{C183D7F6-B498-43B3-948B-1728B52AA6E4}">
                <adec:decorative xmlns:adec="http://schemas.microsoft.com/office/drawing/2017/decorative" val="1"/>
              </a:ext>
            </a:extLst>
          </p:cNvPr>
          <p:cNvSpPr txBox="1"/>
          <p:nvPr/>
        </p:nvSpPr>
        <p:spPr>
          <a:xfrm>
            <a:off x="9887681" y="5908175"/>
            <a:ext cx="1148192" cy="215444"/>
          </a:xfrm>
          <a:prstGeom prst="rect">
            <a:avLst/>
          </a:prstGeom>
          <a:noFill/>
        </p:spPr>
        <p:txBody>
          <a:bodyPr wrap="square" lIns="0" tIns="0" rIns="0" bIns="0" rtlCol="0">
            <a:spAutoFit/>
          </a:bodyPr>
          <a:lstStyle/>
          <a:p>
            <a:pPr algn="ctr"/>
            <a:r>
              <a:rPr lang="en-IN" sz="1400" dirty="0">
                <a:gradFill>
                  <a:gsLst>
                    <a:gs pos="2917">
                      <a:schemeClr val="tx1"/>
                    </a:gs>
                    <a:gs pos="30000">
                      <a:schemeClr val="tx1"/>
                    </a:gs>
                  </a:gsLst>
                  <a:lin ang="5400000" scaled="0"/>
                </a:gradFill>
              </a:rPr>
              <a:t>Azure</a:t>
            </a:r>
          </a:p>
        </p:txBody>
      </p:sp>
      <p:sp>
        <p:nvSpPr>
          <p:cNvPr id="14" name="TextBox 13">
            <a:extLst>
              <a:ext uri="{FF2B5EF4-FFF2-40B4-BE49-F238E27FC236}">
                <a16:creationId xmlns:a16="http://schemas.microsoft.com/office/drawing/2014/main" id="{2C4FC537-9013-4B39-B988-5EE1162F1E56}"/>
              </a:ext>
              <a:ext uri="{C183D7F6-B498-43B3-948B-1728B52AA6E4}">
                <adec:decorative xmlns:adec="http://schemas.microsoft.com/office/drawing/2017/decorative" val="1"/>
              </a:ext>
            </a:extLst>
          </p:cNvPr>
          <p:cNvSpPr txBox="1"/>
          <p:nvPr/>
        </p:nvSpPr>
        <p:spPr>
          <a:xfrm>
            <a:off x="742326" y="1833335"/>
            <a:ext cx="357470"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User</a:t>
            </a:r>
          </a:p>
        </p:txBody>
      </p:sp>
      <p:pic>
        <p:nvPicPr>
          <p:cNvPr id="15" name="Picture 14">
            <a:extLst>
              <a:ext uri="{FF2B5EF4-FFF2-40B4-BE49-F238E27FC236}">
                <a16:creationId xmlns:a16="http://schemas.microsoft.com/office/drawing/2014/main" id="{9ECFB237-4B2C-4102-9F77-F6288206E83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423048" y="3993913"/>
            <a:ext cx="435968" cy="435968"/>
          </a:xfrm>
          <a:prstGeom prst="rect">
            <a:avLst/>
          </a:prstGeom>
        </p:spPr>
      </p:pic>
      <p:pic>
        <p:nvPicPr>
          <p:cNvPr id="17" name="Picture 16">
            <a:extLst>
              <a:ext uri="{FF2B5EF4-FFF2-40B4-BE49-F238E27FC236}">
                <a16:creationId xmlns:a16="http://schemas.microsoft.com/office/drawing/2014/main" id="{54FB6D4F-418A-4D27-AE9E-FA8194A45AF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0829098" y="5653927"/>
            <a:ext cx="780290" cy="780290"/>
          </a:xfrm>
          <a:prstGeom prst="rect">
            <a:avLst/>
          </a:prstGeom>
        </p:spPr>
      </p:pic>
      <p:pic>
        <p:nvPicPr>
          <p:cNvPr id="19" name="Picture 18">
            <a:extLst>
              <a:ext uri="{FF2B5EF4-FFF2-40B4-BE49-F238E27FC236}">
                <a16:creationId xmlns:a16="http://schemas.microsoft.com/office/drawing/2014/main" id="{D737FFD3-B199-49EC-BA38-C31C50EE060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603486" y="3993913"/>
            <a:ext cx="435968" cy="435968"/>
          </a:xfrm>
          <a:prstGeom prst="rect">
            <a:avLst/>
          </a:prstGeom>
        </p:spPr>
      </p:pic>
      <p:cxnSp>
        <p:nvCxnSpPr>
          <p:cNvPr id="20" name="Straight Connector 19">
            <a:extLst>
              <a:ext uri="{FF2B5EF4-FFF2-40B4-BE49-F238E27FC236}">
                <a16:creationId xmlns:a16="http://schemas.microsoft.com/office/drawing/2014/main" id="{6174C3B7-2E10-4F87-B0FE-3E45A94B2DA4}"/>
              </a:ext>
              <a:ext uri="{C183D7F6-B498-43B3-948B-1728B52AA6E4}">
                <adec:decorative xmlns:adec="http://schemas.microsoft.com/office/drawing/2017/decorative" val="1"/>
              </a:ext>
            </a:extLst>
          </p:cNvPr>
          <p:cNvCxnSpPr/>
          <p:nvPr/>
        </p:nvCxnSpPr>
        <p:spPr>
          <a:xfrm>
            <a:off x="3641032" y="3694522"/>
            <a:ext cx="318043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737C9F-6611-4C51-BDE8-BDB6983601E4}"/>
              </a:ext>
              <a:ext uri="{C183D7F6-B498-43B3-948B-1728B52AA6E4}">
                <adec:decorative xmlns:adec="http://schemas.microsoft.com/office/drawing/2017/decorative" val="1"/>
              </a:ext>
            </a:extLst>
          </p:cNvPr>
          <p:cNvCxnSpPr>
            <a:cxnSpLocks/>
          </p:cNvCxnSpPr>
          <p:nvPr/>
        </p:nvCxnSpPr>
        <p:spPr>
          <a:xfrm>
            <a:off x="3636786" y="367547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988224-C267-4963-BEB9-CEFC89ABC9BC}"/>
              </a:ext>
              <a:ext uri="{C183D7F6-B498-43B3-948B-1728B52AA6E4}">
                <adec:decorative xmlns:adec="http://schemas.microsoft.com/office/drawing/2017/decorative" val="1"/>
              </a:ext>
            </a:extLst>
          </p:cNvPr>
          <p:cNvCxnSpPr>
            <a:cxnSpLocks/>
          </p:cNvCxnSpPr>
          <p:nvPr/>
        </p:nvCxnSpPr>
        <p:spPr>
          <a:xfrm>
            <a:off x="5293415" y="368659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42297D-1B84-4E8C-97FC-2CB021329B40}"/>
              </a:ext>
              <a:ext uri="{C183D7F6-B498-43B3-948B-1728B52AA6E4}">
                <adec:decorative xmlns:adec="http://schemas.microsoft.com/office/drawing/2017/decorative" val="1"/>
              </a:ext>
            </a:extLst>
          </p:cNvPr>
          <p:cNvCxnSpPr>
            <a:cxnSpLocks/>
          </p:cNvCxnSpPr>
          <p:nvPr/>
        </p:nvCxnSpPr>
        <p:spPr>
          <a:xfrm>
            <a:off x="6814448" y="367547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1C8AAD-FD79-4425-B592-3D9FE2BD164A}"/>
              </a:ext>
              <a:ext uri="{C183D7F6-B498-43B3-948B-1728B52AA6E4}">
                <adec:decorative xmlns:adec="http://schemas.microsoft.com/office/drawing/2017/decorative" val="1"/>
              </a:ext>
            </a:extLst>
          </p:cNvPr>
          <p:cNvCxnSpPr>
            <a:cxnSpLocks/>
          </p:cNvCxnSpPr>
          <p:nvPr/>
        </p:nvCxnSpPr>
        <p:spPr>
          <a:xfrm>
            <a:off x="6044509" y="302259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727DE2B-C86C-4709-A36F-49C76E51E436}"/>
              </a:ext>
              <a:ext uri="{C183D7F6-B498-43B3-948B-1728B52AA6E4}">
                <adec:decorative xmlns:adec="http://schemas.microsoft.com/office/drawing/2017/decorative" val="1"/>
              </a:ext>
            </a:extLst>
          </p:cNvPr>
          <p:cNvSpPr txBox="1"/>
          <p:nvPr/>
        </p:nvSpPr>
        <p:spPr>
          <a:xfrm>
            <a:off x="5461858" y="3261684"/>
            <a:ext cx="1229952"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Traffic Manager</a:t>
            </a:r>
          </a:p>
        </p:txBody>
      </p:sp>
      <p:cxnSp>
        <p:nvCxnSpPr>
          <p:cNvPr id="26" name="Connector: Elbow 25">
            <a:extLst>
              <a:ext uri="{FF2B5EF4-FFF2-40B4-BE49-F238E27FC236}">
                <a16:creationId xmlns:a16="http://schemas.microsoft.com/office/drawing/2014/main" id="{8AADD2D2-5E5F-4D26-807F-139EC58DC0A9}"/>
              </a:ext>
              <a:ext uri="{C183D7F6-B498-43B3-948B-1728B52AA6E4}">
                <adec:decorative xmlns:adec="http://schemas.microsoft.com/office/drawing/2017/decorative" val="1"/>
              </a:ext>
            </a:extLst>
          </p:cNvPr>
          <p:cNvCxnSpPr>
            <a:cxnSpLocks/>
          </p:cNvCxnSpPr>
          <p:nvPr/>
        </p:nvCxnSpPr>
        <p:spPr>
          <a:xfrm rot="16200000" flipH="1">
            <a:off x="5274877" y="1619817"/>
            <a:ext cx="758973" cy="715895"/>
          </a:xfrm>
          <a:prstGeom prst="bentConnector3">
            <a:avLst>
              <a:gd name="adj1" fmla="val 41968"/>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19A8325-07A2-4276-B37D-20AB8D5A4E22}"/>
              </a:ext>
              <a:ext uri="{C183D7F6-B498-43B3-948B-1728B52AA6E4}">
                <adec:decorative xmlns:adec="http://schemas.microsoft.com/office/drawing/2017/decorative" val="1"/>
              </a:ext>
            </a:extLst>
          </p:cNvPr>
          <p:cNvCxnSpPr>
            <a:cxnSpLocks/>
            <a:stCxn id="16" idx="1"/>
          </p:cNvCxnSpPr>
          <p:nvPr/>
        </p:nvCxnSpPr>
        <p:spPr>
          <a:xfrm rot="10800000">
            <a:off x="5089926" y="1698453"/>
            <a:ext cx="572142" cy="1076951"/>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FF3821D3-CABD-4D07-AB84-AD6D4AD7D12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621799" y="1099654"/>
            <a:ext cx="657834" cy="657834"/>
          </a:xfrm>
          <a:prstGeom prst="rect">
            <a:avLst/>
          </a:prstGeom>
        </p:spPr>
      </p:pic>
      <p:cxnSp>
        <p:nvCxnSpPr>
          <p:cNvPr id="29" name="Straight Arrow Connector 28">
            <a:extLst>
              <a:ext uri="{FF2B5EF4-FFF2-40B4-BE49-F238E27FC236}">
                <a16:creationId xmlns:a16="http://schemas.microsoft.com/office/drawing/2014/main" id="{CAFF906C-607B-4E9D-A1EF-72C45870ED83}"/>
              </a:ext>
              <a:ext uri="{C183D7F6-B498-43B3-948B-1728B52AA6E4}">
                <adec:decorative xmlns:adec="http://schemas.microsoft.com/office/drawing/2017/decorative" val="1"/>
              </a:ext>
            </a:extLst>
          </p:cNvPr>
          <p:cNvCxnSpPr>
            <a:cxnSpLocks/>
          </p:cNvCxnSpPr>
          <p:nvPr/>
        </p:nvCxnSpPr>
        <p:spPr>
          <a:xfrm>
            <a:off x="2455637" y="1517519"/>
            <a:ext cx="2168886"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7239CEE-1495-4FF1-AFD9-DD4F7ED18693}"/>
              </a:ext>
              <a:ext uri="{C183D7F6-B498-43B3-948B-1728B52AA6E4}">
                <adec:decorative xmlns:adec="http://schemas.microsoft.com/office/drawing/2017/decorative" val="1"/>
              </a:ext>
            </a:extLst>
          </p:cNvPr>
          <p:cNvCxnSpPr>
            <a:cxnSpLocks/>
          </p:cNvCxnSpPr>
          <p:nvPr/>
        </p:nvCxnSpPr>
        <p:spPr>
          <a:xfrm flipH="1">
            <a:off x="2427062" y="1664635"/>
            <a:ext cx="21974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579A338-B86E-47F9-8FFC-95ED46552E7C}"/>
              </a:ext>
              <a:ext uri="{C183D7F6-B498-43B3-948B-1728B52AA6E4}">
                <adec:decorative xmlns:adec="http://schemas.microsoft.com/office/drawing/2017/decorative" val="1"/>
              </a:ext>
            </a:extLst>
          </p:cNvPr>
          <p:cNvGrpSpPr/>
          <p:nvPr/>
        </p:nvGrpSpPr>
        <p:grpSpPr>
          <a:xfrm>
            <a:off x="3141981" y="1076457"/>
            <a:ext cx="310785" cy="310785"/>
            <a:chOff x="4207058" y="1076588"/>
            <a:chExt cx="310785" cy="310785"/>
          </a:xfrm>
        </p:grpSpPr>
        <p:sp>
          <p:nvSpPr>
            <p:cNvPr id="32" name="Teardrop 31">
              <a:extLst>
                <a:ext uri="{FF2B5EF4-FFF2-40B4-BE49-F238E27FC236}">
                  <a16:creationId xmlns:a16="http://schemas.microsoft.com/office/drawing/2014/main" id="{6F3699AC-1817-42AC-BB80-C9970CCEA971}"/>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A1FE4D7C-1815-44B6-8130-C79A61B39496}"/>
                </a:ext>
              </a:extLst>
            </p:cNvPr>
            <p:cNvSpPr txBox="1"/>
            <p:nvPr/>
          </p:nvSpPr>
          <p:spPr>
            <a:xfrm>
              <a:off x="4320772" y="1108870"/>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68" name="Group 67">
            <a:extLst>
              <a:ext uri="{FF2B5EF4-FFF2-40B4-BE49-F238E27FC236}">
                <a16:creationId xmlns:a16="http://schemas.microsoft.com/office/drawing/2014/main" id="{3A20A80A-3F13-4D5D-8D88-75F984DCE50E}"/>
              </a:ext>
              <a:ext uri="{C183D7F6-B498-43B3-948B-1728B52AA6E4}">
                <adec:decorative xmlns:adec="http://schemas.microsoft.com/office/drawing/2017/decorative" val="1"/>
              </a:ext>
            </a:extLst>
          </p:cNvPr>
          <p:cNvGrpSpPr/>
          <p:nvPr/>
        </p:nvGrpSpPr>
        <p:grpSpPr>
          <a:xfrm>
            <a:off x="6306548" y="2348937"/>
            <a:ext cx="310785" cy="310785"/>
            <a:chOff x="6416406" y="2734260"/>
            <a:chExt cx="310785" cy="310785"/>
          </a:xfrm>
        </p:grpSpPr>
        <p:sp>
          <p:nvSpPr>
            <p:cNvPr id="35" name="Teardrop 34">
              <a:extLst>
                <a:ext uri="{FF2B5EF4-FFF2-40B4-BE49-F238E27FC236}">
                  <a16:creationId xmlns:a16="http://schemas.microsoft.com/office/drawing/2014/main" id="{5B1ECB72-74BE-43FC-9F0E-39F3736AB670}"/>
                </a:ext>
              </a:extLst>
            </p:cNvPr>
            <p:cNvSpPr/>
            <p:nvPr/>
          </p:nvSpPr>
          <p:spPr bwMode="auto">
            <a:xfrm rot="13500000">
              <a:off x="6416406" y="2734260"/>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a:extLst>
                <a:ext uri="{FF2B5EF4-FFF2-40B4-BE49-F238E27FC236}">
                  <a16:creationId xmlns:a16="http://schemas.microsoft.com/office/drawing/2014/main" id="{92EBA2DA-4005-4653-BE96-BE0D1D9CB6E9}"/>
                </a:ext>
              </a:extLst>
            </p:cNvPr>
            <p:cNvSpPr txBox="1"/>
            <p:nvPr/>
          </p:nvSpPr>
          <p:spPr>
            <a:xfrm>
              <a:off x="6514892" y="2766531"/>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37" name="Group 36">
            <a:extLst>
              <a:ext uri="{FF2B5EF4-FFF2-40B4-BE49-F238E27FC236}">
                <a16:creationId xmlns:a16="http://schemas.microsoft.com/office/drawing/2014/main" id="{61C6EE25-603A-4760-BA88-406AAFF71F6C}"/>
              </a:ext>
              <a:ext uri="{C183D7F6-B498-43B3-948B-1728B52AA6E4}">
                <adec:decorative xmlns:adec="http://schemas.microsoft.com/office/drawing/2017/decorative" val="1"/>
              </a:ext>
            </a:extLst>
          </p:cNvPr>
          <p:cNvGrpSpPr/>
          <p:nvPr/>
        </p:nvGrpSpPr>
        <p:grpSpPr>
          <a:xfrm>
            <a:off x="4659253" y="2366548"/>
            <a:ext cx="310785" cy="310785"/>
            <a:chOff x="5810285" y="2298399"/>
            <a:chExt cx="310785" cy="310785"/>
          </a:xfrm>
        </p:grpSpPr>
        <p:sp>
          <p:nvSpPr>
            <p:cNvPr id="38" name="Teardrop 37">
              <a:extLst>
                <a:ext uri="{FF2B5EF4-FFF2-40B4-BE49-F238E27FC236}">
                  <a16:creationId xmlns:a16="http://schemas.microsoft.com/office/drawing/2014/main" id="{C3D22C7D-1AE1-4826-9D5F-460E3CE77EB2}"/>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64E2B6F1-43FD-425D-8999-C0305BE71123}"/>
                </a:ext>
              </a:extLst>
            </p:cNvPr>
            <p:cNvSpPr txBox="1"/>
            <p:nvPr/>
          </p:nvSpPr>
          <p:spPr>
            <a:xfrm>
              <a:off x="5908771" y="2330693"/>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pic>
        <p:nvPicPr>
          <p:cNvPr id="40" name="Picture 39">
            <a:extLst>
              <a:ext uri="{FF2B5EF4-FFF2-40B4-BE49-F238E27FC236}">
                <a16:creationId xmlns:a16="http://schemas.microsoft.com/office/drawing/2014/main" id="{19602353-0A98-4255-B044-CF2A066FB015}"/>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15848" y="1186971"/>
            <a:ext cx="873848" cy="553998"/>
          </a:xfrm>
          <a:prstGeom prst="rect">
            <a:avLst/>
          </a:prstGeom>
        </p:spPr>
      </p:pic>
      <p:sp>
        <p:nvSpPr>
          <p:cNvPr id="42" name="Oval 41">
            <a:extLst>
              <a:ext uri="{FF2B5EF4-FFF2-40B4-BE49-F238E27FC236}">
                <a16:creationId xmlns:a16="http://schemas.microsoft.com/office/drawing/2014/main" id="{A660784D-2608-4504-A547-88A1EC28685D}"/>
              </a:ext>
              <a:ext uri="{C183D7F6-B498-43B3-948B-1728B52AA6E4}">
                <adec:decorative xmlns:adec="http://schemas.microsoft.com/office/drawing/2017/decorative" val="1"/>
              </a:ext>
            </a:extLst>
          </p:cNvPr>
          <p:cNvSpPr/>
          <p:nvPr/>
        </p:nvSpPr>
        <p:spPr bwMode="auto">
          <a:xfrm>
            <a:off x="4991220" y="4004503"/>
            <a:ext cx="409948" cy="42512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907A1725-5C50-4B6E-A022-87F60F89A696}"/>
              </a:ext>
              <a:ext uri="{C183D7F6-B498-43B3-948B-1728B52AA6E4}">
                <adec:decorative xmlns:adec="http://schemas.microsoft.com/office/drawing/2017/decorative" val="1"/>
              </a:ext>
            </a:extLst>
          </p:cNvPr>
          <p:cNvGrpSpPr/>
          <p:nvPr/>
        </p:nvGrpSpPr>
        <p:grpSpPr>
          <a:xfrm>
            <a:off x="650952" y="2460510"/>
            <a:ext cx="310785" cy="310785"/>
            <a:chOff x="5810285" y="2298399"/>
            <a:chExt cx="310785" cy="310785"/>
          </a:xfrm>
        </p:grpSpPr>
        <p:sp>
          <p:nvSpPr>
            <p:cNvPr id="48" name="Teardrop 47">
              <a:extLst>
                <a:ext uri="{FF2B5EF4-FFF2-40B4-BE49-F238E27FC236}">
                  <a16:creationId xmlns:a16="http://schemas.microsoft.com/office/drawing/2014/main" id="{39A53450-8254-4C9A-9FDC-7E060882C2A7}"/>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D14EBDC9-614C-4FE0-9C48-37779D43AA16}"/>
                </a:ext>
              </a:extLst>
            </p:cNvPr>
            <p:cNvSpPr txBox="1"/>
            <p:nvPr/>
          </p:nvSpPr>
          <p:spPr>
            <a:xfrm>
              <a:off x="5908771" y="2330693"/>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graphicFrame>
        <p:nvGraphicFramePr>
          <p:cNvPr id="50" name="Table 49">
            <a:extLst>
              <a:ext uri="{FF2B5EF4-FFF2-40B4-BE49-F238E27FC236}">
                <a16:creationId xmlns:a16="http://schemas.microsoft.com/office/drawing/2014/main" id="{4272E483-F7CC-4042-8A7D-9B9A5ED65C64}"/>
              </a:ext>
              <a:ext uri="{C183D7F6-B498-43B3-948B-1728B52AA6E4}">
                <adec:decorative xmlns:adec="http://schemas.microsoft.com/office/drawing/2017/decorative" val="1"/>
              </a:ext>
            </a:extLst>
          </p:cNvPr>
          <p:cNvGraphicFramePr>
            <a:graphicFrameLocks noGrp="1"/>
          </p:cNvGraphicFramePr>
          <p:nvPr/>
        </p:nvGraphicFramePr>
        <p:xfrm>
          <a:off x="7492980" y="3009167"/>
          <a:ext cx="3827964" cy="2010526"/>
        </p:xfrm>
        <a:graphic>
          <a:graphicData uri="http://schemas.openxmlformats.org/drawingml/2006/table">
            <a:tbl>
              <a:tblPr firstRow="1" bandRow="1">
                <a:tableStyleId>{5C22544A-7EE6-4342-B048-85BDC9FD1C3A}</a:tableStyleId>
              </a:tblPr>
              <a:tblGrid>
                <a:gridCol w="1719989">
                  <a:extLst>
                    <a:ext uri="{9D8B030D-6E8A-4147-A177-3AD203B41FA5}">
                      <a16:colId xmlns:a16="http://schemas.microsoft.com/office/drawing/2014/main" val="59956417"/>
                    </a:ext>
                  </a:extLst>
                </a:gridCol>
                <a:gridCol w="2107975">
                  <a:extLst>
                    <a:ext uri="{9D8B030D-6E8A-4147-A177-3AD203B41FA5}">
                      <a16:colId xmlns:a16="http://schemas.microsoft.com/office/drawing/2014/main" val="599212911"/>
                    </a:ext>
                  </a:extLst>
                </a:gridCol>
              </a:tblGrid>
              <a:tr h="519905">
                <a:tc>
                  <a:txBody>
                    <a:bodyPr/>
                    <a:lstStyle/>
                    <a:p>
                      <a:r>
                        <a:rPr lang="en-IN" sz="1600" b="0" dirty="0">
                          <a:latin typeface="+mj-lt"/>
                        </a:rPr>
                        <a:t>Endpoint</a:t>
                      </a:r>
                    </a:p>
                  </a:txBody>
                  <a:tcPr>
                    <a:solidFill>
                      <a:srgbClr val="DA3B01"/>
                    </a:solidFill>
                  </a:tcPr>
                </a:tc>
                <a:tc>
                  <a:txBody>
                    <a:bodyPr/>
                    <a:lstStyle/>
                    <a:p>
                      <a:r>
                        <a:rPr lang="en-IN" sz="1600" b="0" dirty="0">
                          <a:latin typeface="+mj-lt"/>
                        </a:rPr>
                        <a:t>Assigned Geo</a:t>
                      </a:r>
                    </a:p>
                  </a:txBody>
                  <a:tcPr>
                    <a:solidFill>
                      <a:srgbClr val="DA3B01"/>
                    </a:solidFill>
                  </a:tcPr>
                </a:tc>
                <a:extLst>
                  <a:ext uri="{0D108BD9-81ED-4DB2-BD59-A6C34878D82A}">
                    <a16:rowId xmlns:a16="http://schemas.microsoft.com/office/drawing/2014/main" val="1602840959"/>
                  </a:ext>
                </a:extLst>
              </a:tr>
              <a:tr h="463274">
                <a:tc>
                  <a:txBody>
                    <a:bodyPr/>
                    <a:lstStyle/>
                    <a:p>
                      <a:r>
                        <a:rPr lang="en-IN" sz="1400" dirty="0">
                          <a:latin typeface="+mj-lt"/>
                        </a:rPr>
                        <a:t>Endpoint 1</a:t>
                      </a:r>
                    </a:p>
                  </a:txBody>
                  <a:tcPr>
                    <a:solidFill>
                      <a:srgbClr val="E6E6E6"/>
                    </a:solidFill>
                  </a:tcPr>
                </a:tc>
                <a:tc>
                  <a:txBody>
                    <a:bodyPr/>
                    <a:lstStyle/>
                    <a:p>
                      <a:r>
                        <a:rPr lang="en-IN" sz="1400" dirty="0">
                          <a:latin typeface="+mj-lt"/>
                        </a:rPr>
                        <a:t>Germany</a:t>
                      </a:r>
                    </a:p>
                  </a:txBody>
                  <a:tcPr>
                    <a:solidFill>
                      <a:srgbClr val="E6E6E6"/>
                    </a:solidFill>
                  </a:tcPr>
                </a:tc>
                <a:extLst>
                  <a:ext uri="{0D108BD9-81ED-4DB2-BD59-A6C34878D82A}">
                    <a16:rowId xmlns:a16="http://schemas.microsoft.com/office/drawing/2014/main" val="922910780"/>
                  </a:ext>
                </a:extLst>
              </a:tr>
              <a:tr h="507442">
                <a:tc>
                  <a:txBody>
                    <a:bodyPr/>
                    <a:lstStyle/>
                    <a:p>
                      <a:r>
                        <a:rPr lang="en-IN" sz="1400" dirty="0">
                          <a:latin typeface="+mj-lt"/>
                        </a:rPr>
                        <a:t>Nested Profile </a:t>
                      </a:r>
                    </a:p>
                  </a:txBody>
                  <a:tcPr>
                    <a:solidFill>
                      <a:srgbClr val="E6E6E6"/>
                    </a:solidFill>
                  </a:tcPr>
                </a:tc>
                <a:tc>
                  <a:txBody>
                    <a:bodyPr/>
                    <a:lstStyle/>
                    <a:p>
                      <a:r>
                        <a:rPr lang="en-IN" sz="1400" dirty="0">
                          <a:latin typeface="+mj-lt"/>
                        </a:rPr>
                        <a:t>Mexico, Asia</a:t>
                      </a:r>
                    </a:p>
                  </a:txBody>
                  <a:tcPr>
                    <a:solidFill>
                      <a:srgbClr val="E6E6E6"/>
                    </a:solidFill>
                  </a:tcPr>
                </a:tc>
                <a:extLst>
                  <a:ext uri="{0D108BD9-81ED-4DB2-BD59-A6C34878D82A}">
                    <a16:rowId xmlns:a16="http://schemas.microsoft.com/office/drawing/2014/main" val="3122368413"/>
                  </a:ext>
                </a:extLst>
              </a:tr>
              <a:tr h="519905">
                <a:tc>
                  <a:txBody>
                    <a:bodyPr/>
                    <a:lstStyle/>
                    <a:p>
                      <a:r>
                        <a:rPr lang="en-IN" sz="1400" dirty="0">
                          <a:latin typeface="+mj-lt"/>
                        </a:rPr>
                        <a:t>Endpoint 2</a:t>
                      </a:r>
                    </a:p>
                  </a:txBody>
                  <a:tcPr>
                    <a:solidFill>
                      <a:srgbClr val="E6E6E6"/>
                    </a:solidFill>
                  </a:tcPr>
                </a:tc>
                <a:tc>
                  <a:txBody>
                    <a:bodyPr/>
                    <a:lstStyle/>
                    <a:p>
                      <a:r>
                        <a:rPr lang="en-IN" sz="1400" dirty="0">
                          <a:latin typeface="+mj-lt"/>
                        </a:rPr>
                        <a:t>World</a:t>
                      </a:r>
                    </a:p>
                  </a:txBody>
                  <a:tcPr>
                    <a:solidFill>
                      <a:srgbClr val="E6E6E6"/>
                    </a:solidFill>
                  </a:tcPr>
                </a:tc>
                <a:extLst>
                  <a:ext uri="{0D108BD9-81ED-4DB2-BD59-A6C34878D82A}">
                    <a16:rowId xmlns:a16="http://schemas.microsoft.com/office/drawing/2014/main" val="2736895492"/>
                  </a:ext>
                </a:extLst>
              </a:tr>
            </a:tbl>
          </a:graphicData>
        </a:graphic>
      </p:graphicFrame>
      <p:pic>
        <p:nvPicPr>
          <p:cNvPr id="51" name="Picture 50">
            <a:extLst>
              <a:ext uri="{FF2B5EF4-FFF2-40B4-BE49-F238E27FC236}">
                <a16:creationId xmlns:a16="http://schemas.microsoft.com/office/drawing/2014/main" id="{E9A6D22B-A6F3-4489-90FD-EA5E82E3F837}"/>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075835" y="3920231"/>
            <a:ext cx="442617" cy="442617"/>
          </a:xfrm>
          <a:prstGeom prst="rect">
            <a:avLst/>
          </a:prstGeom>
        </p:spPr>
      </p:pic>
      <p:pic>
        <p:nvPicPr>
          <p:cNvPr id="18" name="Picture 17">
            <a:extLst>
              <a:ext uri="{FF2B5EF4-FFF2-40B4-BE49-F238E27FC236}">
                <a16:creationId xmlns:a16="http://schemas.microsoft.com/office/drawing/2014/main" id="{A37BCF63-1E56-43AD-91E0-C34F2D0A1FCD}"/>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4771991" y="1197237"/>
            <a:ext cx="780290" cy="780290"/>
          </a:xfrm>
          <a:prstGeom prst="rect">
            <a:avLst/>
          </a:prstGeom>
        </p:spPr>
      </p:pic>
      <p:pic>
        <p:nvPicPr>
          <p:cNvPr id="16" name="Picture 15">
            <a:extLst>
              <a:ext uri="{FF2B5EF4-FFF2-40B4-BE49-F238E27FC236}">
                <a16:creationId xmlns:a16="http://schemas.microsoft.com/office/drawing/2014/main" id="{BF99C649-617B-4195-8225-C018722713D2}"/>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662068" y="2448708"/>
            <a:ext cx="653389" cy="653389"/>
          </a:xfrm>
          <a:prstGeom prst="rect">
            <a:avLst/>
          </a:prstGeom>
        </p:spPr>
      </p:pic>
      <p:sp>
        <p:nvSpPr>
          <p:cNvPr id="56" name="TextBox 55">
            <a:extLst>
              <a:ext uri="{FF2B5EF4-FFF2-40B4-BE49-F238E27FC236}">
                <a16:creationId xmlns:a16="http://schemas.microsoft.com/office/drawing/2014/main" id="{26BF4A94-1A1E-42AA-BE63-7551C74A1380}"/>
              </a:ext>
              <a:ext uri="{C183D7F6-B498-43B3-948B-1728B52AA6E4}">
                <adec:decorative xmlns:adec="http://schemas.microsoft.com/office/drawing/2017/decorative" val="1"/>
              </a:ext>
            </a:extLst>
          </p:cNvPr>
          <p:cNvSpPr txBox="1"/>
          <p:nvPr/>
        </p:nvSpPr>
        <p:spPr>
          <a:xfrm>
            <a:off x="3966965" y="5704401"/>
            <a:ext cx="880048"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A</a:t>
            </a:r>
          </a:p>
          <a:p>
            <a:pPr algn="ctr"/>
            <a:r>
              <a:rPr lang="en-IN" sz="1400" dirty="0">
                <a:gradFill>
                  <a:gsLst>
                    <a:gs pos="2917">
                      <a:schemeClr val="tx1"/>
                    </a:gs>
                    <a:gs pos="30000">
                      <a:schemeClr val="tx1"/>
                    </a:gs>
                  </a:gsLst>
                  <a:lin ang="5400000" scaled="0"/>
                </a:gradFill>
              </a:rPr>
              <a:t>Priority 1</a:t>
            </a:r>
          </a:p>
        </p:txBody>
      </p:sp>
      <p:sp>
        <p:nvSpPr>
          <p:cNvPr id="57" name="TextBox 56">
            <a:extLst>
              <a:ext uri="{FF2B5EF4-FFF2-40B4-BE49-F238E27FC236}">
                <a16:creationId xmlns:a16="http://schemas.microsoft.com/office/drawing/2014/main" id="{56656B53-AF22-4737-B4BD-1DEA400554E9}"/>
              </a:ext>
              <a:ext uri="{C183D7F6-B498-43B3-948B-1728B52AA6E4}">
                <adec:decorative xmlns:adec="http://schemas.microsoft.com/office/drawing/2017/decorative" val="1"/>
              </a:ext>
            </a:extLst>
          </p:cNvPr>
          <p:cNvSpPr txBox="1"/>
          <p:nvPr/>
        </p:nvSpPr>
        <p:spPr>
          <a:xfrm>
            <a:off x="5965479" y="5726979"/>
            <a:ext cx="867225"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B</a:t>
            </a:r>
          </a:p>
          <a:p>
            <a:pPr algn="ctr"/>
            <a:r>
              <a:rPr lang="en-IN" sz="1400" dirty="0">
                <a:gradFill>
                  <a:gsLst>
                    <a:gs pos="2917">
                      <a:schemeClr val="tx1"/>
                    </a:gs>
                    <a:gs pos="30000">
                      <a:schemeClr val="tx1"/>
                    </a:gs>
                  </a:gsLst>
                  <a:lin ang="5400000" scaled="0"/>
                </a:gradFill>
              </a:rPr>
              <a:t>Priority 2</a:t>
            </a:r>
          </a:p>
        </p:txBody>
      </p:sp>
      <p:cxnSp>
        <p:nvCxnSpPr>
          <p:cNvPr id="58" name="Straight Connector 57">
            <a:extLst>
              <a:ext uri="{FF2B5EF4-FFF2-40B4-BE49-F238E27FC236}">
                <a16:creationId xmlns:a16="http://schemas.microsoft.com/office/drawing/2014/main" id="{FEBF7B49-ED71-4D1A-9AF4-AEAE1226B590}"/>
              </a:ext>
              <a:ext uri="{C183D7F6-B498-43B3-948B-1728B52AA6E4}">
                <adec:decorative xmlns:adec="http://schemas.microsoft.com/office/drawing/2017/decorative" val="1"/>
              </a:ext>
            </a:extLst>
          </p:cNvPr>
          <p:cNvCxnSpPr>
            <a:cxnSpLocks/>
          </p:cNvCxnSpPr>
          <p:nvPr/>
        </p:nvCxnSpPr>
        <p:spPr>
          <a:xfrm>
            <a:off x="4365727" y="5040108"/>
            <a:ext cx="20422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97C1B4-E9D7-49A7-AD4B-73D46C29EF3D}"/>
              </a:ext>
              <a:ext uri="{C183D7F6-B498-43B3-948B-1728B52AA6E4}">
                <adec:decorative xmlns:adec="http://schemas.microsoft.com/office/drawing/2017/decorative" val="1"/>
              </a:ext>
            </a:extLst>
          </p:cNvPr>
          <p:cNvCxnSpPr>
            <a:cxnSpLocks/>
          </p:cNvCxnSpPr>
          <p:nvPr/>
        </p:nvCxnSpPr>
        <p:spPr>
          <a:xfrm>
            <a:off x="4380201" y="5024459"/>
            <a:ext cx="0" cy="18000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9EE29A-B364-4ABA-8A6C-8169D149843F}"/>
              </a:ext>
              <a:ext uri="{C183D7F6-B498-43B3-948B-1728B52AA6E4}">
                <adec:decorative xmlns:adec="http://schemas.microsoft.com/office/drawing/2017/decorative" val="1"/>
              </a:ext>
            </a:extLst>
          </p:cNvPr>
          <p:cNvCxnSpPr>
            <a:cxnSpLocks/>
          </p:cNvCxnSpPr>
          <p:nvPr/>
        </p:nvCxnSpPr>
        <p:spPr>
          <a:xfrm>
            <a:off x="6407945" y="5019696"/>
            <a:ext cx="0" cy="18000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D1FED1E7-A3EB-47E6-B226-1D633906775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188555" y="5217959"/>
            <a:ext cx="435968" cy="435968"/>
          </a:xfrm>
          <a:prstGeom prst="rect">
            <a:avLst/>
          </a:prstGeom>
        </p:spPr>
      </p:pic>
      <p:pic>
        <p:nvPicPr>
          <p:cNvPr id="63" name="Picture 62">
            <a:extLst>
              <a:ext uri="{FF2B5EF4-FFF2-40B4-BE49-F238E27FC236}">
                <a16:creationId xmlns:a16="http://schemas.microsoft.com/office/drawing/2014/main" id="{FA7B07CB-E686-405D-93DE-64743E57E19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189961" y="5217959"/>
            <a:ext cx="435968" cy="435968"/>
          </a:xfrm>
          <a:prstGeom prst="rect">
            <a:avLst/>
          </a:prstGeom>
        </p:spPr>
      </p:pic>
      <p:cxnSp>
        <p:nvCxnSpPr>
          <p:cNvPr id="64" name="Straight Connector 63">
            <a:extLst>
              <a:ext uri="{FF2B5EF4-FFF2-40B4-BE49-F238E27FC236}">
                <a16:creationId xmlns:a16="http://schemas.microsoft.com/office/drawing/2014/main" id="{78B1BD92-8E22-4DFE-92D5-4A1C0C47DA26}"/>
              </a:ext>
              <a:ext uri="{C183D7F6-B498-43B3-948B-1728B52AA6E4}">
                <adec:decorative xmlns:adec="http://schemas.microsoft.com/office/drawing/2017/decorative" val="1"/>
              </a:ext>
            </a:extLst>
          </p:cNvPr>
          <p:cNvCxnSpPr>
            <a:cxnSpLocks/>
            <a:stCxn id="51" idx="2"/>
          </p:cNvCxnSpPr>
          <p:nvPr/>
        </p:nvCxnSpPr>
        <p:spPr>
          <a:xfrm flipH="1">
            <a:off x="5293416" y="4362848"/>
            <a:ext cx="3728" cy="67726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DFB745D-4862-4DBE-A40C-018C994914E7}"/>
              </a:ext>
              <a:ext uri="{C183D7F6-B498-43B3-948B-1728B52AA6E4}">
                <adec:decorative xmlns:adec="http://schemas.microsoft.com/office/drawing/2017/decorative" val="1"/>
              </a:ext>
            </a:extLst>
          </p:cNvPr>
          <p:cNvSpPr txBox="1"/>
          <p:nvPr/>
        </p:nvSpPr>
        <p:spPr>
          <a:xfrm>
            <a:off x="4696621" y="4512650"/>
            <a:ext cx="1193596" cy="430887"/>
          </a:xfrm>
          <a:prstGeom prst="rect">
            <a:avLst/>
          </a:prstGeom>
          <a:solidFill>
            <a:schemeClr val="bg1"/>
          </a:solidFill>
        </p:spPr>
        <p:txBody>
          <a:bodyPr wrap="none" lIns="0" tIns="0" rIns="0" bIns="0" rtlCol="0">
            <a:spAutoFit/>
          </a:bodyPr>
          <a:lstStyle/>
          <a:p>
            <a:pPr algn="ctr"/>
            <a:r>
              <a:rPr lang="en-IN" sz="1400" dirty="0">
                <a:gradFill>
                  <a:gsLst>
                    <a:gs pos="2917">
                      <a:schemeClr val="tx1"/>
                    </a:gs>
                    <a:gs pos="30000">
                      <a:schemeClr val="tx1"/>
                    </a:gs>
                  </a:gsLst>
                  <a:lin ang="5400000" scaled="0"/>
                </a:gradFill>
              </a:rPr>
              <a:t>Nested Profiles</a:t>
            </a:r>
          </a:p>
          <a:p>
            <a:pPr algn="ctr"/>
            <a:r>
              <a:rPr lang="en-IN" sz="1400" dirty="0">
                <a:gradFill>
                  <a:gsLst>
                    <a:gs pos="2917">
                      <a:schemeClr val="tx1"/>
                    </a:gs>
                    <a:gs pos="30000">
                      <a:schemeClr val="tx1"/>
                    </a:gs>
                  </a:gsLst>
                  <a:lin ang="5400000" scaled="0"/>
                </a:gradFill>
              </a:rPr>
              <a:t>[Mexico, Asia]</a:t>
            </a:r>
          </a:p>
        </p:txBody>
      </p:sp>
      <p:sp>
        <p:nvSpPr>
          <p:cNvPr id="69" name="Arc 68">
            <a:extLst>
              <a:ext uri="{FF2B5EF4-FFF2-40B4-BE49-F238E27FC236}">
                <a16:creationId xmlns:a16="http://schemas.microsoft.com/office/drawing/2014/main" id="{ADA16168-D569-476D-94C3-D35FFAE91765}"/>
              </a:ext>
              <a:ext uri="{C183D7F6-B498-43B3-948B-1728B52AA6E4}">
                <adec:decorative xmlns:adec="http://schemas.microsoft.com/office/drawing/2017/decorative" val="1"/>
              </a:ext>
            </a:extLst>
          </p:cNvPr>
          <p:cNvSpPr/>
          <p:nvPr/>
        </p:nvSpPr>
        <p:spPr>
          <a:xfrm rot="17540565" flipH="1">
            <a:off x="2400094" y="-647895"/>
            <a:ext cx="4742622" cy="5637881"/>
          </a:xfrm>
          <a:prstGeom prst="arc">
            <a:avLst>
              <a:gd name="adj1" fmla="val 17018359"/>
              <a:gd name="adj2" fmla="val 20857567"/>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6" name="TextBox 45">
            <a:extLst>
              <a:ext uri="{FF2B5EF4-FFF2-40B4-BE49-F238E27FC236}">
                <a16:creationId xmlns:a16="http://schemas.microsoft.com/office/drawing/2014/main" id="{31772236-F876-46A8-8636-006D13FBE8DA}"/>
              </a:ext>
              <a:ext uri="{C183D7F6-B498-43B3-948B-1728B52AA6E4}">
                <adec:decorative xmlns:adec="http://schemas.microsoft.com/office/drawing/2017/decorative" val="1"/>
              </a:ext>
            </a:extLst>
          </p:cNvPr>
          <p:cNvSpPr txBox="1"/>
          <p:nvPr/>
        </p:nvSpPr>
        <p:spPr>
          <a:xfrm>
            <a:off x="1552035" y="2415803"/>
            <a:ext cx="2213731" cy="86177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Client connects </a:t>
            </a:r>
            <a:r>
              <a:rPr lang="en-IN" sz="1400" b="1" dirty="0">
                <a:gradFill>
                  <a:gsLst>
                    <a:gs pos="2917">
                      <a:schemeClr val="tx1"/>
                    </a:gs>
                    <a:gs pos="30000">
                      <a:schemeClr val="tx1"/>
                    </a:gs>
                  </a:gsLst>
                  <a:lin ang="5400000" scaled="0"/>
                </a:gradFill>
              </a:rPr>
              <a:t>directly</a:t>
            </a:r>
          </a:p>
          <a:p>
            <a:pPr algn="l"/>
            <a:r>
              <a:rPr lang="en-IN" sz="1400" dirty="0">
                <a:gradFill>
                  <a:gsLst>
                    <a:gs pos="2917">
                      <a:schemeClr val="tx1"/>
                    </a:gs>
                    <a:gs pos="30000">
                      <a:schemeClr val="tx1"/>
                    </a:gs>
                  </a:gsLst>
                  <a:lin ang="5400000" scaled="0"/>
                </a:gradFill>
              </a:rPr>
              <a:t>to selected endpoint,</a:t>
            </a:r>
          </a:p>
          <a:p>
            <a:pPr algn="l"/>
            <a:r>
              <a:rPr lang="en-IN" sz="1400" b="1" dirty="0">
                <a:gradFill>
                  <a:gsLst>
                    <a:gs pos="2917">
                      <a:schemeClr val="tx1"/>
                    </a:gs>
                    <a:gs pos="30000">
                      <a:schemeClr val="tx1"/>
                    </a:gs>
                  </a:gsLst>
                  <a:lin ang="5400000" scaled="0"/>
                </a:gradFill>
              </a:rPr>
              <a:t>not</a:t>
            </a:r>
            <a:r>
              <a:rPr lang="en-IN" sz="1400" dirty="0">
                <a:gradFill>
                  <a:gsLst>
                    <a:gs pos="2917">
                      <a:schemeClr val="tx1"/>
                    </a:gs>
                    <a:gs pos="30000">
                      <a:schemeClr val="tx1"/>
                    </a:gs>
                  </a:gsLst>
                  <a:lin ang="5400000" scaled="0"/>
                </a:gradFill>
              </a:rPr>
              <a:t> through Traffic Manager</a:t>
            </a:r>
          </a:p>
        </p:txBody>
      </p:sp>
      <p:sp>
        <p:nvSpPr>
          <p:cNvPr id="45" name="TextBox 44">
            <a:extLst>
              <a:ext uri="{FF2B5EF4-FFF2-40B4-BE49-F238E27FC236}">
                <a16:creationId xmlns:a16="http://schemas.microsoft.com/office/drawing/2014/main" id="{5B23D059-4331-4E7B-AEBB-96E139602F6D}"/>
              </a:ext>
              <a:ext uri="{C183D7F6-B498-43B3-948B-1728B52AA6E4}">
                <adec:decorative xmlns:adec="http://schemas.microsoft.com/office/drawing/2017/decorative" val="1"/>
              </a:ext>
            </a:extLst>
          </p:cNvPr>
          <p:cNvSpPr txBox="1"/>
          <p:nvPr/>
        </p:nvSpPr>
        <p:spPr>
          <a:xfrm>
            <a:off x="1582648" y="1833335"/>
            <a:ext cx="632417"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Browser</a:t>
            </a:r>
          </a:p>
        </p:txBody>
      </p:sp>
    </p:spTree>
    <p:custDataLst>
      <p:tags r:id="rId1"/>
    </p:custDataLst>
    <p:extLst>
      <p:ext uri="{BB962C8B-B14F-4D97-AF65-F5344CB8AC3E}">
        <p14:creationId xmlns:p14="http://schemas.microsoft.com/office/powerpoint/2010/main" val="2944136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334E-B73F-4EF9-BC8A-D08A7AE9F8AA}"/>
              </a:ext>
            </a:extLst>
          </p:cNvPr>
          <p:cNvSpPr>
            <a:spLocks noGrp="1"/>
          </p:cNvSpPr>
          <p:nvPr>
            <p:ph type="title"/>
          </p:nvPr>
        </p:nvSpPr>
        <p:spPr/>
        <p:txBody>
          <a:bodyPr/>
          <a:lstStyle/>
          <a:p>
            <a:r>
              <a:rPr lang="fr-FR" dirty="0"/>
              <a:t>Azure App Service Local Cache</a:t>
            </a:r>
            <a:endParaRPr lang="en-US" dirty="0"/>
          </a:p>
        </p:txBody>
      </p:sp>
      <p:sp>
        <p:nvSpPr>
          <p:cNvPr id="3" name="Text Placeholder 2">
            <a:extLst>
              <a:ext uri="{FF2B5EF4-FFF2-40B4-BE49-F238E27FC236}">
                <a16:creationId xmlns:a16="http://schemas.microsoft.com/office/drawing/2014/main" id="{4168D05C-AE50-401C-9B82-C7EFEBF707AE}"/>
              </a:ext>
            </a:extLst>
          </p:cNvPr>
          <p:cNvSpPr>
            <a:spLocks noGrp="1"/>
          </p:cNvSpPr>
          <p:nvPr>
            <p:ph type="body" sz="quarter" idx="10"/>
          </p:nvPr>
        </p:nvSpPr>
        <p:spPr>
          <a:xfrm>
            <a:off x="584200" y="1435497"/>
            <a:ext cx="11018520" cy="2412968"/>
          </a:xfrm>
        </p:spPr>
        <p:txBody>
          <a:bodyPr/>
          <a:lstStyle/>
          <a:p>
            <a:r>
              <a:rPr lang="en-US" dirty="0">
                <a:latin typeface="Segoe UI" panose="020B0502040204020203" pitchFamily="34" charset="0"/>
                <a:cs typeface="Segoe UI" panose="020B0502040204020203" pitchFamily="34" charset="0"/>
              </a:rPr>
              <a:t>Provides a write-but-discard cache of your content</a:t>
            </a:r>
          </a:p>
          <a:p>
            <a:r>
              <a:rPr lang="en-US" dirty="0">
                <a:latin typeface="Segoe UI" panose="020B0502040204020203" pitchFamily="34" charset="0"/>
                <a:cs typeface="Segoe UI" panose="020B0502040204020203" pitchFamily="34" charset="0"/>
              </a:rPr>
              <a:t>Created asynchronously when site is started</a:t>
            </a:r>
          </a:p>
          <a:p>
            <a:r>
              <a:rPr lang="en-US" dirty="0">
                <a:latin typeface="Segoe UI" panose="020B0502040204020203" pitchFamily="34" charset="0"/>
                <a:cs typeface="Segoe UI" panose="020B0502040204020203" pitchFamily="34" charset="0"/>
              </a:rPr>
              <a:t>Automatically serves content once the cache is ready</a:t>
            </a:r>
          </a:p>
          <a:p>
            <a:r>
              <a:rPr lang="en-US" dirty="0">
                <a:latin typeface="Segoe UI" panose="020B0502040204020203" pitchFamily="34" charset="0"/>
                <a:cs typeface="Segoe UI" panose="020B0502040204020203" pitchFamily="34" charset="0"/>
              </a:rPr>
              <a:t>Faster than reading content from Azure Storage directly on each client request</a:t>
            </a:r>
          </a:p>
        </p:txBody>
      </p:sp>
    </p:spTree>
    <p:custDataLst>
      <p:tags r:id="rId1"/>
    </p:custDataLst>
    <p:extLst>
      <p:ext uri="{BB962C8B-B14F-4D97-AF65-F5344CB8AC3E}">
        <p14:creationId xmlns:p14="http://schemas.microsoft.com/office/powerpoint/2010/main" val="5944185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F6A2-9CD6-4C13-A14B-E11E6E380D60}"/>
              </a:ext>
            </a:extLst>
          </p:cNvPr>
          <p:cNvSpPr>
            <a:spLocks noGrp="1"/>
          </p:cNvSpPr>
          <p:nvPr>
            <p:ph type="title"/>
          </p:nvPr>
        </p:nvSpPr>
        <p:spPr/>
        <p:txBody>
          <a:bodyPr/>
          <a:lstStyle/>
          <a:p>
            <a:r>
              <a:rPr lang="en-US" dirty="0"/>
              <a:t>App Service environments (ASEs)</a:t>
            </a:r>
          </a:p>
        </p:txBody>
      </p:sp>
      <p:sp>
        <p:nvSpPr>
          <p:cNvPr id="3" name="Text Placeholder 2">
            <a:extLst>
              <a:ext uri="{FF2B5EF4-FFF2-40B4-BE49-F238E27FC236}">
                <a16:creationId xmlns:a16="http://schemas.microsoft.com/office/drawing/2014/main" id="{DF0CF4C2-D1F7-4661-9AB8-36EF1B7342A9}"/>
              </a:ext>
            </a:extLst>
          </p:cNvPr>
          <p:cNvSpPr>
            <a:spLocks noGrp="1"/>
          </p:cNvSpPr>
          <p:nvPr>
            <p:ph type="body" sz="quarter" idx="10"/>
          </p:nvPr>
        </p:nvSpPr>
        <p:spPr>
          <a:xfrm>
            <a:off x="584200" y="1435497"/>
            <a:ext cx="11018520" cy="4407360"/>
          </a:xfrm>
        </p:spPr>
        <p:txBody>
          <a:bodyPr/>
          <a:lstStyle/>
          <a:p>
            <a:r>
              <a:rPr lang="en-US" dirty="0">
                <a:latin typeface="+mn-lt"/>
              </a:rPr>
              <a:t>App Service variant that provides a fully isolated and dedicated environment for securely running App Service apps at high scale</a:t>
            </a:r>
          </a:p>
          <a:p>
            <a:r>
              <a:rPr lang="en-US" dirty="0">
                <a:latin typeface="+mn-lt"/>
              </a:rPr>
              <a:t>Ideal for application workloads that require:</a:t>
            </a:r>
          </a:p>
          <a:p>
            <a:pPr lvl="1"/>
            <a:r>
              <a:rPr lang="en-US" dirty="0"/>
              <a:t>Very high scale, higher than typical App Service capacity</a:t>
            </a:r>
          </a:p>
          <a:p>
            <a:pPr lvl="1"/>
            <a:r>
              <a:rPr lang="en-US" dirty="0"/>
              <a:t>Network isolation and secure network access</a:t>
            </a:r>
          </a:p>
          <a:p>
            <a:pPr lvl="1"/>
            <a:r>
              <a:rPr lang="en-US" dirty="0"/>
              <a:t>High memory utilization</a:t>
            </a:r>
          </a:p>
          <a:p>
            <a:r>
              <a:rPr lang="en-US" dirty="0">
                <a:latin typeface="+mn-lt"/>
              </a:rPr>
              <a:t>Single or Multi-region</a:t>
            </a:r>
          </a:p>
          <a:p>
            <a:r>
              <a:rPr lang="en-US" dirty="0">
                <a:latin typeface="+mn-lt"/>
              </a:rPr>
              <a:t>Deployed to a virtual network</a:t>
            </a:r>
          </a:p>
          <a:p>
            <a:r>
              <a:rPr lang="en-US" dirty="0">
                <a:latin typeface="+mn-lt"/>
              </a:rPr>
              <a:t>An ASE is dedicated exclusively to a single subscription</a:t>
            </a:r>
            <a:r>
              <a:rPr lang="en-US" dirty="0"/>
              <a:t>:</a:t>
            </a:r>
            <a:r>
              <a:rPr lang="en-US" dirty="0">
                <a:latin typeface="+mn-lt"/>
              </a:rPr>
              <a:t> </a:t>
            </a:r>
          </a:p>
          <a:p>
            <a:pPr lvl="1"/>
            <a:r>
              <a:rPr lang="en-US" dirty="0"/>
              <a:t>Max 100 instances</a:t>
            </a:r>
          </a:p>
        </p:txBody>
      </p:sp>
    </p:spTree>
    <p:custDataLst>
      <p:tags r:id="rId1"/>
    </p:custDataLst>
    <p:extLst>
      <p:ext uri="{BB962C8B-B14F-4D97-AF65-F5344CB8AC3E}">
        <p14:creationId xmlns:p14="http://schemas.microsoft.com/office/powerpoint/2010/main" val="378089647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Creating an Azure App Service Web App</a:t>
            </a:r>
          </a:p>
        </p:txBody>
      </p:sp>
    </p:spTree>
    <p:custDataLst>
      <p:tags r:id="rId1"/>
    </p:custDataLst>
    <p:extLst>
      <p:ext uri="{BB962C8B-B14F-4D97-AF65-F5344CB8AC3E}">
        <p14:creationId xmlns:p14="http://schemas.microsoft.com/office/powerpoint/2010/main" val="11350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5081-59CB-4A5B-BBA0-61BBB2381705}"/>
              </a:ext>
            </a:extLst>
          </p:cNvPr>
          <p:cNvSpPr>
            <a:spLocks noGrp="1"/>
          </p:cNvSpPr>
          <p:nvPr>
            <p:ph type="title"/>
          </p:nvPr>
        </p:nvSpPr>
        <p:spPr>
          <a:xfrm>
            <a:off x="585216" y="2534625"/>
            <a:ext cx="9144000" cy="997196"/>
          </a:xfrm>
        </p:spPr>
        <p:txBody>
          <a:bodyPr/>
          <a:lstStyle/>
          <a:p>
            <a:r>
              <a:rPr lang="en-US" dirty="0"/>
              <a:t>Demonstration: Creating a web app by using the Azure portal</a:t>
            </a:r>
          </a:p>
        </p:txBody>
      </p:sp>
      <p:sp>
        <p:nvSpPr>
          <p:cNvPr id="3" name="Text Placeholder 2">
            <a:extLst>
              <a:ext uri="{FF2B5EF4-FFF2-40B4-BE49-F238E27FC236}">
                <a16:creationId xmlns:a16="http://schemas.microsoft.com/office/drawing/2014/main" id="{17F2388C-3226-47E2-A477-2677BF7A1F2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3212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a:xfrm>
            <a:off x="588263" y="457200"/>
            <a:ext cx="11018520" cy="1107996"/>
          </a:xfrm>
        </p:spPr>
        <p:txBody>
          <a:bodyPr/>
          <a:lstStyle/>
          <a:p>
            <a:r>
              <a:rPr lang="en-US" dirty="0"/>
              <a:t>Creating a web app with Azure command-line interface (CLI) (continued)</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753209"/>
            <a:ext cx="11018520" cy="4376583"/>
          </a:xfrm>
        </p:spPr>
        <p:txBody>
          <a:bodyPr/>
          <a:lstStyle/>
          <a:p>
            <a:r>
              <a:rPr lang="en-US" sz="1800" dirty="0">
                <a:solidFill>
                  <a:srgbClr val="008000"/>
                </a:solidFill>
              </a:rPr>
              <a:t># generate a unique name and store as a shell variable</a:t>
            </a:r>
            <a:endParaRPr lang="en-US" sz="1800" dirty="0">
              <a:solidFill>
                <a:srgbClr val="000000"/>
              </a:solidFill>
            </a:endParaRPr>
          </a:p>
          <a:p>
            <a:r>
              <a:rPr lang="en-US" sz="1800" dirty="0">
                <a:solidFill>
                  <a:srgbClr val="0000FF"/>
                </a:solidFill>
              </a:rPr>
              <a:t>webappname=</a:t>
            </a:r>
            <a:r>
              <a:rPr lang="en-US" sz="1800" dirty="0">
                <a:solidFill>
                  <a:srgbClr val="A31515"/>
                </a:solidFill>
              </a:rPr>
              <a:t>mywebapp$RANDOM</a:t>
            </a:r>
          </a:p>
          <a:p>
            <a:br>
              <a:rPr lang="en-US" sz="1800" dirty="0">
                <a:solidFill>
                  <a:srgbClr val="000000"/>
                </a:solidFill>
              </a:rPr>
            </a:br>
            <a:r>
              <a:rPr lang="en-US" sz="1800" dirty="0">
                <a:solidFill>
                  <a:srgbClr val="008000"/>
                </a:solidFill>
              </a:rPr>
              <a:t># create a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--location </a:t>
            </a:r>
            <a:r>
              <a:rPr lang="en-US" sz="1800" dirty="0">
                <a:solidFill>
                  <a:srgbClr val="A31515"/>
                </a:solidFill>
              </a:rPr>
              <a:t>westeurope </a:t>
            </a:r>
            <a:r>
              <a:rPr lang="en-US" sz="1800" dirty="0">
                <a:solidFill>
                  <a:srgbClr val="001080"/>
                </a:solidFill>
              </a:rPr>
              <a:t>--name </a:t>
            </a:r>
            <a:r>
              <a:rPr lang="en-US" sz="1800" dirty="0">
                <a:solidFill>
                  <a:srgbClr val="A31515"/>
                </a:solidFill>
              </a:rPr>
              <a:t>myResourceGroup</a:t>
            </a:r>
            <a:endParaRPr lang="en-US" sz="1800" dirty="0">
              <a:solidFill>
                <a:srgbClr val="000000"/>
              </a:solidFill>
            </a:endParaRPr>
          </a:p>
          <a:p>
            <a:br>
              <a:rPr lang="en-US" sz="1800" dirty="0">
                <a:solidFill>
                  <a:srgbClr val="000000"/>
                </a:solidFill>
              </a:rPr>
            </a:br>
            <a:r>
              <a:rPr lang="en-US" sz="1800" dirty="0">
                <a:solidFill>
                  <a:srgbClr val="008000"/>
                </a:solidFill>
              </a:rPr>
              <a:t># create an App Service plan</a:t>
            </a:r>
            <a:endParaRPr lang="en-US" sz="1800" dirty="0">
              <a:solidFill>
                <a:srgbClr val="000000"/>
              </a:solidFill>
            </a:endParaRPr>
          </a:p>
          <a:p>
            <a:r>
              <a:rPr lang="en-US" sz="1800" dirty="0">
                <a:solidFill>
                  <a:srgbClr val="0000FF"/>
                </a:solidFill>
              </a:rPr>
              <a:t>az appservice plan create </a:t>
            </a:r>
            <a:r>
              <a:rPr lang="en-US" sz="1800" dirty="0">
                <a:solidFill>
                  <a:srgbClr val="001080"/>
                </a:solidFill>
              </a:rPr>
              <a:t>--name </a:t>
            </a:r>
            <a:r>
              <a:rPr lang="en-US" sz="1800" dirty="0">
                <a:solidFill>
                  <a:srgbClr val="A31515"/>
                </a:solidFill>
              </a:rPr>
              <a:t>$webappname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--sku </a:t>
            </a:r>
            <a:r>
              <a:rPr lang="en-US" sz="1800" dirty="0">
                <a:solidFill>
                  <a:srgbClr val="A31515"/>
                </a:solidFill>
              </a:rPr>
              <a:t>FREE</a:t>
            </a:r>
            <a:endParaRPr lang="en-US" sz="1800" dirty="0">
              <a:solidFill>
                <a:srgbClr val="000000"/>
              </a:solidFill>
            </a:endParaRPr>
          </a:p>
          <a:p>
            <a:br>
              <a:rPr lang="en-US" sz="1800" dirty="0">
                <a:solidFill>
                  <a:srgbClr val="000000"/>
                </a:solidFill>
              </a:rPr>
            </a:br>
            <a:r>
              <a:rPr lang="en-US" sz="1800" dirty="0">
                <a:solidFill>
                  <a:srgbClr val="008000"/>
                </a:solidFill>
              </a:rPr>
              <a:t># create a Web App</a:t>
            </a:r>
            <a:endParaRPr lang="en-US" sz="1800" dirty="0">
              <a:solidFill>
                <a:srgbClr val="000000"/>
              </a:solidFill>
            </a:endParaRPr>
          </a:p>
          <a:p>
            <a:r>
              <a:rPr lang="en-US" sz="1800" dirty="0">
                <a:solidFill>
                  <a:srgbClr val="0000FF"/>
                </a:solidFill>
              </a:rPr>
              <a:t>az webapp create </a:t>
            </a:r>
            <a:r>
              <a:rPr lang="en-US" sz="1800" dirty="0">
                <a:solidFill>
                  <a:srgbClr val="001080"/>
                </a:solidFill>
              </a:rPr>
              <a:t>--name </a:t>
            </a:r>
            <a:r>
              <a:rPr lang="en-US" sz="1800" dirty="0">
                <a:solidFill>
                  <a:srgbClr val="A31515"/>
                </a:solidFill>
              </a:rPr>
              <a:t>$webappname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myResourceGroup `</a:t>
            </a:r>
            <a:endParaRPr lang="en-US" sz="1800" dirty="0">
              <a:solidFill>
                <a:srgbClr val="000000"/>
              </a:solidFill>
            </a:endParaRPr>
          </a:p>
          <a:p>
            <a:r>
              <a:rPr lang="en-US" sz="1800" dirty="0">
                <a:solidFill>
                  <a:srgbClr val="0000FF"/>
                </a:solidFill>
              </a:rPr>
              <a:t>    </a:t>
            </a:r>
            <a:r>
              <a:rPr lang="en-US" sz="1800" dirty="0">
                <a:solidFill>
                  <a:srgbClr val="001080"/>
                </a:solidFill>
              </a:rPr>
              <a:t>--plan </a:t>
            </a:r>
            <a:r>
              <a:rPr lang="en-US" sz="1800" dirty="0">
                <a:solidFill>
                  <a:srgbClr val="A31515"/>
                </a:solidFill>
              </a:rPr>
              <a:t>$webappname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4292429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Deploying a web app with Azure CLI</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436688"/>
            <a:ext cx="11018520" cy="2769989"/>
          </a:xfrm>
        </p:spPr>
        <p:txBody>
          <a:bodyPr/>
          <a:lstStyle/>
          <a:p>
            <a:r>
              <a:rPr lang="en-US" sz="1800" dirty="0">
                <a:solidFill>
                  <a:srgbClr val="008000"/>
                </a:solidFill>
              </a:rPr>
              <a:t># store a repository url as a shell variable</a:t>
            </a:r>
            <a:endParaRPr lang="en-US" sz="1800" dirty="0">
              <a:solidFill>
                <a:srgbClr val="000000"/>
              </a:solidFill>
            </a:endParaRPr>
          </a:p>
          <a:p>
            <a:r>
              <a:rPr lang="en-US" sz="1800" dirty="0">
                <a:solidFill>
                  <a:srgbClr val="0000FF"/>
                </a:solidFill>
              </a:rPr>
              <a:t>gitrepo=</a:t>
            </a:r>
            <a:r>
              <a:rPr lang="en-US" sz="1800" dirty="0">
                <a:solidFill>
                  <a:srgbClr val="A31515"/>
                </a:solidFill>
              </a:rPr>
              <a:t>https://github.com/Azure-Samples/php-docs-hello-world</a:t>
            </a:r>
          </a:p>
          <a:p>
            <a:br>
              <a:rPr lang="en-US" sz="1800" dirty="0">
                <a:solidFill>
                  <a:srgbClr val="000000"/>
                </a:solidFill>
              </a:rPr>
            </a:br>
            <a:r>
              <a:rPr lang="en-US" sz="1800" dirty="0">
                <a:solidFill>
                  <a:srgbClr val="008000"/>
                </a:solidFill>
              </a:rPr>
              <a:t># deploy code from a Git repository</a:t>
            </a:r>
            <a:endParaRPr lang="en-US" sz="1800" dirty="0">
              <a:solidFill>
                <a:srgbClr val="000000"/>
              </a:solidFill>
            </a:endParaRPr>
          </a:p>
          <a:p>
            <a:r>
              <a:rPr lang="en-US" sz="1800" dirty="0">
                <a:solidFill>
                  <a:srgbClr val="0000FF"/>
                </a:solidFill>
              </a:rPr>
              <a:t>az webapp deployment source config </a:t>
            </a:r>
            <a:r>
              <a:rPr lang="en-US" sz="1800" dirty="0">
                <a:solidFill>
                  <a:srgbClr val="001080"/>
                </a:solidFill>
              </a:rPr>
              <a:t>--name </a:t>
            </a:r>
            <a:r>
              <a:rPr lang="en-US" sz="1800" dirty="0">
                <a:solidFill>
                  <a:srgbClr val="A31515"/>
                </a:solidFill>
              </a:rPr>
              <a:t>$webappname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--repo-url </a:t>
            </a:r>
            <a:r>
              <a:rPr lang="en-US" sz="1800" dirty="0">
                <a:solidFill>
                  <a:srgbClr val="A31515"/>
                </a:solidFill>
              </a:rPr>
              <a:t>$gitrepo </a:t>
            </a:r>
            <a:r>
              <a:rPr lang="en-US" sz="1800" dirty="0">
                <a:solidFill>
                  <a:srgbClr val="001080"/>
                </a:solidFill>
              </a:rPr>
              <a:t>--branch </a:t>
            </a:r>
            <a:r>
              <a:rPr lang="en-US" sz="1800" dirty="0">
                <a:solidFill>
                  <a:srgbClr val="A31515"/>
                </a:solidFill>
              </a:rPr>
              <a:t>master </a:t>
            </a:r>
            <a:r>
              <a:rPr lang="en-US" sz="1800" dirty="0">
                <a:solidFill>
                  <a:srgbClr val="001080"/>
                </a:solidFill>
              </a:rPr>
              <a:t>--manual-integration</a:t>
            </a:r>
            <a:endParaRPr lang="en-US" sz="1800" dirty="0">
              <a:solidFill>
                <a:srgbClr val="000000"/>
              </a:solidFill>
            </a:endParaRPr>
          </a:p>
          <a:p>
            <a:br>
              <a:rPr lang="en-US" sz="1800" dirty="0">
                <a:solidFill>
                  <a:srgbClr val="000000"/>
                </a:solidFill>
              </a:rPr>
            </a:br>
            <a:r>
              <a:rPr lang="en-US" sz="1800" dirty="0">
                <a:solidFill>
                  <a:srgbClr val="008000"/>
                </a:solidFill>
              </a:rPr>
              <a:t># print out the FQDN for the Web App</a:t>
            </a:r>
            <a:endParaRPr lang="en-US" sz="1800" dirty="0">
              <a:solidFill>
                <a:srgbClr val="000000"/>
              </a:solidFill>
            </a:endParaRPr>
          </a:p>
          <a:p>
            <a:r>
              <a:rPr lang="en-US" sz="1800" dirty="0">
                <a:solidFill>
                  <a:srgbClr val="0000FF"/>
                </a:solidFill>
              </a:rPr>
              <a:t>echo </a:t>
            </a:r>
            <a:r>
              <a:rPr lang="en-US" sz="1800" dirty="0">
                <a:solidFill>
                  <a:srgbClr val="A31515"/>
                </a:solidFill>
              </a:rPr>
              <a:t>http://$webappname.azurewebsites.net</a:t>
            </a:r>
          </a:p>
        </p:txBody>
      </p:sp>
    </p:spTree>
    <p:custDataLst>
      <p:tags r:id="rId1"/>
    </p:custDataLst>
    <p:extLst>
      <p:ext uri="{BB962C8B-B14F-4D97-AF65-F5344CB8AC3E}">
        <p14:creationId xmlns:p14="http://schemas.microsoft.com/office/powerpoint/2010/main" val="35806510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graphicFrame>
        <p:nvGraphicFramePr>
          <p:cNvPr id="5" name="Table 4" descr="Table listing PowerShell commands available to manage Azure Web App resources. For example the first command listed is, &quot;New-AzureRMResourceGroup&quot;, &quot;creates a resource group in which all resources are stored.&quot;.">
            <a:extLst>
              <a:ext uri="{FF2B5EF4-FFF2-40B4-BE49-F238E27FC236}">
                <a16:creationId xmlns:a16="http://schemas.microsoft.com/office/drawing/2014/main" id="{D27B89D6-331A-4C16-B845-07EB39B46567}"/>
              </a:ext>
            </a:extLst>
          </p:cNvPr>
          <p:cNvGraphicFramePr>
            <a:graphicFrameLocks noGrp="1"/>
          </p:cNvGraphicFramePr>
          <p:nvPr>
            <p:extLst>
              <p:ext uri="{D42A27DB-BD31-4B8C-83A1-F6EECF244321}">
                <p14:modId xmlns:p14="http://schemas.microsoft.com/office/powerpoint/2010/main" val="2921418501"/>
              </p:ext>
            </p:extLst>
          </p:nvPr>
        </p:nvGraphicFramePr>
        <p:xfrm>
          <a:off x="588263" y="1435099"/>
          <a:ext cx="11018520" cy="4716896"/>
        </p:xfrm>
        <a:graphic>
          <a:graphicData uri="http://schemas.openxmlformats.org/drawingml/2006/table">
            <a:tbl>
              <a:tblPr firstRow="1" firstCol="1">
                <a:tableStyleId>{793D81CF-94F2-401A-BA57-92F5A7B2D0C5}</a:tableStyleId>
              </a:tblPr>
              <a:tblGrid>
                <a:gridCol w="5509260">
                  <a:extLst>
                    <a:ext uri="{9D8B030D-6E8A-4147-A177-3AD203B41FA5}">
                      <a16:colId xmlns:a16="http://schemas.microsoft.com/office/drawing/2014/main" val="1207813827"/>
                    </a:ext>
                  </a:extLst>
                </a:gridCol>
                <a:gridCol w="5509260">
                  <a:extLst>
                    <a:ext uri="{9D8B030D-6E8A-4147-A177-3AD203B41FA5}">
                      <a16:colId xmlns:a16="http://schemas.microsoft.com/office/drawing/2014/main" val="4184906670"/>
                    </a:ext>
                  </a:extLst>
                </a:gridCol>
              </a:tblGrid>
              <a:tr h="563034">
                <a:tc>
                  <a:txBody>
                    <a:bodyPr/>
                    <a:lstStyle/>
                    <a:p>
                      <a:pPr algn="ctr"/>
                      <a:r>
                        <a:rPr lang="en-US" sz="2400" dirty="0">
                          <a:effectLst/>
                        </a:rPr>
                        <a:t>Command</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ctr"/>
                      <a:r>
                        <a:rPr lang="en-US" sz="2400" dirty="0">
                          <a:effectLst/>
                        </a:rPr>
                        <a:t>Notes</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4246308650"/>
                  </a:ext>
                </a:extLst>
              </a:tr>
              <a:tr h="1019204">
                <a:tc>
                  <a:txBody>
                    <a:bodyPr/>
                    <a:lstStyle/>
                    <a:p>
                      <a:r>
                        <a:rPr lang="en-US" sz="2000" dirty="0">
                          <a:effectLst/>
                          <a:latin typeface="Consolas" panose="020B0609020204030204" pitchFamily="49" charset="0"/>
                        </a:rPr>
                        <a:t>New-AzResourceGroup</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 resource group in which all resources are stored</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696806"/>
                  </a:ext>
                </a:extLst>
              </a:tr>
              <a:tr h="1019204">
                <a:tc>
                  <a:txBody>
                    <a:bodyPr/>
                    <a:lstStyle/>
                    <a:p>
                      <a:r>
                        <a:rPr lang="en-US" sz="2000" dirty="0">
                          <a:effectLst/>
                          <a:latin typeface="Consolas" panose="020B0609020204030204" pitchFamily="49" charset="0"/>
                        </a:rPr>
                        <a:t>New-AzAppServicePlan</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an App Service plan</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9722251"/>
                  </a:ext>
                </a:extLst>
              </a:tr>
              <a:tr h="1019204">
                <a:tc>
                  <a:txBody>
                    <a:bodyPr/>
                    <a:lstStyle/>
                    <a:p>
                      <a:r>
                        <a:rPr lang="en-US" sz="2000" dirty="0">
                          <a:effectLst/>
                          <a:latin typeface="Consolas" panose="020B0609020204030204" pitchFamily="49" charset="0"/>
                        </a:rPr>
                        <a:t>New-AzWebApp</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an Azure Web App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3486633"/>
                  </a:ext>
                </a:extLst>
              </a:tr>
              <a:tr h="1019204">
                <a:tc>
                  <a:txBody>
                    <a:bodyPr/>
                    <a:lstStyle/>
                    <a:p>
                      <a:r>
                        <a:rPr lang="en-US" sz="2000" dirty="0">
                          <a:effectLst/>
                          <a:latin typeface="Consolas" panose="020B0609020204030204" pitchFamily="49" charset="0"/>
                        </a:rPr>
                        <a:t>Set-AzResource</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Modifies a resource in a resource group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8309561"/>
                  </a:ext>
                </a:extLst>
              </a:tr>
            </a:tbl>
          </a:graphicData>
        </a:graphic>
      </p:graphicFrame>
    </p:spTree>
    <p:custDataLst>
      <p:tags r:id="rId1"/>
    </p:custDataLst>
    <p:extLst>
      <p:ext uri="{BB962C8B-B14F-4D97-AF65-F5344CB8AC3E}">
        <p14:creationId xmlns:p14="http://schemas.microsoft.com/office/powerpoint/2010/main" val="331433337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an App Service plan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3434786"/>
          </a:xfrm>
        </p:spPr>
        <p:txBody>
          <a:bodyPr/>
          <a:lstStyle/>
          <a:p>
            <a:r>
              <a:rPr lang="en-US" sz="1800" dirty="0">
                <a:solidFill>
                  <a:srgbClr val="008000"/>
                </a:solidFill>
              </a:rPr>
              <a:t># Create variables for the repository URL, Web App name and location</a:t>
            </a:r>
            <a:endParaRPr lang="en-US" sz="1800" dirty="0">
              <a:solidFill>
                <a:srgbClr val="000000"/>
              </a:solidFill>
            </a:endParaRPr>
          </a:p>
          <a:p>
            <a:r>
              <a:rPr lang="en-US" sz="1800" dirty="0">
                <a:solidFill>
                  <a:srgbClr val="001080"/>
                </a:solidFill>
              </a:rPr>
              <a:t>$gitrepo</a:t>
            </a:r>
            <a:r>
              <a:rPr lang="en-US" sz="1800" dirty="0">
                <a:solidFill>
                  <a:srgbClr val="000000"/>
                </a:solidFill>
              </a:rPr>
              <a:t>=</a:t>
            </a:r>
            <a:r>
              <a:rPr lang="en-US" sz="1800" dirty="0">
                <a:solidFill>
                  <a:srgbClr val="A31515"/>
                </a:solidFill>
              </a:rPr>
              <a:t>"https://github.com/Azure-Samples/app-service-web-dotnet-get-started.git"</a:t>
            </a:r>
            <a:endParaRPr lang="en-US" sz="1800" dirty="0">
              <a:solidFill>
                <a:srgbClr val="000000"/>
              </a:solidFill>
            </a:endParaRPr>
          </a:p>
          <a:p>
            <a:r>
              <a:rPr lang="en-US" sz="1800" dirty="0">
                <a:solidFill>
                  <a:srgbClr val="001080"/>
                </a:solidFill>
              </a:rPr>
              <a:t>$webappname</a:t>
            </a:r>
            <a:r>
              <a:rPr lang="en-US" sz="1800" dirty="0">
                <a:solidFill>
                  <a:srgbClr val="000000"/>
                </a:solidFill>
              </a:rPr>
              <a:t>=</a:t>
            </a:r>
            <a:r>
              <a:rPr lang="en-US" sz="1800" dirty="0">
                <a:solidFill>
                  <a:srgbClr val="A31515"/>
                </a:solidFill>
              </a:rPr>
              <a:t>"mywebapp$(</a:t>
            </a:r>
            <a:r>
              <a:rPr lang="en-US" sz="1800" dirty="0">
                <a:solidFill>
                  <a:srgbClr val="795E26"/>
                </a:solidFill>
              </a:rPr>
              <a:t>Get-Random</a:t>
            </a:r>
            <a:r>
              <a:rPr lang="en-US" sz="1800" dirty="0">
                <a:solidFill>
                  <a:srgbClr val="A31515"/>
                </a:solidFill>
              </a:rPr>
              <a:t>)"</a:t>
            </a:r>
            <a:endParaRPr lang="en-US" sz="1800" dirty="0">
              <a:solidFill>
                <a:srgbClr val="000000"/>
              </a:solidFill>
            </a:endParaRPr>
          </a:p>
          <a:p>
            <a:r>
              <a:rPr lang="en-US" sz="1800" dirty="0">
                <a:solidFill>
                  <a:srgbClr val="001080"/>
                </a:solidFill>
              </a:rPr>
              <a:t>$location</a:t>
            </a:r>
            <a:r>
              <a:rPr lang="en-US" sz="1800" dirty="0">
                <a:solidFill>
                  <a:srgbClr val="000000"/>
                </a:solidFill>
              </a:rPr>
              <a:t>=</a:t>
            </a:r>
            <a:r>
              <a:rPr lang="en-US" sz="1800" dirty="0">
                <a:solidFill>
                  <a:srgbClr val="A31515"/>
                </a:solidFill>
              </a:rPr>
              <a:t>"West Europe"</a:t>
            </a:r>
            <a:endParaRPr lang="en-US" sz="1800" dirty="0">
              <a:solidFill>
                <a:srgbClr val="000000"/>
              </a:solidFill>
            </a:endParaRPr>
          </a:p>
          <a:p>
            <a:br>
              <a:rPr lang="en-US" sz="1800" dirty="0">
                <a:solidFill>
                  <a:srgbClr val="000000"/>
                </a:solidFill>
              </a:rPr>
            </a:br>
            <a:r>
              <a:rPr lang="en-US" sz="1800" dirty="0">
                <a:solidFill>
                  <a:srgbClr val="008000"/>
                </a:solidFill>
              </a:rPr>
              <a:t># Create new resource group</a:t>
            </a:r>
            <a:endParaRPr lang="en-US" sz="1800" dirty="0">
              <a:solidFill>
                <a:srgbClr val="000000"/>
              </a:solidFill>
            </a:endParaRPr>
          </a:p>
          <a:p>
            <a:r>
              <a:rPr lang="en-US" sz="1800" dirty="0">
                <a:solidFill>
                  <a:srgbClr val="795E26"/>
                </a:solidFill>
              </a:rPr>
              <a:t>New-AzResourceGroup</a:t>
            </a:r>
            <a:r>
              <a:rPr lang="en-US" sz="1800" dirty="0">
                <a:solidFill>
                  <a:srgbClr val="000000"/>
                </a:solidFill>
              </a:rPr>
              <a:t> -Name </a:t>
            </a:r>
            <a:r>
              <a:rPr lang="en-US" sz="1800" dirty="0">
                <a:solidFill>
                  <a:srgbClr val="001080"/>
                </a:solidFill>
              </a:rPr>
              <a:t>myResourceGroup</a:t>
            </a:r>
            <a:r>
              <a:rPr lang="en-US" sz="1800" dirty="0">
                <a:solidFill>
                  <a:srgbClr val="000000"/>
                </a:solidFill>
              </a:rPr>
              <a:t> -Location </a:t>
            </a:r>
            <a:r>
              <a:rPr lang="en-US" sz="1800" dirty="0">
                <a:solidFill>
                  <a:srgbClr val="001080"/>
                </a:solidFill>
              </a:rPr>
              <a:t>$location</a:t>
            </a:r>
            <a:endParaRPr lang="en-US" sz="1800" dirty="0">
              <a:solidFill>
                <a:srgbClr val="000000"/>
              </a:solidFill>
            </a:endParaRPr>
          </a:p>
          <a:p>
            <a:br>
              <a:rPr lang="en-US" sz="1800" dirty="0">
                <a:solidFill>
                  <a:srgbClr val="000000"/>
                </a:solidFill>
              </a:rPr>
            </a:br>
            <a:r>
              <a:rPr lang="en-US" sz="1800" dirty="0">
                <a:solidFill>
                  <a:srgbClr val="008000"/>
                </a:solidFill>
              </a:rPr>
              <a:t># Create new App Service plan</a:t>
            </a:r>
            <a:endParaRPr lang="en-US" sz="1800" dirty="0">
              <a:solidFill>
                <a:srgbClr val="000000"/>
              </a:solidFill>
            </a:endParaRPr>
          </a:p>
          <a:p>
            <a:r>
              <a:rPr lang="en-US" sz="1800" dirty="0">
                <a:solidFill>
                  <a:srgbClr val="795E26"/>
                </a:solidFill>
              </a:rPr>
              <a:t>New-AzAppServicePlan</a:t>
            </a:r>
            <a:r>
              <a:rPr lang="en-US" sz="1800" dirty="0">
                <a:solidFill>
                  <a:srgbClr val="000000"/>
                </a:solidFill>
              </a:rPr>
              <a:t> -Name </a:t>
            </a:r>
            <a:r>
              <a:rPr lang="en-US" sz="1800" dirty="0">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-ResourceGroupName </a:t>
            </a:r>
            <a:r>
              <a:rPr lang="en-US" sz="1800" dirty="0">
                <a:solidFill>
                  <a:srgbClr val="001080"/>
                </a:solidFill>
              </a:rPr>
              <a:t>myResourceGroup</a:t>
            </a:r>
            <a:r>
              <a:rPr lang="en-US" sz="1800" dirty="0">
                <a:solidFill>
                  <a:srgbClr val="000000"/>
                </a:solidFill>
              </a:rPr>
              <a:t> -Tier </a:t>
            </a:r>
            <a:r>
              <a:rPr lang="en-US" sz="1800" dirty="0">
                <a:solidFill>
                  <a:srgbClr val="001080"/>
                </a:solidFill>
              </a:rPr>
              <a:t>Free</a:t>
            </a:r>
          </a:p>
        </p:txBody>
      </p:sp>
    </p:spTree>
    <p:custDataLst>
      <p:tags r:id="rId1"/>
    </p:custDataLst>
    <p:extLst>
      <p:ext uri="{BB962C8B-B14F-4D97-AF65-F5344CB8AC3E}">
        <p14:creationId xmlns:p14="http://schemas.microsoft.com/office/powerpoint/2010/main" val="9286546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App Service core concepts</a:t>
            </a:r>
          </a:p>
        </p:txBody>
      </p:sp>
    </p:spTree>
    <p:custDataLst>
      <p:tags r:id="rId1"/>
    </p:custDataLst>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4044184"/>
          </a:xfrm>
        </p:spPr>
        <p:txBody>
          <a:bodyPr/>
          <a:lstStyle/>
          <a:p>
            <a:r>
              <a:rPr lang="en-US" sz="1800" dirty="0">
                <a:solidFill>
                  <a:srgbClr val="008000"/>
                </a:solidFill>
              </a:rPr>
              <a:t># Create new Web App</a:t>
            </a:r>
            <a:endParaRPr lang="en-US" sz="1800" dirty="0">
              <a:solidFill>
                <a:srgbClr val="000000"/>
              </a:solidFill>
            </a:endParaRPr>
          </a:p>
          <a:p>
            <a:r>
              <a:rPr lang="en-US" sz="1800" dirty="0">
                <a:solidFill>
                  <a:srgbClr val="795E26"/>
                </a:solidFill>
              </a:rPr>
              <a:t>New-AzWebApp</a:t>
            </a:r>
            <a:r>
              <a:rPr lang="en-US" sz="1800" dirty="0">
                <a:solidFill>
                  <a:srgbClr val="000000"/>
                </a:solidFill>
              </a:rPr>
              <a:t> -Name </a:t>
            </a:r>
            <a:r>
              <a:rPr lang="en-US" sz="1800" dirty="0">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-AppServicePlan </a:t>
            </a:r>
            <a:r>
              <a:rPr lang="en-US" sz="1800" dirty="0">
                <a:solidFill>
                  <a:srgbClr val="001080"/>
                </a:solidFill>
              </a:rPr>
              <a:t>$webappname</a:t>
            </a:r>
            <a:r>
              <a:rPr lang="en-US" sz="1800" dirty="0">
                <a:solidFill>
                  <a:srgbClr val="000000"/>
                </a:solidFill>
              </a:rPr>
              <a:t> -ResourceGroupName </a:t>
            </a:r>
            <a:r>
              <a:rPr lang="en-US" sz="1800" dirty="0">
                <a:solidFill>
                  <a:srgbClr val="001080"/>
                </a:solidFill>
              </a:rPr>
              <a:t>myResourceGroup</a:t>
            </a:r>
          </a:p>
          <a:p>
            <a:br>
              <a:rPr lang="en-US" sz="1800" dirty="0">
                <a:solidFill>
                  <a:srgbClr val="000000"/>
                </a:solidFill>
              </a:rPr>
            </a:br>
            <a:r>
              <a:rPr lang="en-US" sz="1800" dirty="0">
                <a:solidFill>
                  <a:srgbClr val="008000"/>
                </a:solidFill>
              </a:rPr>
              <a:t># Create deployment resource manually using ARM</a:t>
            </a:r>
            <a:endParaRPr lang="en-US" sz="1800" dirty="0">
              <a:solidFill>
                <a:srgbClr val="000000"/>
              </a:solidFill>
            </a:endParaRPr>
          </a:p>
          <a:p>
            <a:r>
              <a:rPr lang="en-US" sz="1800" dirty="0">
                <a:solidFill>
                  <a:srgbClr val="001080"/>
                </a:solidFill>
              </a:rPr>
              <a:t>$PropertiesObject</a:t>
            </a:r>
            <a:r>
              <a:rPr lang="en-US" sz="1800" dirty="0">
                <a:solidFill>
                  <a:srgbClr val="000000"/>
                </a:solidFill>
              </a:rPr>
              <a:t> = </a:t>
            </a:r>
            <a:r>
              <a:rPr lang="en-US" sz="1800" dirty="0">
                <a:solidFill>
                  <a:srgbClr val="0000FF"/>
                </a:solidFill>
              </a:rPr>
              <a:t>@</a:t>
            </a:r>
            <a:r>
              <a:rPr lang="en-US" sz="1800" dirty="0">
                <a:solidFill>
                  <a:srgbClr val="000000"/>
                </a:solidFill>
              </a:rPr>
              <a:t>{</a:t>
            </a:r>
          </a:p>
          <a:p>
            <a:r>
              <a:rPr lang="en-US" sz="1800" dirty="0">
                <a:solidFill>
                  <a:srgbClr val="000000"/>
                </a:solidFill>
              </a:rPr>
              <a:t>    </a:t>
            </a:r>
            <a:r>
              <a:rPr lang="en-US" sz="1800" dirty="0">
                <a:solidFill>
                  <a:srgbClr val="001080"/>
                </a:solidFill>
              </a:rPr>
              <a:t>repoUrl</a:t>
            </a:r>
            <a:r>
              <a:rPr lang="en-US" sz="1800" dirty="0">
                <a:solidFill>
                  <a:srgbClr val="000000"/>
                </a:solidFill>
              </a:rPr>
              <a:t> = </a:t>
            </a:r>
            <a:r>
              <a:rPr lang="en-US" sz="1800" dirty="0">
                <a:solidFill>
                  <a:srgbClr val="A31515"/>
                </a:solidFill>
              </a:rPr>
              <a:t>"</a:t>
            </a:r>
            <a:r>
              <a:rPr lang="en-US" sz="1800" dirty="0">
                <a:solidFill>
                  <a:srgbClr val="001080"/>
                </a:solidFill>
              </a:rPr>
              <a:t>$gitrepo</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01080"/>
                </a:solidFill>
              </a:rPr>
              <a:t>branch</a:t>
            </a:r>
            <a:r>
              <a:rPr lang="en-US" sz="1800" dirty="0">
                <a:solidFill>
                  <a:srgbClr val="000000"/>
                </a:solidFill>
              </a:rPr>
              <a:t> = </a:t>
            </a:r>
            <a:r>
              <a:rPr lang="en-US" sz="1800" dirty="0">
                <a:solidFill>
                  <a:srgbClr val="A31515"/>
                </a:solidFill>
              </a:rPr>
              <a:t>"master"</a:t>
            </a:r>
            <a:r>
              <a:rPr lang="en-US" sz="1800" dirty="0">
                <a:solidFill>
                  <a:srgbClr val="000000"/>
                </a:solidFill>
              </a:rPr>
              <a:t>;</a:t>
            </a:r>
          </a:p>
          <a:p>
            <a:r>
              <a:rPr lang="en-US" sz="1800" dirty="0">
                <a:solidFill>
                  <a:srgbClr val="000000"/>
                </a:solidFill>
              </a:rPr>
              <a:t>    </a:t>
            </a:r>
            <a:r>
              <a:rPr lang="en-US" sz="1800" dirty="0">
                <a:solidFill>
                  <a:srgbClr val="001080"/>
                </a:solidFill>
              </a:rPr>
              <a:t>isManualIntegration</a:t>
            </a:r>
            <a:r>
              <a:rPr lang="en-US" sz="1800" dirty="0">
                <a:solidFill>
                  <a:srgbClr val="000000"/>
                </a:solidFill>
              </a:rPr>
              <a:t> = </a:t>
            </a:r>
            <a:r>
              <a:rPr lang="en-US" sz="1800" dirty="0">
                <a:solidFill>
                  <a:srgbClr val="A31515"/>
                </a:solidFill>
              </a:rPr>
              <a:t>"true"</a:t>
            </a:r>
            <a:r>
              <a:rPr lang="en-US" sz="1800" dirty="0">
                <a:solidFill>
                  <a:srgbClr val="000000"/>
                </a:solidFill>
              </a:rPr>
              <a:t>;</a:t>
            </a:r>
          </a:p>
          <a:p>
            <a:r>
              <a:rPr lang="en-US" sz="1800" dirty="0">
                <a:solidFill>
                  <a:srgbClr val="000000"/>
                </a:solidFill>
              </a:rPr>
              <a:t>}</a:t>
            </a:r>
          </a:p>
          <a:p>
            <a:r>
              <a:rPr lang="en-US" sz="1800" dirty="0">
                <a:solidFill>
                  <a:srgbClr val="795E26"/>
                </a:solidFill>
              </a:rPr>
              <a:t>Set-AzResource</a:t>
            </a:r>
            <a:r>
              <a:rPr lang="en-US" sz="1800" dirty="0">
                <a:solidFill>
                  <a:srgbClr val="000000"/>
                </a:solidFill>
              </a:rPr>
              <a:t> -PropertyObject </a:t>
            </a:r>
            <a:r>
              <a:rPr lang="en-US" sz="1800" dirty="0">
                <a:solidFill>
                  <a:srgbClr val="001080"/>
                </a:solidFill>
              </a:rPr>
              <a:t>$PropertiesObject</a:t>
            </a:r>
            <a:r>
              <a:rPr lang="en-US" sz="1800" dirty="0">
                <a:solidFill>
                  <a:srgbClr val="000000"/>
                </a:solidFill>
              </a:rPr>
              <a:t> -ResourceGroupName </a:t>
            </a:r>
            <a:r>
              <a:rPr lang="en-US" sz="1800" dirty="0">
                <a:solidFill>
                  <a:srgbClr val="001080"/>
                </a:solidFill>
              </a:rPr>
              <a:t>myResourceGroup</a:t>
            </a:r>
            <a:r>
              <a:rPr lang="en-US" sz="1800" dirty="0">
                <a:solidFill>
                  <a:srgbClr val="000000"/>
                </a:solidFill>
              </a:rPr>
              <a:t> -ResourceType </a:t>
            </a:r>
            <a:r>
              <a:rPr lang="en-US" sz="1800" dirty="0">
                <a:solidFill>
                  <a:srgbClr val="001080"/>
                </a:solidFill>
              </a:rPr>
              <a:t>Microsoft.Web/sites/sourcecontrols </a:t>
            </a:r>
            <a:r>
              <a:rPr lang="en-US" sz="1800" dirty="0">
                <a:solidFill>
                  <a:srgbClr val="000000"/>
                </a:solidFill>
              </a:rPr>
              <a:t>-ResourceName </a:t>
            </a:r>
            <a:r>
              <a:rPr lang="en-US" sz="1800" dirty="0">
                <a:solidFill>
                  <a:srgbClr val="001080"/>
                </a:solidFill>
              </a:rPr>
              <a:t>$webappname/web </a:t>
            </a:r>
            <a:r>
              <a:rPr lang="en-US" sz="1800" dirty="0">
                <a:solidFill>
                  <a:srgbClr val="000000"/>
                </a:solidFill>
              </a:rPr>
              <a:t>-ApiVersion </a:t>
            </a:r>
            <a:r>
              <a:rPr lang="en-US" sz="1800" dirty="0">
                <a:solidFill>
                  <a:srgbClr val="09885A"/>
                </a:solidFill>
              </a:rPr>
              <a:t>2015</a:t>
            </a:r>
            <a:r>
              <a:rPr lang="en-US" sz="1800" dirty="0">
                <a:solidFill>
                  <a:srgbClr val="000000"/>
                </a:solidFill>
              </a:rPr>
              <a:t>-</a:t>
            </a:r>
            <a:r>
              <a:rPr lang="en-US" sz="1800" dirty="0">
                <a:solidFill>
                  <a:srgbClr val="09885A"/>
                </a:solidFill>
              </a:rPr>
              <a:t>08</a:t>
            </a:r>
            <a:r>
              <a:rPr lang="en-US" sz="1800" dirty="0">
                <a:solidFill>
                  <a:srgbClr val="000000"/>
                </a:solidFill>
              </a:rPr>
              <a:t>-</a:t>
            </a:r>
            <a:r>
              <a:rPr lang="en-US" sz="1800" dirty="0">
                <a:solidFill>
                  <a:srgbClr val="09885A"/>
                </a:solidFill>
              </a:rPr>
              <a:t>01</a:t>
            </a:r>
            <a:r>
              <a:rPr lang="en-US" sz="1800" dirty="0">
                <a:solidFill>
                  <a:srgbClr val="000000"/>
                </a:solidFill>
              </a:rPr>
              <a:t> -Force</a:t>
            </a:r>
          </a:p>
        </p:txBody>
      </p:sp>
    </p:spTree>
    <p:custDataLst>
      <p:tags r:id="rId1"/>
    </p:custDataLst>
    <p:extLst>
      <p:ext uri="{BB962C8B-B14F-4D97-AF65-F5344CB8AC3E}">
        <p14:creationId xmlns:p14="http://schemas.microsoft.com/office/powerpoint/2010/main" val="208869797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EA0D-BF8E-4C98-BE36-C4D388B870D4}"/>
              </a:ext>
            </a:extLst>
          </p:cNvPr>
          <p:cNvSpPr>
            <a:spLocks noGrp="1"/>
          </p:cNvSpPr>
          <p:nvPr>
            <p:ph type="title"/>
          </p:nvPr>
        </p:nvSpPr>
        <p:spPr>
          <a:xfrm>
            <a:off x="585216" y="2534625"/>
            <a:ext cx="9144000" cy="997196"/>
          </a:xfrm>
        </p:spPr>
        <p:txBody>
          <a:bodyPr/>
          <a:lstStyle/>
          <a:p>
            <a:r>
              <a:rPr lang="en-US" dirty="0"/>
              <a:t>Demonstration: </a:t>
            </a:r>
            <a:r>
              <a:rPr lang="en-US" b="1" dirty="0"/>
              <a:t>Creating a static HTML web app by using Azure Cloud Shell</a:t>
            </a:r>
            <a:endParaRPr lang="en-US" dirty="0"/>
          </a:p>
        </p:txBody>
      </p:sp>
      <p:sp>
        <p:nvSpPr>
          <p:cNvPr id="3" name="Text Placeholder 2">
            <a:extLst>
              <a:ext uri="{FF2B5EF4-FFF2-40B4-BE49-F238E27FC236}">
                <a16:creationId xmlns:a16="http://schemas.microsoft.com/office/drawing/2014/main" id="{CE4659F1-9A5D-4FC5-A1DE-8EC5CB7E628E}"/>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28807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BE2E-F7A1-4F91-832E-9B1E79ABAF31}"/>
              </a:ext>
            </a:extLst>
          </p:cNvPr>
          <p:cNvSpPr>
            <a:spLocks noGrp="1"/>
          </p:cNvSpPr>
          <p:nvPr>
            <p:ph type="title"/>
          </p:nvPr>
        </p:nvSpPr>
        <p:spPr/>
        <p:txBody>
          <a:bodyPr/>
          <a:lstStyle/>
          <a:p>
            <a:r>
              <a:rPr lang="en-US" dirty="0"/>
              <a:t>App Service on Linux</a:t>
            </a:r>
          </a:p>
        </p:txBody>
      </p:sp>
      <p:sp>
        <p:nvSpPr>
          <p:cNvPr id="3" name="Text Placeholder 2">
            <a:extLst>
              <a:ext uri="{FF2B5EF4-FFF2-40B4-BE49-F238E27FC236}">
                <a16:creationId xmlns:a16="http://schemas.microsoft.com/office/drawing/2014/main" id="{8743D69D-57B7-4434-9AF9-1B488ABE95D2}"/>
              </a:ext>
            </a:extLst>
          </p:cNvPr>
          <p:cNvSpPr>
            <a:spLocks noGrp="1"/>
          </p:cNvSpPr>
          <p:nvPr>
            <p:ph type="body" sz="quarter" idx="10"/>
          </p:nvPr>
        </p:nvSpPr>
        <p:spPr>
          <a:xfrm>
            <a:off x="584200" y="1435497"/>
            <a:ext cx="11018520" cy="2868478"/>
          </a:xfrm>
        </p:spPr>
        <p:txBody>
          <a:bodyPr/>
          <a:lstStyle/>
          <a:p>
            <a:pPr marL="0" indent="0">
              <a:buNone/>
            </a:pPr>
            <a:r>
              <a:rPr lang="en-US" dirty="0">
                <a:latin typeface="+mn-lt"/>
              </a:rPr>
              <a:t>Why Linux?</a:t>
            </a:r>
          </a:p>
          <a:p>
            <a:r>
              <a:rPr lang="en-US" sz="2400" dirty="0">
                <a:latin typeface="+mn-lt"/>
              </a:rPr>
              <a:t>Many application stacks are optimized for Linux:</a:t>
            </a:r>
          </a:p>
          <a:p>
            <a:pPr lvl="1"/>
            <a:r>
              <a:rPr lang="en-US" sz="1800" dirty="0"/>
              <a:t>Ruby/Rails, PHP, Node, and others</a:t>
            </a:r>
          </a:p>
          <a:p>
            <a:pPr lvl="1"/>
            <a:r>
              <a:rPr lang="en-US" sz="1800" dirty="0"/>
              <a:t>Often, better tools are available on Linux for these stacks</a:t>
            </a:r>
          </a:p>
          <a:p>
            <a:r>
              <a:rPr lang="en-US" sz="2400" dirty="0">
                <a:latin typeface="+mn-lt"/>
              </a:rPr>
              <a:t>New and upcoming frameworks are built for Linux first and then Windows</a:t>
            </a:r>
          </a:p>
          <a:p>
            <a:r>
              <a:rPr lang="en-US" sz="2400" dirty="0">
                <a:latin typeface="+mn-lt"/>
              </a:rPr>
              <a:t>Portability of Docker containers</a:t>
            </a:r>
          </a:p>
          <a:p>
            <a:r>
              <a:rPr lang="en-US" sz="2400" dirty="0">
                <a:latin typeface="+mn-lt"/>
              </a:rPr>
              <a:t>Linux is at the forefront of innovations in nano and microservice architecture</a:t>
            </a:r>
          </a:p>
        </p:txBody>
      </p:sp>
    </p:spTree>
    <p:custDataLst>
      <p:tags r:id="rId1"/>
    </p:custDataLst>
    <p:extLst>
      <p:ext uri="{BB962C8B-B14F-4D97-AF65-F5344CB8AC3E}">
        <p14:creationId xmlns:p14="http://schemas.microsoft.com/office/powerpoint/2010/main" val="426090022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A66B-E228-45CD-8573-F359A474FA89}"/>
              </a:ext>
            </a:extLst>
          </p:cNvPr>
          <p:cNvSpPr>
            <a:spLocks noGrp="1"/>
          </p:cNvSpPr>
          <p:nvPr>
            <p:ph type="title"/>
          </p:nvPr>
        </p:nvSpPr>
        <p:spPr/>
        <p:txBody>
          <a:bodyPr/>
          <a:lstStyle/>
          <a:p>
            <a:r>
              <a:rPr lang="en-US" dirty="0"/>
              <a:t>Docker in App Service on Linux</a:t>
            </a:r>
          </a:p>
        </p:txBody>
      </p:sp>
      <p:grpSp>
        <p:nvGrpSpPr>
          <p:cNvPr id="7" name="Group 6" descr="The diagram depicts Docker App Service on Linux. It depicts testing/staging on-premises, the Azure production environment, and development on a local machine. The three apps are connected to a container in the center.">
            <a:extLst>
              <a:ext uri="{FF2B5EF4-FFF2-40B4-BE49-F238E27FC236}">
                <a16:creationId xmlns:a16="http://schemas.microsoft.com/office/drawing/2014/main" id="{A2E7D7B5-432E-4F19-8561-A975201E22CE}"/>
              </a:ext>
            </a:extLst>
          </p:cNvPr>
          <p:cNvGrpSpPr/>
          <p:nvPr/>
        </p:nvGrpSpPr>
        <p:grpSpPr>
          <a:xfrm>
            <a:off x="2366799" y="1656219"/>
            <a:ext cx="7402296" cy="4539329"/>
            <a:chOff x="2366799" y="1656219"/>
            <a:chExt cx="7402296" cy="4539329"/>
          </a:xfrm>
        </p:grpSpPr>
        <p:pic>
          <p:nvPicPr>
            <p:cNvPr id="6" name="Graphic 5">
              <a:extLst>
                <a:ext uri="{FF2B5EF4-FFF2-40B4-BE49-F238E27FC236}">
                  <a16:creationId xmlns:a16="http://schemas.microsoft.com/office/drawing/2014/main" id="{317A29B0-A325-4E1D-B131-15C872FD8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9564" y="4347763"/>
              <a:ext cx="780290" cy="780290"/>
            </a:xfrm>
            <a:prstGeom prst="rect">
              <a:avLst/>
            </a:prstGeom>
          </p:spPr>
        </p:pic>
        <p:pic>
          <p:nvPicPr>
            <p:cNvPr id="5" name="Picture 2" descr="See the source image">
              <a:extLst>
                <a:ext uri="{FF2B5EF4-FFF2-40B4-BE49-F238E27FC236}">
                  <a16:creationId xmlns:a16="http://schemas.microsoft.com/office/drawing/2014/main" id="{7E01B8E3-D76B-4CBB-8D03-D1F65CFEE9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0233" y="5559488"/>
              <a:ext cx="767048" cy="63606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5A5574E-05F8-4525-A5F3-ECE87C715C05}"/>
                </a:ext>
              </a:extLst>
            </p:cNvPr>
            <p:cNvCxnSpPr>
              <a:cxnSpLocks/>
              <a:endCxn id="18" idx="3"/>
            </p:cNvCxnSpPr>
            <p:nvPr/>
          </p:nvCxnSpPr>
          <p:spPr>
            <a:xfrm flipH="1">
              <a:off x="6464042" y="4914329"/>
              <a:ext cx="1473896" cy="0"/>
            </a:xfrm>
            <a:prstGeom prst="straightConnector1">
              <a:avLst/>
            </a:prstGeom>
            <a:noFill/>
            <a:ln w="38100" cap="flat" cmpd="sng" algn="ctr">
              <a:solidFill>
                <a:srgbClr val="D83B01"/>
              </a:solidFill>
              <a:prstDash val="solid"/>
              <a:headEnd type="none"/>
              <a:tailEnd type="triangle"/>
            </a:ln>
            <a:effectLst/>
          </p:spPr>
        </p:cxnSp>
        <p:cxnSp>
          <p:nvCxnSpPr>
            <p:cNvPr id="10" name="Straight Arrow Connector 9">
              <a:extLst>
                <a:ext uri="{FF2B5EF4-FFF2-40B4-BE49-F238E27FC236}">
                  <a16:creationId xmlns:a16="http://schemas.microsoft.com/office/drawing/2014/main" id="{4194F135-1683-4910-8889-4E81D45DF501}"/>
                </a:ext>
              </a:extLst>
            </p:cNvPr>
            <p:cNvCxnSpPr>
              <a:cxnSpLocks/>
            </p:cNvCxnSpPr>
            <p:nvPr/>
          </p:nvCxnSpPr>
          <p:spPr>
            <a:xfrm flipH="1">
              <a:off x="3727029" y="4914329"/>
              <a:ext cx="1350552" cy="0"/>
            </a:xfrm>
            <a:prstGeom prst="straightConnector1">
              <a:avLst/>
            </a:prstGeom>
            <a:noFill/>
            <a:ln w="38100" cap="flat" cmpd="sng" algn="ctr">
              <a:solidFill>
                <a:srgbClr val="D83B01"/>
              </a:solidFill>
              <a:prstDash val="solid"/>
              <a:headEnd type="none"/>
              <a:tailEnd type="triangle"/>
            </a:ln>
            <a:effectLst/>
          </p:spPr>
        </p:cxnSp>
        <p:pic>
          <p:nvPicPr>
            <p:cNvPr id="11" name="Graphic 10">
              <a:extLst>
                <a:ext uri="{FF2B5EF4-FFF2-40B4-BE49-F238E27FC236}">
                  <a16:creationId xmlns:a16="http://schemas.microsoft.com/office/drawing/2014/main" id="{E4190776-2DC5-4A91-9A22-482E8B32D2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66436" y="3000164"/>
              <a:ext cx="1828800" cy="1413164"/>
            </a:xfrm>
            <a:prstGeom prst="rect">
              <a:avLst/>
            </a:prstGeom>
          </p:spPr>
        </p:pic>
        <p:pic>
          <p:nvPicPr>
            <p:cNvPr id="12" name="Graphic 11">
              <a:extLst>
                <a:ext uri="{FF2B5EF4-FFF2-40B4-BE49-F238E27FC236}">
                  <a16:creationId xmlns:a16="http://schemas.microsoft.com/office/drawing/2014/main" id="{9A9F8F63-CE30-41DD-8C0B-45D7EE316CA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09357" y="1656219"/>
              <a:ext cx="1828800" cy="1828800"/>
            </a:xfrm>
            <a:prstGeom prst="rect">
              <a:avLst/>
            </a:prstGeom>
          </p:spPr>
        </p:pic>
        <p:sp>
          <p:nvSpPr>
            <p:cNvPr id="15" name="TextBox 14">
              <a:extLst>
                <a:ext uri="{FF2B5EF4-FFF2-40B4-BE49-F238E27FC236}">
                  <a16:creationId xmlns:a16="http://schemas.microsoft.com/office/drawing/2014/main" id="{9780DC0D-4DF4-4947-8750-726C5A67120C}"/>
                </a:ext>
              </a:extLst>
            </p:cNvPr>
            <p:cNvSpPr txBox="1"/>
            <p:nvPr/>
          </p:nvSpPr>
          <p:spPr>
            <a:xfrm>
              <a:off x="6705436" y="2881740"/>
              <a:ext cx="3063659"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Development on local </a:t>
              </a:r>
              <a:r>
                <a:rPr lang="en-US" sz="1600" dirty="0">
                  <a:solidFill>
                    <a:prstClr val="black"/>
                  </a:solidFill>
                  <a:latin typeface="+mj-lt"/>
                </a:rPr>
                <a:t>m</a:t>
              </a:r>
              <a:r>
                <a:rPr lang="en-US" sz="1600" b="0" dirty="0">
                  <a:solidFill>
                    <a:prstClr val="black"/>
                  </a:solidFill>
                  <a:latin typeface="+mj-lt"/>
                </a:rPr>
                <a:t>achine</a:t>
              </a:r>
            </a:p>
          </p:txBody>
        </p:sp>
        <p:sp>
          <p:nvSpPr>
            <p:cNvPr id="16" name="TextBox 15">
              <a:extLst>
                <a:ext uri="{FF2B5EF4-FFF2-40B4-BE49-F238E27FC236}">
                  <a16:creationId xmlns:a16="http://schemas.microsoft.com/office/drawing/2014/main" id="{ABAF0E2A-73A4-4BC4-9C63-1D0B391C58F0}"/>
                </a:ext>
              </a:extLst>
            </p:cNvPr>
            <p:cNvSpPr txBox="1"/>
            <p:nvPr/>
          </p:nvSpPr>
          <p:spPr>
            <a:xfrm>
              <a:off x="4301926" y="1910285"/>
              <a:ext cx="2843664" cy="338554"/>
            </a:xfrm>
            <a:prstGeom prst="rect">
              <a:avLst/>
            </a:prstGeom>
            <a:noFill/>
          </p:spPr>
          <p:txBody>
            <a:bodyPr wrap="none" rtlCol="0">
              <a:spAutoFit/>
            </a:bodyPr>
            <a:lstStyle/>
            <a:p>
              <a:pPr algn="ctr" defTabSz="457200" fontAlgn="auto">
                <a:spcBef>
                  <a:spcPts val="0"/>
                </a:spcBef>
                <a:spcAft>
                  <a:spcPts val="0"/>
                </a:spcAft>
              </a:pPr>
              <a:r>
                <a:rPr lang="en-US" sz="1600" b="0" dirty="0">
                  <a:solidFill>
                    <a:prstClr val="black"/>
                  </a:solidFill>
                  <a:latin typeface="+mj-lt"/>
                </a:rPr>
                <a:t>Testing/Staging on-premises</a:t>
              </a:r>
            </a:p>
          </p:txBody>
        </p:sp>
        <p:sp>
          <p:nvSpPr>
            <p:cNvPr id="17" name="TextBox 16">
              <a:extLst>
                <a:ext uri="{FF2B5EF4-FFF2-40B4-BE49-F238E27FC236}">
                  <a16:creationId xmlns:a16="http://schemas.microsoft.com/office/drawing/2014/main" id="{DCD58353-976B-4998-96A5-2C42C18FD618}"/>
                </a:ext>
              </a:extLst>
            </p:cNvPr>
            <p:cNvSpPr txBox="1"/>
            <p:nvPr/>
          </p:nvSpPr>
          <p:spPr>
            <a:xfrm>
              <a:off x="2366799" y="2719051"/>
              <a:ext cx="2029338"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Production in Azure</a:t>
              </a:r>
            </a:p>
          </p:txBody>
        </p:sp>
        <p:pic>
          <p:nvPicPr>
            <p:cNvPr id="22" name="Picture 21">
              <a:extLst>
                <a:ext uri="{FF2B5EF4-FFF2-40B4-BE49-F238E27FC236}">
                  <a16:creationId xmlns:a16="http://schemas.microsoft.com/office/drawing/2014/main" id="{4EC3DE53-196B-4614-9D4B-323C9C11BF2C}"/>
                </a:ext>
              </a:extLst>
            </p:cNvPr>
            <p:cNvPicPr>
              <a:picLocks noChangeAspect="1"/>
            </p:cNvPicPr>
            <p:nvPr/>
          </p:nvPicPr>
          <p:blipFill>
            <a:blip r:embed="rId11"/>
            <a:stretch>
              <a:fillRect/>
            </a:stretch>
          </p:blipFill>
          <p:spPr>
            <a:xfrm>
              <a:off x="7934965" y="4636224"/>
              <a:ext cx="780290" cy="780290"/>
            </a:xfrm>
            <a:prstGeom prst="rect">
              <a:avLst/>
            </a:prstGeom>
          </p:spPr>
        </p:pic>
        <p:pic>
          <p:nvPicPr>
            <p:cNvPr id="23" name="Picture 22">
              <a:extLst>
                <a:ext uri="{FF2B5EF4-FFF2-40B4-BE49-F238E27FC236}">
                  <a16:creationId xmlns:a16="http://schemas.microsoft.com/office/drawing/2014/main" id="{E81F9C0A-F485-4DAB-9A9C-C0F40CE8FA96}"/>
                </a:ext>
              </a:extLst>
            </p:cNvPr>
            <p:cNvPicPr>
              <a:picLocks noChangeAspect="1"/>
            </p:cNvPicPr>
            <p:nvPr/>
          </p:nvPicPr>
          <p:blipFill>
            <a:blip r:embed="rId11"/>
            <a:stretch>
              <a:fillRect/>
            </a:stretch>
          </p:blipFill>
          <p:spPr>
            <a:xfrm>
              <a:off x="2999890" y="4716967"/>
              <a:ext cx="780290" cy="780290"/>
            </a:xfrm>
            <a:prstGeom prst="rect">
              <a:avLst/>
            </a:prstGeom>
          </p:spPr>
        </p:pic>
        <p:pic>
          <p:nvPicPr>
            <p:cNvPr id="24" name="Picture 23">
              <a:extLst>
                <a:ext uri="{FF2B5EF4-FFF2-40B4-BE49-F238E27FC236}">
                  <a16:creationId xmlns:a16="http://schemas.microsoft.com/office/drawing/2014/main" id="{8E358AE0-F165-4B76-8D24-8DD47AF72BF4}"/>
                </a:ext>
              </a:extLst>
            </p:cNvPr>
            <p:cNvPicPr>
              <a:picLocks noChangeAspect="1"/>
            </p:cNvPicPr>
            <p:nvPr/>
          </p:nvPicPr>
          <p:blipFill>
            <a:blip r:embed="rId11"/>
            <a:stretch>
              <a:fillRect/>
            </a:stretch>
          </p:blipFill>
          <p:spPr>
            <a:xfrm>
              <a:off x="5333612" y="2830149"/>
              <a:ext cx="780290" cy="780290"/>
            </a:xfrm>
            <a:prstGeom prst="rect">
              <a:avLst/>
            </a:prstGeom>
          </p:spPr>
        </p:pic>
        <p:cxnSp>
          <p:nvCxnSpPr>
            <p:cNvPr id="26" name="Straight Arrow Connector 25">
              <a:extLst>
                <a:ext uri="{FF2B5EF4-FFF2-40B4-BE49-F238E27FC236}">
                  <a16:creationId xmlns:a16="http://schemas.microsoft.com/office/drawing/2014/main" id="{A0E28FB7-F79D-487D-8F31-FB653AF64A00}"/>
                </a:ext>
              </a:extLst>
            </p:cNvPr>
            <p:cNvCxnSpPr>
              <a:cxnSpLocks/>
              <a:stCxn id="18" idx="0"/>
            </p:cNvCxnSpPr>
            <p:nvPr/>
          </p:nvCxnSpPr>
          <p:spPr>
            <a:xfrm flipV="1">
              <a:off x="5723758" y="3706747"/>
              <a:ext cx="6621" cy="86242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3D6DC7F-D05C-4FA9-BF19-06FC97AFF55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2691183" y="3158765"/>
              <a:ext cx="1035846" cy="1035846"/>
            </a:xfrm>
            <a:prstGeom prst="rect">
              <a:avLst/>
            </a:prstGeom>
          </p:spPr>
        </p:pic>
        <p:sp>
          <p:nvSpPr>
            <p:cNvPr id="18" name="Rectangle 17">
              <a:extLst>
                <a:ext uri="{FF2B5EF4-FFF2-40B4-BE49-F238E27FC236}">
                  <a16:creationId xmlns:a16="http://schemas.microsoft.com/office/drawing/2014/main" id="{71FDEDFE-50A5-4D0B-8BB1-9AE0AAE59080}"/>
                </a:ext>
              </a:extLst>
            </p:cNvPr>
            <p:cNvSpPr/>
            <p:nvPr/>
          </p:nvSpPr>
          <p:spPr bwMode="auto">
            <a:xfrm>
              <a:off x="4983473" y="4569169"/>
              <a:ext cx="1480569" cy="69032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457200" fontAlgn="auto">
                <a:spcBef>
                  <a:spcPts val="0"/>
                </a:spcBef>
                <a:spcAft>
                  <a:spcPts val="0"/>
                </a:spcAft>
                <a:defRPr/>
              </a:pPr>
              <a:r>
                <a:rPr lang="en-US" sz="1400" kern="0" dirty="0">
                  <a:solidFill>
                    <a:schemeClr val="bg1"/>
                  </a:solidFill>
                  <a:latin typeface="+mj-lt"/>
                </a:rPr>
                <a:t>Container image</a:t>
              </a:r>
            </a:p>
          </p:txBody>
        </p:sp>
      </p:grpSp>
    </p:spTree>
    <p:custDataLst>
      <p:tags r:id="rId1"/>
    </p:custDataLst>
    <p:extLst>
      <p:ext uri="{BB962C8B-B14F-4D97-AF65-F5344CB8AC3E}">
        <p14:creationId xmlns:p14="http://schemas.microsoft.com/office/powerpoint/2010/main" val="8585944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CBA-A46E-43F8-94AE-8C0E4BA71ABF}"/>
              </a:ext>
            </a:extLst>
          </p:cNvPr>
          <p:cNvSpPr>
            <a:spLocks noGrp="1"/>
          </p:cNvSpPr>
          <p:nvPr>
            <p:ph type="title"/>
          </p:nvPr>
        </p:nvSpPr>
        <p:spPr/>
        <p:txBody>
          <a:bodyPr/>
          <a:lstStyle/>
          <a:p>
            <a:r>
              <a:rPr lang="en-US" dirty="0"/>
              <a:t>Web apps for Linux containers</a:t>
            </a:r>
          </a:p>
        </p:txBody>
      </p:sp>
      <p:sp>
        <p:nvSpPr>
          <p:cNvPr id="3" name="Text Placeholder 2">
            <a:extLst>
              <a:ext uri="{FF2B5EF4-FFF2-40B4-BE49-F238E27FC236}">
                <a16:creationId xmlns:a16="http://schemas.microsoft.com/office/drawing/2014/main" id="{7F63C27C-4C6D-47B4-8F81-110E96A47A03}"/>
              </a:ext>
            </a:extLst>
          </p:cNvPr>
          <p:cNvSpPr>
            <a:spLocks noGrp="1"/>
          </p:cNvSpPr>
          <p:nvPr>
            <p:ph type="body" sz="quarter" idx="10"/>
          </p:nvPr>
        </p:nvSpPr>
        <p:spPr>
          <a:xfrm>
            <a:off x="584200" y="1435497"/>
            <a:ext cx="10790936" cy="2856167"/>
          </a:xfrm>
        </p:spPr>
        <p:txBody>
          <a:bodyPr/>
          <a:lstStyle/>
          <a:p>
            <a:pPr marL="0" indent="0">
              <a:buNone/>
            </a:pPr>
            <a:r>
              <a:rPr lang="en-US" dirty="0">
                <a:latin typeface="+mn-lt"/>
              </a:rPr>
              <a:t>Deploy applications and solutions that are containerized directly to App Service Web Apps</a:t>
            </a:r>
            <a:r>
              <a:rPr lang="en-US" dirty="0"/>
              <a:t>:</a:t>
            </a:r>
            <a:endParaRPr lang="en-US" dirty="0">
              <a:latin typeface="+mn-lt"/>
            </a:endParaRPr>
          </a:p>
          <a:p>
            <a:r>
              <a:rPr lang="en-US" sz="2400" dirty="0">
                <a:latin typeface="+mn-lt"/>
              </a:rPr>
              <a:t>Simplifies deployment</a:t>
            </a:r>
          </a:p>
          <a:p>
            <a:r>
              <a:rPr lang="en-US" sz="2400" dirty="0">
                <a:latin typeface="+mn-lt"/>
              </a:rPr>
              <a:t>Matches the already popular container workflow using:</a:t>
            </a:r>
          </a:p>
          <a:p>
            <a:pPr lvl="1"/>
            <a:r>
              <a:rPr lang="en-US" sz="1800" dirty="0"/>
              <a:t>CI/CD with Docker Hub, Azure Container Registry, or GitHub</a:t>
            </a:r>
          </a:p>
          <a:p>
            <a:r>
              <a:rPr lang="en-US" sz="2400" dirty="0">
                <a:latin typeface="+mn-lt"/>
              </a:rPr>
              <a:t>Compatible with existing App Service features:</a:t>
            </a:r>
          </a:p>
          <a:p>
            <a:pPr lvl="1"/>
            <a:r>
              <a:rPr lang="en-US" sz="1800" dirty="0"/>
              <a:t>Auto-scale, Deployment Slots, and others</a:t>
            </a:r>
          </a:p>
        </p:txBody>
      </p:sp>
    </p:spTree>
    <p:custDataLst>
      <p:tags r:id="rId1"/>
    </p:custDataLst>
    <p:extLst>
      <p:ext uri="{BB962C8B-B14F-4D97-AF65-F5344CB8AC3E}">
        <p14:creationId xmlns:p14="http://schemas.microsoft.com/office/powerpoint/2010/main" val="415719549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B711-2EB3-4886-9714-4132E5C032C3}"/>
              </a:ext>
            </a:extLst>
          </p:cNvPr>
          <p:cNvSpPr>
            <a:spLocks noGrp="1"/>
          </p:cNvSpPr>
          <p:nvPr>
            <p:ph type="title"/>
          </p:nvPr>
        </p:nvSpPr>
        <p:spPr/>
        <p:txBody>
          <a:bodyPr/>
          <a:lstStyle/>
          <a:p>
            <a:r>
              <a:rPr lang="en-US" dirty="0"/>
              <a:t>Web apps for Linux containers (continued)</a:t>
            </a:r>
          </a:p>
        </p:txBody>
      </p:sp>
      <p:sp>
        <p:nvSpPr>
          <p:cNvPr id="3" name="Text Placeholder 2">
            <a:extLst>
              <a:ext uri="{FF2B5EF4-FFF2-40B4-BE49-F238E27FC236}">
                <a16:creationId xmlns:a16="http://schemas.microsoft.com/office/drawing/2014/main" id="{D738006A-10A4-4936-B0C0-FE420D03F3BE}"/>
              </a:ext>
            </a:extLst>
          </p:cNvPr>
          <p:cNvSpPr>
            <a:spLocks noGrp="1"/>
          </p:cNvSpPr>
          <p:nvPr>
            <p:ph type="body" sz="quarter" idx="10"/>
          </p:nvPr>
        </p:nvSpPr>
        <p:spPr>
          <a:xfrm>
            <a:off x="584200" y="1435496"/>
            <a:ext cx="11018520" cy="3016210"/>
          </a:xfrm>
        </p:spPr>
        <p:txBody>
          <a:bodyPr/>
          <a:lstStyle/>
          <a:p>
            <a:pPr marL="0" indent="0">
              <a:buNone/>
            </a:pPr>
            <a:r>
              <a:rPr lang="en-US" dirty="0">
                <a:latin typeface="+mn-lt"/>
              </a:rPr>
              <a:t>Containers can be sourced from your existing registries:</a:t>
            </a:r>
          </a:p>
          <a:p>
            <a:r>
              <a:rPr lang="en-US" sz="2400" dirty="0">
                <a:latin typeface="+mn-lt"/>
              </a:rPr>
              <a:t>Docker Hub:</a:t>
            </a:r>
          </a:p>
          <a:p>
            <a:pPr lvl="1"/>
            <a:r>
              <a:rPr lang="en-US" sz="1800" dirty="0"/>
              <a:t>Deploy images already shared on Docker Hub</a:t>
            </a:r>
          </a:p>
          <a:p>
            <a:pPr lvl="1"/>
            <a:r>
              <a:rPr lang="en-US" sz="1800" dirty="0"/>
              <a:t>Deploy the most popular official images</a:t>
            </a:r>
          </a:p>
          <a:p>
            <a:pPr lvl="1"/>
            <a:r>
              <a:rPr lang="en-US" sz="1800" dirty="0"/>
              <a:t>Private images are available on Docker Hub</a:t>
            </a:r>
          </a:p>
          <a:p>
            <a:r>
              <a:rPr lang="en-US" sz="2400" dirty="0">
                <a:latin typeface="+mn-lt"/>
              </a:rPr>
              <a:t>Azure Container Registry:</a:t>
            </a:r>
          </a:p>
          <a:p>
            <a:pPr lvl="1"/>
            <a:r>
              <a:rPr lang="en-US" sz="1800" dirty="0"/>
              <a:t>Managed service for hosting Docker images</a:t>
            </a:r>
          </a:p>
          <a:p>
            <a:pPr lvl="1"/>
            <a:r>
              <a:rPr lang="en-US" sz="1800" dirty="0"/>
              <a:t>Can deploy to Docker Swarm, Kubernetes, or Web App for Containers</a:t>
            </a:r>
            <a:endParaRPr lang="en-US" dirty="0"/>
          </a:p>
        </p:txBody>
      </p:sp>
    </p:spTree>
    <p:custDataLst>
      <p:tags r:id="rId1"/>
    </p:custDataLst>
    <p:extLst>
      <p:ext uri="{BB962C8B-B14F-4D97-AF65-F5344CB8AC3E}">
        <p14:creationId xmlns:p14="http://schemas.microsoft.com/office/powerpoint/2010/main" val="72934287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0BBF-AB68-46B6-B8CD-CE6994603E20}"/>
              </a:ext>
            </a:extLst>
          </p:cNvPr>
          <p:cNvSpPr>
            <a:spLocks noGrp="1"/>
          </p:cNvSpPr>
          <p:nvPr>
            <p:ph type="title"/>
          </p:nvPr>
        </p:nvSpPr>
        <p:spPr>
          <a:xfrm>
            <a:off x="585216" y="2534625"/>
            <a:ext cx="9144000" cy="997196"/>
          </a:xfrm>
        </p:spPr>
        <p:txBody>
          <a:bodyPr/>
          <a:lstStyle/>
          <a:p>
            <a:r>
              <a:rPr lang="en-US" dirty="0"/>
              <a:t>Demonstration: </a:t>
            </a:r>
            <a:r>
              <a:rPr lang="en-US" b="1" dirty="0"/>
              <a:t>Creating Web Apps with a local Git deployment source</a:t>
            </a:r>
            <a:endParaRPr lang="en-US" dirty="0"/>
          </a:p>
        </p:txBody>
      </p:sp>
      <p:sp>
        <p:nvSpPr>
          <p:cNvPr id="3" name="Text Placeholder 2">
            <a:extLst>
              <a:ext uri="{FF2B5EF4-FFF2-40B4-BE49-F238E27FC236}">
                <a16:creationId xmlns:a16="http://schemas.microsoft.com/office/drawing/2014/main" id="{C70D0086-BE93-4CE1-98A5-0F567B066ED6}"/>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1776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Configuring and Monitoring App Service apps</a:t>
            </a:r>
          </a:p>
        </p:txBody>
      </p:sp>
    </p:spTree>
    <p:custDataLst>
      <p:tags r:id="rId1"/>
    </p:custDataLst>
    <p:extLst>
      <p:ext uri="{BB962C8B-B14F-4D97-AF65-F5344CB8AC3E}">
        <p14:creationId xmlns:p14="http://schemas.microsoft.com/office/powerpoint/2010/main" val="249908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87AE-541E-4802-A071-06D298870963}"/>
              </a:ext>
            </a:extLst>
          </p:cNvPr>
          <p:cNvSpPr>
            <a:spLocks noGrp="1"/>
          </p:cNvSpPr>
          <p:nvPr>
            <p:ph type="title"/>
          </p:nvPr>
        </p:nvSpPr>
        <p:spPr/>
        <p:txBody>
          <a:bodyPr/>
          <a:lstStyle/>
          <a:p>
            <a:r>
              <a:rPr lang="en-US" dirty="0"/>
              <a:t>App Service settings</a:t>
            </a:r>
          </a:p>
        </p:txBody>
      </p:sp>
      <p:sp>
        <p:nvSpPr>
          <p:cNvPr id="3" name="Text Placeholder 2">
            <a:extLst>
              <a:ext uri="{FF2B5EF4-FFF2-40B4-BE49-F238E27FC236}">
                <a16:creationId xmlns:a16="http://schemas.microsoft.com/office/drawing/2014/main" id="{0657FAD6-9E7A-4D14-8596-1B4CB9F41DD1}"/>
              </a:ext>
            </a:extLst>
          </p:cNvPr>
          <p:cNvSpPr>
            <a:spLocks noGrp="1"/>
          </p:cNvSpPr>
          <p:nvPr>
            <p:ph type="body" sz="quarter" idx="10"/>
          </p:nvPr>
        </p:nvSpPr>
        <p:spPr>
          <a:xfrm>
            <a:off x="584200" y="1435497"/>
            <a:ext cx="11018520" cy="1465016"/>
          </a:xfrm>
        </p:spPr>
        <p:txBody>
          <a:bodyPr/>
          <a:lstStyle/>
          <a:p>
            <a:r>
              <a:rPr lang="en-US" dirty="0"/>
              <a:t>Overrides settings in Web.config or appsettings.json</a:t>
            </a:r>
          </a:p>
          <a:p>
            <a:r>
              <a:rPr lang="en-US" dirty="0"/>
              <a:t>Hidden by default in Azure portal</a:t>
            </a:r>
          </a:p>
          <a:p>
            <a:r>
              <a:rPr lang="en-US" dirty="0"/>
              <a:t>You can configure:</a:t>
            </a:r>
          </a:p>
        </p:txBody>
      </p:sp>
      <p:graphicFrame>
        <p:nvGraphicFramePr>
          <p:cNvPr id="5" name="Diagram 4" descr="List of settings that are available to configure">
            <a:extLst>
              <a:ext uri="{FF2B5EF4-FFF2-40B4-BE49-F238E27FC236}">
                <a16:creationId xmlns:a16="http://schemas.microsoft.com/office/drawing/2014/main" id="{C7BDFFEF-3599-4AB5-AB45-5207A618D39D}"/>
              </a:ext>
            </a:extLst>
          </p:cNvPr>
          <p:cNvGraphicFramePr/>
          <p:nvPr>
            <p:extLst>
              <p:ext uri="{D42A27DB-BD31-4B8C-83A1-F6EECF244321}">
                <p14:modId xmlns:p14="http://schemas.microsoft.com/office/powerpoint/2010/main" val="2964748936"/>
              </p:ext>
            </p:extLst>
          </p:nvPr>
        </p:nvGraphicFramePr>
        <p:xfrm>
          <a:off x="584200" y="3262186"/>
          <a:ext cx="11018520" cy="27596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5984521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19AC-4B44-4E7D-A67C-3B2470B05797}"/>
              </a:ext>
            </a:extLst>
          </p:cNvPr>
          <p:cNvSpPr>
            <a:spLocks noGrp="1"/>
          </p:cNvSpPr>
          <p:nvPr>
            <p:ph type="title"/>
          </p:nvPr>
        </p:nvSpPr>
        <p:spPr/>
        <p:txBody>
          <a:bodyPr/>
          <a:lstStyle/>
          <a:p>
            <a:r>
              <a:rPr lang="en-US" dirty="0"/>
              <a:t>Default documents</a:t>
            </a:r>
          </a:p>
        </p:txBody>
      </p:sp>
      <p:sp>
        <p:nvSpPr>
          <p:cNvPr id="3" name="Text Placeholder 2">
            <a:extLst>
              <a:ext uri="{FF2B5EF4-FFF2-40B4-BE49-F238E27FC236}">
                <a16:creationId xmlns:a16="http://schemas.microsoft.com/office/drawing/2014/main" id="{739A4909-AD76-4B37-866D-3D5B962663CF}"/>
              </a:ext>
            </a:extLst>
          </p:cNvPr>
          <p:cNvSpPr>
            <a:spLocks noGrp="1"/>
          </p:cNvSpPr>
          <p:nvPr>
            <p:ph type="body" sz="quarter" idx="10"/>
          </p:nvPr>
        </p:nvSpPr>
        <p:spPr>
          <a:xfrm>
            <a:off x="584200" y="1435497"/>
            <a:ext cx="11018520" cy="2265236"/>
          </a:xfrm>
        </p:spPr>
        <p:txBody>
          <a:bodyPr/>
          <a:lstStyle/>
          <a:p>
            <a:r>
              <a:rPr lang="en-US" dirty="0"/>
              <a:t>Only available for Windows apps</a:t>
            </a:r>
          </a:p>
          <a:p>
            <a:r>
              <a:rPr lang="en-US" dirty="0"/>
              <a:t>List of documents to show when navigating to a directory on the web server:</a:t>
            </a:r>
          </a:p>
          <a:p>
            <a:pPr lvl="1"/>
            <a:r>
              <a:rPr lang="en-US" dirty="0"/>
              <a:t>First matching file is used</a:t>
            </a:r>
          </a:p>
          <a:p>
            <a:r>
              <a:rPr lang="en-US" dirty="0"/>
              <a:t>Alternative to building a custom module</a:t>
            </a:r>
          </a:p>
        </p:txBody>
      </p:sp>
    </p:spTree>
    <p:custDataLst>
      <p:tags r:id="rId1"/>
    </p:custDataLst>
    <p:extLst>
      <p:ext uri="{BB962C8B-B14F-4D97-AF65-F5344CB8AC3E}">
        <p14:creationId xmlns:p14="http://schemas.microsoft.com/office/powerpoint/2010/main" val="27022524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248F4-8CE5-431E-8A2F-2216E6D7398B}"/>
              </a:ext>
            </a:extLst>
          </p:cNvPr>
          <p:cNvSpPr>
            <a:spLocks noGrp="1"/>
          </p:cNvSpPr>
          <p:nvPr>
            <p:ph type="title"/>
          </p:nvPr>
        </p:nvSpPr>
        <p:spPr/>
        <p:txBody>
          <a:bodyPr/>
          <a:lstStyle/>
          <a:p>
            <a:r>
              <a:rPr lang="en-US" dirty="0"/>
              <a:t>Azure shared responsibility model</a:t>
            </a:r>
          </a:p>
        </p:txBody>
      </p:sp>
      <p:sp>
        <p:nvSpPr>
          <p:cNvPr id="26" name="Rectangle 25">
            <a:extLst>
              <a:ext uri="{FF2B5EF4-FFF2-40B4-BE49-F238E27FC236}">
                <a16:creationId xmlns:a16="http://schemas.microsoft.com/office/drawing/2014/main" id="{3E68279D-8011-4B91-AE50-2F508FD9A346}"/>
              </a:ext>
            </a:extLst>
          </p:cNvPr>
          <p:cNvSpPr/>
          <p:nvPr/>
        </p:nvSpPr>
        <p:spPr bwMode="auto">
          <a:xfrm>
            <a:off x="9601201" y="243332"/>
            <a:ext cx="2385424"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You Manage</a:t>
            </a:r>
          </a:p>
        </p:txBody>
      </p:sp>
      <p:sp>
        <p:nvSpPr>
          <p:cNvPr id="28" name="Rectangle 27">
            <a:extLst>
              <a:ext uri="{FF2B5EF4-FFF2-40B4-BE49-F238E27FC236}">
                <a16:creationId xmlns:a16="http://schemas.microsoft.com/office/drawing/2014/main" id="{B34404B5-B9F8-43F6-A6C4-167395AE041E}"/>
              </a:ext>
            </a:extLst>
          </p:cNvPr>
          <p:cNvSpPr/>
          <p:nvPr/>
        </p:nvSpPr>
        <p:spPr bwMode="auto">
          <a:xfrm>
            <a:off x="9605175" y="753290"/>
            <a:ext cx="2385424"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ea typeface="Segoe UI" pitchFamily="34" charset="0"/>
                <a:cs typeface="Segoe UI" pitchFamily="34" charset="0"/>
              </a:rPr>
              <a:t>Cloud Provider Manages</a:t>
            </a:r>
          </a:p>
        </p:txBody>
      </p:sp>
      <p:grpSp>
        <p:nvGrpSpPr>
          <p:cNvPr id="68" name="Group 67">
            <a:extLst>
              <a:ext uri="{FF2B5EF4-FFF2-40B4-BE49-F238E27FC236}">
                <a16:creationId xmlns:a16="http://schemas.microsoft.com/office/drawing/2014/main" id="{F5BC808D-2491-434B-B806-39909F6FC0F3}"/>
              </a:ext>
            </a:extLst>
          </p:cNvPr>
          <p:cNvGrpSpPr/>
          <p:nvPr/>
        </p:nvGrpSpPr>
        <p:grpSpPr>
          <a:xfrm>
            <a:off x="1123309" y="1333586"/>
            <a:ext cx="9945382" cy="5310553"/>
            <a:chOff x="525436" y="1333586"/>
            <a:chExt cx="9945382" cy="5310553"/>
          </a:xfrm>
        </p:grpSpPr>
        <p:sp>
          <p:nvSpPr>
            <p:cNvPr id="61" name="Rectangle 60">
              <a:extLst>
                <a:ext uri="{FF2B5EF4-FFF2-40B4-BE49-F238E27FC236}">
                  <a16:creationId xmlns:a16="http://schemas.microsoft.com/office/drawing/2014/main" id="{39E5F212-16DD-49EE-8C75-369FD38235D1}"/>
                </a:ext>
              </a:extLst>
            </p:cNvPr>
            <p:cNvSpPr/>
            <p:nvPr/>
          </p:nvSpPr>
          <p:spPr bwMode="auto">
            <a:xfrm>
              <a:off x="588264" y="1333586"/>
              <a:ext cx="9882554" cy="5310553"/>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7A6B5066-B905-4079-BF04-E3DAE99DE3F0}"/>
                </a:ext>
              </a:extLst>
            </p:cNvPr>
            <p:cNvSpPr/>
            <p:nvPr/>
          </p:nvSpPr>
          <p:spPr bwMode="auto">
            <a:xfrm>
              <a:off x="525436" y="1333586"/>
              <a:ext cx="2571567" cy="53105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36A779C5-07AF-4C8F-90DC-0BFB9E66C388}"/>
              </a:ext>
            </a:extLst>
          </p:cNvPr>
          <p:cNvSpPr/>
          <p:nvPr/>
        </p:nvSpPr>
        <p:spPr bwMode="auto">
          <a:xfrm>
            <a:off x="1314155" y="2214387"/>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18" name="Rectangle 17">
            <a:extLst>
              <a:ext uri="{FF2B5EF4-FFF2-40B4-BE49-F238E27FC236}">
                <a16:creationId xmlns:a16="http://schemas.microsoft.com/office/drawing/2014/main" id="{A8253321-2C73-4015-B8C2-CDCE43C4A8CF}"/>
              </a:ext>
            </a:extLst>
          </p:cNvPr>
          <p:cNvSpPr/>
          <p:nvPr/>
        </p:nvSpPr>
        <p:spPr bwMode="auto">
          <a:xfrm>
            <a:off x="1318392" y="2759514"/>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9" name="Rectangle 18">
            <a:extLst>
              <a:ext uri="{FF2B5EF4-FFF2-40B4-BE49-F238E27FC236}">
                <a16:creationId xmlns:a16="http://schemas.microsoft.com/office/drawing/2014/main" id="{1B934B05-B8F5-4DE7-BB47-71976F1BD398}"/>
              </a:ext>
            </a:extLst>
          </p:cNvPr>
          <p:cNvSpPr/>
          <p:nvPr/>
        </p:nvSpPr>
        <p:spPr bwMode="auto">
          <a:xfrm>
            <a:off x="1318393" y="3304641"/>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Runtime</a:t>
            </a:r>
          </a:p>
        </p:txBody>
      </p:sp>
      <p:sp>
        <p:nvSpPr>
          <p:cNvPr id="20" name="Rectangle 19">
            <a:extLst>
              <a:ext uri="{FF2B5EF4-FFF2-40B4-BE49-F238E27FC236}">
                <a16:creationId xmlns:a16="http://schemas.microsoft.com/office/drawing/2014/main" id="{99138769-E2A0-428F-AF27-0CD3F7626DB4}"/>
              </a:ext>
            </a:extLst>
          </p:cNvPr>
          <p:cNvSpPr/>
          <p:nvPr/>
        </p:nvSpPr>
        <p:spPr bwMode="auto">
          <a:xfrm>
            <a:off x="1318394" y="3849768"/>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21" name="Rectangle 20">
            <a:extLst>
              <a:ext uri="{FF2B5EF4-FFF2-40B4-BE49-F238E27FC236}">
                <a16:creationId xmlns:a16="http://schemas.microsoft.com/office/drawing/2014/main" id="{7A76A55F-DBBD-44D8-BCEA-8A836EC0BC52}"/>
              </a:ext>
            </a:extLst>
          </p:cNvPr>
          <p:cNvSpPr/>
          <p:nvPr/>
        </p:nvSpPr>
        <p:spPr bwMode="auto">
          <a:xfrm>
            <a:off x="1318394" y="4394895"/>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22" name="Rectangle 21">
            <a:extLst>
              <a:ext uri="{FF2B5EF4-FFF2-40B4-BE49-F238E27FC236}">
                <a16:creationId xmlns:a16="http://schemas.microsoft.com/office/drawing/2014/main" id="{B214D708-6BFA-44DB-A8CE-46E32B0E7263}"/>
              </a:ext>
            </a:extLst>
          </p:cNvPr>
          <p:cNvSpPr/>
          <p:nvPr/>
        </p:nvSpPr>
        <p:spPr bwMode="auto">
          <a:xfrm>
            <a:off x="1318394" y="4940022"/>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23" name="Rectangle 22">
            <a:extLst>
              <a:ext uri="{FF2B5EF4-FFF2-40B4-BE49-F238E27FC236}">
                <a16:creationId xmlns:a16="http://schemas.microsoft.com/office/drawing/2014/main" id="{775E4574-7CA4-4161-BD23-010623A87266}"/>
              </a:ext>
            </a:extLst>
          </p:cNvPr>
          <p:cNvSpPr/>
          <p:nvPr/>
        </p:nvSpPr>
        <p:spPr bwMode="auto">
          <a:xfrm>
            <a:off x="1318396" y="5485149"/>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Networking</a:t>
            </a:r>
          </a:p>
        </p:txBody>
      </p:sp>
      <p:sp>
        <p:nvSpPr>
          <p:cNvPr id="24" name="Rectangle 23">
            <a:extLst>
              <a:ext uri="{FF2B5EF4-FFF2-40B4-BE49-F238E27FC236}">
                <a16:creationId xmlns:a16="http://schemas.microsoft.com/office/drawing/2014/main" id="{A4D77DE0-CF34-4A89-9B11-A7564C9A6B4F}"/>
              </a:ext>
            </a:extLst>
          </p:cNvPr>
          <p:cNvSpPr/>
          <p:nvPr/>
        </p:nvSpPr>
        <p:spPr bwMode="auto">
          <a:xfrm>
            <a:off x="1318394" y="6030275"/>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7" name="TextBox 56">
            <a:extLst>
              <a:ext uri="{FF2B5EF4-FFF2-40B4-BE49-F238E27FC236}">
                <a16:creationId xmlns:a16="http://schemas.microsoft.com/office/drawing/2014/main" id="{F6669467-8E1C-4392-98E5-7AB36B4B24E1}"/>
              </a:ext>
            </a:extLst>
          </p:cNvPr>
          <p:cNvSpPr txBox="1"/>
          <p:nvPr/>
        </p:nvSpPr>
        <p:spPr>
          <a:xfrm>
            <a:off x="1314155" y="1500728"/>
            <a:ext cx="2259249" cy="578839"/>
          </a:xfrm>
          <a:prstGeom prst="rect">
            <a:avLst/>
          </a:prstGeom>
          <a:noFill/>
        </p:spPr>
        <p:txBody>
          <a:bodyPr wrap="square" lIns="0" tIns="0" rIns="0" bIns="0" rtlCol="0" anchor="ctr" anchorCtr="0">
            <a:noAutofit/>
          </a:bodyPr>
          <a:lstStyle/>
          <a:p>
            <a:pPr algn="ctr"/>
            <a:r>
              <a:rPr lang="en-US" sz="1600" dirty="0"/>
              <a:t>On-Premises</a:t>
            </a:r>
          </a:p>
          <a:p>
            <a:pPr algn="ctr"/>
            <a:r>
              <a:rPr lang="en-US" sz="1600" dirty="0"/>
              <a:t>( Private Cloud )</a:t>
            </a:r>
          </a:p>
        </p:txBody>
      </p:sp>
      <p:sp>
        <p:nvSpPr>
          <p:cNvPr id="29" name="Rectangle 28">
            <a:extLst>
              <a:ext uri="{FF2B5EF4-FFF2-40B4-BE49-F238E27FC236}">
                <a16:creationId xmlns:a16="http://schemas.microsoft.com/office/drawing/2014/main" id="{561BC06A-3A43-461D-9536-7526D8BBF1A1}"/>
              </a:ext>
            </a:extLst>
          </p:cNvPr>
          <p:cNvSpPr/>
          <p:nvPr/>
        </p:nvSpPr>
        <p:spPr bwMode="auto">
          <a:xfrm>
            <a:off x="3777638" y="2214387"/>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30" name="Rectangle 29">
            <a:extLst>
              <a:ext uri="{FF2B5EF4-FFF2-40B4-BE49-F238E27FC236}">
                <a16:creationId xmlns:a16="http://schemas.microsoft.com/office/drawing/2014/main" id="{AEE204C9-CAD3-4CA7-A8C1-D88D21032D4A}"/>
              </a:ext>
            </a:extLst>
          </p:cNvPr>
          <p:cNvSpPr/>
          <p:nvPr/>
        </p:nvSpPr>
        <p:spPr bwMode="auto">
          <a:xfrm>
            <a:off x="3781612" y="2759514"/>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31" name="Rectangle 30">
            <a:extLst>
              <a:ext uri="{FF2B5EF4-FFF2-40B4-BE49-F238E27FC236}">
                <a16:creationId xmlns:a16="http://schemas.microsoft.com/office/drawing/2014/main" id="{6C5A9C22-11ED-4409-8578-794C62AE8EFE}"/>
              </a:ext>
            </a:extLst>
          </p:cNvPr>
          <p:cNvSpPr/>
          <p:nvPr/>
        </p:nvSpPr>
        <p:spPr bwMode="auto">
          <a:xfrm>
            <a:off x="3781613" y="3304641"/>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Runtime</a:t>
            </a:r>
          </a:p>
        </p:txBody>
      </p:sp>
      <p:sp>
        <p:nvSpPr>
          <p:cNvPr id="32" name="Rectangle 31">
            <a:extLst>
              <a:ext uri="{FF2B5EF4-FFF2-40B4-BE49-F238E27FC236}">
                <a16:creationId xmlns:a16="http://schemas.microsoft.com/office/drawing/2014/main" id="{48667B47-CEF8-44F9-96E9-4834397C70B5}"/>
              </a:ext>
            </a:extLst>
          </p:cNvPr>
          <p:cNvSpPr/>
          <p:nvPr/>
        </p:nvSpPr>
        <p:spPr bwMode="auto">
          <a:xfrm>
            <a:off x="3781614" y="3849768"/>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33" name="Rectangle 32">
            <a:extLst>
              <a:ext uri="{FF2B5EF4-FFF2-40B4-BE49-F238E27FC236}">
                <a16:creationId xmlns:a16="http://schemas.microsoft.com/office/drawing/2014/main" id="{A4CC5C7C-8832-44F4-8851-6FBD536CD1CD}"/>
              </a:ext>
            </a:extLst>
          </p:cNvPr>
          <p:cNvSpPr/>
          <p:nvPr/>
        </p:nvSpPr>
        <p:spPr bwMode="auto">
          <a:xfrm>
            <a:off x="3781614" y="4394895"/>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34" name="Rectangle 33">
            <a:extLst>
              <a:ext uri="{FF2B5EF4-FFF2-40B4-BE49-F238E27FC236}">
                <a16:creationId xmlns:a16="http://schemas.microsoft.com/office/drawing/2014/main" id="{4CC399BE-CD4F-492F-865C-EA7353219051}"/>
              </a:ext>
            </a:extLst>
          </p:cNvPr>
          <p:cNvSpPr/>
          <p:nvPr/>
        </p:nvSpPr>
        <p:spPr bwMode="auto">
          <a:xfrm>
            <a:off x="3781614" y="4940022"/>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35" name="Rectangle 34">
            <a:extLst>
              <a:ext uri="{FF2B5EF4-FFF2-40B4-BE49-F238E27FC236}">
                <a16:creationId xmlns:a16="http://schemas.microsoft.com/office/drawing/2014/main" id="{13756DBC-5898-41B5-9070-40F90AE4B2CD}"/>
              </a:ext>
            </a:extLst>
          </p:cNvPr>
          <p:cNvSpPr/>
          <p:nvPr/>
        </p:nvSpPr>
        <p:spPr bwMode="auto">
          <a:xfrm>
            <a:off x="3781615" y="5485149"/>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36" name="Rectangle 35">
            <a:extLst>
              <a:ext uri="{FF2B5EF4-FFF2-40B4-BE49-F238E27FC236}">
                <a16:creationId xmlns:a16="http://schemas.microsoft.com/office/drawing/2014/main" id="{2DCAF350-E54F-4D44-A582-B0CBA1470E98}"/>
              </a:ext>
            </a:extLst>
          </p:cNvPr>
          <p:cNvSpPr/>
          <p:nvPr/>
        </p:nvSpPr>
        <p:spPr bwMode="auto">
          <a:xfrm>
            <a:off x="3781614" y="6030275"/>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58" name="TextBox 57">
            <a:extLst>
              <a:ext uri="{FF2B5EF4-FFF2-40B4-BE49-F238E27FC236}">
                <a16:creationId xmlns:a16="http://schemas.microsoft.com/office/drawing/2014/main" id="{891A9A9F-1311-4F97-BE87-0B512A881769}"/>
              </a:ext>
            </a:extLst>
          </p:cNvPr>
          <p:cNvSpPr txBox="1"/>
          <p:nvPr/>
        </p:nvSpPr>
        <p:spPr>
          <a:xfrm>
            <a:off x="3781612" y="1500728"/>
            <a:ext cx="2118838" cy="578839"/>
          </a:xfrm>
          <a:prstGeom prst="rect">
            <a:avLst/>
          </a:prstGeom>
          <a:noFill/>
        </p:spPr>
        <p:txBody>
          <a:bodyPr wrap="square" lIns="0" tIns="0" rIns="0" bIns="0" rtlCol="0" anchor="ctr" anchorCtr="0">
            <a:noAutofit/>
          </a:bodyPr>
          <a:lstStyle/>
          <a:p>
            <a:pPr algn="ctr"/>
            <a:r>
              <a:rPr lang="en-US" sz="1600" dirty="0"/>
              <a:t>Infrastructure</a:t>
            </a:r>
          </a:p>
          <a:p>
            <a:pPr algn="ctr"/>
            <a:r>
              <a:rPr lang="en-US" sz="1600" dirty="0"/>
              <a:t>( as a Service )</a:t>
            </a:r>
          </a:p>
        </p:txBody>
      </p:sp>
      <p:sp>
        <p:nvSpPr>
          <p:cNvPr id="37" name="Rectangle 36">
            <a:extLst>
              <a:ext uri="{FF2B5EF4-FFF2-40B4-BE49-F238E27FC236}">
                <a16:creationId xmlns:a16="http://schemas.microsoft.com/office/drawing/2014/main" id="{711F34B3-3BA6-403C-A241-3228786E0650}"/>
              </a:ext>
            </a:extLst>
          </p:cNvPr>
          <p:cNvSpPr/>
          <p:nvPr/>
        </p:nvSpPr>
        <p:spPr bwMode="auto">
          <a:xfrm>
            <a:off x="6241121" y="2214386"/>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38" name="Rectangle 37">
            <a:extLst>
              <a:ext uri="{FF2B5EF4-FFF2-40B4-BE49-F238E27FC236}">
                <a16:creationId xmlns:a16="http://schemas.microsoft.com/office/drawing/2014/main" id="{B99729DB-5DBA-4411-B9A4-4D319A0D8F54}"/>
              </a:ext>
            </a:extLst>
          </p:cNvPr>
          <p:cNvSpPr/>
          <p:nvPr/>
        </p:nvSpPr>
        <p:spPr bwMode="auto">
          <a:xfrm>
            <a:off x="6245095" y="2759513"/>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39" name="Rectangle 38">
            <a:extLst>
              <a:ext uri="{FF2B5EF4-FFF2-40B4-BE49-F238E27FC236}">
                <a16:creationId xmlns:a16="http://schemas.microsoft.com/office/drawing/2014/main" id="{4A2A5E1C-B650-4426-A926-48187EE05AF9}"/>
              </a:ext>
            </a:extLst>
          </p:cNvPr>
          <p:cNvSpPr/>
          <p:nvPr/>
        </p:nvSpPr>
        <p:spPr bwMode="auto">
          <a:xfrm>
            <a:off x="6245096" y="3304640"/>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Runtime</a:t>
            </a:r>
          </a:p>
        </p:txBody>
      </p:sp>
      <p:sp>
        <p:nvSpPr>
          <p:cNvPr id="40" name="Rectangle 39">
            <a:extLst>
              <a:ext uri="{FF2B5EF4-FFF2-40B4-BE49-F238E27FC236}">
                <a16:creationId xmlns:a16="http://schemas.microsoft.com/office/drawing/2014/main" id="{05CAA197-6905-4C2F-B98A-F86744B5B805}"/>
              </a:ext>
            </a:extLst>
          </p:cNvPr>
          <p:cNvSpPr/>
          <p:nvPr/>
        </p:nvSpPr>
        <p:spPr bwMode="auto">
          <a:xfrm>
            <a:off x="6245097" y="3849767"/>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Operating System</a:t>
            </a:r>
          </a:p>
        </p:txBody>
      </p:sp>
      <p:sp>
        <p:nvSpPr>
          <p:cNvPr id="41" name="Rectangle 40">
            <a:extLst>
              <a:ext uri="{FF2B5EF4-FFF2-40B4-BE49-F238E27FC236}">
                <a16:creationId xmlns:a16="http://schemas.microsoft.com/office/drawing/2014/main" id="{BEF5BEEF-A602-4C9E-BF6C-66F137F854C7}"/>
              </a:ext>
            </a:extLst>
          </p:cNvPr>
          <p:cNvSpPr/>
          <p:nvPr/>
        </p:nvSpPr>
        <p:spPr bwMode="auto">
          <a:xfrm>
            <a:off x="6245097" y="439489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Virtual Machine</a:t>
            </a:r>
          </a:p>
        </p:txBody>
      </p:sp>
      <p:sp>
        <p:nvSpPr>
          <p:cNvPr id="42" name="Rectangle 41">
            <a:extLst>
              <a:ext uri="{FF2B5EF4-FFF2-40B4-BE49-F238E27FC236}">
                <a16:creationId xmlns:a16="http://schemas.microsoft.com/office/drawing/2014/main" id="{419B96FC-2077-4495-B868-CCA7970E19BF}"/>
              </a:ext>
            </a:extLst>
          </p:cNvPr>
          <p:cNvSpPr/>
          <p:nvPr/>
        </p:nvSpPr>
        <p:spPr bwMode="auto">
          <a:xfrm>
            <a:off x="6245097" y="4940021"/>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43" name="Rectangle 42">
            <a:extLst>
              <a:ext uri="{FF2B5EF4-FFF2-40B4-BE49-F238E27FC236}">
                <a16:creationId xmlns:a16="http://schemas.microsoft.com/office/drawing/2014/main" id="{2FC6645D-2576-4FE4-8570-98F2BA3A074D}"/>
              </a:ext>
            </a:extLst>
          </p:cNvPr>
          <p:cNvSpPr/>
          <p:nvPr/>
        </p:nvSpPr>
        <p:spPr bwMode="auto">
          <a:xfrm>
            <a:off x="6245098" y="5485148"/>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44" name="Rectangle 43">
            <a:extLst>
              <a:ext uri="{FF2B5EF4-FFF2-40B4-BE49-F238E27FC236}">
                <a16:creationId xmlns:a16="http://schemas.microsoft.com/office/drawing/2014/main" id="{315A9292-6A09-4361-8D0A-7A4D2048AB7A}"/>
              </a:ext>
            </a:extLst>
          </p:cNvPr>
          <p:cNvSpPr/>
          <p:nvPr/>
        </p:nvSpPr>
        <p:spPr bwMode="auto">
          <a:xfrm>
            <a:off x="6245097" y="603027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59" name="TextBox 58">
            <a:extLst>
              <a:ext uri="{FF2B5EF4-FFF2-40B4-BE49-F238E27FC236}">
                <a16:creationId xmlns:a16="http://schemas.microsoft.com/office/drawing/2014/main" id="{68909209-972A-4F63-8732-40FFCBD3E762}"/>
              </a:ext>
            </a:extLst>
          </p:cNvPr>
          <p:cNvSpPr txBox="1"/>
          <p:nvPr/>
        </p:nvSpPr>
        <p:spPr>
          <a:xfrm>
            <a:off x="6241121" y="1500728"/>
            <a:ext cx="2118838" cy="578839"/>
          </a:xfrm>
          <a:prstGeom prst="rect">
            <a:avLst/>
          </a:prstGeom>
          <a:noFill/>
        </p:spPr>
        <p:txBody>
          <a:bodyPr wrap="square" lIns="0" tIns="0" rIns="0" bIns="0" rtlCol="0" anchor="ctr" anchorCtr="0">
            <a:noAutofit/>
          </a:bodyPr>
          <a:lstStyle/>
          <a:p>
            <a:pPr algn="ctr"/>
            <a:r>
              <a:rPr lang="en-US" sz="1600" dirty="0"/>
              <a:t>Platform</a:t>
            </a:r>
          </a:p>
          <a:p>
            <a:pPr algn="ctr"/>
            <a:r>
              <a:rPr lang="en-US" sz="1600" dirty="0"/>
              <a:t>( as a Service )</a:t>
            </a:r>
          </a:p>
        </p:txBody>
      </p:sp>
      <p:sp>
        <p:nvSpPr>
          <p:cNvPr id="45" name="Rectangle 44">
            <a:extLst>
              <a:ext uri="{FF2B5EF4-FFF2-40B4-BE49-F238E27FC236}">
                <a16:creationId xmlns:a16="http://schemas.microsoft.com/office/drawing/2014/main" id="{A3083A2A-F374-4CDB-8043-D4C696CCB8F2}"/>
              </a:ext>
            </a:extLst>
          </p:cNvPr>
          <p:cNvSpPr/>
          <p:nvPr/>
        </p:nvSpPr>
        <p:spPr bwMode="auto">
          <a:xfrm>
            <a:off x="8708578" y="2214386"/>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46" name="Rectangle 45">
            <a:extLst>
              <a:ext uri="{FF2B5EF4-FFF2-40B4-BE49-F238E27FC236}">
                <a16:creationId xmlns:a16="http://schemas.microsoft.com/office/drawing/2014/main" id="{BA627D33-9159-422F-A0CA-5EF078D0EFFB}"/>
              </a:ext>
            </a:extLst>
          </p:cNvPr>
          <p:cNvSpPr/>
          <p:nvPr/>
        </p:nvSpPr>
        <p:spPr bwMode="auto">
          <a:xfrm>
            <a:off x="8712552" y="2759513"/>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Applications</a:t>
            </a:r>
          </a:p>
        </p:txBody>
      </p:sp>
      <p:sp>
        <p:nvSpPr>
          <p:cNvPr id="47" name="Rectangle 46">
            <a:extLst>
              <a:ext uri="{FF2B5EF4-FFF2-40B4-BE49-F238E27FC236}">
                <a16:creationId xmlns:a16="http://schemas.microsoft.com/office/drawing/2014/main" id="{2941AD9C-3214-4DA8-BCCB-ABB6B9A3C50E}"/>
              </a:ext>
            </a:extLst>
          </p:cNvPr>
          <p:cNvSpPr/>
          <p:nvPr/>
        </p:nvSpPr>
        <p:spPr bwMode="auto">
          <a:xfrm>
            <a:off x="8712553" y="3304640"/>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Runtime</a:t>
            </a:r>
          </a:p>
        </p:txBody>
      </p:sp>
      <p:sp>
        <p:nvSpPr>
          <p:cNvPr id="48" name="Rectangle 47">
            <a:extLst>
              <a:ext uri="{FF2B5EF4-FFF2-40B4-BE49-F238E27FC236}">
                <a16:creationId xmlns:a16="http://schemas.microsoft.com/office/drawing/2014/main" id="{8FCEFEFF-44B3-4663-A521-C45437707F03}"/>
              </a:ext>
            </a:extLst>
          </p:cNvPr>
          <p:cNvSpPr/>
          <p:nvPr/>
        </p:nvSpPr>
        <p:spPr bwMode="auto">
          <a:xfrm>
            <a:off x="8712554" y="3849767"/>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Operating System</a:t>
            </a:r>
          </a:p>
        </p:txBody>
      </p:sp>
      <p:sp>
        <p:nvSpPr>
          <p:cNvPr id="49" name="Rectangle 48">
            <a:extLst>
              <a:ext uri="{FF2B5EF4-FFF2-40B4-BE49-F238E27FC236}">
                <a16:creationId xmlns:a16="http://schemas.microsoft.com/office/drawing/2014/main" id="{1C005BF4-AB5B-4409-9791-BC704CC990E8}"/>
              </a:ext>
            </a:extLst>
          </p:cNvPr>
          <p:cNvSpPr/>
          <p:nvPr/>
        </p:nvSpPr>
        <p:spPr bwMode="auto">
          <a:xfrm>
            <a:off x="8712554" y="439489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Virtual Machine</a:t>
            </a:r>
          </a:p>
        </p:txBody>
      </p:sp>
      <p:sp>
        <p:nvSpPr>
          <p:cNvPr id="50" name="Rectangle 49">
            <a:extLst>
              <a:ext uri="{FF2B5EF4-FFF2-40B4-BE49-F238E27FC236}">
                <a16:creationId xmlns:a16="http://schemas.microsoft.com/office/drawing/2014/main" id="{BFE04076-0048-4B7A-8543-0D4A586D1A61}"/>
              </a:ext>
            </a:extLst>
          </p:cNvPr>
          <p:cNvSpPr/>
          <p:nvPr/>
        </p:nvSpPr>
        <p:spPr bwMode="auto">
          <a:xfrm>
            <a:off x="8712554" y="4940021"/>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51" name="Rectangle 50">
            <a:extLst>
              <a:ext uri="{FF2B5EF4-FFF2-40B4-BE49-F238E27FC236}">
                <a16:creationId xmlns:a16="http://schemas.microsoft.com/office/drawing/2014/main" id="{AA7F8D33-C106-424D-BD1E-E63B598807B2}"/>
              </a:ext>
            </a:extLst>
          </p:cNvPr>
          <p:cNvSpPr/>
          <p:nvPr/>
        </p:nvSpPr>
        <p:spPr bwMode="auto">
          <a:xfrm>
            <a:off x="8712555" y="5485148"/>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4BEE6157-77B4-4FCC-8394-4910D8AD7B23}"/>
              </a:ext>
            </a:extLst>
          </p:cNvPr>
          <p:cNvSpPr/>
          <p:nvPr/>
        </p:nvSpPr>
        <p:spPr bwMode="auto">
          <a:xfrm>
            <a:off x="8712554" y="603027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60" name="TextBox 59">
            <a:extLst>
              <a:ext uri="{FF2B5EF4-FFF2-40B4-BE49-F238E27FC236}">
                <a16:creationId xmlns:a16="http://schemas.microsoft.com/office/drawing/2014/main" id="{1B33F6B5-D2F1-4E91-8830-F92A492CEF87}"/>
              </a:ext>
            </a:extLst>
          </p:cNvPr>
          <p:cNvSpPr txBox="1"/>
          <p:nvPr/>
        </p:nvSpPr>
        <p:spPr>
          <a:xfrm>
            <a:off x="8704604" y="1500728"/>
            <a:ext cx="2118838" cy="578839"/>
          </a:xfrm>
          <a:prstGeom prst="rect">
            <a:avLst/>
          </a:prstGeom>
          <a:noFill/>
        </p:spPr>
        <p:txBody>
          <a:bodyPr wrap="square" lIns="0" tIns="0" rIns="0" bIns="0" rtlCol="0" anchor="ctr" anchorCtr="0">
            <a:noAutofit/>
          </a:bodyPr>
          <a:lstStyle/>
          <a:p>
            <a:pPr algn="ctr"/>
            <a:r>
              <a:rPr lang="en-US" sz="1600" dirty="0"/>
              <a:t>Software</a:t>
            </a:r>
          </a:p>
          <a:p>
            <a:pPr algn="ctr"/>
            <a:r>
              <a:rPr lang="en-US" sz="1600" dirty="0"/>
              <a:t>( as a Service )</a:t>
            </a:r>
          </a:p>
        </p:txBody>
      </p:sp>
    </p:spTree>
    <p:extLst>
      <p:ext uri="{BB962C8B-B14F-4D97-AF65-F5344CB8AC3E}">
        <p14:creationId xmlns:p14="http://schemas.microsoft.com/office/powerpoint/2010/main" val="9991881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F9BA-BD3C-4253-AD5C-24A7A7201274}"/>
              </a:ext>
            </a:extLst>
          </p:cNvPr>
          <p:cNvSpPr>
            <a:spLocks noGrp="1"/>
          </p:cNvSpPr>
          <p:nvPr>
            <p:ph type="title"/>
          </p:nvPr>
        </p:nvSpPr>
        <p:spPr/>
        <p:txBody>
          <a:bodyPr/>
          <a:lstStyle/>
          <a:p>
            <a:r>
              <a:rPr lang="en-US" dirty="0"/>
              <a:t>Path mappings</a:t>
            </a:r>
          </a:p>
        </p:txBody>
      </p:sp>
      <p:sp>
        <p:nvSpPr>
          <p:cNvPr id="3" name="Text Placeholder 2">
            <a:extLst>
              <a:ext uri="{FF2B5EF4-FFF2-40B4-BE49-F238E27FC236}">
                <a16:creationId xmlns:a16="http://schemas.microsoft.com/office/drawing/2014/main" id="{1CA6E26E-A9D8-4742-8001-273A59C7E613}"/>
              </a:ext>
            </a:extLst>
          </p:cNvPr>
          <p:cNvSpPr>
            <a:spLocks noGrp="1"/>
          </p:cNvSpPr>
          <p:nvPr>
            <p:ph type="body" sz="quarter" idx="10"/>
          </p:nvPr>
        </p:nvSpPr>
        <p:spPr>
          <a:xfrm>
            <a:off x="584200" y="1435497"/>
            <a:ext cx="11018520" cy="2055947"/>
          </a:xfrm>
        </p:spPr>
        <p:txBody>
          <a:bodyPr/>
          <a:lstStyle/>
          <a:p>
            <a:r>
              <a:rPr lang="en-US" dirty="0"/>
              <a:t>Windows:</a:t>
            </a:r>
          </a:p>
          <a:p>
            <a:pPr lvl="1"/>
            <a:r>
              <a:rPr lang="en-US" dirty="0"/>
              <a:t>Custom IIS handler mappings</a:t>
            </a:r>
          </a:p>
          <a:p>
            <a:pPr lvl="1"/>
            <a:r>
              <a:rPr lang="en-US" dirty="0"/>
              <a:t>Virtual applications/directories</a:t>
            </a:r>
          </a:p>
          <a:p>
            <a:r>
              <a:rPr lang="en-US" dirty="0"/>
              <a:t>Containerized:</a:t>
            </a:r>
          </a:p>
          <a:p>
            <a:pPr lvl="1"/>
            <a:r>
              <a:rPr lang="en-US" dirty="0"/>
              <a:t>Custom-mounted storage</a:t>
            </a:r>
          </a:p>
        </p:txBody>
      </p:sp>
    </p:spTree>
    <p:custDataLst>
      <p:tags r:id="rId1"/>
    </p:custDataLst>
    <p:extLst>
      <p:ext uri="{BB962C8B-B14F-4D97-AF65-F5344CB8AC3E}">
        <p14:creationId xmlns:p14="http://schemas.microsoft.com/office/powerpoint/2010/main" val="320638532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a:t>
            </a:r>
          </a:p>
        </p:txBody>
      </p:sp>
      <p:sp>
        <p:nvSpPr>
          <p:cNvPr id="3" name="Text Placeholder 2" descr="The sample code sections use the az webapp config set command to update the application runtime.">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az webapp config set </a:t>
            </a:r>
            <a:r>
              <a:rPr lang="en-US" sz="1800" dirty="0">
                <a:solidFill>
                  <a:srgbClr val="001080"/>
                </a:solidFill>
              </a:rPr>
              <a:t>--linux-fx-version </a:t>
            </a:r>
            <a:r>
              <a:rPr lang="en-US" sz="1800" dirty="0">
                <a:solidFill>
                  <a:srgbClr val="A31515"/>
                </a:solidFill>
              </a:rPr>
              <a:t>"DOTNETCORE|3.1"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a:solidFill>
                  <a:srgbClr val="0000FF"/>
                </a:solidFill>
              </a:rPr>
              <a:t>az webapp config set </a:t>
            </a:r>
            <a:r>
              <a:rPr lang="en-US" sz="1800" dirty="0">
                <a:solidFill>
                  <a:srgbClr val="001080"/>
                </a:solidFill>
              </a:rPr>
              <a:t>--php-version </a:t>
            </a:r>
            <a:r>
              <a:rPr lang="en-US" sz="1800" dirty="0">
                <a:solidFill>
                  <a:srgbClr val="A31515"/>
                </a:solidFill>
              </a:rPr>
              <a:t>7.0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a:solidFill>
                  <a:srgbClr val="0000FF"/>
                </a:solidFill>
              </a:rPr>
              <a:t>az webapp config set </a:t>
            </a:r>
            <a:r>
              <a:rPr lang="en-US" sz="1800" dirty="0">
                <a:solidFill>
                  <a:srgbClr val="001080"/>
                </a:solidFill>
              </a:rPr>
              <a:t>--python-version </a:t>
            </a:r>
            <a:r>
              <a:rPr lang="en-US" sz="1800" dirty="0">
                <a:solidFill>
                  <a:srgbClr val="A31515"/>
                </a:solidFill>
              </a:rPr>
              <a:t>3.4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a:solidFill>
                  <a:srgbClr val="0000FF"/>
                </a:solidFill>
              </a:rPr>
              <a:t>az webapp config set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 </a:t>
            </a:r>
            <a:r>
              <a:rPr lang="en-US" sz="1800" dirty="0">
                <a:solidFill>
                  <a:srgbClr val="001080"/>
                </a:solidFill>
              </a:rPr>
              <a:t>--java-version </a:t>
            </a:r>
            <a:r>
              <a:rPr lang="en-US" sz="1800" dirty="0">
                <a:solidFill>
                  <a:srgbClr val="A31515"/>
                </a:solidFill>
              </a:rPr>
              <a:t>1.8 </a:t>
            </a:r>
            <a:r>
              <a:rPr lang="en-US" sz="1800" dirty="0">
                <a:solidFill>
                  <a:srgbClr val="001080"/>
                </a:solidFill>
              </a:rPr>
              <a:t>--java-container </a:t>
            </a:r>
            <a:r>
              <a:rPr lang="en-US" sz="1800" dirty="0">
                <a:solidFill>
                  <a:srgbClr val="A31515"/>
                </a:solidFill>
              </a:rPr>
              <a:t>Tomcat </a:t>
            </a:r>
            <a:r>
              <a:rPr lang="en-US" sz="1800" dirty="0">
                <a:solidFill>
                  <a:srgbClr val="001080"/>
                </a:solidFill>
              </a:rPr>
              <a:t>--java-container-version </a:t>
            </a:r>
            <a:r>
              <a:rPr lang="en-US" sz="1800" dirty="0">
                <a:solidFill>
                  <a:srgbClr val="A31515"/>
                </a:solidFill>
              </a:rPr>
              <a:t>9.0 </a:t>
            </a:r>
            <a:endParaRPr lang="en-US" sz="1800" dirty="0">
              <a:solidFill>
                <a:srgbClr val="000000"/>
              </a:solidFill>
            </a:endParaRPr>
          </a:p>
        </p:txBody>
      </p:sp>
      <p:sp>
        <p:nvSpPr>
          <p:cNvPr id="8" name="Rectangle: Rounded Corners 7">
            <a:extLst>
              <a:ext uri="{FF2B5EF4-FFF2-40B4-BE49-F238E27FC236}">
                <a16:creationId xmlns:a16="http://schemas.microsoft.com/office/drawing/2014/main" id="{8C452FF1-DBDF-40DA-9BDA-969EFEB444CA}"/>
              </a:ext>
              <a:ext uri="{C183D7F6-B498-43B3-948B-1728B52AA6E4}">
                <adec:decorative xmlns:adec="http://schemas.microsoft.com/office/drawing/2017/decorative" val="1"/>
              </a:ext>
            </a:extLst>
          </p:cNvPr>
          <p:cNvSpPr/>
          <p:nvPr/>
        </p:nvSpPr>
        <p:spPr bwMode="auto">
          <a:xfrm>
            <a:off x="5768425" y="5239265"/>
            <a:ext cx="1657985" cy="604586"/>
          </a:xfrm>
          <a:prstGeom prst="round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Java version</a:t>
            </a:r>
          </a:p>
        </p:txBody>
      </p:sp>
      <p:cxnSp>
        <p:nvCxnSpPr>
          <p:cNvPr id="10" name="Straight Connector 9">
            <a:extLst>
              <a:ext uri="{FF2B5EF4-FFF2-40B4-BE49-F238E27FC236}">
                <a16:creationId xmlns:a16="http://schemas.microsoft.com/office/drawing/2014/main" id="{2345CC73-7E11-4259-8830-107C38DFC7BD}"/>
              </a:ext>
              <a:ext uri="{C183D7F6-B498-43B3-948B-1728B52AA6E4}">
                <adec:decorative xmlns:adec="http://schemas.microsoft.com/office/drawing/2017/decorative" val="1"/>
              </a:ext>
            </a:extLst>
          </p:cNvPr>
          <p:cNvCxnSpPr>
            <a:cxnSpLocks/>
            <a:stCxn id="8" idx="3"/>
          </p:cNvCxnSpPr>
          <p:nvPr/>
        </p:nvCxnSpPr>
        <p:spPr>
          <a:xfrm flipV="1">
            <a:off x="7426410" y="4667252"/>
            <a:ext cx="2517690" cy="87430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121C007A-9F19-4857-BB66-D7C1A0C70574}"/>
              </a:ext>
              <a:ext uri="{C183D7F6-B498-43B3-948B-1728B52AA6E4}">
                <adec:decorative xmlns:adec="http://schemas.microsoft.com/office/drawing/2017/decorative" val="1"/>
              </a:ext>
            </a:extLst>
          </p:cNvPr>
          <p:cNvSpPr/>
          <p:nvPr/>
        </p:nvSpPr>
        <p:spPr bwMode="auto">
          <a:xfrm>
            <a:off x="4939432" y="3770393"/>
            <a:ext cx="1657985" cy="604586"/>
          </a:xfrm>
          <a:prstGeom prst="round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Update Python version</a:t>
            </a:r>
          </a:p>
        </p:txBody>
      </p:sp>
      <p:cxnSp>
        <p:nvCxnSpPr>
          <p:cNvPr id="16" name="Straight Connector 15">
            <a:extLst>
              <a:ext uri="{FF2B5EF4-FFF2-40B4-BE49-F238E27FC236}">
                <a16:creationId xmlns:a16="http://schemas.microsoft.com/office/drawing/2014/main" id="{41059148-0C1C-477F-A1A3-C88A05E168A2}"/>
              </a:ext>
              <a:ext uri="{C183D7F6-B498-43B3-948B-1728B52AA6E4}">
                <adec:decorative xmlns:adec="http://schemas.microsoft.com/office/drawing/2017/decorative" val="1"/>
              </a:ext>
            </a:extLst>
          </p:cNvPr>
          <p:cNvCxnSpPr>
            <a:cxnSpLocks/>
            <a:endCxn id="14" idx="1"/>
          </p:cNvCxnSpPr>
          <p:nvPr/>
        </p:nvCxnSpPr>
        <p:spPr>
          <a:xfrm>
            <a:off x="3790950" y="3770393"/>
            <a:ext cx="1148482"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DDE250F1-C15F-4E35-87AF-1F3023E758C8}"/>
              </a:ext>
              <a:ext uri="{C183D7F6-B498-43B3-948B-1728B52AA6E4}">
                <adec:decorative xmlns:adec="http://schemas.microsoft.com/office/drawing/2017/decorative" val="1"/>
              </a:ext>
            </a:extLst>
          </p:cNvPr>
          <p:cNvSpPr/>
          <p:nvPr/>
        </p:nvSpPr>
        <p:spPr bwMode="auto">
          <a:xfrm>
            <a:off x="5010325" y="2861176"/>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PHP version</a:t>
            </a:r>
          </a:p>
        </p:txBody>
      </p:sp>
      <p:cxnSp>
        <p:nvCxnSpPr>
          <p:cNvPr id="19" name="Straight Connector 18">
            <a:extLst>
              <a:ext uri="{FF2B5EF4-FFF2-40B4-BE49-F238E27FC236}">
                <a16:creationId xmlns:a16="http://schemas.microsoft.com/office/drawing/2014/main" id="{033192B2-6BC2-4F44-9808-79555A822A9B}"/>
              </a:ext>
              <a:ext uri="{C183D7F6-B498-43B3-948B-1728B52AA6E4}">
                <adec:decorative xmlns:adec="http://schemas.microsoft.com/office/drawing/2017/decorative" val="1"/>
              </a:ext>
            </a:extLst>
          </p:cNvPr>
          <p:cNvCxnSpPr>
            <a:cxnSpLocks/>
            <a:endCxn id="18" idx="1"/>
          </p:cNvCxnSpPr>
          <p:nvPr/>
        </p:nvCxnSpPr>
        <p:spPr>
          <a:xfrm>
            <a:off x="4365191" y="2906107"/>
            <a:ext cx="645134" cy="25736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109A84-B9CC-42FC-AB65-763843D283D1}"/>
              </a:ext>
              <a:ext uri="{C183D7F6-B498-43B3-948B-1728B52AA6E4}">
                <adec:decorative xmlns:adec="http://schemas.microsoft.com/office/drawing/2017/decorative" val="1"/>
              </a:ext>
            </a:extLst>
          </p:cNvPr>
          <p:cNvCxnSpPr>
            <a:cxnSpLocks/>
          </p:cNvCxnSpPr>
          <p:nvPr/>
        </p:nvCxnSpPr>
        <p:spPr>
          <a:xfrm flipH="1">
            <a:off x="4939432" y="1785766"/>
            <a:ext cx="719963" cy="46848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DD28616-62D2-4F9C-AD13-483D3A902627}"/>
              </a:ext>
              <a:ext uri="{C183D7F6-B498-43B3-948B-1728B52AA6E4}">
                <adec:decorative xmlns:adec="http://schemas.microsoft.com/office/drawing/2017/decorative" val="1"/>
              </a:ext>
            </a:extLst>
          </p:cNvPr>
          <p:cNvSpPr/>
          <p:nvPr/>
        </p:nvSpPr>
        <p:spPr bwMode="auto">
          <a:xfrm>
            <a:off x="3352340" y="1906625"/>
            <a:ext cx="1657985" cy="604586"/>
          </a:xfrm>
          <a:prstGeom prst="round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Update .NET version</a:t>
            </a:r>
          </a:p>
        </p:txBody>
      </p:sp>
    </p:spTree>
    <p:custDataLst>
      <p:tags r:id="rId1"/>
    </p:custDataLst>
    <p:extLst>
      <p:ext uri="{BB962C8B-B14F-4D97-AF65-F5344CB8AC3E}">
        <p14:creationId xmlns:p14="http://schemas.microsoft.com/office/powerpoint/2010/main" val="386769818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 (Node.js)</a:t>
            </a:r>
          </a:p>
        </p:txBody>
      </p:sp>
      <p:sp>
        <p:nvSpPr>
          <p:cNvPr id="3" name="Text Placeholder 2" descr="The sample code changes the WEBSITE_NODE_DEFAULT_VERSION application setting.">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1274195"/>
          </a:xfrm>
        </p:spPr>
        <p:txBody>
          <a:bodyPr/>
          <a:lstStyle/>
          <a:p>
            <a:r>
              <a:rPr lang="en-US" sz="1800" dirty="0">
                <a:solidFill>
                  <a:srgbClr val="0000FF"/>
                </a:solidFill>
              </a:rPr>
              <a:t>az webapp config appsettings set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&lt;groupname&gt; `</a:t>
            </a:r>
            <a:endParaRPr lang="en-US" sz="1800" dirty="0">
              <a:solidFill>
                <a:srgbClr val="000000"/>
              </a:solidFill>
            </a:endParaRPr>
          </a:p>
          <a:p>
            <a:r>
              <a:rPr lang="en-US" sz="1800" dirty="0">
                <a:solidFill>
                  <a:srgbClr val="0000FF"/>
                </a:solidFill>
              </a:rPr>
              <a:t>    </a:t>
            </a:r>
            <a:r>
              <a:rPr lang="en-US" sz="1800" dirty="0">
                <a:solidFill>
                  <a:srgbClr val="001080"/>
                </a:solidFill>
              </a:rPr>
              <a:t>--name </a:t>
            </a:r>
            <a:r>
              <a:rPr lang="en-US" sz="1800" dirty="0">
                <a:solidFill>
                  <a:srgbClr val="A31515"/>
                </a:solidFill>
              </a:rPr>
              <a:t>&lt;appname&gt; `</a:t>
            </a:r>
            <a:endParaRPr lang="en-US" sz="1800" dirty="0">
              <a:solidFill>
                <a:srgbClr val="000000"/>
              </a:solidFill>
            </a:endParaRPr>
          </a:p>
          <a:p>
            <a:r>
              <a:rPr lang="en-US" sz="1800" dirty="0">
                <a:solidFill>
                  <a:srgbClr val="0000FF"/>
                </a:solidFill>
              </a:rPr>
              <a:t>    </a:t>
            </a:r>
            <a:r>
              <a:rPr lang="en-US" sz="1800" dirty="0">
                <a:solidFill>
                  <a:srgbClr val="001080"/>
                </a:solidFill>
              </a:rPr>
              <a:t>--settings </a:t>
            </a:r>
            <a:r>
              <a:rPr lang="en-US" sz="1800" dirty="0">
                <a:solidFill>
                  <a:srgbClr val="A31515"/>
                </a:solidFill>
              </a:rPr>
              <a:t>WEBSITE_NODE_DEFAULT_VERSION=8.9.3</a:t>
            </a:r>
            <a:endParaRPr lang="en-US" sz="1800" dirty="0">
              <a:solidFill>
                <a:srgbClr val="000000"/>
              </a:solidFill>
            </a:endParaRPr>
          </a:p>
        </p:txBody>
      </p:sp>
    </p:spTree>
    <p:custDataLst>
      <p:tags r:id="rId1"/>
    </p:custDataLst>
    <p:extLst>
      <p:ext uri="{BB962C8B-B14F-4D97-AF65-F5344CB8AC3E}">
        <p14:creationId xmlns:p14="http://schemas.microsoft.com/office/powerpoint/2010/main" val="267900965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466E-7217-47A7-ACBC-BF40682B8E6B}"/>
              </a:ext>
            </a:extLst>
          </p:cNvPr>
          <p:cNvSpPr>
            <a:spLocks noGrp="1"/>
          </p:cNvSpPr>
          <p:nvPr>
            <p:ph type="title"/>
          </p:nvPr>
        </p:nvSpPr>
        <p:spPr/>
        <p:txBody>
          <a:bodyPr/>
          <a:lstStyle/>
          <a:p>
            <a:r>
              <a:rPr lang="en-US" dirty="0"/>
              <a:t>Editing bulk settings </a:t>
            </a:r>
          </a:p>
        </p:txBody>
      </p:sp>
      <p:sp>
        <p:nvSpPr>
          <p:cNvPr id="3" name="Text Placeholder 2">
            <a:extLst>
              <a:ext uri="{FF2B5EF4-FFF2-40B4-BE49-F238E27FC236}">
                <a16:creationId xmlns:a16="http://schemas.microsoft.com/office/drawing/2014/main" id="{27BC4348-4C20-47DB-9DBB-E44C9B8B4FA4}"/>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"&lt;key-1&gt;"</a:t>
            </a:r>
            <a:r>
              <a:rPr lang="en-US" sz="1600" dirty="0">
                <a:solidFill>
                  <a:srgbClr val="000000"/>
                </a:solidFill>
              </a:rPr>
              <a:t>,</a:t>
            </a:r>
          </a:p>
          <a:p>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A31515"/>
                </a:solidFill>
              </a:rPr>
              <a:t>"&lt;value-1&gt;"</a:t>
            </a:r>
            <a:r>
              <a:rPr lang="en-US" sz="1600" dirty="0">
                <a:solidFill>
                  <a:srgbClr val="000000"/>
                </a:solidFill>
              </a:rPr>
              <a:t>,</a:t>
            </a:r>
          </a:p>
          <a:p>
            <a:r>
              <a:rPr lang="en-US" sz="1600" dirty="0">
                <a:solidFill>
                  <a:srgbClr val="000000"/>
                </a:solidFill>
              </a:rPr>
              <a:t>        </a:t>
            </a:r>
            <a:r>
              <a:rPr lang="en-US" sz="1600" dirty="0">
                <a:solidFill>
                  <a:srgbClr val="0451A5"/>
                </a:solidFill>
              </a:rPr>
              <a:t>"slotSetting"</a:t>
            </a:r>
            <a:r>
              <a:rPr lang="en-US" sz="1600" dirty="0">
                <a:solidFill>
                  <a:srgbClr val="000000"/>
                </a:solidFill>
              </a:rPr>
              <a:t>: </a:t>
            </a:r>
            <a:r>
              <a:rPr lang="en-US" sz="1600" dirty="0">
                <a:solidFill>
                  <a:srgbClr val="0000FF"/>
                </a:solidFill>
              </a:rPr>
              <a:t>false</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"&lt;key-2&gt;"</a:t>
            </a:r>
            <a:r>
              <a:rPr lang="en-US" sz="1600" dirty="0">
                <a:solidFill>
                  <a:srgbClr val="000000"/>
                </a:solidFill>
              </a:rPr>
              <a:t>,</a:t>
            </a:r>
          </a:p>
          <a:p>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A31515"/>
                </a:solidFill>
              </a:rPr>
              <a:t>"&lt;value-2&gt;"</a:t>
            </a:r>
            <a:r>
              <a:rPr lang="en-US" sz="1600" dirty="0">
                <a:solidFill>
                  <a:srgbClr val="000000"/>
                </a:solidFill>
              </a:rPr>
              <a:t>,</a:t>
            </a:r>
          </a:p>
          <a:p>
            <a:r>
              <a:rPr lang="en-US" sz="1600" dirty="0">
                <a:solidFill>
                  <a:srgbClr val="000000"/>
                </a:solidFill>
              </a:rPr>
              <a:t>        </a:t>
            </a:r>
            <a:r>
              <a:rPr lang="en-US" sz="1600" dirty="0">
                <a:solidFill>
                  <a:srgbClr val="0451A5"/>
                </a:solidFill>
              </a:rPr>
              <a:t>"slotSetting"</a:t>
            </a:r>
            <a:r>
              <a:rPr lang="en-US" sz="1600" dirty="0">
                <a:solidFill>
                  <a:srgbClr val="000000"/>
                </a:solidFill>
              </a:rPr>
              <a:t>: </a:t>
            </a:r>
            <a:r>
              <a:rPr lang="en-US" sz="1600" dirty="0">
                <a:solidFill>
                  <a:srgbClr val="0000FF"/>
                </a:solidFill>
              </a:rPr>
              <a:t>false</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CD3131"/>
                </a:solidFill>
              </a:rPr>
              <a:t>...</a:t>
            </a:r>
            <a:endParaRPr lang="en-US" sz="1600" dirty="0">
              <a:solidFill>
                <a:srgbClr val="000000"/>
              </a:solidFill>
            </a:endParaRPr>
          </a:p>
          <a:p>
            <a:r>
              <a:rPr lang="en-US" sz="1600" dirty="0">
                <a:solidFill>
                  <a:srgbClr val="000000"/>
                </a:solidFill>
              </a:rPr>
              <a:t>]</a:t>
            </a:r>
          </a:p>
        </p:txBody>
      </p:sp>
    </p:spTree>
    <p:custDataLst>
      <p:tags r:id="rId1"/>
    </p:custDataLst>
    <p:extLst>
      <p:ext uri="{BB962C8B-B14F-4D97-AF65-F5344CB8AC3E}">
        <p14:creationId xmlns:p14="http://schemas.microsoft.com/office/powerpoint/2010/main" val="16206242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2955-C2B5-44F2-8094-318E37CC68DE}"/>
              </a:ext>
            </a:extLst>
          </p:cNvPr>
          <p:cNvSpPr>
            <a:spLocks noGrp="1"/>
          </p:cNvSpPr>
          <p:nvPr>
            <p:ph type="title"/>
          </p:nvPr>
        </p:nvSpPr>
        <p:spPr/>
        <p:txBody>
          <a:bodyPr/>
          <a:lstStyle/>
          <a:p>
            <a:r>
              <a:rPr lang="en-US" dirty="0"/>
              <a:t>CORS</a:t>
            </a:r>
          </a:p>
        </p:txBody>
      </p:sp>
      <p:sp>
        <p:nvSpPr>
          <p:cNvPr id="3" name="Text Placeholder 2">
            <a:extLst>
              <a:ext uri="{FF2B5EF4-FFF2-40B4-BE49-F238E27FC236}">
                <a16:creationId xmlns:a16="http://schemas.microsoft.com/office/drawing/2014/main" id="{7877C19C-A555-4E3D-B071-370A6338ACD8}"/>
              </a:ext>
            </a:extLst>
          </p:cNvPr>
          <p:cNvSpPr>
            <a:spLocks noGrp="1"/>
          </p:cNvSpPr>
          <p:nvPr>
            <p:ph type="body" sz="quarter" idx="10"/>
          </p:nvPr>
        </p:nvSpPr>
        <p:spPr>
          <a:xfrm>
            <a:off x="590867" y="1435100"/>
            <a:ext cx="11392585" cy="2634567"/>
          </a:xfrm>
        </p:spPr>
        <p:txBody>
          <a:bodyPr/>
          <a:lstStyle/>
          <a:p>
            <a:r>
              <a:rPr lang="en-US" dirty="0">
                <a:latin typeface="+mn-lt"/>
              </a:rPr>
              <a:t>Mechanism for servers to indicate that they support cross-site requests</a:t>
            </a:r>
          </a:p>
          <a:p>
            <a:pPr lvl="1"/>
            <a:r>
              <a:rPr lang="en-US" dirty="0">
                <a:cs typeface="Segoe UI Semilight" panose="020B0402040204020203" pitchFamily="34" charset="0"/>
              </a:rPr>
              <a:t>Servers can specify:</a:t>
            </a:r>
          </a:p>
          <a:p>
            <a:pPr lvl="2"/>
            <a:r>
              <a:rPr lang="en-US" dirty="0">
                <a:cs typeface="Segoe UI Semilight" panose="020B0402040204020203" pitchFamily="34" charset="0"/>
              </a:rPr>
              <a:t>Allowed HTTP verbs</a:t>
            </a:r>
          </a:p>
          <a:p>
            <a:pPr lvl="2"/>
            <a:r>
              <a:rPr lang="en-US" dirty="0">
                <a:cs typeface="Segoe UI Semilight" panose="020B0402040204020203" pitchFamily="34" charset="0"/>
              </a:rPr>
              <a:t>Allowed origins</a:t>
            </a:r>
          </a:p>
          <a:p>
            <a:pPr lvl="2"/>
            <a:r>
              <a:rPr lang="en-US" dirty="0">
                <a:cs typeface="Segoe UI Semilight" panose="020B0402040204020203" pitchFamily="34" charset="0"/>
              </a:rPr>
              <a:t>Allowed headers</a:t>
            </a:r>
          </a:p>
          <a:p>
            <a:r>
              <a:rPr lang="en-US" dirty="0">
                <a:latin typeface="+mn-lt"/>
              </a:rPr>
              <a:t>Directly supported by API Apps</a:t>
            </a:r>
          </a:p>
        </p:txBody>
      </p:sp>
      <p:grpSp>
        <p:nvGrpSpPr>
          <p:cNvPr id="4" name="Group 3" descr="The diagram depicts a JavaScript client library sending an HTTP OPTIONS request to assess cross-origin resource sharing (CORS) support before sending the actual request.">
            <a:extLst>
              <a:ext uri="{FF2B5EF4-FFF2-40B4-BE49-F238E27FC236}">
                <a16:creationId xmlns:a16="http://schemas.microsoft.com/office/drawing/2014/main" id="{0F151D21-F7CF-4E16-A501-AC72E8FD56D7}"/>
              </a:ext>
            </a:extLst>
          </p:cNvPr>
          <p:cNvGrpSpPr/>
          <p:nvPr/>
        </p:nvGrpSpPr>
        <p:grpSpPr>
          <a:xfrm>
            <a:off x="1920240" y="3770709"/>
            <a:ext cx="7165359" cy="2498329"/>
            <a:chOff x="1920240" y="3770709"/>
            <a:chExt cx="7165359" cy="2498329"/>
          </a:xfrm>
        </p:grpSpPr>
        <p:pic>
          <p:nvPicPr>
            <p:cNvPr id="6" name="Picture 5" descr="A close up of a sign&#10;&#10;Description automatically generated">
              <a:extLst>
                <a:ext uri="{FF2B5EF4-FFF2-40B4-BE49-F238E27FC236}">
                  <a16:creationId xmlns:a16="http://schemas.microsoft.com/office/drawing/2014/main" id="{C389B80C-514A-46B1-9183-4FA6CAD8952F}"/>
                </a:ext>
              </a:extLst>
            </p:cNvPr>
            <p:cNvPicPr>
              <a:picLocks noChangeAspect="1"/>
            </p:cNvPicPr>
            <p:nvPr/>
          </p:nvPicPr>
          <p:blipFill>
            <a:blip r:embed="rId3"/>
            <a:stretch>
              <a:fillRect/>
            </a:stretch>
          </p:blipFill>
          <p:spPr>
            <a:xfrm>
              <a:off x="1920240" y="3977597"/>
              <a:ext cx="1876048" cy="1379771"/>
            </a:xfrm>
            <a:prstGeom prst="rect">
              <a:avLst/>
            </a:prstGeom>
          </p:spPr>
        </p:pic>
        <p:pic>
          <p:nvPicPr>
            <p:cNvPr id="8" name="Picture 7" descr="A picture containing text, vector graphics&#10;&#10;Description automatically generated">
              <a:extLst>
                <a:ext uri="{FF2B5EF4-FFF2-40B4-BE49-F238E27FC236}">
                  <a16:creationId xmlns:a16="http://schemas.microsoft.com/office/drawing/2014/main" id="{29930E87-A1B3-420B-902C-46EA8BD1B48D}"/>
                </a:ext>
              </a:extLst>
            </p:cNvPr>
            <p:cNvPicPr>
              <a:picLocks noChangeAspect="1"/>
            </p:cNvPicPr>
            <p:nvPr/>
          </p:nvPicPr>
          <p:blipFill>
            <a:blip r:embed="rId4"/>
            <a:stretch>
              <a:fillRect/>
            </a:stretch>
          </p:blipFill>
          <p:spPr>
            <a:xfrm>
              <a:off x="7705828" y="4043129"/>
              <a:ext cx="1379771" cy="1379771"/>
            </a:xfrm>
            <a:prstGeom prst="rect">
              <a:avLst/>
            </a:prstGeom>
          </p:spPr>
        </p:pic>
        <p:cxnSp>
          <p:nvCxnSpPr>
            <p:cNvPr id="9" name="Straight Arrow Connector 8">
              <a:extLst>
                <a:ext uri="{FF2B5EF4-FFF2-40B4-BE49-F238E27FC236}">
                  <a16:creationId xmlns:a16="http://schemas.microsoft.com/office/drawing/2014/main" id="{01A4BA01-B288-4059-B90B-E178F4698609}"/>
                </a:ext>
              </a:extLst>
            </p:cNvPr>
            <p:cNvCxnSpPr>
              <a:cxnSpLocks/>
            </p:cNvCxnSpPr>
            <p:nvPr/>
          </p:nvCxnSpPr>
          <p:spPr>
            <a:xfrm>
              <a:off x="3828865" y="4434797"/>
              <a:ext cx="3876963"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BD84729-3377-4A8D-A325-9EEA05B75668}"/>
                </a:ext>
              </a:extLst>
            </p:cNvPr>
            <p:cNvCxnSpPr>
              <a:cxnSpLocks/>
            </p:cNvCxnSpPr>
            <p:nvPr/>
          </p:nvCxnSpPr>
          <p:spPr>
            <a:xfrm flipH="1" flipV="1">
              <a:off x="3828866" y="4733014"/>
              <a:ext cx="3751029" cy="20553"/>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3FBE8CC6-063B-4ED6-BF0B-6C6555982F22}"/>
                </a:ext>
              </a:extLst>
            </p:cNvPr>
            <p:cNvCxnSpPr>
              <a:cxnSpLocks/>
              <a:endCxn id="8" idx="2"/>
            </p:cNvCxnSpPr>
            <p:nvPr/>
          </p:nvCxnSpPr>
          <p:spPr>
            <a:xfrm flipV="1">
              <a:off x="8395713" y="5422900"/>
              <a:ext cx="1" cy="846138"/>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2" name="Rectangle 41">
              <a:extLst>
                <a:ext uri="{FF2B5EF4-FFF2-40B4-BE49-F238E27FC236}">
                  <a16:creationId xmlns:a16="http://schemas.microsoft.com/office/drawing/2014/main" id="{5EDD6B22-E52D-4A88-B06E-11A137320EBE}"/>
                </a:ext>
              </a:extLst>
            </p:cNvPr>
            <p:cNvSpPr/>
            <p:nvPr/>
          </p:nvSpPr>
          <p:spPr>
            <a:xfrm>
              <a:off x="4631569" y="4881023"/>
              <a:ext cx="2065694"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Access Control</a:t>
              </a:r>
              <a:endParaRPr lang="en-IN" sz="2200" dirty="0">
                <a:gradFill>
                  <a:gsLst>
                    <a:gs pos="2917">
                      <a:schemeClr val="tx1"/>
                    </a:gs>
                    <a:gs pos="30000">
                      <a:schemeClr val="tx1"/>
                    </a:gs>
                  </a:gsLst>
                  <a:lin ang="5400000" scaled="0"/>
                </a:gradFill>
                <a:latin typeface="+mj-lt"/>
              </a:endParaRPr>
            </a:p>
          </p:txBody>
        </p:sp>
        <p:sp>
          <p:nvSpPr>
            <p:cNvPr id="43" name="Rectangle 42">
              <a:extLst>
                <a:ext uri="{FF2B5EF4-FFF2-40B4-BE49-F238E27FC236}">
                  <a16:creationId xmlns:a16="http://schemas.microsoft.com/office/drawing/2014/main" id="{D9DF12C9-956C-469C-849B-63BE1D512356}"/>
                </a:ext>
              </a:extLst>
            </p:cNvPr>
            <p:cNvSpPr/>
            <p:nvPr/>
          </p:nvSpPr>
          <p:spPr>
            <a:xfrm>
              <a:off x="4631569" y="5670250"/>
              <a:ext cx="2102435"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Actual Request</a:t>
              </a:r>
              <a:endParaRPr lang="en-IN" sz="2200" dirty="0">
                <a:gradFill>
                  <a:gsLst>
                    <a:gs pos="2917">
                      <a:schemeClr val="tx1"/>
                    </a:gs>
                    <a:gs pos="30000">
                      <a:schemeClr val="tx1"/>
                    </a:gs>
                  </a:gsLst>
                  <a:lin ang="5400000" scaled="0"/>
                </a:gradFill>
                <a:latin typeface="+mj-lt"/>
              </a:endParaRPr>
            </a:p>
          </p:txBody>
        </p:sp>
        <p:sp>
          <p:nvSpPr>
            <p:cNvPr id="44" name="Rectangle 43">
              <a:extLst>
                <a:ext uri="{FF2B5EF4-FFF2-40B4-BE49-F238E27FC236}">
                  <a16:creationId xmlns:a16="http://schemas.microsoft.com/office/drawing/2014/main" id="{558762E4-AEDE-418E-8AAD-AFEB1139C5D6}"/>
                </a:ext>
              </a:extLst>
            </p:cNvPr>
            <p:cNvSpPr/>
            <p:nvPr/>
          </p:nvSpPr>
          <p:spPr>
            <a:xfrm>
              <a:off x="4631569" y="3825266"/>
              <a:ext cx="1199367"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Options</a:t>
              </a:r>
              <a:endParaRPr lang="en-IN" sz="2200" dirty="0">
                <a:gradFill>
                  <a:gsLst>
                    <a:gs pos="2917">
                      <a:schemeClr val="tx1"/>
                    </a:gs>
                    <a:gs pos="30000">
                      <a:schemeClr val="tx1"/>
                    </a:gs>
                  </a:gsLst>
                  <a:lin ang="5400000" scaled="0"/>
                </a:gradFill>
                <a:latin typeface="+mj-lt"/>
              </a:endParaRPr>
            </a:p>
          </p:txBody>
        </p:sp>
        <p:cxnSp>
          <p:nvCxnSpPr>
            <p:cNvPr id="16" name="Straight Connector 15">
              <a:extLst>
                <a:ext uri="{FF2B5EF4-FFF2-40B4-BE49-F238E27FC236}">
                  <a16:creationId xmlns:a16="http://schemas.microsoft.com/office/drawing/2014/main" id="{FB1B0A99-81B0-4982-9BBB-082E01AA3B5E}"/>
                </a:ext>
              </a:extLst>
            </p:cNvPr>
            <p:cNvCxnSpPr>
              <a:stCxn id="6" idx="2"/>
            </p:cNvCxnSpPr>
            <p:nvPr/>
          </p:nvCxnSpPr>
          <p:spPr>
            <a:xfrm>
              <a:off x="2858264" y="5357368"/>
              <a:ext cx="0" cy="91167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A6D83E-9481-4961-9CD7-D4779FB89056}"/>
                </a:ext>
              </a:extLst>
            </p:cNvPr>
            <p:cNvCxnSpPr/>
            <p:nvPr/>
          </p:nvCxnSpPr>
          <p:spPr>
            <a:xfrm>
              <a:off x="2843975" y="6240460"/>
              <a:ext cx="5537449"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6B65CAB-0492-4251-8A10-4EB3AC226822}"/>
                </a:ext>
              </a:extLst>
            </p:cNvPr>
            <p:cNvSpPr/>
            <p:nvPr/>
          </p:nvSpPr>
          <p:spPr bwMode="auto">
            <a:xfrm>
              <a:off x="4052307" y="3770709"/>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a:t>
              </a:r>
              <a:endParaRPr lang="en-IN" sz="2400" dirty="0">
                <a:solidFill>
                  <a:schemeClr val="tx1"/>
                </a:solidFill>
                <a:latin typeface="+mj-lt"/>
                <a:ea typeface="Segoe UI" pitchFamily="34" charset="0"/>
                <a:cs typeface="Segoe UI" pitchFamily="34" charset="0"/>
              </a:endParaRPr>
            </a:p>
          </p:txBody>
        </p:sp>
        <p:sp>
          <p:nvSpPr>
            <p:cNvPr id="30" name="Oval 29">
              <a:extLst>
                <a:ext uri="{FF2B5EF4-FFF2-40B4-BE49-F238E27FC236}">
                  <a16:creationId xmlns:a16="http://schemas.microsoft.com/office/drawing/2014/main" id="{43D296B1-694A-4671-9F22-0982A91AE07E}"/>
                </a:ext>
              </a:extLst>
            </p:cNvPr>
            <p:cNvSpPr/>
            <p:nvPr/>
          </p:nvSpPr>
          <p:spPr bwMode="auto">
            <a:xfrm>
              <a:off x="4052307" y="4826466"/>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2</a:t>
              </a:r>
              <a:endParaRPr lang="en-IN" sz="2400" dirty="0">
                <a:solidFill>
                  <a:schemeClr val="tx1"/>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C8FB3544-356C-4AEC-B29D-2F6D046EDEA9}"/>
                </a:ext>
              </a:extLst>
            </p:cNvPr>
            <p:cNvSpPr/>
            <p:nvPr/>
          </p:nvSpPr>
          <p:spPr bwMode="auto">
            <a:xfrm>
              <a:off x="4052307" y="5615693"/>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3</a:t>
              </a:r>
              <a:endParaRPr lang="en-IN" sz="2400" dirty="0">
                <a:solidFill>
                  <a:schemeClr val="tx1"/>
                </a:solidFill>
                <a:latin typeface="+mj-lt"/>
                <a:ea typeface="Segoe UI" pitchFamily="34" charset="0"/>
                <a:cs typeface="Segoe UI" pitchFamily="34" charset="0"/>
              </a:endParaRPr>
            </a:p>
          </p:txBody>
        </p:sp>
      </p:grpSp>
    </p:spTree>
    <p:extLst>
      <p:ext uri="{BB962C8B-B14F-4D97-AF65-F5344CB8AC3E}">
        <p14:creationId xmlns:p14="http://schemas.microsoft.com/office/powerpoint/2010/main" val="193251842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D0DB-B4E4-414F-8AE5-635E844CD1E3}"/>
              </a:ext>
            </a:extLst>
          </p:cNvPr>
          <p:cNvSpPr>
            <a:spLocks noGrp="1"/>
          </p:cNvSpPr>
          <p:nvPr>
            <p:ph type="title"/>
          </p:nvPr>
        </p:nvSpPr>
        <p:spPr/>
        <p:txBody>
          <a:bodyPr/>
          <a:lstStyle/>
          <a:p>
            <a:r>
              <a:rPr lang="en-US" dirty="0"/>
              <a:t>OS and runtime patching</a:t>
            </a:r>
          </a:p>
        </p:txBody>
      </p:sp>
      <p:sp>
        <p:nvSpPr>
          <p:cNvPr id="3" name="Text Placeholder 2">
            <a:extLst>
              <a:ext uri="{FF2B5EF4-FFF2-40B4-BE49-F238E27FC236}">
                <a16:creationId xmlns:a16="http://schemas.microsoft.com/office/drawing/2014/main" id="{2B0679F5-0864-40A2-9EF1-90D5486E8C56}"/>
              </a:ext>
            </a:extLst>
          </p:cNvPr>
          <p:cNvSpPr>
            <a:spLocks noGrp="1"/>
          </p:cNvSpPr>
          <p:nvPr>
            <p:ph type="body" sz="quarter" idx="10"/>
          </p:nvPr>
        </p:nvSpPr>
        <p:spPr>
          <a:xfrm>
            <a:off x="584200" y="1435497"/>
            <a:ext cx="11018520" cy="3373231"/>
          </a:xfrm>
        </p:spPr>
        <p:txBody>
          <a:bodyPr/>
          <a:lstStyle/>
          <a:p>
            <a:r>
              <a:rPr lang="en-US" dirty="0">
                <a:latin typeface="+mn-lt"/>
              </a:rPr>
              <a:t>OS and application stack are managed by Azure on your behalf</a:t>
            </a:r>
          </a:p>
          <a:p>
            <a:r>
              <a:rPr lang="en-US" dirty="0">
                <a:latin typeface="+mn-lt"/>
              </a:rPr>
              <a:t>Monthly OS patching:</a:t>
            </a:r>
          </a:p>
          <a:p>
            <a:pPr lvl="1"/>
            <a:r>
              <a:rPr lang="en-US" dirty="0"/>
              <a:t>Physical servers</a:t>
            </a:r>
          </a:p>
          <a:p>
            <a:pPr lvl="1"/>
            <a:r>
              <a:rPr lang="en-US" dirty="0"/>
              <a:t>Guest virtual machines</a:t>
            </a:r>
          </a:p>
          <a:p>
            <a:r>
              <a:rPr lang="en-US" dirty="0">
                <a:latin typeface="+mn-lt"/>
              </a:rPr>
              <a:t>Stable versions of application runtimes are periodically added to App Services:</a:t>
            </a:r>
          </a:p>
          <a:p>
            <a:pPr lvl="1"/>
            <a:r>
              <a:rPr lang="en-US" dirty="0"/>
              <a:t>Some are installed side by side, while others replace existing versions</a:t>
            </a:r>
          </a:p>
          <a:p>
            <a:pPr lvl="1"/>
            <a:r>
              <a:rPr lang="en-US" dirty="0"/>
              <a:t>You can manually migrate from one application runtime to another</a:t>
            </a:r>
          </a:p>
        </p:txBody>
      </p:sp>
    </p:spTree>
    <p:extLst>
      <p:ext uri="{BB962C8B-B14F-4D97-AF65-F5344CB8AC3E}">
        <p14:creationId xmlns:p14="http://schemas.microsoft.com/office/powerpoint/2010/main" val="406916877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a:xfrm>
            <a:off x="588263" y="457200"/>
            <a:ext cx="11018520" cy="553998"/>
          </a:xfrm>
        </p:spPr>
        <p:txBody>
          <a:bodyPr/>
          <a:lstStyle/>
          <a:p>
            <a:r>
              <a:rPr lang="en-US" dirty="0"/>
              <a:t>Inbound and outbound IP addresses</a:t>
            </a:r>
          </a:p>
        </p:txBody>
      </p:sp>
      <p:sp>
        <p:nvSpPr>
          <p:cNvPr id="3" name="Text Placeholder 2">
            <a:extLst>
              <a:ext uri="{FF2B5EF4-FFF2-40B4-BE49-F238E27FC236}">
                <a16:creationId xmlns:a16="http://schemas.microsoft.com/office/drawing/2014/main" id="{BCB407A0-6BB3-4766-93FF-1B3D5E0E18D6}"/>
              </a:ext>
            </a:extLst>
          </p:cNvPr>
          <p:cNvSpPr>
            <a:spLocks noGrp="1"/>
          </p:cNvSpPr>
          <p:nvPr>
            <p:ph type="body" sz="quarter" idx="10"/>
          </p:nvPr>
        </p:nvSpPr>
        <p:spPr>
          <a:xfrm>
            <a:off x="584200" y="1435497"/>
            <a:ext cx="11018520" cy="3976473"/>
          </a:xfrm>
        </p:spPr>
        <p:txBody>
          <a:bodyPr/>
          <a:lstStyle/>
          <a:p>
            <a:r>
              <a:rPr lang="en-US" dirty="0">
                <a:latin typeface="+mn-lt"/>
              </a:rPr>
              <a:t>Each app has a single inbound IP address:</a:t>
            </a:r>
          </a:p>
          <a:p>
            <a:pPr lvl="1"/>
            <a:r>
              <a:rPr lang="en-US" dirty="0"/>
              <a:t>Regardless of scale-out quantity</a:t>
            </a:r>
          </a:p>
          <a:p>
            <a:r>
              <a:rPr lang="en-US" dirty="0">
                <a:latin typeface="+mn-lt"/>
              </a:rPr>
              <a:t>Inbound IP address can change:</a:t>
            </a:r>
          </a:p>
          <a:p>
            <a:pPr lvl="1"/>
            <a:r>
              <a:rPr lang="en-US" dirty="0"/>
              <a:t>Delete an app and re-create it in a new resource group</a:t>
            </a:r>
          </a:p>
          <a:p>
            <a:pPr lvl="1"/>
            <a:r>
              <a:rPr lang="en-US" dirty="0"/>
              <a:t>Delete the last app in a resource group + region combination and re-create it</a:t>
            </a:r>
          </a:p>
          <a:p>
            <a:pPr lvl="1"/>
            <a:r>
              <a:rPr lang="en-US" dirty="0"/>
              <a:t>Delete an existing SSL binding</a:t>
            </a:r>
          </a:p>
          <a:p>
            <a:r>
              <a:rPr lang="en-US" dirty="0">
                <a:latin typeface="+mn-lt"/>
              </a:rPr>
              <a:t>You can opt to use a static inbound IP</a:t>
            </a:r>
          </a:p>
          <a:p>
            <a:r>
              <a:rPr lang="en-US" dirty="0">
                <a:latin typeface="+mn-lt"/>
              </a:rPr>
              <a:t>Each app has a set number of outbound IP addresses:</a:t>
            </a:r>
          </a:p>
          <a:p>
            <a:pPr lvl="1"/>
            <a:r>
              <a:rPr lang="en-US" dirty="0"/>
              <a:t>The set and quantity changes as you scale your app between tiers</a:t>
            </a:r>
          </a:p>
        </p:txBody>
      </p:sp>
    </p:spTree>
    <p:extLst>
      <p:ext uri="{BB962C8B-B14F-4D97-AF65-F5344CB8AC3E}">
        <p14:creationId xmlns:p14="http://schemas.microsoft.com/office/powerpoint/2010/main" val="124120897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FD44-0187-4A31-92A4-9034A4F1EBEF}"/>
              </a:ext>
            </a:extLst>
          </p:cNvPr>
          <p:cNvSpPr>
            <a:spLocks noGrp="1"/>
          </p:cNvSpPr>
          <p:nvPr>
            <p:ph type="title"/>
          </p:nvPr>
        </p:nvSpPr>
        <p:spPr/>
        <p:txBody>
          <a:bodyPr/>
          <a:lstStyle/>
          <a:p>
            <a:r>
              <a:rPr lang="en-US" dirty="0"/>
              <a:t>Outbound IP addresses</a:t>
            </a:r>
          </a:p>
        </p:txBody>
      </p:sp>
      <p:grpSp>
        <p:nvGrpSpPr>
          <p:cNvPr id="4" name="Group 3" descr="The diagram depicts Azure Web App with multiple running instances receiving requests on a single inbound IP address while using multiple outbound IP addresses to communicate with other Azure services.">
            <a:extLst>
              <a:ext uri="{FF2B5EF4-FFF2-40B4-BE49-F238E27FC236}">
                <a16:creationId xmlns:a16="http://schemas.microsoft.com/office/drawing/2014/main" id="{88BD5ABB-B16C-48DC-8585-C92BC4423F37}"/>
              </a:ext>
            </a:extLst>
          </p:cNvPr>
          <p:cNvGrpSpPr/>
          <p:nvPr/>
        </p:nvGrpSpPr>
        <p:grpSpPr>
          <a:xfrm>
            <a:off x="983565" y="1682751"/>
            <a:ext cx="10539570" cy="4254379"/>
            <a:chOff x="983565" y="1682751"/>
            <a:chExt cx="10539570" cy="4254379"/>
          </a:xfrm>
        </p:grpSpPr>
        <p:sp>
          <p:nvSpPr>
            <p:cNvPr id="3" name="TextBox 2">
              <a:extLst>
                <a:ext uri="{FF2B5EF4-FFF2-40B4-BE49-F238E27FC236}">
                  <a16:creationId xmlns:a16="http://schemas.microsoft.com/office/drawing/2014/main" id="{8A0A65B4-9FA3-4143-AAC5-46A9E879103B}"/>
                </a:ext>
              </a:extLst>
            </p:cNvPr>
            <p:cNvSpPr txBox="1"/>
            <p:nvPr/>
          </p:nvSpPr>
          <p:spPr>
            <a:xfrm>
              <a:off x="6536571" y="3309873"/>
              <a:ext cx="1841851" cy="338554"/>
            </a:xfrm>
            <a:prstGeom prst="rect">
              <a:avLst/>
            </a:prstGeom>
            <a:noFill/>
          </p:spPr>
          <p:txBody>
            <a:bodyPr wrap="none" lIns="0" tIns="0" rIns="0" bIns="0" rtlCol="0">
              <a:spAutoFit/>
            </a:bodyPr>
            <a:lstStyle/>
            <a:p>
              <a:r>
                <a:rPr lang="en-US" sz="2200" dirty="0">
                  <a:latin typeface="+mj-lt"/>
                </a:rPr>
                <a:t>Outbound IPs </a:t>
              </a:r>
              <a:endParaRPr lang="en-IN" sz="2200" dirty="0">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7D4FB252-1C98-4765-8F57-7E3476F1492E}"/>
                </a:ext>
              </a:extLst>
            </p:cNvPr>
            <p:cNvSpPr/>
            <p:nvPr/>
          </p:nvSpPr>
          <p:spPr bwMode="auto">
            <a:xfrm>
              <a:off x="5759450" y="2929036"/>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80057D14-9159-4C42-9C6C-0261E86DB0BF}"/>
                </a:ext>
              </a:extLst>
            </p:cNvPr>
            <p:cNvSpPr/>
            <p:nvPr/>
          </p:nvSpPr>
          <p:spPr bwMode="auto">
            <a:xfrm>
              <a:off x="5759449" y="3226800"/>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9A5B2973-7741-42C8-AD12-0CA82E1FF8F5}"/>
                </a:ext>
              </a:extLst>
            </p:cNvPr>
            <p:cNvSpPr/>
            <p:nvPr/>
          </p:nvSpPr>
          <p:spPr bwMode="auto">
            <a:xfrm>
              <a:off x="5759448" y="3524564"/>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72792CFA-4CC0-4D51-8B9F-1E62AFC00A5C}"/>
                </a:ext>
              </a:extLst>
            </p:cNvPr>
            <p:cNvSpPr/>
            <p:nvPr/>
          </p:nvSpPr>
          <p:spPr bwMode="auto">
            <a:xfrm>
              <a:off x="5759447" y="3822328"/>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55419DF1-D0C9-42B5-9213-8A1688406B5E}"/>
                </a:ext>
              </a:extLst>
            </p:cNvPr>
            <p:cNvCxnSpPr>
              <a:cxnSpLocks/>
            </p:cNvCxnSpPr>
            <p:nvPr/>
          </p:nvCxnSpPr>
          <p:spPr>
            <a:xfrm flipV="1">
              <a:off x="6096000" y="2624370"/>
              <a:ext cx="1422060" cy="80463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140A7-F216-4F60-9763-4D69D3BA9FBA}"/>
                </a:ext>
              </a:extLst>
            </p:cNvPr>
            <p:cNvCxnSpPr>
              <a:cxnSpLocks/>
            </p:cNvCxnSpPr>
            <p:nvPr/>
          </p:nvCxnSpPr>
          <p:spPr>
            <a:xfrm flipV="1">
              <a:off x="7518060" y="2600374"/>
              <a:ext cx="2021898" cy="2399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59AAA24-D04E-4F70-8258-BE840C689779}"/>
                </a:ext>
              </a:extLst>
            </p:cNvPr>
            <p:cNvSpPr/>
            <p:nvPr/>
          </p:nvSpPr>
          <p:spPr bwMode="auto">
            <a:xfrm>
              <a:off x="7318035" y="2437622"/>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a:extLst>
                <a:ext uri="{FF2B5EF4-FFF2-40B4-BE49-F238E27FC236}">
                  <a16:creationId xmlns:a16="http://schemas.microsoft.com/office/drawing/2014/main" id="{3327AB96-99FC-4D9E-BA69-FAD866E974FA}"/>
                </a:ext>
              </a:extLst>
            </p:cNvPr>
            <p:cNvCxnSpPr>
              <a:cxnSpLocks/>
            </p:cNvCxnSpPr>
            <p:nvPr/>
          </p:nvCxnSpPr>
          <p:spPr>
            <a:xfrm>
              <a:off x="6088099" y="3443223"/>
              <a:ext cx="1329949" cy="10582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DDD9A-9CFF-404A-A882-FC048816610C}"/>
                </a:ext>
              </a:extLst>
            </p:cNvPr>
            <p:cNvCxnSpPr>
              <a:cxnSpLocks/>
            </p:cNvCxnSpPr>
            <p:nvPr/>
          </p:nvCxnSpPr>
          <p:spPr>
            <a:xfrm>
              <a:off x="7468054" y="4490752"/>
              <a:ext cx="2071904" cy="10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4F668D9-A4A2-41A7-933D-4EF579F8BE32}"/>
                </a:ext>
              </a:extLst>
            </p:cNvPr>
            <p:cNvSpPr/>
            <p:nvPr/>
          </p:nvSpPr>
          <p:spPr bwMode="auto">
            <a:xfrm>
              <a:off x="7318035" y="4301420"/>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C27F4475-13EE-46CD-BB5D-2BD7816EBB8F}"/>
                </a:ext>
              </a:extLst>
            </p:cNvPr>
            <p:cNvSpPr txBox="1"/>
            <p:nvPr/>
          </p:nvSpPr>
          <p:spPr>
            <a:xfrm>
              <a:off x="3804987" y="2116414"/>
              <a:ext cx="2910138" cy="483960"/>
            </a:xfrm>
            <a:prstGeom prst="rect">
              <a:avLst/>
            </a:prstGeom>
            <a:solidFill>
              <a:schemeClr val="accent2"/>
            </a:solidFill>
          </p:spPr>
          <p:txBody>
            <a:bodyPr wrap="square" lIns="72000" tIns="72000" rIns="72000" bIns="72000" rtlCol="0" anchor="ctr">
              <a:spAutoFit/>
            </a:bodyPr>
            <a:lstStyle/>
            <a:p>
              <a:pPr algn="ctr"/>
              <a:r>
                <a:rPr lang="en-US" sz="2200" dirty="0">
                  <a:solidFill>
                    <a:schemeClr val="bg1"/>
                  </a:solidFill>
                  <a:latin typeface="+mj-lt"/>
                </a:rPr>
                <a:t>Web App instances</a:t>
              </a:r>
              <a:endParaRPr lang="en-IN" sz="2200" dirty="0">
                <a:solidFill>
                  <a:schemeClr val="bg1"/>
                </a:solidFill>
                <a:latin typeface="+mj-lt"/>
              </a:endParaRPr>
            </a:p>
          </p:txBody>
        </p:sp>
        <p:sp>
          <p:nvSpPr>
            <p:cNvPr id="32" name="TextBox 31">
              <a:extLst>
                <a:ext uri="{FF2B5EF4-FFF2-40B4-BE49-F238E27FC236}">
                  <a16:creationId xmlns:a16="http://schemas.microsoft.com/office/drawing/2014/main" id="{2940FB1D-E43F-4751-8C6C-DEB5547157A9}"/>
                </a:ext>
              </a:extLst>
            </p:cNvPr>
            <p:cNvSpPr txBox="1"/>
            <p:nvPr/>
          </p:nvSpPr>
          <p:spPr>
            <a:xfrm>
              <a:off x="9330483" y="5598576"/>
              <a:ext cx="1802288" cy="338554"/>
            </a:xfrm>
            <a:prstGeom prst="rect">
              <a:avLst/>
            </a:prstGeom>
            <a:noFill/>
          </p:spPr>
          <p:txBody>
            <a:bodyPr wrap="none" lIns="0" tIns="0" rIns="0" bIns="0" rtlCol="0">
              <a:spAutoFit/>
            </a:bodyPr>
            <a:lstStyle/>
            <a:p>
              <a:r>
                <a:rPr lang="en-US" sz="2200" dirty="0">
                  <a:latin typeface="+mj-lt"/>
                </a:rPr>
                <a:t>Azure Storage</a:t>
              </a:r>
              <a:endParaRPr lang="en-IN" sz="2200" dirty="0">
                <a:gradFill>
                  <a:gsLst>
                    <a:gs pos="2917">
                      <a:schemeClr val="tx1"/>
                    </a:gs>
                    <a:gs pos="30000">
                      <a:schemeClr val="tx1"/>
                    </a:gs>
                  </a:gsLst>
                  <a:lin ang="5400000" scaled="0"/>
                </a:gradFill>
                <a:latin typeface="+mj-lt"/>
              </a:endParaRPr>
            </a:p>
          </p:txBody>
        </p:sp>
        <p:sp>
          <p:nvSpPr>
            <p:cNvPr id="33" name="TextBox 32">
              <a:extLst>
                <a:ext uri="{FF2B5EF4-FFF2-40B4-BE49-F238E27FC236}">
                  <a16:creationId xmlns:a16="http://schemas.microsoft.com/office/drawing/2014/main" id="{49B17540-8244-48CF-B527-EA45FBD1D5CB}"/>
                </a:ext>
              </a:extLst>
            </p:cNvPr>
            <p:cNvSpPr txBox="1"/>
            <p:nvPr/>
          </p:nvSpPr>
          <p:spPr>
            <a:xfrm>
              <a:off x="8940120" y="3338555"/>
              <a:ext cx="2583015" cy="338554"/>
            </a:xfrm>
            <a:prstGeom prst="rect">
              <a:avLst/>
            </a:prstGeom>
            <a:noFill/>
          </p:spPr>
          <p:txBody>
            <a:bodyPr wrap="none" lIns="0" tIns="0" rIns="0" bIns="0" rtlCol="0">
              <a:spAutoFit/>
            </a:bodyPr>
            <a:lstStyle/>
            <a:p>
              <a:r>
                <a:rPr lang="en-US" sz="2200" dirty="0">
                  <a:latin typeface="+mj-lt"/>
                </a:rPr>
                <a:t>Azure SQL Database</a:t>
              </a:r>
              <a:endParaRPr lang="en-IN" sz="2200" dirty="0">
                <a:gradFill>
                  <a:gsLst>
                    <a:gs pos="2917">
                      <a:schemeClr val="tx1"/>
                    </a:gs>
                    <a:gs pos="30000">
                      <a:schemeClr val="tx1"/>
                    </a:gs>
                  </a:gsLst>
                  <a:lin ang="5400000" scaled="0"/>
                </a:gradFill>
                <a:latin typeface="+mj-lt"/>
              </a:endParaRPr>
            </a:p>
          </p:txBody>
        </p:sp>
        <p:sp>
          <p:nvSpPr>
            <p:cNvPr id="34" name="TextBox 33">
              <a:extLst>
                <a:ext uri="{FF2B5EF4-FFF2-40B4-BE49-F238E27FC236}">
                  <a16:creationId xmlns:a16="http://schemas.microsoft.com/office/drawing/2014/main" id="{86761731-E76C-4FE6-8133-57D52B6106D1}"/>
                </a:ext>
              </a:extLst>
            </p:cNvPr>
            <p:cNvSpPr txBox="1"/>
            <p:nvPr/>
          </p:nvSpPr>
          <p:spPr>
            <a:xfrm>
              <a:off x="983565" y="2843221"/>
              <a:ext cx="1485984" cy="338554"/>
            </a:xfrm>
            <a:prstGeom prst="rect">
              <a:avLst/>
            </a:prstGeom>
            <a:noFill/>
          </p:spPr>
          <p:txBody>
            <a:bodyPr wrap="none" lIns="0" tIns="0" rIns="0" bIns="0" rtlCol="0">
              <a:spAutoFit/>
            </a:bodyPr>
            <a:lstStyle/>
            <a:p>
              <a:r>
                <a:rPr lang="en-US" sz="2200" dirty="0">
                  <a:latin typeface="+mj-lt"/>
                </a:rPr>
                <a:t>Inbound IP </a:t>
              </a:r>
              <a:endParaRPr lang="en-IN" sz="2200" dirty="0">
                <a:gradFill>
                  <a:gsLst>
                    <a:gs pos="2917">
                      <a:schemeClr val="tx1"/>
                    </a:gs>
                    <a:gs pos="30000">
                      <a:schemeClr val="tx1"/>
                    </a:gs>
                  </a:gsLst>
                  <a:lin ang="5400000" scaled="0"/>
                </a:gradFill>
                <a:latin typeface="+mj-lt"/>
              </a:endParaRPr>
            </a:p>
          </p:txBody>
        </p:sp>
        <p:cxnSp>
          <p:nvCxnSpPr>
            <p:cNvPr id="36" name="Straight Connector 35">
              <a:extLst>
                <a:ext uri="{FF2B5EF4-FFF2-40B4-BE49-F238E27FC236}">
                  <a16:creationId xmlns:a16="http://schemas.microsoft.com/office/drawing/2014/main" id="{F9BB8580-4798-4E2E-9853-28A7A791F590}"/>
                </a:ext>
              </a:extLst>
            </p:cNvPr>
            <p:cNvCxnSpPr>
              <a:cxnSpLocks/>
            </p:cNvCxnSpPr>
            <p:nvPr/>
          </p:nvCxnSpPr>
          <p:spPr>
            <a:xfrm flipH="1">
              <a:off x="1438275" y="3392488"/>
              <a:ext cx="2899112" cy="3651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2AB8172-DFBC-4B9B-937D-8CC1E006FD1F}"/>
                </a:ext>
              </a:extLst>
            </p:cNvPr>
            <p:cNvSpPr/>
            <p:nvPr/>
          </p:nvSpPr>
          <p:spPr bwMode="auto">
            <a:xfrm>
              <a:off x="1314449" y="3231951"/>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82DE276A-BCFB-4C11-A4B2-F04D9313752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20597" y="1682751"/>
              <a:ext cx="1422060" cy="1422060"/>
            </a:xfrm>
            <a:prstGeom prst="rect">
              <a:avLst/>
            </a:prstGeom>
          </p:spPr>
        </p:pic>
        <p:pic>
          <p:nvPicPr>
            <p:cNvPr id="16" name="Picture 15">
              <a:extLst>
                <a:ext uri="{FF2B5EF4-FFF2-40B4-BE49-F238E27FC236}">
                  <a16:creationId xmlns:a16="http://schemas.microsoft.com/office/drawing/2014/main" id="{62826C2E-C290-4C91-B291-C0FEF5074FA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539958" y="4009800"/>
              <a:ext cx="1383339" cy="1383339"/>
            </a:xfrm>
            <a:prstGeom prst="rect">
              <a:avLst/>
            </a:prstGeom>
          </p:spPr>
        </p:pic>
        <p:pic>
          <p:nvPicPr>
            <p:cNvPr id="28" name="Picture 27">
              <a:extLst>
                <a:ext uri="{FF2B5EF4-FFF2-40B4-BE49-F238E27FC236}">
                  <a16:creationId xmlns:a16="http://schemas.microsoft.com/office/drawing/2014/main" id="{84D5B64E-B791-49CC-920C-07D8385C8C3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337387" y="2974655"/>
              <a:ext cx="1035846" cy="1035846"/>
            </a:xfrm>
            <a:prstGeom prst="rect">
              <a:avLst/>
            </a:prstGeom>
          </p:spPr>
        </p:pic>
        <p:cxnSp>
          <p:nvCxnSpPr>
            <p:cNvPr id="6" name="Straight Arrow Connector 5">
              <a:extLst>
                <a:ext uri="{FF2B5EF4-FFF2-40B4-BE49-F238E27FC236}">
                  <a16:creationId xmlns:a16="http://schemas.microsoft.com/office/drawing/2014/main" id="{440DEFDB-BEB8-496C-BBE0-BB8B26F21CB2}"/>
                </a:ext>
              </a:extLst>
            </p:cNvPr>
            <p:cNvCxnSpPr>
              <a:cxnSpLocks/>
              <a:endCxn id="9" idx="0"/>
            </p:cNvCxnSpPr>
            <p:nvPr/>
          </p:nvCxnSpPr>
          <p:spPr>
            <a:xfrm>
              <a:off x="5862637" y="2600374"/>
              <a:ext cx="3176" cy="328662"/>
            </a:xfrm>
            <a:prstGeom prst="straightConnector1">
              <a:avLst/>
            </a:prstGeom>
            <a:ln w="38100">
              <a:solidFill>
                <a:srgbClr val="DA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383911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FD44-0187-4A31-92A4-9034A4F1EBEF}"/>
              </a:ext>
            </a:extLst>
          </p:cNvPr>
          <p:cNvSpPr>
            <a:spLocks noGrp="1"/>
          </p:cNvSpPr>
          <p:nvPr>
            <p:ph type="title"/>
          </p:nvPr>
        </p:nvSpPr>
        <p:spPr/>
        <p:txBody>
          <a:bodyPr/>
          <a:lstStyle/>
          <a:p>
            <a:r>
              <a:rPr lang="en-US" dirty="0"/>
              <a:t>When IP addresses change</a:t>
            </a:r>
          </a:p>
        </p:txBody>
      </p:sp>
      <p:sp>
        <p:nvSpPr>
          <p:cNvPr id="3" name="Text Placeholder 2">
            <a:extLst>
              <a:ext uri="{FF2B5EF4-FFF2-40B4-BE49-F238E27FC236}">
                <a16:creationId xmlns:a16="http://schemas.microsoft.com/office/drawing/2014/main" id="{AF4DB49C-0007-46B5-9CE9-532970CDEC1A}"/>
              </a:ext>
            </a:extLst>
          </p:cNvPr>
          <p:cNvSpPr>
            <a:spLocks noGrp="1"/>
          </p:cNvSpPr>
          <p:nvPr>
            <p:ph type="body" sz="quarter" idx="10"/>
          </p:nvPr>
        </p:nvSpPr>
        <p:spPr>
          <a:xfrm>
            <a:off x="584200" y="1435497"/>
            <a:ext cx="11018520" cy="2425279"/>
          </a:xfrm>
        </p:spPr>
        <p:txBody>
          <a:bodyPr/>
          <a:lstStyle/>
          <a:p>
            <a:r>
              <a:rPr lang="en-US" dirty="0"/>
              <a:t>Inbound:</a:t>
            </a:r>
          </a:p>
          <a:p>
            <a:pPr lvl="1"/>
            <a:r>
              <a:rPr lang="en-US" dirty="0"/>
              <a:t>When you delete an app and recreate it</a:t>
            </a:r>
          </a:p>
          <a:p>
            <a:pPr lvl="1"/>
            <a:r>
              <a:rPr lang="en-US" dirty="0"/>
              <a:t>When you delete the last app in a resource group</a:t>
            </a:r>
          </a:p>
          <a:p>
            <a:pPr lvl="1"/>
            <a:r>
              <a:rPr lang="en-US" dirty="0"/>
              <a:t>When you delete an existing SSL binding</a:t>
            </a:r>
          </a:p>
          <a:p>
            <a:r>
              <a:rPr lang="en-US" dirty="0"/>
              <a:t>Outbound:</a:t>
            </a:r>
          </a:p>
          <a:p>
            <a:pPr lvl="1"/>
            <a:r>
              <a:rPr lang="en-US" dirty="0"/>
              <a:t>Why you scale from a lower tier (Basic, Standard, Premium) to the Premium V2 tier</a:t>
            </a:r>
          </a:p>
        </p:txBody>
      </p:sp>
    </p:spTree>
    <p:extLst>
      <p:ext uri="{BB962C8B-B14F-4D97-AF65-F5344CB8AC3E}">
        <p14:creationId xmlns:p14="http://schemas.microsoft.com/office/powerpoint/2010/main" val="401510962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p:txBody>
          <a:bodyPr/>
          <a:lstStyle/>
          <a:p>
            <a:r>
              <a:rPr lang="en-US" dirty="0"/>
              <a:t>Find outbound IP addresses</a:t>
            </a:r>
          </a:p>
        </p:txBody>
      </p:sp>
      <p:sp>
        <p:nvSpPr>
          <p:cNvPr id="4" name="Text Placeholder 3">
            <a:extLst>
              <a:ext uri="{FF2B5EF4-FFF2-40B4-BE49-F238E27FC236}">
                <a16:creationId xmlns:a16="http://schemas.microsoft.com/office/drawing/2014/main" id="{CBFEC91F-B79D-42DF-B70B-22BEFACAF8A0}"/>
              </a:ext>
            </a:extLst>
          </p:cNvPr>
          <p:cNvSpPr>
            <a:spLocks noGrp="1"/>
          </p:cNvSpPr>
          <p:nvPr>
            <p:ph type="body" sz="quarter" idx="10"/>
          </p:nvPr>
        </p:nvSpPr>
        <p:spPr>
          <a:xfrm>
            <a:off x="588263" y="1436688"/>
            <a:ext cx="11018520" cy="2105192"/>
          </a:xfrm>
        </p:spPr>
        <p:txBody>
          <a:bodyPr/>
          <a:lstStyle/>
          <a:p>
            <a:r>
              <a:rPr lang="en-US" sz="1800" dirty="0">
                <a:solidFill>
                  <a:srgbClr val="008000"/>
                </a:solidFill>
              </a:rPr>
              <a:t># find Outbound IP address</a:t>
            </a:r>
            <a:endParaRPr lang="en-US" sz="1800" dirty="0">
              <a:solidFill>
                <a:srgbClr val="000000"/>
              </a:solidFill>
            </a:endParaRPr>
          </a:p>
          <a:p>
            <a:r>
              <a:rPr lang="en-US" sz="1800" dirty="0">
                <a:solidFill>
                  <a:srgbClr val="0000FF"/>
                </a:solidFill>
              </a:rPr>
              <a:t>az webapp show </a:t>
            </a:r>
            <a:r>
              <a:rPr lang="en-US" sz="1800" dirty="0">
                <a:solidFill>
                  <a:srgbClr val="001080"/>
                </a:solidFill>
              </a:rPr>
              <a:t>--resource-group </a:t>
            </a:r>
            <a:r>
              <a:rPr lang="en-US" sz="1800" dirty="0">
                <a:solidFill>
                  <a:srgbClr val="A31515"/>
                </a:solidFill>
              </a:rPr>
              <a:t>&lt;group_name&gt; </a:t>
            </a:r>
            <a:r>
              <a:rPr lang="en-US" sz="1800" dirty="0">
                <a:solidFill>
                  <a:srgbClr val="001080"/>
                </a:solidFill>
              </a:rPr>
              <a:t>--name </a:t>
            </a:r>
            <a:r>
              <a:rPr lang="en-US" sz="1800" dirty="0">
                <a:solidFill>
                  <a:srgbClr val="A31515"/>
                </a:solidFill>
              </a:rPr>
              <a:t>&lt;app_name&gt; </a:t>
            </a:r>
            <a:r>
              <a:rPr lang="en-US" sz="1800" dirty="0">
                <a:solidFill>
                  <a:srgbClr val="001080"/>
                </a:solidFill>
              </a:rPr>
              <a:t>--query </a:t>
            </a:r>
            <a:r>
              <a:rPr lang="en-US" sz="1800" dirty="0">
                <a:solidFill>
                  <a:srgbClr val="A31515"/>
                </a:solidFill>
              </a:rPr>
              <a:t>outboundIpAddresses </a:t>
            </a:r>
            <a:r>
              <a:rPr lang="en-US" sz="1800" dirty="0">
                <a:solidFill>
                  <a:srgbClr val="001080"/>
                </a:solidFill>
              </a:rPr>
              <a:t>--output </a:t>
            </a:r>
            <a:r>
              <a:rPr lang="en-US" sz="1800" dirty="0">
                <a:solidFill>
                  <a:srgbClr val="A31515"/>
                </a:solidFill>
              </a:rPr>
              <a:t>tsv</a:t>
            </a:r>
            <a:endParaRPr lang="en-US" sz="1800" dirty="0">
              <a:solidFill>
                <a:srgbClr val="000000"/>
              </a:solidFill>
            </a:endParaRPr>
          </a:p>
          <a:p>
            <a:br>
              <a:rPr lang="en-US" sz="1800" dirty="0">
                <a:solidFill>
                  <a:srgbClr val="000000"/>
                </a:solidFill>
              </a:rPr>
            </a:br>
            <a:r>
              <a:rPr lang="en-US" sz="1800" dirty="0">
                <a:solidFill>
                  <a:srgbClr val="008000"/>
                </a:solidFill>
              </a:rPr>
              <a:t># find all possible IP addresses (regardless of tier)</a:t>
            </a:r>
            <a:endParaRPr lang="en-US" sz="1800" dirty="0">
              <a:solidFill>
                <a:srgbClr val="000000"/>
              </a:solidFill>
            </a:endParaRPr>
          </a:p>
          <a:p>
            <a:r>
              <a:rPr lang="en-US" sz="1800" dirty="0">
                <a:solidFill>
                  <a:srgbClr val="0000FF"/>
                </a:solidFill>
              </a:rPr>
              <a:t>az webapp show </a:t>
            </a:r>
            <a:r>
              <a:rPr lang="en-US" sz="1800" dirty="0">
                <a:solidFill>
                  <a:srgbClr val="001080"/>
                </a:solidFill>
              </a:rPr>
              <a:t>--resource-group </a:t>
            </a:r>
            <a:r>
              <a:rPr lang="en-US" sz="1800" dirty="0">
                <a:solidFill>
                  <a:srgbClr val="A31515"/>
                </a:solidFill>
              </a:rPr>
              <a:t>&lt;group_name&gt; </a:t>
            </a:r>
            <a:r>
              <a:rPr lang="en-US" sz="1800" dirty="0">
                <a:solidFill>
                  <a:srgbClr val="001080"/>
                </a:solidFill>
              </a:rPr>
              <a:t>--name </a:t>
            </a:r>
            <a:r>
              <a:rPr lang="en-US" sz="1800" dirty="0">
                <a:solidFill>
                  <a:srgbClr val="A31515"/>
                </a:solidFill>
              </a:rPr>
              <a:t>&lt;app_name&gt; </a:t>
            </a:r>
            <a:r>
              <a:rPr lang="en-US" sz="1800" dirty="0">
                <a:solidFill>
                  <a:srgbClr val="001080"/>
                </a:solidFill>
              </a:rPr>
              <a:t>--query </a:t>
            </a:r>
            <a:r>
              <a:rPr lang="en-US" sz="1800" dirty="0">
                <a:solidFill>
                  <a:srgbClr val="A31515"/>
                </a:solidFill>
              </a:rPr>
              <a:t>possibleOutboundIpAddresses </a:t>
            </a:r>
            <a:r>
              <a:rPr lang="en-US" sz="1800" dirty="0">
                <a:solidFill>
                  <a:srgbClr val="001080"/>
                </a:solidFill>
              </a:rPr>
              <a:t>--output </a:t>
            </a:r>
            <a:r>
              <a:rPr lang="en-US" sz="1800" dirty="0">
                <a:solidFill>
                  <a:srgbClr val="A31515"/>
                </a:solidFill>
              </a:rPr>
              <a:t>tsv</a:t>
            </a:r>
            <a:endParaRPr lang="en-US" sz="1800" dirty="0">
              <a:solidFill>
                <a:srgbClr val="000000"/>
              </a:solidFill>
            </a:endParaRPr>
          </a:p>
        </p:txBody>
      </p:sp>
    </p:spTree>
    <p:extLst>
      <p:ext uri="{BB962C8B-B14F-4D97-AF65-F5344CB8AC3E}">
        <p14:creationId xmlns:p14="http://schemas.microsoft.com/office/powerpoint/2010/main" val="6668720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App Service</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p:txBody>
          <a:bodyPr/>
          <a:lstStyle/>
          <a:p>
            <a:r>
              <a:rPr lang="en-US" dirty="0">
                <a:latin typeface="+mn-lt"/>
              </a:rPr>
              <a:t>Service for hosting web applications, REST APIs, and mobile backends can be developed in many of the following languages:</a:t>
            </a:r>
          </a:p>
          <a:p>
            <a:endParaRPr lang="en-US" dirty="0">
              <a:latin typeface="+mn-lt"/>
            </a:endParaRPr>
          </a:p>
          <a:p>
            <a:endParaRPr lang="en-US" dirty="0">
              <a:latin typeface="+mn-lt"/>
            </a:endParaRPr>
          </a:p>
          <a:p>
            <a:endParaRPr lang="en-US" dirty="0">
              <a:latin typeface="+mn-lt"/>
            </a:endParaRPr>
          </a:p>
          <a:p>
            <a:pPr lvl="2"/>
            <a:endParaRPr lang="en-US" dirty="0">
              <a:latin typeface="+mn-lt"/>
            </a:endParaRPr>
          </a:p>
          <a:p>
            <a:endParaRPr lang="en-US" dirty="0">
              <a:latin typeface="+mn-lt"/>
            </a:endParaRPr>
          </a:p>
          <a:p>
            <a:endParaRPr lang="en-US" dirty="0">
              <a:latin typeface="+mn-lt"/>
            </a:endParaRPr>
          </a:p>
          <a:p>
            <a:endParaRPr lang="en-US" dirty="0">
              <a:latin typeface="+mn-lt"/>
            </a:endParaRPr>
          </a:p>
          <a:p>
            <a:r>
              <a:rPr lang="en-US" dirty="0">
                <a:latin typeface="+mn-lt"/>
              </a:rPr>
              <a:t>Applications can execute and scale in a fully managed, sandbox environment</a:t>
            </a:r>
          </a:p>
        </p:txBody>
      </p:sp>
      <p:graphicFrame>
        <p:nvGraphicFramePr>
          <p:cNvPr id="7" name="Diagram 6" descr="List of programming languages supported by Azure App Service.">
            <a:extLst>
              <a:ext uri="{FF2B5EF4-FFF2-40B4-BE49-F238E27FC236}">
                <a16:creationId xmlns:a16="http://schemas.microsoft.com/office/drawing/2014/main" id="{BCAAA820-1D81-4EFC-BB03-37BCCA873A2A}"/>
              </a:ext>
            </a:extLst>
          </p:cNvPr>
          <p:cNvGraphicFramePr/>
          <p:nvPr>
            <p:extLst>
              <p:ext uri="{D42A27DB-BD31-4B8C-83A1-F6EECF244321}">
                <p14:modId xmlns:p14="http://schemas.microsoft.com/office/powerpoint/2010/main" val="3484256502"/>
              </p:ext>
            </p:extLst>
          </p:nvPr>
        </p:nvGraphicFramePr>
        <p:xfrm>
          <a:off x="1396790" y="2588410"/>
          <a:ext cx="9398420" cy="26808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5013846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04: Scaling App Service apps</a:t>
            </a:r>
          </a:p>
        </p:txBody>
      </p:sp>
    </p:spTree>
    <p:extLst>
      <p:ext uri="{BB962C8B-B14F-4D97-AF65-F5344CB8AC3E}">
        <p14:creationId xmlns:p14="http://schemas.microsoft.com/office/powerpoint/2010/main" val="395197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377C-CF45-4341-859F-1669EDD01CCF}"/>
              </a:ext>
            </a:extLst>
          </p:cNvPr>
          <p:cNvSpPr>
            <a:spLocks noGrp="1"/>
          </p:cNvSpPr>
          <p:nvPr>
            <p:ph type="title"/>
          </p:nvPr>
        </p:nvSpPr>
        <p:spPr/>
        <p:txBody>
          <a:bodyPr/>
          <a:lstStyle/>
          <a:p>
            <a:r>
              <a:rPr lang="en-US" dirty="0"/>
              <a:t>Autoscale</a:t>
            </a:r>
          </a:p>
        </p:txBody>
      </p:sp>
      <p:sp>
        <p:nvSpPr>
          <p:cNvPr id="3" name="Text Placeholder 2">
            <a:extLst>
              <a:ext uri="{FF2B5EF4-FFF2-40B4-BE49-F238E27FC236}">
                <a16:creationId xmlns:a16="http://schemas.microsoft.com/office/drawing/2014/main" id="{F814FD16-1183-4756-8A72-27B4F5B6CFFB}"/>
              </a:ext>
            </a:extLst>
          </p:cNvPr>
          <p:cNvSpPr>
            <a:spLocks noGrp="1"/>
          </p:cNvSpPr>
          <p:nvPr>
            <p:ph type="body" sz="quarter" idx="10"/>
          </p:nvPr>
        </p:nvSpPr>
        <p:spPr>
          <a:xfrm>
            <a:off x="584200" y="1435497"/>
            <a:ext cx="11018520" cy="4604337"/>
          </a:xfrm>
        </p:spPr>
        <p:txBody>
          <a:bodyPr/>
          <a:lstStyle/>
          <a:p>
            <a:r>
              <a:rPr lang="en-US" dirty="0">
                <a:latin typeface="+mn-lt"/>
              </a:rPr>
              <a:t>A primary advantage of the cloud is elastic scaling (the ability to use as much capacity as you need):</a:t>
            </a:r>
          </a:p>
          <a:p>
            <a:pPr lvl="1"/>
            <a:r>
              <a:rPr lang="en-US" dirty="0"/>
              <a:t>Scaling out as load increases</a:t>
            </a:r>
          </a:p>
          <a:p>
            <a:pPr lvl="1"/>
            <a:r>
              <a:rPr lang="en-US" dirty="0"/>
              <a:t>Scaling in when the extra capacity is not needed</a:t>
            </a:r>
          </a:p>
          <a:p>
            <a:r>
              <a:rPr lang="en-US" dirty="0">
                <a:latin typeface="+mn-lt"/>
              </a:rPr>
              <a:t>Many Microsoft Azure services provide the capability to scale both manually and automatically</a:t>
            </a:r>
          </a:p>
          <a:p>
            <a:r>
              <a:rPr lang="en-US" dirty="0">
                <a:latin typeface="+mn-lt"/>
              </a:rPr>
              <a:t>Autoscale refers to the capability of many of these services to monitor the application instances and automatically scale appropriately to handle the current usage of the application:</a:t>
            </a:r>
          </a:p>
          <a:p>
            <a:pPr lvl="1"/>
            <a:r>
              <a:rPr lang="en-US" dirty="0"/>
              <a:t>Using autoscale, your cloud service can scale out and in to exactly match the amount of instances needed for your specific computing pattern</a:t>
            </a:r>
          </a:p>
        </p:txBody>
      </p:sp>
    </p:spTree>
    <p:extLst>
      <p:ext uri="{BB962C8B-B14F-4D97-AF65-F5344CB8AC3E}">
        <p14:creationId xmlns:p14="http://schemas.microsoft.com/office/powerpoint/2010/main" val="184721800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BFE7-11A8-40AE-B305-C8A3D93C2CF8}"/>
              </a:ext>
            </a:extLst>
          </p:cNvPr>
          <p:cNvSpPr>
            <a:spLocks noGrp="1"/>
          </p:cNvSpPr>
          <p:nvPr>
            <p:ph type="title"/>
          </p:nvPr>
        </p:nvSpPr>
        <p:spPr/>
        <p:txBody>
          <a:bodyPr/>
          <a:lstStyle/>
          <a:p>
            <a:r>
              <a:rPr lang="en-US" dirty="0"/>
              <a:t>Autoscale metrics</a:t>
            </a:r>
          </a:p>
        </p:txBody>
      </p:sp>
      <p:graphicFrame>
        <p:nvGraphicFramePr>
          <p:cNvPr id="3" name="Table 2">
            <a:extLst>
              <a:ext uri="{FF2B5EF4-FFF2-40B4-BE49-F238E27FC236}">
                <a16:creationId xmlns:a16="http://schemas.microsoft.com/office/drawing/2014/main" id="{F961AF9B-DE99-4555-9128-163CEE4AEDD3}"/>
              </a:ext>
            </a:extLst>
          </p:cNvPr>
          <p:cNvGraphicFramePr>
            <a:graphicFrameLocks noGrp="1"/>
          </p:cNvGraphicFramePr>
          <p:nvPr>
            <p:extLst>
              <p:ext uri="{D42A27DB-BD31-4B8C-83A1-F6EECF244321}">
                <p14:modId xmlns:p14="http://schemas.microsoft.com/office/powerpoint/2010/main" val="2202760819"/>
              </p:ext>
            </p:extLst>
          </p:nvPr>
        </p:nvGraphicFramePr>
        <p:xfrm>
          <a:off x="588264" y="1428751"/>
          <a:ext cx="11018520" cy="5084569"/>
        </p:xfrm>
        <a:graphic>
          <a:graphicData uri="http://schemas.openxmlformats.org/drawingml/2006/table">
            <a:tbl>
              <a:tblPr firstRow="1" firstCol="1">
                <a:tableStyleId>{BC89EF96-8CEA-46FF-86C4-4CE0E7609802}</a:tableStyleId>
              </a:tblPr>
              <a:tblGrid>
                <a:gridCol w="1609433">
                  <a:extLst>
                    <a:ext uri="{9D8B030D-6E8A-4147-A177-3AD203B41FA5}">
                      <a16:colId xmlns:a16="http://schemas.microsoft.com/office/drawing/2014/main" val="966966300"/>
                    </a:ext>
                  </a:extLst>
                </a:gridCol>
                <a:gridCol w="2171187">
                  <a:extLst>
                    <a:ext uri="{9D8B030D-6E8A-4147-A177-3AD203B41FA5}">
                      <a16:colId xmlns:a16="http://schemas.microsoft.com/office/drawing/2014/main" val="1861056107"/>
                    </a:ext>
                  </a:extLst>
                </a:gridCol>
                <a:gridCol w="7237900">
                  <a:extLst>
                    <a:ext uri="{9D8B030D-6E8A-4147-A177-3AD203B41FA5}">
                      <a16:colId xmlns:a16="http://schemas.microsoft.com/office/drawing/2014/main" val="59258205"/>
                    </a:ext>
                  </a:extLst>
                </a:gridCol>
              </a:tblGrid>
              <a:tr h="546197">
                <a:tc>
                  <a:txBody>
                    <a:bodyPr/>
                    <a:lstStyle/>
                    <a:p>
                      <a:pPr marL="0" marR="0">
                        <a:lnSpc>
                          <a:spcPct val="107000"/>
                        </a:lnSpc>
                        <a:spcBef>
                          <a:spcPts val="0"/>
                        </a:spcBef>
                        <a:spcAft>
                          <a:spcPts val="0"/>
                        </a:spcAft>
                      </a:pPr>
                      <a:r>
                        <a:rPr lang="en-US" sz="1600" dirty="0">
                          <a:solidFill>
                            <a:schemeClr val="bg1"/>
                          </a:solidFill>
                          <a:effectLst/>
                        </a:rPr>
                        <a:t>Metric</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Metric identifier</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326906469"/>
                  </a:ext>
                </a:extLst>
              </a:tr>
              <a:tr h="602920">
                <a:tc>
                  <a:txBody>
                    <a:bodyPr/>
                    <a:lstStyle/>
                    <a:p>
                      <a:pPr marL="0" marR="0">
                        <a:lnSpc>
                          <a:spcPct val="107000"/>
                        </a:lnSpc>
                        <a:spcBef>
                          <a:spcPts val="0"/>
                        </a:spcBef>
                        <a:spcAft>
                          <a:spcPts val="0"/>
                        </a:spcAft>
                      </a:pPr>
                      <a:r>
                        <a:rPr lang="en-US" sz="1600" dirty="0">
                          <a:effectLst/>
                        </a:rPr>
                        <a:t>CPU</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CpuPercentage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amount of CPU time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9951151"/>
                  </a:ext>
                </a:extLst>
              </a:tr>
              <a:tr h="602921">
                <a:tc>
                  <a:txBody>
                    <a:bodyPr/>
                    <a:lstStyle/>
                    <a:p>
                      <a:pPr marL="0" marR="0">
                        <a:lnSpc>
                          <a:spcPct val="107000"/>
                        </a:lnSpc>
                        <a:spcBef>
                          <a:spcPts val="0"/>
                        </a:spcBef>
                        <a:spcAft>
                          <a:spcPts val="0"/>
                        </a:spcAft>
                      </a:pPr>
                      <a:r>
                        <a:rPr lang="en-US" sz="1600" dirty="0">
                          <a:effectLst/>
                        </a:rPr>
                        <a:t>Memory</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MemoryPercentage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amount of memory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8676271"/>
                  </a:ext>
                </a:extLst>
              </a:tr>
              <a:tr h="631182">
                <a:tc>
                  <a:txBody>
                    <a:bodyPr/>
                    <a:lstStyle/>
                    <a:p>
                      <a:pPr marL="0" marR="0">
                        <a:lnSpc>
                          <a:spcPct val="107000"/>
                        </a:lnSpc>
                        <a:spcBef>
                          <a:spcPts val="0"/>
                        </a:spcBef>
                        <a:spcAft>
                          <a:spcPts val="0"/>
                        </a:spcAft>
                      </a:pPr>
                      <a:r>
                        <a:rPr lang="en-US" sz="1600" dirty="0">
                          <a:effectLst/>
                        </a:rPr>
                        <a:t>Data in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BytesReceived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incoming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810398"/>
                  </a:ext>
                </a:extLst>
              </a:tr>
              <a:tr h="593500">
                <a:tc>
                  <a:txBody>
                    <a:bodyPr/>
                    <a:lstStyle/>
                    <a:p>
                      <a:pPr marL="0" marR="0">
                        <a:lnSpc>
                          <a:spcPct val="107000"/>
                        </a:lnSpc>
                        <a:spcBef>
                          <a:spcPts val="0"/>
                        </a:spcBef>
                        <a:spcAft>
                          <a:spcPts val="0"/>
                        </a:spcAft>
                      </a:pPr>
                      <a:r>
                        <a:rPr lang="en-US" sz="1600" dirty="0">
                          <a:effectLst/>
                        </a:rPr>
                        <a:t>Data out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BytesSent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outgoing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6682029"/>
                  </a:ext>
                </a:extLst>
              </a:tr>
              <a:tr h="931783">
                <a:tc>
                  <a:txBody>
                    <a:bodyPr/>
                    <a:lstStyle/>
                    <a:p>
                      <a:pPr marL="0" marR="0">
                        <a:lnSpc>
                          <a:spcPct val="107000"/>
                        </a:lnSpc>
                        <a:spcBef>
                          <a:spcPts val="0"/>
                        </a:spcBef>
                        <a:spcAft>
                          <a:spcPts val="0"/>
                        </a:spcAft>
                      </a:pPr>
                      <a:r>
                        <a:rPr lang="en-US" sz="1600" dirty="0">
                          <a:effectLst/>
                        </a:rPr>
                        <a:t>HTTP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number of HTTP requests that had to sit in the queue before being fulfilled. </a:t>
                      </a:r>
                      <a:r>
                        <a:rPr lang="en-US" sz="1600">
                          <a:effectLst/>
                        </a:rPr>
                        <a:t>A high or increasing HTTP queue length is a symptom of a plan under a heavy load. </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344467"/>
                  </a:ext>
                </a:extLst>
              </a:tr>
              <a:tr h="931783">
                <a:tc>
                  <a:txBody>
                    <a:bodyPr/>
                    <a:lstStyle/>
                    <a:p>
                      <a:pPr marL="0" marR="0">
                        <a:lnSpc>
                          <a:spcPct val="107000"/>
                        </a:lnSpc>
                        <a:spcBef>
                          <a:spcPts val="0"/>
                        </a:spcBef>
                        <a:spcAft>
                          <a:spcPts val="0"/>
                        </a:spcAft>
                      </a:pPr>
                      <a:r>
                        <a:rPr lang="en-US" sz="1600" dirty="0">
                          <a:effectLst/>
                        </a:rPr>
                        <a:t>Disk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DiskQueueLength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600" dirty="0">
                          <a:effectLst/>
                        </a:rPr>
                        <a:t>The average number of both read and write requests that were queued on storage. A high disk queue length is an indication of an application that might be slowing down due to excessive disk I/O.</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277346"/>
                  </a:ext>
                </a:extLst>
              </a:tr>
            </a:tbl>
          </a:graphicData>
        </a:graphic>
      </p:graphicFrame>
    </p:spTree>
    <p:extLst>
      <p:ext uri="{BB962C8B-B14F-4D97-AF65-F5344CB8AC3E}">
        <p14:creationId xmlns:p14="http://schemas.microsoft.com/office/powerpoint/2010/main" val="195814591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E805-68C8-4DB5-935A-2FCA9FAE7C89}"/>
              </a:ext>
            </a:extLst>
          </p:cNvPr>
          <p:cNvSpPr>
            <a:spLocks noGrp="1"/>
          </p:cNvSpPr>
          <p:nvPr>
            <p:ph type="title"/>
          </p:nvPr>
        </p:nvSpPr>
        <p:spPr/>
        <p:txBody>
          <a:bodyPr/>
          <a:lstStyle/>
          <a:p>
            <a:r>
              <a:rPr lang="en-US" dirty="0"/>
              <a:t>Autoscale patterns</a:t>
            </a:r>
          </a:p>
        </p:txBody>
      </p:sp>
      <p:sp>
        <p:nvSpPr>
          <p:cNvPr id="3" name="Text Placeholder 2">
            <a:extLst>
              <a:ext uri="{FF2B5EF4-FFF2-40B4-BE49-F238E27FC236}">
                <a16:creationId xmlns:a16="http://schemas.microsoft.com/office/drawing/2014/main" id="{E0DA8778-DCD9-487A-8A89-5C53E9276023}"/>
              </a:ext>
            </a:extLst>
          </p:cNvPr>
          <p:cNvSpPr>
            <a:spLocks noGrp="1"/>
          </p:cNvSpPr>
          <p:nvPr>
            <p:ph type="body" sz="quarter" idx="10"/>
          </p:nvPr>
        </p:nvSpPr>
        <p:spPr>
          <a:xfrm>
            <a:off x="584200" y="1435497"/>
            <a:ext cx="11018520" cy="1982081"/>
          </a:xfrm>
        </p:spPr>
        <p:txBody>
          <a:bodyPr/>
          <a:lstStyle/>
          <a:p>
            <a:r>
              <a:rPr lang="en-US" dirty="0">
                <a:latin typeface="Segoe UI" panose="020B0502040204020203" pitchFamily="34" charset="0"/>
                <a:cs typeface="Segoe UI" panose="020B0502040204020203" pitchFamily="34" charset="0"/>
              </a:rPr>
              <a:t>Scale based on CPU</a:t>
            </a:r>
          </a:p>
          <a:p>
            <a:r>
              <a:rPr lang="en-US" dirty="0">
                <a:latin typeface="Segoe UI" panose="020B0502040204020203" pitchFamily="34" charset="0"/>
                <a:cs typeface="Segoe UI" panose="020B0502040204020203" pitchFamily="34" charset="0"/>
              </a:rPr>
              <a:t>Scale differently on weekdays vs. weekends</a:t>
            </a:r>
          </a:p>
          <a:p>
            <a:r>
              <a:rPr lang="en-US" dirty="0">
                <a:latin typeface="Segoe UI" panose="020B0502040204020203" pitchFamily="34" charset="0"/>
                <a:cs typeface="Segoe UI" panose="020B0502040204020203" pitchFamily="34" charset="0"/>
              </a:rPr>
              <a:t>Scale differently during holidays</a:t>
            </a:r>
          </a:p>
          <a:p>
            <a:r>
              <a:rPr lang="en-US" dirty="0">
                <a:latin typeface="Segoe UI" panose="020B0502040204020203" pitchFamily="34" charset="0"/>
                <a:cs typeface="Segoe UI" panose="020B0502040204020203" pitchFamily="34" charset="0"/>
              </a:rPr>
              <a:t>Scale based on custom metric</a:t>
            </a:r>
          </a:p>
        </p:txBody>
      </p:sp>
    </p:spTree>
    <p:extLst>
      <p:ext uri="{BB962C8B-B14F-4D97-AF65-F5344CB8AC3E}">
        <p14:creationId xmlns:p14="http://schemas.microsoft.com/office/powerpoint/2010/main" val="23190961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6E41-B7C5-46DC-A1D0-222EFCD3D22C}"/>
              </a:ext>
            </a:extLst>
          </p:cNvPr>
          <p:cNvSpPr>
            <a:spLocks noGrp="1"/>
          </p:cNvSpPr>
          <p:nvPr>
            <p:ph type="title"/>
          </p:nvPr>
        </p:nvSpPr>
        <p:spPr/>
        <p:txBody>
          <a:bodyPr/>
          <a:lstStyle/>
          <a:p>
            <a:r>
              <a:rPr lang="en-US" dirty="0"/>
              <a:t>Scale based on CPU</a:t>
            </a:r>
          </a:p>
        </p:txBody>
      </p:sp>
      <p:pic>
        <p:nvPicPr>
          <p:cNvPr id="5" name="Picture 4" descr="Screenshot of the Autoscale settings window  in the Azure portal. Autoscale configuration configured to scale based on CPU percentage.">
            <a:extLst>
              <a:ext uri="{FF2B5EF4-FFF2-40B4-BE49-F238E27FC236}">
                <a16:creationId xmlns:a16="http://schemas.microsoft.com/office/drawing/2014/main" id="{A798BF48-05F9-4BC4-9CBE-BB85D1CFC08A}"/>
              </a:ext>
            </a:extLst>
          </p:cNvPr>
          <p:cNvPicPr>
            <a:picLocks noChangeAspect="1"/>
          </p:cNvPicPr>
          <p:nvPr/>
        </p:nvPicPr>
        <p:blipFill>
          <a:blip r:embed="rId3"/>
          <a:stretch>
            <a:fillRect/>
          </a:stretch>
        </p:blipFill>
        <p:spPr>
          <a:xfrm>
            <a:off x="1295400" y="1290748"/>
            <a:ext cx="9601200" cy="5327333"/>
          </a:xfrm>
          <a:prstGeom prst="rect">
            <a:avLst/>
          </a:prstGeom>
        </p:spPr>
      </p:pic>
    </p:spTree>
    <p:extLst>
      <p:ext uri="{BB962C8B-B14F-4D97-AF65-F5344CB8AC3E}">
        <p14:creationId xmlns:p14="http://schemas.microsoft.com/office/powerpoint/2010/main" val="175088462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C365-A467-4CDE-BA14-027B76C74162}"/>
              </a:ext>
            </a:extLst>
          </p:cNvPr>
          <p:cNvSpPr>
            <a:spLocks noGrp="1"/>
          </p:cNvSpPr>
          <p:nvPr>
            <p:ph type="title"/>
          </p:nvPr>
        </p:nvSpPr>
        <p:spPr/>
        <p:txBody>
          <a:bodyPr/>
          <a:lstStyle/>
          <a:p>
            <a:r>
              <a:rPr lang="en-US" dirty="0"/>
              <a:t>Scale differently on weekdays vs. weekends</a:t>
            </a:r>
          </a:p>
        </p:txBody>
      </p:sp>
      <p:pic>
        <p:nvPicPr>
          <p:cNvPr id="4" name="Picture 3" descr="Screenshot of the autoscale configuration in the Azure portal configured to scale based on the day of the week.">
            <a:extLst>
              <a:ext uri="{FF2B5EF4-FFF2-40B4-BE49-F238E27FC236}">
                <a16:creationId xmlns:a16="http://schemas.microsoft.com/office/drawing/2014/main" id="{ACB83BC3-6305-429E-B3AB-B675C6FAB672}"/>
              </a:ext>
            </a:extLst>
          </p:cNvPr>
          <p:cNvPicPr>
            <a:picLocks noChangeAspect="1"/>
          </p:cNvPicPr>
          <p:nvPr/>
        </p:nvPicPr>
        <p:blipFill>
          <a:blip r:embed="rId4"/>
          <a:stretch>
            <a:fillRect/>
          </a:stretch>
        </p:blipFill>
        <p:spPr>
          <a:xfrm>
            <a:off x="1301400" y="1303811"/>
            <a:ext cx="9589199" cy="5327333"/>
          </a:xfrm>
          <a:prstGeom prst="rect">
            <a:avLst/>
          </a:prstGeom>
        </p:spPr>
      </p:pic>
    </p:spTree>
    <p:custDataLst>
      <p:tags r:id="rId1"/>
    </p:custDataLst>
    <p:extLst>
      <p:ext uri="{BB962C8B-B14F-4D97-AF65-F5344CB8AC3E}">
        <p14:creationId xmlns:p14="http://schemas.microsoft.com/office/powerpoint/2010/main" val="25906386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E7D0-A192-4AB9-AFF4-6A3A966770C9}"/>
              </a:ext>
            </a:extLst>
          </p:cNvPr>
          <p:cNvSpPr>
            <a:spLocks noGrp="1"/>
          </p:cNvSpPr>
          <p:nvPr>
            <p:ph type="title"/>
          </p:nvPr>
        </p:nvSpPr>
        <p:spPr/>
        <p:txBody>
          <a:bodyPr/>
          <a:lstStyle/>
          <a:p>
            <a:r>
              <a:rPr lang="en-US" dirty="0"/>
              <a:t>Scale differently during holidays</a:t>
            </a:r>
          </a:p>
        </p:txBody>
      </p:sp>
      <p:pic>
        <p:nvPicPr>
          <p:cNvPr id="4" name="Picture 3" descr="Screenshot of the autoscale configuration in the Azure portal configured to scale differently during a specific time of the year.">
            <a:extLst>
              <a:ext uri="{FF2B5EF4-FFF2-40B4-BE49-F238E27FC236}">
                <a16:creationId xmlns:a16="http://schemas.microsoft.com/office/drawing/2014/main" id="{826C309F-A42B-4D1F-945D-8BA424BF7A9C}"/>
              </a:ext>
            </a:extLst>
          </p:cNvPr>
          <p:cNvPicPr>
            <a:picLocks noChangeAspect="1"/>
          </p:cNvPicPr>
          <p:nvPr/>
        </p:nvPicPr>
        <p:blipFill>
          <a:blip r:embed="rId3"/>
          <a:stretch>
            <a:fillRect/>
          </a:stretch>
        </p:blipFill>
        <p:spPr>
          <a:xfrm>
            <a:off x="1301400" y="1290748"/>
            <a:ext cx="9589199" cy="5327332"/>
          </a:xfrm>
          <a:prstGeom prst="rect">
            <a:avLst/>
          </a:prstGeom>
        </p:spPr>
      </p:pic>
    </p:spTree>
    <p:extLst>
      <p:ext uri="{BB962C8B-B14F-4D97-AF65-F5344CB8AC3E}">
        <p14:creationId xmlns:p14="http://schemas.microsoft.com/office/powerpoint/2010/main" val="120818218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5119-35FD-49EE-9100-9DDFAD50C035}"/>
              </a:ext>
            </a:extLst>
          </p:cNvPr>
          <p:cNvSpPr>
            <a:spLocks noGrp="1"/>
          </p:cNvSpPr>
          <p:nvPr>
            <p:ph type="title"/>
          </p:nvPr>
        </p:nvSpPr>
        <p:spPr/>
        <p:txBody>
          <a:bodyPr/>
          <a:lstStyle/>
          <a:p>
            <a:r>
              <a:rPr lang="en-US" dirty="0"/>
              <a:t>Scale based on custom metric</a:t>
            </a:r>
          </a:p>
        </p:txBody>
      </p:sp>
      <p:pic>
        <p:nvPicPr>
          <p:cNvPr id="4" name="Picture 3" descr="Screenshot of autoscale configuration in the Azure portal configured to scale based on a metric defined elsewhere.">
            <a:extLst>
              <a:ext uri="{FF2B5EF4-FFF2-40B4-BE49-F238E27FC236}">
                <a16:creationId xmlns:a16="http://schemas.microsoft.com/office/drawing/2014/main" id="{9A0D40CF-94CB-4DE4-BC9C-A8E1AB9B5EFB}"/>
              </a:ext>
            </a:extLst>
          </p:cNvPr>
          <p:cNvPicPr>
            <a:picLocks noChangeAspect="1"/>
          </p:cNvPicPr>
          <p:nvPr/>
        </p:nvPicPr>
        <p:blipFill>
          <a:blip r:embed="rId3"/>
          <a:stretch>
            <a:fillRect/>
          </a:stretch>
        </p:blipFill>
        <p:spPr>
          <a:xfrm>
            <a:off x="1301400" y="1297407"/>
            <a:ext cx="9589199" cy="5314014"/>
          </a:xfrm>
          <a:prstGeom prst="rect">
            <a:avLst/>
          </a:prstGeom>
        </p:spPr>
      </p:pic>
    </p:spTree>
    <p:extLst>
      <p:ext uri="{BB962C8B-B14F-4D97-AF65-F5344CB8AC3E}">
        <p14:creationId xmlns:p14="http://schemas.microsoft.com/office/powerpoint/2010/main" val="262315389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 </a:t>
            </a:r>
            <a:r>
              <a:rPr lang="en-US" sz="1800" dirty="0">
                <a:solidFill>
                  <a:srgbClr val="A31515"/>
                </a:solidFill>
              </a:rPr>
              <a:t>"..."</a:t>
            </a:r>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"demoSetting"</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"Microsoft.Insights/autoscaleSettings"</a:t>
            </a:r>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"East US"</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r>
              <a:rPr lang="en-US" sz="1800" dirty="0">
                <a:solidFill>
                  <a:srgbClr val="0451A5"/>
                </a:solidFill>
              </a:rPr>
              <a:t>"enabled"</a:t>
            </a:r>
            <a:r>
              <a:rPr lang="en-US" sz="1800" dirty="0">
                <a:solidFill>
                  <a:srgbClr val="000000"/>
                </a:solidFill>
              </a:rPr>
              <a:t>: </a:t>
            </a:r>
            <a:r>
              <a:rPr lang="en-US" sz="1800" dirty="0">
                <a:solidFill>
                  <a:srgbClr val="0000FF"/>
                </a:solidFill>
              </a:rPr>
              <a:t>true</a:t>
            </a:r>
            <a:r>
              <a:rPr lang="en-US" sz="1800" dirty="0">
                <a:solidFill>
                  <a:srgbClr val="000000"/>
                </a:solidFill>
              </a:rPr>
              <a:t>, </a:t>
            </a:r>
            <a:r>
              <a:rPr lang="en-US" sz="1800" dirty="0">
                <a:solidFill>
                  <a:srgbClr val="0451A5"/>
                </a:solidFill>
              </a:rPr>
              <a:t>"targetResourceUri"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"profiles"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"mainProfile"</a:t>
            </a:r>
            <a:r>
              <a:rPr lang="en-US" sz="1800" dirty="0">
                <a:solidFill>
                  <a:srgbClr val="000000"/>
                </a:solidFill>
              </a:rPr>
              <a:t>,</a:t>
            </a:r>
          </a:p>
          <a:p>
            <a:r>
              <a:rPr lang="en-US" sz="1800" dirty="0">
                <a:solidFill>
                  <a:srgbClr val="000000"/>
                </a:solidFill>
              </a:rPr>
              <a:t>                </a:t>
            </a:r>
            <a:r>
              <a:rPr lang="en-US" sz="1800" dirty="0">
                <a:solidFill>
                  <a:srgbClr val="0451A5"/>
                </a:solidFill>
              </a:rPr>
              <a:t>"capacity"</a:t>
            </a:r>
            <a:r>
              <a:rPr lang="en-US" sz="1800" dirty="0">
                <a:solidFill>
                  <a:srgbClr val="000000"/>
                </a:solidFill>
              </a:rPr>
              <a:t>: {</a:t>
            </a:r>
          </a:p>
          <a:p>
            <a:r>
              <a:rPr lang="en-US" sz="1800" dirty="0">
                <a:solidFill>
                  <a:srgbClr val="000000"/>
                </a:solidFill>
              </a:rPr>
              <a:t>                    </a:t>
            </a:r>
            <a:r>
              <a:rPr lang="en-US" sz="1800" dirty="0">
                <a:solidFill>
                  <a:srgbClr val="0451A5"/>
                </a:solidFill>
              </a:rPr>
              <a:t>"minimum"</a:t>
            </a:r>
            <a:r>
              <a:rPr lang="en-US" sz="1800" dirty="0">
                <a:solidFill>
                  <a:srgbClr val="000000"/>
                </a:solidFill>
              </a:rPr>
              <a:t>: </a:t>
            </a:r>
            <a:r>
              <a:rPr lang="en-US" sz="1800" dirty="0">
                <a:solidFill>
                  <a:srgbClr val="A31515"/>
                </a:solidFill>
              </a:rPr>
              <a:t>"1"</a:t>
            </a:r>
            <a:r>
              <a:rPr lang="en-US" sz="1800" dirty="0">
                <a:solidFill>
                  <a:srgbClr val="000000"/>
                </a:solidFill>
              </a:rPr>
              <a:t>, </a:t>
            </a:r>
            <a:r>
              <a:rPr lang="en-US" sz="1800" dirty="0">
                <a:solidFill>
                  <a:srgbClr val="0451A5"/>
                </a:solidFill>
              </a:rPr>
              <a:t>"maximum"</a:t>
            </a:r>
            <a:r>
              <a:rPr lang="en-US" sz="1800" dirty="0">
                <a:solidFill>
                  <a:srgbClr val="000000"/>
                </a:solidFill>
              </a:rPr>
              <a:t>: </a:t>
            </a:r>
            <a:r>
              <a:rPr lang="en-US" sz="1800" dirty="0">
                <a:solidFill>
                  <a:srgbClr val="A31515"/>
                </a:solidFill>
              </a:rPr>
              <a:t>"4"</a:t>
            </a:r>
            <a:r>
              <a:rPr lang="en-US" sz="1800" dirty="0">
                <a:solidFill>
                  <a:srgbClr val="000000"/>
                </a:solidFill>
              </a:rPr>
              <a:t>, </a:t>
            </a:r>
            <a:r>
              <a:rPr lang="en-US" sz="1800" dirty="0">
                <a:solidFill>
                  <a:srgbClr val="0451A5"/>
                </a:solidFill>
              </a:rPr>
              <a:t>"default"</a:t>
            </a:r>
            <a:r>
              <a:rPr lang="en-US" sz="1800" dirty="0">
                <a:solidFill>
                  <a:srgbClr val="000000"/>
                </a:solidFill>
              </a:rPr>
              <a:t>: </a:t>
            </a:r>
            <a:r>
              <a:rPr lang="en-US" sz="1800" dirty="0">
                <a:solidFill>
                  <a:srgbClr val="A31515"/>
                </a:solidFill>
              </a:rPr>
              <a:t>"1"</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"rules"</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24791107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scale-out rule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"metricTrigger"</a:t>
            </a:r>
            <a:r>
              <a:rPr lang="en-US" sz="1800" dirty="0">
                <a:solidFill>
                  <a:srgbClr val="000000"/>
                </a:solidFill>
              </a:rPr>
              <a:t>: {</a:t>
            </a:r>
          </a:p>
          <a:p>
            <a:r>
              <a:rPr lang="en-US" sz="1800" dirty="0">
                <a:solidFill>
                  <a:srgbClr val="000000"/>
                </a:solidFill>
              </a:rPr>
              <a:t>        </a:t>
            </a:r>
            <a:r>
              <a:rPr lang="en-US" sz="1800" dirty="0">
                <a:solidFill>
                  <a:srgbClr val="0451A5"/>
                </a:solidFill>
              </a:rPr>
              <a:t>"metricName"</a:t>
            </a:r>
            <a:r>
              <a:rPr lang="en-US" sz="1800" dirty="0">
                <a:solidFill>
                  <a:srgbClr val="000000"/>
                </a:solidFill>
              </a:rPr>
              <a:t>: </a:t>
            </a:r>
            <a:r>
              <a:rPr lang="en-US" sz="1800" dirty="0">
                <a:solidFill>
                  <a:srgbClr val="A31515"/>
                </a:solidFill>
              </a:rPr>
              <a:t>"Percentage CPU"</a:t>
            </a:r>
            <a:r>
              <a:rPr lang="en-US" sz="1800" dirty="0">
                <a:solidFill>
                  <a:srgbClr val="000000"/>
                </a:solidFill>
              </a:rPr>
              <a:t>, </a:t>
            </a:r>
            <a:r>
              <a:rPr lang="en-US" sz="1800" dirty="0">
                <a:solidFill>
                  <a:srgbClr val="0451A5"/>
                </a:solidFill>
              </a:rPr>
              <a:t>"metricResourceUri"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"timeGrain"</a:t>
            </a:r>
            <a:r>
              <a:rPr lang="en-US" sz="1800" dirty="0">
                <a:solidFill>
                  <a:srgbClr val="000000"/>
                </a:solidFill>
              </a:rPr>
              <a:t>: </a:t>
            </a:r>
            <a:r>
              <a:rPr lang="en-US" sz="1800" dirty="0">
                <a:solidFill>
                  <a:srgbClr val="A31515"/>
                </a:solidFill>
              </a:rPr>
              <a:t>"PT1M"</a:t>
            </a:r>
            <a:r>
              <a:rPr lang="en-US" sz="1800" dirty="0">
                <a:solidFill>
                  <a:srgbClr val="000000"/>
                </a:solidFill>
              </a:rPr>
              <a:t>,</a:t>
            </a:r>
          </a:p>
          <a:p>
            <a:r>
              <a:rPr lang="en-US" sz="1800" dirty="0">
                <a:solidFill>
                  <a:srgbClr val="000000"/>
                </a:solidFill>
              </a:rPr>
              <a:t>        </a:t>
            </a:r>
            <a:r>
              <a:rPr lang="en-US" sz="1800" dirty="0">
                <a:solidFill>
                  <a:srgbClr val="0451A5"/>
                </a:solidFill>
              </a:rPr>
              <a:t>"statistic"</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"timeWindow"</a:t>
            </a:r>
            <a:r>
              <a:rPr lang="en-US" sz="1800" dirty="0">
                <a:solidFill>
                  <a:srgbClr val="000000"/>
                </a:solidFill>
              </a:rPr>
              <a:t>: </a:t>
            </a:r>
            <a:r>
              <a:rPr lang="en-US" sz="1800" dirty="0">
                <a:solidFill>
                  <a:srgbClr val="A31515"/>
                </a:solidFill>
              </a:rPr>
              <a:t>"PT10M"</a:t>
            </a:r>
            <a:r>
              <a:rPr lang="en-US" sz="1800" dirty="0">
                <a:solidFill>
                  <a:srgbClr val="000000"/>
                </a:solidFill>
              </a:rPr>
              <a:t>,</a:t>
            </a:r>
          </a:p>
          <a:p>
            <a:r>
              <a:rPr lang="en-US" sz="1800" dirty="0">
                <a:solidFill>
                  <a:srgbClr val="000000"/>
                </a:solidFill>
              </a:rPr>
              <a:t>        </a:t>
            </a:r>
            <a:r>
              <a:rPr lang="en-US" sz="1800" dirty="0">
                <a:solidFill>
                  <a:srgbClr val="0451A5"/>
                </a:solidFill>
              </a:rPr>
              <a:t>"timeAggregation"</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"operator"</a:t>
            </a:r>
            <a:r>
              <a:rPr lang="en-US" sz="1800" dirty="0">
                <a:solidFill>
                  <a:srgbClr val="000000"/>
                </a:solidFill>
              </a:rPr>
              <a:t>: </a:t>
            </a:r>
            <a:r>
              <a:rPr lang="en-US" sz="1800" dirty="0">
                <a:solidFill>
                  <a:srgbClr val="A31515"/>
                </a:solidFill>
              </a:rPr>
              <a:t>"GreaterThan"</a:t>
            </a:r>
            <a:r>
              <a:rPr lang="en-US" sz="1800" dirty="0">
                <a:solidFill>
                  <a:srgbClr val="000000"/>
                </a:solidFill>
              </a:rPr>
              <a:t>,</a:t>
            </a:r>
          </a:p>
          <a:p>
            <a:r>
              <a:rPr lang="en-US" sz="1800" dirty="0">
                <a:solidFill>
                  <a:srgbClr val="000000"/>
                </a:solidFill>
              </a:rPr>
              <a:t>        </a:t>
            </a:r>
            <a:r>
              <a:rPr lang="en-US" sz="1800" dirty="0">
                <a:solidFill>
                  <a:srgbClr val="0451A5"/>
                </a:solidFill>
              </a:rPr>
              <a:t>"threshold"</a:t>
            </a:r>
            <a:r>
              <a:rPr lang="en-US" sz="1800" dirty="0">
                <a:solidFill>
                  <a:srgbClr val="000000"/>
                </a:solidFill>
              </a:rPr>
              <a:t>: </a:t>
            </a:r>
            <a:r>
              <a:rPr lang="en-US" sz="1800" dirty="0">
                <a:solidFill>
                  <a:srgbClr val="09885A"/>
                </a:solidFill>
              </a:rPr>
              <a:t>85</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"scaleAction"</a:t>
            </a:r>
            <a:r>
              <a:rPr lang="en-US" sz="1800" dirty="0">
                <a:solidFill>
                  <a:srgbClr val="000000"/>
                </a:solidFill>
              </a:rPr>
              <a:t>: {</a:t>
            </a:r>
          </a:p>
          <a:p>
            <a:r>
              <a:rPr lang="en-US" sz="1800" dirty="0">
                <a:solidFill>
                  <a:srgbClr val="000000"/>
                </a:solidFill>
              </a:rPr>
              <a:t>        </a:t>
            </a:r>
            <a:r>
              <a:rPr lang="en-US" sz="1800" dirty="0">
                <a:solidFill>
                  <a:srgbClr val="0451A5"/>
                </a:solidFill>
              </a:rPr>
              <a:t>"direction"</a:t>
            </a:r>
            <a:r>
              <a:rPr lang="en-US" sz="1800" dirty="0">
                <a:solidFill>
                  <a:srgbClr val="000000"/>
                </a:solidFill>
              </a:rPr>
              <a:t>: </a:t>
            </a:r>
            <a:r>
              <a:rPr lang="en-US" sz="1800" dirty="0">
                <a:solidFill>
                  <a:srgbClr val="A31515"/>
                </a:solidFill>
              </a:rPr>
              <a:t>"Increase"</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"ChangeCount"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"1"</a:t>
            </a:r>
            <a:r>
              <a:rPr lang="en-US" sz="1800" dirty="0">
                <a:solidFill>
                  <a:srgbClr val="000000"/>
                </a:solidFill>
              </a:rPr>
              <a:t>,</a:t>
            </a:r>
          </a:p>
          <a:p>
            <a:r>
              <a:rPr lang="en-US" sz="1800" dirty="0">
                <a:solidFill>
                  <a:srgbClr val="000000"/>
                </a:solidFill>
              </a:rPr>
              <a:t>        </a:t>
            </a:r>
            <a:r>
              <a:rPr lang="en-US" sz="1800" dirty="0">
                <a:solidFill>
                  <a:srgbClr val="0451A5"/>
                </a:solidFill>
              </a:rPr>
              <a:t>"cooldown"</a:t>
            </a:r>
            <a:r>
              <a:rPr lang="en-US" sz="1800" dirty="0">
                <a:solidFill>
                  <a:srgbClr val="000000"/>
                </a:solidFill>
              </a:rPr>
              <a:t>: </a:t>
            </a:r>
            <a:r>
              <a:rPr lang="en-US" sz="1800" dirty="0">
                <a:solidFill>
                  <a:srgbClr val="A31515"/>
                </a:solidFill>
              </a:rPr>
              <a:t>"PT5M"</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1344500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Web Apps</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4200" y="1435497"/>
            <a:ext cx="11018520" cy="3902607"/>
          </a:xfrm>
        </p:spPr>
        <p:txBody>
          <a:bodyPr/>
          <a:lstStyle/>
          <a:p>
            <a:r>
              <a:rPr lang="en-US" dirty="0">
                <a:latin typeface="+mn-lt"/>
              </a:rPr>
              <a:t>Scalable hosting for web applications:</a:t>
            </a:r>
          </a:p>
          <a:p>
            <a:pPr lvl="1"/>
            <a:r>
              <a:rPr lang="en-US" dirty="0"/>
              <a:t>Provides a quick way to host your web application in the cloud</a:t>
            </a:r>
          </a:p>
          <a:p>
            <a:pPr lvl="1"/>
            <a:r>
              <a:rPr lang="en-US" dirty="0"/>
              <a:t>Allows you to scale your web app without being required to redesign for scalability</a:t>
            </a:r>
          </a:p>
          <a:p>
            <a:pPr lvl="1"/>
            <a:r>
              <a:rPr lang="en-US" dirty="0"/>
              <a:t>Integrates with Visual Studio</a:t>
            </a:r>
          </a:p>
          <a:p>
            <a:pPr lvl="1"/>
            <a:r>
              <a:rPr lang="en-US" dirty="0"/>
              <a:t>Provides an open platform for many different programming languages</a:t>
            </a:r>
          </a:p>
          <a:p>
            <a:r>
              <a:rPr lang="en-US" dirty="0">
                <a:latin typeface="+mn-lt"/>
              </a:rPr>
              <a:t>Advantages:</a:t>
            </a:r>
          </a:p>
          <a:p>
            <a:pPr lvl="1"/>
            <a:r>
              <a:rPr lang="en-US" dirty="0"/>
              <a:t>Near instant deployment</a:t>
            </a:r>
          </a:p>
          <a:p>
            <a:pPr lvl="1"/>
            <a:r>
              <a:rPr lang="en-US" dirty="0"/>
              <a:t>SSL and Custom Domain Names available in some tiers</a:t>
            </a:r>
          </a:p>
          <a:p>
            <a:pPr lvl="1"/>
            <a:r>
              <a:rPr lang="en-US" dirty="0"/>
              <a:t>WebJobs provide background processing for independent scaling</a:t>
            </a:r>
          </a:p>
          <a:p>
            <a:pPr lvl="1"/>
            <a:r>
              <a:rPr lang="en-US" dirty="0"/>
              <a:t>Can scale to larger machines without redeploying applications</a:t>
            </a:r>
          </a:p>
        </p:txBody>
      </p:sp>
    </p:spTree>
    <p:custDataLst>
      <p:tags r:id="rId1"/>
    </p:custDataLst>
    <p:extLst>
      <p:ext uri="{BB962C8B-B14F-4D97-AF65-F5344CB8AC3E}">
        <p14:creationId xmlns:p14="http://schemas.microsoft.com/office/powerpoint/2010/main" val="402697934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scale-in rule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"metricTrigger"</a:t>
            </a:r>
            <a:r>
              <a:rPr lang="en-US" sz="1800" dirty="0">
                <a:solidFill>
                  <a:srgbClr val="000000"/>
                </a:solidFill>
              </a:rPr>
              <a:t>: {</a:t>
            </a:r>
          </a:p>
          <a:p>
            <a:r>
              <a:rPr lang="en-US" sz="1800" dirty="0">
                <a:solidFill>
                  <a:srgbClr val="000000"/>
                </a:solidFill>
              </a:rPr>
              <a:t>        </a:t>
            </a:r>
            <a:r>
              <a:rPr lang="en-US" sz="1800" dirty="0">
                <a:solidFill>
                  <a:srgbClr val="0451A5"/>
                </a:solidFill>
              </a:rPr>
              <a:t>"metricName"</a:t>
            </a:r>
            <a:r>
              <a:rPr lang="en-US" sz="1800" dirty="0">
                <a:solidFill>
                  <a:srgbClr val="000000"/>
                </a:solidFill>
              </a:rPr>
              <a:t>: </a:t>
            </a:r>
            <a:r>
              <a:rPr lang="en-US" sz="1800" dirty="0">
                <a:solidFill>
                  <a:srgbClr val="A31515"/>
                </a:solidFill>
              </a:rPr>
              <a:t>"Percentage CPU"</a:t>
            </a:r>
            <a:r>
              <a:rPr lang="en-US" sz="1800" dirty="0">
                <a:solidFill>
                  <a:srgbClr val="000000"/>
                </a:solidFill>
              </a:rPr>
              <a:t>, </a:t>
            </a:r>
            <a:r>
              <a:rPr lang="en-US" sz="1800" dirty="0">
                <a:solidFill>
                  <a:srgbClr val="0451A5"/>
                </a:solidFill>
              </a:rPr>
              <a:t>"metricResourceUri"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"timeGrain"</a:t>
            </a:r>
            <a:r>
              <a:rPr lang="en-US" sz="1800" dirty="0">
                <a:solidFill>
                  <a:srgbClr val="000000"/>
                </a:solidFill>
              </a:rPr>
              <a:t>: </a:t>
            </a:r>
            <a:r>
              <a:rPr lang="en-US" sz="1800" dirty="0">
                <a:solidFill>
                  <a:srgbClr val="A31515"/>
                </a:solidFill>
              </a:rPr>
              <a:t>"PT1M"</a:t>
            </a:r>
            <a:r>
              <a:rPr lang="en-US" sz="1800" dirty="0">
                <a:solidFill>
                  <a:srgbClr val="000000"/>
                </a:solidFill>
              </a:rPr>
              <a:t>,</a:t>
            </a:r>
          </a:p>
          <a:p>
            <a:r>
              <a:rPr lang="en-US" sz="1800" dirty="0">
                <a:solidFill>
                  <a:srgbClr val="000000"/>
                </a:solidFill>
              </a:rPr>
              <a:t>        </a:t>
            </a:r>
            <a:r>
              <a:rPr lang="en-US" sz="1800" dirty="0">
                <a:solidFill>
                  <a:srgbClr val="0451A5"/>
                </a:solidFill>
              </a:rPr>
              <a:t>"statistic"</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"timeWindow"</a:t>
            </a:r>
            <a:r>
              <a:rPr lang="en-US" sz="1800" dirty="0">
                <a:solidFill>
                  <a:srgbClr val="000000"/>
                </a:solidFill>
              </a:rPr>
              <a:t>: </a:t>
            </a:r>
            <a:r>
              <a:rPr lang="en-US" sz="1800" dirty="0">
                <a:solidFill>
                  <a:srgbClr val="A31515"/>
                </a:solidFill>
              </a:rPr>
              <a:t>"PT10M"</a:t>
            </a:r>
            <a:r>
              <a:rPr lang="en-US" sz="1800" dirty="0">
                <a:solidFill>
                  <a:srgbClr val="000000"/>
                </a:solidFill>
              </a:rPr>
              <a:t>,</a:t>
            </a:r>
          </a:p>
          <a:p>
            <a:r>
              <a:rPr lang="en-US" sz="1800" dirty="0">
                <a:solidFill>
                  <a:srgbClr val="000000"/>
                </a:solidFill>
              </a:rPr>
              <a:t>        </a:t>
            </a:r>
            <a:r>
              <a:rPr lang="en-US" sz="1800" dirty="0">
                <a:solidFill>
                  <a:srgbClr val="0451A5"/>
                </a:solidFill>
              </a:rPr>
              <a:t>"timeAggregation"</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"operator"</a:t>
            </a:r>
            <a:r>
              <a:rPr lang="en-US" sz="1800" dirty="0">
                <a:solidFill>
                  <a:srgbClr val="000000"/>
                </a:solidFill>
              </a:rPr>
              <a:t>: </a:t>
            </a:r>
            <a:r>
              <a:rPr lang="en-US" sz="1800" dirty="0">
                <a:solidFill>
                  <a:srgbClr val="A31515"/>
                </a:solidFill>
              </a:rPr>
              <a:t>"LessThan"</a:t>
            </a:r>
            <a:r>
              <a:rPr lang="en-US" sz="1800" dirty="0">
                <a:solidFill>
                  <a:srgbClr val="000000"/>
                </a:solidFill>
              </a:rPr>
              <a:t>,</a:t>
            </a:r>
          </a:p>
          <a:p>
            <a:r>
              <a:rPr lang="en-US" sz="1800" dirty="0">
                <a:solidFill>
                  <a:srgbClr val="000000"/>
                </a:solidFill>
              </a:rPr>
              <a:t>        </a:t>
            </a:r>
            <a:r>
              <a:rPr lang="en-US" sz="1800" dirty="0">
                <a:solidFill>
                  <a:srgbClr val="0451A5"/>
                </a:solidFill>
              </a:rPr>
              <a:t>"threshold"</a:t>
            </a:r>
            <a:r>
              <a:rPr lang="en-US" sz="1800" dirty="0">
                <a:solidFill>
                  <a:srgbClr val="000000"/>
                </a:solidFill>
              </a:rPr>
              <a:t>: </a:t>
            </a:r>
            <a:r>
              <a:rPr lang="en-US" sz="1800" dirty="0">
                <a:solidFill>
                  <a:srgbClr val="09885A"/>
                </a:solidFill>
              </a:rPr>
              <a:t>60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"scaleAction"</a:t>
            </a:r>
            <a:r>
              <a:rPr lang="en-US" sz="1800" dirty="0">
                <a:solidFill>
                  <a:srgbClr val="000000"/>
                </a:solidFill>
              </a:rPr>
              <a:t>: {</a:t>
            </a:r>
          </a:p>
          <a:p>
            <a:r>
              <a:rPr lang="en-US" sz="1800" dirty="0">
                <a:solidFill>
                  <a:srgbClr val="000000"/>
                </a:solidFill>
              </a:rPr>
              <a:t>        </a:t>
            </a:r>
            <a:r>
              <a:rPr lang="en-US" sz="1800" dirty="0">
                <a:solidFill>
                  <a:srgbClr val="0451A5"/>
                </a:solidFill>
              </a:rPr>
              <a:t>"direction"</a:t>
            </a:r>
            <a:r>
              <a:rPr lang="en-US" sz="1800" dirty="0">
                <a:solidFill>
                  <a:srgbClr val="000000"/>
                </a:solidFill>
              </a:rPr>
              <a:t>: </a:t>
            </a:r>
            <a:r>
              <a:rPr lang="en-US" sz="1800" dirty="0">
                <a:solidFill>
                  <a:srgbClr val="A31515"/>
                </a:solidFill>
              </a:rPr>
              <a:t>"Decrease"</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"ChangeCount"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"1"</a:t>
            </a:r>
            <a:r>
              <a:rPr lang="en-US" sz="1800" dirty="0">
                <a:solidFill>
                  <a:srgbClr val="000000"/>
                </a:solidFill>
              </a:rPr>
              <a:t>,</a:t>
            </a:r>
          </a:p>
          <a:p>
            <a:r>
              <a:rPr lang="en-US" sz="1800" dirty="0">
                <a:solidFill>
                  <a:srgbClr val="000000"/>
                </a:solidFill>
              </a:rPr>
              <a:t>        </a:t>
            </a:r>
            <a:r>
              <a:rPr lang="en-US" sz="1800" dirty="0">
                <a:solidFill>
                  <a:srgbClr val="0451A5"/>
                </a:solidFill>
              </a:rPr>
              <a:t>"cooldown"</a:t>
            </a:r>
            <a:r>
              <a:rPr lang="en-US" sz="1800" dirty="0">
                <a:solidFill>
                  <a:srgbClr val="000000"/>
                </a:solidFill>
              </a:rPr>
              <a:t>: </a:t>
            </a:r>
            <a:r>
              <a:rPr lang="en-US" sz="1800" dirty="0">
                <a:solidFill>
                  <a:srgbClr val="A31515"/>
                </a:solidFill>
              </a:rPr>
              <a:t>"PT5M"</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97829214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fixed date profile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1606594"/>
          </a:xfrm>
        </p:spPr>
        <p:txBody>
          <a:bodyPr/>
          <a:lstStyle/>
          <a:p>
            <a:r>
              <a:rPr lang="en-US" sz="1800" dirty="0">
                <a:solidFill>
                  <a:srgbClr val="0451A5"/>
                </a:solidFill>
              </a:rPr>
              <a:t>"fixedDate"</a:t>
            </a:r>
            <a:r>
              <a:rPr lang="en-US" sz="1800" dirty="0">
                <a:solidFill>
                  <a:srgbClr val="000000"/>
                </a:solidFill>
              </a:rPr>
              <a:t>: {</a:t>
            </a:r>
          </a:p>
          <a:p>
            <a:r>
              <a:rPr lang="en-US" sz="1800" dirty="0">
                <a:solidFill>
                  <a:srgbClr val="000000"/>
                </a:solidFill>
              </a:rPr>
              <a:t>    </a:t>
            </a:r>
            <a:r>
              <a:rPr lang="en-US" sz="1800" dirty="0">
                <a:solidFill>
                  <a:srgbClr val="0451A5"/>
                </a:solidFill>
              </a:rPr>
              <a:t>"timeZone"</a:t>
            </a:r>
            <a:r>
              <a:rPr lang="en-US" sz="1800" dirty="0">
                <a:solidFill>
                  <a:srgbClr val="000000"/>
                </a:solidFill>
              </a:rPr>
              <a:t>: </a:t>
            </a:r>
            <a:r>
              <a:rPr lang="en-US" sz="1800" dirty="0">
                <a:solidFill>
                  <a:srgbClr val="A31515"/>
                </a:solidFill>
              </a:rPr>
              <a:t>"Pacific Standard Time"</a:t>
            </a:r>
            <a:r>
              <a:rPr lang="en-US" sz="1800" dirty="0">
                <a:solidFill>
                  <a:srgbClr val="000000"/>
                </a:solidFill>
              </a:rPr>
              <a:t>,</a:t>
            </a:r>
          </a:p>
          <a:p>
            <a:r>
              <a:rPr lang="en-US" sz="1800" dirty="0">
                <a:solidFill>
                  <a:srgbClr val="000000"/>
                </a:solidFill>
              </a:rPr>
              <a:t>    </a:t>
            </a:r>
            <a:r>
              <a:rPr lang="en-US" sz="1800" dirty="0">
                <a:solidFill>
                  <a:srgbClr val="0451A5"/>
                </a:solidFill>
              </a:rPr>
              <a:t>"start"</a:t>
            </a:r>
            <a:r>
              <a:rPr lang="en-US" sz="1800" dirty="0">
                <a:solidFill>
                  <a:srgbClr val="000000"/>
                </a:solidFill>
              </a:rPr>
              <a:t>: </a:t>
            </a:r>
            <a:r>
              <a:rPr lang="en-US" sz="1800" dirty="0">
                <a:solidFill>
                  <a:srgbClr val="A31515"/>
                </a:solidFill>
              </a:rPr>
              <a:t>"2020-12-26T00:00:00"</a:t>
            </a:r>
            <a:r>
              <a:rPr lang="en-US" sz="1800" dirty="0">
                <a:solidFill>
                  <a:srgbClr val="000000"/>
                </a:solidFill>
              </a:rPr>
              <a:t>,</a:t>
            </a:r>
          </a:p>
          <a:p>
            <a:r>
              <a:rPr lang="en-US" sz="1800" dirty="0">
                <a:solidFill>
                  <a:srgbClr val="000000"/>
                </a:solidFill>
              </a:rPr>
              <a:t>    </a:t>
            </a:r>
            <a:r>
              <a:rPr lang="en-US" sz="1800" dirty="0">
                <a:solidFill>
                  <a:srgbClr val="0451A5"/>
                </a:solidFill>
              </a:rPr>
              <a:t>"end"</a:t>
            </a:r>
            <a:r>
              <a:rPr lang="en-US" sz="1800" dirty="0">
                <a:solidFill>
                  <a:srgbClr val="000000"/>
                </a:solidFill>
              </a:rPr>
              <a:t>: </a:t>
            </a:r>
            <a:r>
              <a:rPr lang="en-US" sz="1800" dirty="0">
                <a:solidFill>
                  <a:srgbClr val="A31515"/>
                </a:solidFill>
              </a:rPr>
              <a:t>"2020-12-26T23:59:00"</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152077795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weekdays and weekends </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451A5"/>
                </a:solidFill>
              </a:rPr>
              <a:t>"recurrence"</a:t>
            </a:r>
            <a:r>
              <a:rPr lang="en-US" sz="1800" dirty="0">
                <a:solidFill>
                  <a:srgbClr val="000000"/>
                </a:solidFill>
              </a:rPr>
              <a:t>: {</a:t>
            </a:r>
          </a:p>
          <a:p>
            <a:r>
              <a:rPr lang="en-US" sz="1800" dirty="0">
                <a:solidFill>
                  <a:srgbClr val="000000"/>
                </a:solidFill>
              </a:rPr>
              <a:t>    </a:t>
            </a:r>
            <a:r>
              <a:rPr lang="en-US" sz="1800" dirty="0">
                <a:solidFill>
                  <a:srgbClr val="0451A5"/>
                </a:solidFill>
              </a:rPr>
              <a:t>"frequency"</a:t>
            </a:r>
            <a:r>
              <a:rPr lang="en-US" sz="1800" dirty="0">
                <a:solidFill>
                  <a:srgbClr val="000000"/>
                </a:solidFill>
              </a:rPr>
              <a:t>: </a:t>
            </a:r>
            <a:r>
              <a:rPr lang="en-US" sz="1800" dirty="0">
                <a:solidFill>
                  <a:srgbClr val="A31515"/>
                </a:solidFill>
              </a:rPr>
              <a:t>"Week"</a:t>
            </a:r>
            <a:r>
              <a:rPr lang="en-US" sz="1800" dirty="0">
                <a:solidFill>
                  <a:srgbClr val="000000"/>
                </a:solidFill>
              </a:rPr>
              <a:t>,</a:t>
            </a:r>
          </a:p>
          <a:p>
            <a:r>
              <a:rPr lang="en-US" sz="1800" dirty="0">
                <a:solidFill>
                  <a:srgbClr val="000000"/>
                </a:solidFill>
              </a:rPr>
              <a:t>    </a:t>
            </a:r>
            <a:r>
              <a:rPr lang="en-US" sz="1800" dirty="0">
                <a:solidFill>
                  <a:srgbClr val="0451A5"/>
                </a:solidFill>
              </a:rPr>
              <a:t>"schedule"</a:t>
            </a:r>
            <a:r>
              <a:rPr lang="en-US" sz="1800" dirty="0">
                <a:solidFill>
                  <a:srgbClr val="000000"/>
                </a:solidFill>
              </a:rPr>
              <a:t>: {</a:t>
            </a:r>
          </a:p>
          <a:p>
            <a:r>
              <a:rPr lang="en-US" sz="1800" dirty="0">
                <a:solidFill>
                  <a:srgbClr val="000000"/>
                </a:solidFill>
              </a:rPr>
              <a:t>        </a:t>
            </a:r>
            <a:r>
              <a:rPr lang="en-US" sz="1800" dirty="0">
                <a:solidFill>
                  <a:srgbClr val="0451A5"/>
                </a:solidFill>
              </a:rPr>
              <a:t>"timeZone"</a:t>
            </a:r>
            <a:r>
              <a:rPr lang="en-US" sz="1800" dirty="0">
                <a:solidFill>
                  <a:srgbClr val="000000"/>
                </a:solidFill>
              </a:rPr>
              <a:t>: </a:t>
            </a:r>
            <a:r>
              <a:rPr lang="en-US" sz="1800" dirty="0">
                <a:solidFill>
                  <a:srgbClr val="A31515"/>
                </a:solidFill>
              </a:rPr>
              <a:t>"Pacific Standard Time"</a:t>
            </a:r>
            <a:r>
              <a:rPr lang="en-US" sz="1800" dirty="0">
                <a:solidFill>
                  <a:srgbClr val="000000"/>
                </a:solidFill>
              </a:rPr>
              <a:t>,</a:t>
            </a:r>
          </a:p>
          <a:p>
            <a:r>
              <a:rPr lang="en-US" sz="1800" dirty="0">
                <a:solidFill>
                  <a:srgbClr val="000000"/>
                </a:solidFill>
              </a:rPr>
              <a:t>        </a:t>
            </a:r>
            <a:r>
              <a:rPr lang="en-US" sz="1800" dirty="0">
                <a:solidFill>
                  <a:srgbClr val="0451A5"/>
                </a:solidFill>
              </a:rPr>
              <a:t>"days"</a:t>
            </a:r>
            <a:r>
              <a:rPr lang="en-US" sz="1800" dirty="0">
                <a:solidFill>
                  <a:srgbClr val="000000"/>
                </a:solidFill>
              </a:rPr>
              <a:t>: [</a:t>
            </a:r>
          </a:p>
          <a:p>
            <a:r>
              <a:rPr lang="en-US" sz="1800" dirty="0">
                <a:solidFill>
                  <a:srgbClr val="000000"/>
                </a:solidFill>
              </a:rPr>
              <a:t>            </a:t>
            </a:r>
            <a:r>
              <a:rPr lang="en-US" sz="1800" dirty="0">
                <a:solidFill>
                  <a:srgbClr val="A31515"/>
                </a:solidFill>
              </a:rPr>
              <a:t>"Saturday"</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"hours"</a:t>
            </a:r>
            <a:r>
              <a:rPr lang="en-US" sz="1800" dirty="0">
                <a:solidFill>
                  <a:srgbClr val="000000"/>
                </a:solidFill>
              </a:rPr>
              <a:t>: [</a:t>
            </a:r>
          </a:p>
          <a:p>
            <a:r>
              <a:rPr lang="en-US" sz="1800" dirty="0">
                <a:solidFill>
                  <a:srgbClr val="000000"/>
                </a:solidFill>
              </a:rPr>
              <a:t>            </a:t>
            </a:r>
            <a:r>
              <a:rPr lang="en-US" sz="1800" dirty="0">
                <a:solidFill>
                  <a:srgbClr val="09885A"/>
                </a:solidFill>
              </a:rPr>
              <a:t>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"minutes"</a:t>
            </a:r>
            <a:r>
              <a:rPr lang="en-US" sz="1800" dirty="0">
                <a:solidFill>
                  <a:srgbClr val="000000"/>
                </a:solidFill>
              </a:rPr>
              <a:t>: [</a:t>
            </a:r>
          </a:p>
          <a:p>
            <a:r>
              <a:rPr lang="en-US" sz="1800" dirty="0">
                <a:solidFill>
                  <a:srgbClr val="000000"/>
                </a:solidFill>
              </a:rPr>
              <a:t>            </a:t>
            </a:r>
            <a:r>
              <a:rPr lang="en-US" sz="1800" dirty="0">
                <a:solidFill>
                  <a:srgbClr val="09885A"/>
                </a:solidFill>
              </a:rPr>
              <a:t>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75768847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BFF0-F6EF-47CE-BEBD-C8A3B0166ABC}"/>
              </a:ext>
            </a:extLst>
          </p:cNvPr>
          <p:cNvSpPr>
            <a:spLocks noGrp="1"/>
          </p:cNvSpPr>
          <p:nvPr>
            <p:ph type="title"/>
          </p:nvPr>
        </p:nvSpPr>
        <p:spPr>
          <a:xfrm>
            <a:off x="588263" y="457200"/>
            <a:ext cx="11018520" cy="553998"/>
          </a:xfrm>
        </p:spPr>
        <p:txBody>
          <a:bodyPr/>
          <a:lstStyle/>
          <a:p>
            <a:r>
              <a:rPr lang="en-US" dirty="0"/>
              <a:t>Autoscale concepts</a:t>
            </a:r>
          </a:p>
        </p:txBody>
      </p:sp>
      <p:sp>
        <p:nvSpPr>
          <p:cNvPr id="3" name="Text Placeholder 2">
            <a:extLst>
              <a:ext uri="{FF2B5EF4-FFF2-40B4-BE49-F238E27FC236}">
                <a16:creationId xmlns:a16="http://schemas.microsoft.com/office/drawing/2014/main" id="{2A3AD051-ECEF-4C5A-B600-2AE857A48A54}"/>
              </a:ext>
            </a:extLst>
          </p:cNvPr>
          <p:cNvSpPr>
            <a:spLocks noGrp="1"/>
          </p:cNvSpPr>
          <p:nvPr>
            <p:ph type="body" sz="quarter" idx="10"/>
          </p:nvPr>
        </p:nvSpPr>
        <p:spPr>
          <a:xfrm>
            <a:off x="584200" y="1435497"/>
            <a:ext cx="11018520" cy="3520964"/>
          </a:xfrm>
        </p:spPr>
        <p:txBody>
          <a:bodyPr/>
          <a:lstStyle/>
          <a:p>
            <a:r>
              <a:rPr lang="en-US" dirty="0">
                <a:latin typeface="+mn-lt"/>
              </a:rPr>
              <a:t>Each resource can have one autoscale setting:</a:t>
            </a:r>
          </a:p>
          <a:p>
            <a:pPr lvl="1"/>
            <a:r>
              <a:rPr lang="en-US" dirty="0"/>
              <a:t>Autoscale settings can have one-to-many profiles</a:t>
            </a:r>
          </a:p>
          <a:p>
            <a:pPr lvl="1"/>
            <a:r>
              <a:rPr lang="en-US" dirty="0"/>
              <a:t>Profiles can have one-to-many rules</a:t>
            </a:r>
          </a:p>
          <a:p>
            <a:r>
              <a:rPr lang="en-US" dirty="0">
                <a:latin typeface="+mn-lt"/>
              </a:rPr>
              <a:t>Autoscale increases instances horizontally within bounds:</a:t>
            </a:r>
          </a:p>
          <a:p>
            <a:pPr lvl="1"/>
            <a:r>
              <a:rPr lang="en-US" dirty="0"/>
              <a:t>Bounds are set by using the minimum, maximum, and default values</a:t>
            </a:r>
          </a:p>
          <a:p>
            <a:r>
              <a:rPr lang="en-US" dirty="0">
                <a:latin typeface="+mn-lt"/>
              </a:rPr>
              <a:t>Thresholds are calculated at an instance level</a:t>
            </a:r>
          </a:p>
          <a:p>
            <a:r>
              <a:rPr lang="en-US" dirty="0">
                <a:latin typeface="+mn-lt"/>
              </a:rPr>
              <a:t>Autoscale successful actions and failures are logged to the Activity Log</a:t>
            </a:r>
          </a:p>
        </p:txBody>
      </p:sp>
    </p:spTree>
    <p:extLst>
      <p:ext uri="{BB962C8B-B14F-4D97-AF65-F5344CB8AC3E}">
        <p14:creationId xmlns:p14="http://schemas.microsoft.com/office/powerpoint/2010/main" val="143984224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9EAF-3EC0-463C-BAB7-207E83C5FC5A}"/>
              </a:ext>
            </a:extLst>
          </p:cNvPr>
          <p:cNvSpPr>
            <a:spLocks noGrp="1"/>
          </p:cNvSpPr>
          <p:nvPr>
            <p:ph type="title"/>
          </p:nvPr>
        </p:nvSpPr>
        <p:spPr/>
        <p:txBody>
          <a:bodyPr/>
          <a:lstStyle/>
          <a:p>
            <a:r>
              <a:rPr lang="en-US" dirty="0"/>
              <a:t>Autoscale thresholds</a:t>
            </a:r>
          </a:p>
        </p:txBody>
      </p:sp>
      <p:sp>
        <p:nvSpPr>
          <p:cNvPr id="3" name="Text Placeholder 2">
            <a:extLst>
              <a:ext uri="{FF2B5EF4-FFF2-40B4-BE49-F238E27FC236}">
                <a16:creationId xmlns:a16="http://schemas.microsoft.com/office/drawing/2014/main" id="{3E89746D-6969-4013-84E8-32C5D98DFF2E}"/>
              </a:ext>
            </a:extLst>
          </p:cNvPr>
          <p:cNvSpPr>
            <a:spLocks noGrp="1"/>
          </p:cNvSpPr>
          <p:nvPr>
            <p:ph type="body" sz="quarter" idx="10"/>
          </p:nvPr>
        </p:nvSpPr>
        <p:spPr>
          <a:xfrm>
            <a:off x="584200" y="1435497"/>
            <a:ext cx="11018520" cy="1612749"/>
          </a:xfrm>
        </p:spPr>
        <p:txBody>
          <a:bodyPr/>
          <a:lstStyle/>
          <a:p>
            <a:r>
              <a:rPr lang="en-US" dirty="0"/>
              <a:t>Scale is constrained to a minimum and maximum:</a:t>
            </a:r>
          </a:p>
          <a:p>
            <a:pPr lvl="1"/>
            <a:r>
              <a:rPr lang="en-US" sz="2400" dirty="0"/>
              <a:t>Your current instance count must be between the minimum and maximum:</a:t>
            </a:r>
          </a:p>
          <a:p>
            <a:pPr lvl="2"/>
            <a:r>
              <a:rPr lang="en-US" sz="2000" dirty="0"/>
              <a:t>Minimum can help guarantee availability</a:t>
            </a:r>
          </a:p>
          <a:p>
            <a:pPr lvl="2"/>
            <a:r>
              <a:rPr lang="en-US" sz="2000" dirty="0"/>
              <a:t>Maximum can help control costs</a:t>
            </a:r>
          </a:p>
        </p:txBody>
      </p:sp>
      <p:grpSp>
        <p:nvGrpSpPr>
          <p:cNvPr id="4" name="Group 3" descr="The diagram depicts how the system automatically scales the number of instances between the minimum and maximum by using a set of rules.&#10;">
            <a:extLst>
              <a:ext uri="{FF2B5EF4-FFF2-40B4-BE49-F238E27FC236}">
                <a16:creationId xmlns:a16="http://schemas.microsoft.com/office/drawing/2014/main" id="{C47E243D-A89C-4AA4-B8DF-E6CBB890E28D}"/>
              </a:ext>
            </a:extLst>
          </p:cNvPr>
          <p:cNvGrpSpPr/>
          <p:nvPr/>
        </p:nvGrpSpPr>
        <p:grpSpPr>
          <a:xfrm>
            <a:off x="2263515" y="3747540"/>
            <a:ext cx="8621842" cy="2164922"/>
            <a:chOff x="2263515" y="3747540"/>
            <a:chExt cx="8621842" cy="2164922"/>
          </a:xfrm>
        </p:grpSpPr>
        <p:sp>
          <p:nvSpPr>
            <p:cNvPr id="12" name="TextBox 11">
              <a:extLst>
                <a:ext uri="{FF2B5EF4-FFF2-40B4-BE49-F238E27FC236}">
                  <a16:creationId xmlns:a16="http://schemas.microsoft.com/office/drawing/2014/main" id="{9CE70C49-6049-4558-9C7A-A931E0892E0C}"/>
                </a:ext>
              </a:extLst>
            </p:cNvPr>
            <p:cNvSpPr txBox="1"/>
            <p:nvPr/>
          </p:nvSpPr>
          <p:spPr>
            <a:xfrm>
              <a:off x="2668248" y="3747540"/>
              <a:ext cx="1588958"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Min = 2</a:t>
              </a:r>
              <a:endParaRPr lang="en-US" sz="2400" dirty="0">
                <a:gradFill>
                  <a:gsLst>
                    <a:gs pos="2917">
                      <a:schemeClr val="tx1"/>
                    </a:gs>
                    <a:gs pos="30000">
                      <a:schemeClr val="tx1"/>
                    </a:gs>
                  </a:gsLst>
                  <a:lin ang="5400000" scaled="0"/>
                </a:gradFill>
              </a:endParaRPr>
            </a:p>
          </p:txBody>
        </p:sp>
        <p:grpSp>
          <p:nvGrpSpPr>
            <p:cNvPr id="24" name="Group 23">
              <a:extLst>
                <a:ext uri="{FF2B5EF4-FFF2-40B4-BE49-F238E27FC236}">
                  <a16:creationId xmlns:a16="http://schemas.microsoft.com/office/drawing/2014/main" id="{605E107A-242E-4C0B-9145-089BCD0588E9}"/>
                </a:ext>
              </a:extLst>
            </p:cNvPr>
            <p:cNvGrpSpPr/>
            <p:nvPr/>
          </p:nvGrpSpPr>
          <p:grpSpPr>
            <a:xfrm>
              <a:off x="2472128" y="4325077"/>
              <a:ext cx="720000" cy="1089348"/>
              <a:chOff x="2472128" y="4804763"/>
              <a:chExt cx="720000" cy="1089348"/>
            </a:xfrm>
          </p:grpSpPr>
          <p:pic>
            <p:nvPicPr>
              <p:cNvPr id="5" name="Graphic 4">
                <a:extLst>
                  <a:ext uri="{FF2B5EF4-FFF2-40B4-BE49-F238E27FC236}">
                    <a16:creationId xmlns:a16="http://schemas.microsoft.com/office/drawing/2014/main" id="{84C94A89-D1DC-4F4F-B67A-8F35EF9D40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2128" y="4804763"/>
                <a:ext cx="720000" cy="720000"/>
              </a:xfrm>
              <a:prstGeom prst="rect">
                <a:avLst/>
              </a:prstGeom>
            </p:spPr>
          </p:pic>
          <p:sp>
            <p:nvSpPr>
              <p:cNvPr id="14" name="TextBox 13">
                <a:extLst>
                  <a:ext uri="{FF2B5EF4-FFF2-40B4-BE49-F238E27FC236}">
                    <a16:creationId xmlns:a16="http://schemas.microsoft.com/office/drawing/2014/main" id="{6BF2ACDA-A355-42C0-8CAB-BB06107452EF}"/>
                  </a:ext>
                </a:extLst>
              </p:cNvPr>
              <p:cNvSpPr txBox="1"/>
              <p:nvPr/>
            </p:nvSpPr>
            <p:spPr>
              <a:xfrm>
                <a:off x="2486106"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3" name="Group 22">
              <a:extLst>
                <a:ext uri="{FF2B5EF4-FFF2-40B4-BE49-F238E27FC236}">
                  <a16:creationId xmlns:a16="http://schemas.microsoft.com/office/drawing/2014/main" id="{E6F60A07-7490-4CCD-9BDD-CD88AC50E0F2}"/>
                </a:ext>
              </a:extLst>
            </p:cNvPr>
            <p:cNvGrpSpPr/>
            <p:nvPr/>
          </p:nvGrpSpPr>
          <p:grpSpPr>
            <a:xfrm>
              <a:off x="3790267" y="4325077"/>
              <a:ext cx="720000" cy="1089348"/>
              <a:chOff x="3565882" y="4804763"/>
              <a:chExt cx="720000" cy="1089348"/>
            </a:xfrm>
          </p:grpSpPr>
          <p:pic>
            <p:nvPicPr>
              <p:cNvPr id="7" name="Graphic 6">
                <a:extLst>
                  <a:ext uri="{FF2B5EF4-FFF2-40B4-BE49-F238E27FC236}">
                    <a16:creationId xmlns:a16="http://schemas.microsoft.com/office/drawing/2014/main" id="{E66456EF-19BB-4DA4-BF9B-2CB0358229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5882" y="4804763"/>
                <a:ext cx="720000" cy="720000"/>
              </a:xfrm>
              <a:prstGeom prst="rect">
                <a:avLst/>
              </a:prstGeom>
            </p:spPr>
          </p:pic>
          <p:sp>
            <p:nvSpPr>
              <p:cNvPr id="15" name="TextBox 14">
                <a:extLst>
                  <a:ext uri="{FF2B5EF4-FFF2-40B4-BE49-F238E27FC236}">
                    <a16:creationId xmlns:a16="http://schemas.microsoft.com/office/drawing/2014/main" id="{DAFDA139-B231-44EE-A741-60B79C86F0C7}"/>
                  </a:ext>
                </a:extLst>
              </p:cNvPr>
              <p:cNvSpPr txBox="1"/>
              <p:nvPr/>
            </p:nvSpPr>
            <p:spPr>
              <a:xfrm>
                <a:off x="3579860"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2" name="Group 21">
              <a:extLst>
                <a:ext uri="{FF2B5EF4-FFF2-40B4-BE49-F238E27FC236}">
                  <a16:creationId xmlns:a16="http://schemas.microsoft.com/office/drawing/2014/main" id="{E462F937-8236-4DCD-8F69-CA1E5E465EA6}"/>
                </a:ext>
              </a:extLst>
            </p:cNvPr>
            <p:cNvGrpSpPr/>
            <p:nvPr/>
          </p:nvGrpSpPr>
          <p:grpSpPr>
            <a:xfrm>
              <a:off x="5108406" y="4325077"/>
              <a:ext cx="720000" cy="1089348"/>
              <a:chOff x="4659011" y="4804763"/>
              <a:chExt cx="720000" cy="1089348"/>
            </a:xfrm>
          </p:grpSpPr>
          <p:pic>
            <p:nvPicPr>
              <p:cNvPr id="8" name="Graphic 7">
                <a:extLst>
                  <a:ext uri="{FF2B5EF4-FFF2-40B4-BE49-F238E27FC236}">
                    <a16:creationId xmlns:a16="http://schemas.microsoft.com/office/drawing/2014/main" id="{0BD85739-4F6D-45C7-9D22-237B40252D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9011" y="4804763"/>
                <a:ext cx="720000" cy="720000"/>
              </a:xfrm>
              <a:prstGeom prst="rect">
                <a:avLst/>
              </a:prstGeom>
            </p:spPr>
          </p:pic>
          <p:sp>
            <p:nvSpPr>
              <p:cNvPr id="16" name="TextBox 15">
                <a:extLst>
                  <a:ext uri="{FF2B5EF4-FFF2-40B4-BE49-F238E27FC236}">
                    <a16:creationId xmlns:a16="http://schemas.microsoft.com/office/drawing/2014/main" id="{E0D10784-D088-4D1B-BA0D-E447120691DD}"/>
                  </a:ext>
                </a:extLst>
              </p:cNvPr>
              <p:cNvSpPr txBox="1"/>
              <p:nvPr/>
            </p:nvSpPr>
            <p:spPr>
              <a:xfrm>
                <a:off x="4672989"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1" name="Group 20">
              <a:extLst>
                <a:ext uri="{FF2B5EF4-FFF2-40B4-BE49-F238E27FC236}">
                  <a16:creationId xmlns:a16="http://schemas.microsoft.com/office/drawing/2014/main" id="{1591786E-0407-4228-B136-A6954D857C45}"/>
                </a:ext>
              </a:extLst>
            </p:cNvPr>
            <p:cNvGrpSpPr/>
            <p:nvPr/>
          </p:nvGrpSpPr>
          <p:grpSpPr>
            <a:xfrm>
              <a:off x="6426545" y="4325077"/>
              <a:ext cx="720000" cy="1089348"/>
              <a:chOff x="5752141" y="4804763"/>
              <a:chExt cx="720000" cy="1089348"/>
            </a:xfrm>
          </p:grpSpPr>
          <p:pic>
            <p:nvPicPr>
              <p:cNvPr id="9" name="Graphic 8">
                <a:extLst>
                  <a:ext uri="{FF2B5EF4-FFF2-40B4-BE49-F238E27FC236}">
                    <a16:creationId xmlns:a16="http://schemas.microsoft.com/office/drawing/2014/main" id="{141C29BF-D8D4-4158-A4F3-C65F636091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2141" y="4804763"/>
                <a:ext cx="720000" cy="720000"/>
              </a:xfrm>
              <a:prstGeom prst="rect">
                <a:avLst/>
              </a:prstGeom>
            </p:spPr>
          </p:pic>
          <p:sp>
            <p:nvSpPr>
              <p:cNvPr id="17" name="TextBox 16">
                <a:extLst>
                  <a:ext uri="{FF2B5EF4-FFF2-40B4-BE49-F238E27FC236}">
                    <a16:creationId xmlns:a16="http://schemas.microsoft.com/office/drawing/2014/main" id="{8C987E64-0419-4888-8C5F-F19E1DE54204}"/>
                  </a:ext>
                </a:extLst>
              </p:cNvPr>
              <p:cNvSpPr txBox="1"/>
              <p:nvPr/>
            </p:nvSpPr>
            <p:spPr>
              <a:xfrm>
                <a:off x="5766119"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0" name="Group 19">
              <a:extLst>
                <a:ext uri="{FF2B5EF4-FFF2-40B4-BE49-F238E27FC236}">
                  <a16:creationId xmlns:a16="http://schemas.microsoft.com/office/drawing/2014/main" id="{1373CFDF-2EE5-45A2-8569-C0083DEA9580}"/>
                </a:ext>
              </a:extLst>
            </p:cNvPr>
            <p:cNvGrpSpPr/>
            <p:nvPr/>
          </p:nvGrpSpPr>
          <p:grpSpPr>
            <a:xfrm>
              <a:off x="7744682" y="4325077"/>
              <a:ext cx="720000" cy="1089348"/>
              <a:chOff x="6845272" y="4804763"/>
              <a:chExt cx="720000" cy="1089348"/>
            </a:xfrm>
          </p:grpSpPr>
          <p:pic>
            <p:nvPicPr>
              <p:cNvPr id="10" name="Graphic 9">
                <a:extLst>
                  <a:ext uri="{FF2B5EF4-FFF2-40B4-BE49-F238E27FC236}">
                    <a16:creationId xmlns:a16="http://schemas.microsoft.com/office/drawing/2014/main" id="{9FBD7C7B-FED8-42B2-898F-A2AF54EAB9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45272" y="4804763"/>
                <a:ext cx="720000" cy="720000"/>
              </a:xfrm>
              <a:prstGeom prst="rect">
                <a:avLst/>
              </a:prstGeom>
            </p:spPr>
          </p:pic>
          <p:sp>
            <p:nvSpPr>
              <p:cNvPr id="18" name="TextBox 17">
                <a:extLst>
                  <a:ext uri="{FF2B5EF4-FFF2-40B4-BE49-F238E27FC236}">
                    <a16:creationId xmlns:a16="http://schemas.microsoft.com/office/drawing/2014/main" id="{4B5DA7B3-D467-4EEF-AFCB-98AD7EBB92AF}"/>
                  </a:ext>
                </a:extLst>
              </p:cNvPr>
              <p:cNvSpPr txBox="1"/>
              <p:nvPr/>
            </p:nvSpPr>
            <p:spPr>
              <a:xfrm>
                <a:off x="6859250"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sp>
          <p:nvSpPr>
            <p:cNvPr id="19" name="TextBox 18">
              <a:extLst>
                <a:ext uri="{FF2B5EF4-FFF2-40B4-BE49-F238E27FC236}">
                  <a16:creationId xmlns:a16="http://schemas.microsoft.com/office/drawing/2014/main" id="{70179212-E536-4B04-9289-82DAB8AC25B8}"/>
                </a:ext>
              </a:extLst>
            </p:cNvPr>
            <p:cNvSpPr txBox="1"/>
            <p:nvPr/>
          </p:nvSpPr>
          <p:spPr>
            <a:xfrm>
              <a:off x="5561351" y="3765029"/>
              <a:ext cx="2773180"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 VMs as needed</a:t>
              </a:r>
              <a:endParaRPr lang="en-US" sz="2400" dirty="0">
                <a:gradFill>
                  <a:gsLst>
                    <a:gs pos="2917">
                      <a:schemeClr val="tx1"/>
                    </a:gs>
                    <a:gs pos="30000">
                      <a:schemeClr val="tx1"/>
                    </a:gs>
                  </a:gsLst>
                  <a:lin ang="5400000" scaled="0"/>
                </a:gradFill>
              </a:endParaRPr>
            </a:p>
          </p:txBody>
        </p:sp>
        <p:cxnSp>
          <p:nvCxnSpPr>
            <p:cNvPr id="26" name="Straight Arrow Connector 25">
              <a:extLst>
                <a:ext uri="{FF2B5EF4-FFF2-40B4-BE49-F238E27FC236}">
                  <a16:creationId xmlns:a16="http://schemas.microsoft.com/office/drawing/2014/main" id="{FB3B3471-556B-438C-84D3-007D0D155CF9}"/>
                </a:ext>
              </a:extLst>
            </p:cNvPr>
            <p:cNvCxnSpPr>
              <a:cxnSpLocks/>
              <a:stCxn id="19" idx="3"/>
            </p:cNvCxnSpPr>
            <p:nvPr/>
          </p:nvCxnSpPr>
          <p:spPr>
            <a:xfrm>
              <a:off x="8334531" y="3949695"/>
              <a:ext cx="539645"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36ED4E-2A86-4036-9D65-8F0749719187}"/>
                </a:ext>
              </a:extLst>
            </p:cNvPr>
            <p:cNvCxnSpPr>
              <a:cxnSpLocks/>
              <a:stCxn id="19" idx="1"/>
            </p:cNvCxnSpPr>
            <p:nvPr/>
          </p:nvCxnSpPr>
          <p:spPr>
            <a:xfrm flipH="1">
              <a:off x="5021707" y="3949695"/>
              <a:ext cx="539644"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0BE95E0-2129-4F29-ABF9-46A09D781C30}"/>
                </a:ext>
              </a:extLst>
            </p:cNvPr>
            <p:cNvSpPr txBox="1"/>
            <p:nvPr/>
          </p:nvSpPr>
          <p:spPr>
            <a:xfrm>
              <a:off x="2263515" y="5635463"/>
              <a:ext cx="2518347"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3 currently running</a:t>
              </a:r>
              <a:endParaRPr lang="en-US" sz="1800" dirty="0">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9C133009-A6FE-4201-9A20-01717A3A9174}"/>
                </a:ext>
              </a:extLst>
            </p:cNvPr>
            <p:cNvSpPr txBox="1"/>
            <p:nvPr/>
          </p:nvSpPr>
          <p:spPr>
            <a:xfrm>
              <a:off x="9296399" y="3824989"/>
              <a:ext cx="1588958"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Max = 5</a:t>
              </a:r>
              <a:endParaRPr lang="en-US" sz="2000" dirty="0">
                <a:gradFill>
                  <a:gsLst>
                    <a:gs pos="2917">
                      <a:schemeClr val="tx1"/>
                    </a:gs>
                    <a:gs pos="30000">
                      <a:schemeClr val="tx1"/>
                    </a:gs>
                  </a:gsLst>
                  <a:lin ang="5400000" scaled="0"/>
                </a:gradFill>
              </a:endParaRPr>
            </a:p>
          </p:txBody>
        </p:sp>
        <p:grpSp>
          <p:nvGrpSpPr>
            <p:cNvPr id="51" name="Group 50">
              <a:extLst>
                <a:ext uri="{FF2B5EF4-FFF2-40B4-BE49-F238E27FC236}">
                  <a16:creationId xmlns:a16="http://schemas.microsoft.com/office/drawing/2014/main" id="{59DCD350-A407-45EC-8360-EBC6FA14AECA}"/>
                </a:ext>
              </a:extLst>
            </p:cNvPr>
            <p:cNvGrpSpPr/>
            <p:nvPr/>
          </p:nvGrpSpPr>
          <p:grpSpPr>
            <a:xfrm>
              <a:off x="4661941" y="3747541"/>
              <a:ext cx="359764" cy="1603948"/>
              <a:chOff x="4661941" y="3747541"/>
              <a:chExt cx="359764" cy="1603948"/>
            </a:xfrm>
          </p:grpSpPr>
          <p:cxnSp>
            <p:nvCxnSpPr>
              <p:cNvPr id="33" name="Straight Connector 32">
                <a:extLst>
                  <a:ext uri="{FF2B5EF4-FFF2-40B4-BE49-F238E27FC236}">
                    <a16:creationId xmlns:a16="http://schemas.microsoft.com/office/drawing/2014/main" id="{7F7DF29C-418B-4E8C-9F75-DED774A34B43}"/>
                  </a:ext>
                </a:extLst>
              </p:cNvPr>
              <p:cNvCxnSpPr/>
              <p:nvPr/>
            </p:nvCxnSpPr>
            <p:spPr>
              <a:xfrm>
                <a:off x="4841823" y="3747541"/>
                <a:ext cx="0" cy="1588957"/>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09998-63E6-44B9-9F34-ECD91F9CEE0B}"/>
                  </a:ext>
                </a:extLst>
              </p:cNvPr>
              <p:cNvCxnSpPr/>
              <p:nvPr/>
            </p:nvCxnSpPr>
            <p:spPr>
              <a:xfrm>
                <a:off x="4661941" y="5351489"/>
                <a:ext cx="359764" cy="0"/>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B0633A3A-D2F3-43F7-B01D-C5BC55578185}"/>
                </a:ext>
              </a:extLst>
            </p:cNvPr>
            <p:cNvCxnSpPr/>
            <p:nvPr/>
          </p:nvCxnSpPr>
          <p:spPr>
            <a:xfrm>
              <a:off x="8951630" y="3747541"/>
              <a:ext cx="0" cy="1588957"/>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F6220A4-598B-412B-8CA3-B04E189D34C9}"/>
                </a:ext>
              </a:extLst>
            </p:cNvPr>
            <p:cNvCxnSpPr/>
            <p:nvPr/>
          </p:nvCxnSpPr>
          <p:spPr>
            <a:xfrm>
              <a:off x="8606856" y="5351489"/>
              <a:ext cx="359764" cy="0"/>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931339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5378-7C8A-4A0E-AFCD-6DCB4926F2D6}"/>
              </a:ext>
            </a:extLst>
          </p:cNvPr>
          <p:cNvSpPr>
            <a:spLocks noGrp="1"/>
          </p:cNvSpPr>
          <p:nvPr>
            <p:ph type="title"/>
          </p:nvPr>
        </p:nvSpPr>
        <p:spPr/>
        <p:txBody>
          <a:bodyPr/>
          <a:lstStyle/>
          <a:p>
            <a:r>
              <a:rPr lang="en-US" dirty="0"/>
              <a:t>Autoscale workflow</a:t>
            </a:r>
          </a:p>
        </p:txBody>
      </p:sp>
      <p:sp>
        <p:nvSpPr>
          <p:cNvPr id="3" name="Text Placeholder 2">
            <a:extLst>
              <a:ext uri="{FF2B5EF4-FFF2-40B4-BE49-F238E27FC236}">
                <a16:creationId xmlns:a16="http://schemas.microsoft.com/office/drawing/2014/main" id="{3EEAB9AE-2468-4ABC-8E09-12FDB320E2A0}"/>
              </a:ext>
            </a:extLst>
          </p:cNvPr>
          <p:cNvSpPr>
            <a:spLocks noGrp="1"/>
          </p:cNvSpPr>
          <p:nvPr>
            <p:ph type="body" sz="quarter" idx="10"/>
          </p:nvPr>
        </p:nvSpPr>
        <p:spPr>
          <a:xfrm>
            <a:off x="584200" y="1435497"/>
            <a:ext cx="5486400" cy="3656386"/>
          </a:xfrm>
        </p:spPr>
        <p:txBody>
          <a:bodyPr/>
          <a:lstStyle/>
          <a:p>
            <a:pPr marL="514350" indent="-514350">
              <a:buFont typeface="+mj-lt"/>
              <a:buAutoNum type="arabicPeriod"/>
            </a:pPr>
            <a:r>
              <a:rPr lang="en-US" dirty="0"/>
              <a:t>Metrics are measured for a resource</a:t>
            </a:r>
          </a:p>
          <a:p>
            <a:pPr marL="514350" indent="-514350">
              <a:buFont typeface="+mj-lt"/>
              <a:buAutoNum type="arabicPeriod"/>
            </a:pPr>
            <a:r>
              <a:rPr lang="en-US" dirty="0"/>
              <a:t>When conditions are met (threshold surpassed), autoscale triggers:</a:t>
            </a:r>
          </a:p>
          <a:p>
            <a:pPr marL="1082675" lvl="2" indent="-514350">
              <a:buFont typeface="+mj-lt"/>
              <a:buAutoNum type="alphaLcPeriod"/>
            </a:pPr>
            <a:r>
              <a:rPr lang="en-US" sz="2000" dirty="0"/>
              <a:t>Perform scale actions</a:t>
            </a:r>
          </a:p>
          <a:p>
            <a:pPr marL="1082675" lvl="2" indent="-514350">
              <a:buFont typeface="+mj-lt"/>
              <a:buAutoNum type="alphaLcPeriod"/>
            </a:pPr>
            <a:r>
              <a:rPr lang="en-US" sz="2000" dirty="0"/>
              <a:t>Send notifications (alerts)</a:t>
            </a:r>
          </a:p>
          <a:p>
            <a:pPr marL="1082675" lvl="2" indent="-514350">
              <a:buFont typeface="+mj-lt"/>
              <a:buAutoNum type="alphaLcPeriod"/>
            </a:pPr>
            <a:r>
              <a:rPr lang="en-US" sz="2000" dirty="0"/>
              <a:t>Send messages to webhooks for external automation</a:t>
            </a:r>
          </a:p>
        </p:txBody>
      </p:sp>
      <p:grpSp>
        <p:nvGrpSpPr>
          <p:cNvPr id="93" name="Group 92" descr="The diagram depicts autoscale reading metrics from resources to decide when to trigger automation actions.">
            <a:extLst>
              <a:ext uri="{FF2B5EF4-FFF2-40B4-BE49-F238E27FC236}">
                <a16:creationId xmlns:a16="http://schemas.microsoft.com/office/drawing/2014/main" id="{A79A5D2C-1341-4DF5-9C96-AEAFE4E75674}"/>
              </a:ext>
            </a:extLst>
          </p:cNvPr>
          <p:cNvGrpSpPr/>
          <p:nvPr/>
        </p:nvGrpSpPr>
        <p:grpSpPr>
          <a:xfrm>
            <a:off x="6591299" y="851472"/>
            <a:ext cx="5018089" cy="5417566"/>
            <a:chOff x="6591299" y="851472"/>
            <a:chExt cx="5018089" cy="5417566"/>
          </a:xfrm>
        </p:grpSpPr>
        <p:sp>
          <p:nvSpPr>
            <p:cNvPr id="6" name="Rectangle: Rounded Corners 5">
              <a:extLst>
                <a:ext uri="{FF2B5EF4-FFF2-40B4-BE49-F238E27FC236}">
                  <a16:creationId xmlns:a16="http://schemas.microsoft.com/office/drawing/2014/main" id="{1640DB6C-C8DC-42B8-813E-5518EE1F3F95}"/>
                </a:ext>
              </a:extLst>
            </p:cNvPr>
            <p:cNvSpPr/>
            <p:nvPr/>
          </p:nvSpPr>
          <p:spPr bwMode="auto">
            <a:xfrm>
              <a:off x="6591299" y="923925"/>
              <a:ext cx="1590675" cy="2733676"/>
            </a:xfrm>
            <a:prstGeom prst="roundRect">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b"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Azure Infrastructure</a:t>
              </a:r>
              <a:endParaRPr lang="en-US" sz="1600" dirty="0">
                <a:solidFill>
                  <a:schemeClr val="tx1"/>
                </a:solidFill>
                <a:latin typeface="+mj-lt"/>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A62E102F-4523-4989-8CB4-7F6AA52C0F96}"/>
                </a:ext>
              </a:extLst>
            </p:cNvPr>
            <p:cNvSpPr/>
            <p:nvPr/>
          </p:nvSpPr>
          <p:spPr bwMode="auto">
            <a:xfrm>
              <a:off x="6591299" y="923925"/>
              <a:ext cx="1590675" cy="1095375"/>
            </a:xfrm>
            <a:prstGeom prst="roundRect">
              <a:avLst/>
            </a:prstGeom>
            <a:solidFill>
              <a:srgbClr val="BAD709"/>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Resources</a:t>
              </a:r>
              <a:endParaRPr lang="en-US" sz="1600" dirty="0">
                <a:solidFill>
                  <a:schemeClr val="tx1"/>
                </a:solidFill>
                <a:latin typeface="+mj-lt"/>
                <a:ea typeface="Segoe UI" pitchFamily="34" charset="0"/>
                <a:cs typeface="Segoe UI" pitchFamily="34" charset="0"/>
              </a:endParaRPr>
            </a:p>
          </p:txBody>
        </p:sp>
        <p:sp>
          <p:nvSpPr>
            <p:cNvPr id="5" name="Rectangle 4">
              <a:extLst>
                <a:ext uri="{FF2B5EF4-FFF2-40B4-BE49-F238E27FC236}">
                  <a16:creationId xmlns:a16="http://schemas.microsoft.com/office/drawing/2014/main" id="{AB7E9208-9720-4E88-B199-C456D3AA7037}"/>
                </a:ext>
              </a:extLst>
            </p:cNvPr>
            <p:cNvSpPr/>
            <p:nvPr/>
          </p:nvSpPr>
          <p:spPr bwMode="auto">
            <a:xfrm>
              <a:off x="6817010" y="2506564"/>
              <a:ext cx="1139252" cy="2573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bg1"/>
                  </a:solidFill>
                  <a:ea typeface="Segoe UI" pitchFamily="34" charset="0"/>
                  <a:cs typeface="Segoe UI" pitchFamily="34" charset="0"/>
                </a:rPr>
                <a:t>Time</a:t>
              </a:r>
              <a:endParaRPr lang="en-US" sz="1200" dirty="0">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E50D575B-5F75-4B25-AA22-3A4346BE519D}"/>
                </a:ext>
              </a:extLst>
            </p:cNvPr>
            <p:cNvSpPr/>
            <p:nvPr/>
          </p:nvSpPr>
          <p:spPr bwMode="auto">
            <a:xfrm>
              <a:off x="6817010" y="1448193"/>
              <a:ext cx="1139252" cy="2573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bg1"/>
                  </a:solidFill>
                  <a:ea typeface="Segoe UI" pitchFamily="34" charset="0"/>
                  <a:cs typeface="Segoe UI" pitchFamily="34" charset="0"/>
                </a:rPr>
                <a:t>Metrics</a:t>
              </a:r>
              <a:endParaRPr lang="en-US" sz="1200" dirty="0">
                <a:solidFill>
                  <a:schemeClr val="bg1"/>
                </a:solidFill>
                <a:ea typeface="Segoe UI" pitchFamily="34" charset="0"/>
                <a:cs typeface="Segoe UI" pitchFamily="34" charset="0"/>
              </a:endParaRPr>
            </a:p>
          </p:txBody>
        </p:sp>
        <p:sp>
          <p:nvSpPr>
            <p:cNvPr id="48" name="Rectangle: Rounded Corners 47">
              <a:extLst>
                <a:ext uri="{FF2B5EF4-FFF2-40B4-BE49-F238E27FC236}">
                  <a16:creationId xmlns:a16="http://schemas.microsoft.com/office/drawing/2014/main" id="{C0CEA7D6-3324-4796-AF8E-9FA35BC55094}"/>
                </a:ext>
              </a:extLst>
            </p:cNvPr>
            <p:cNvSpPr/>
            <p:nvPr/>
          </p:nvSpPr>
          <p:spPr bwMode="auto">
            <a:xfrm>
              <a:off x="9217076" y="851472"/>
              <a:ext cx="2392312" cy="2839466"/>
            </a:xfrm>
            <a:prstGeom prst="roundRect">
              <a:avLst>
                <a:gd name="adj" fmla="val 8811"/>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cs typeface="Segoe UI" pitchFamily="34" charset="0"/>
                </a:rPr>
                <a:t>Autoscale</a:t>
              </a:r>
              <a:endParaRPr lang="en-US" sz="1600" dirty="0">
                <a:solidFill>
                  <a:schemeClr val="tx1"/>
                </a:solidFill>
                <a:latin typeface="+mj-lt"/>
                <a:cs typeface="Segoe UI" pitchFamily="34" charset="0"/>
              </a:endParaRPr>
            </a:p>
          </p:txBody>
        </p:sp>
        <p:sp>
          <p:nvSpPr>
            <p:cNvPr id="49" name="Rectangle 48">
              <a:extLst>
                <a:ext uri="{FF2B5EF4-FFF2-40B4-BE49-F238E27FC236}">
                  <a16:creationId xmlns:a16="http://schemas.microsoft.com/office/drawing/2014/main" id="{76CCAED0-BEFA-4E9B-AB44-4F58F601A787}"/>
                </a:ext>
              </a:extLst>
            </p:cNvPr>
            <p:cNvSpPr/>
            <p:nvPr/>
          </p:nvSpPr>
          <p:spPr bwMode="auto">
            <a:xfrm>
              <a:off x="9860782" y="1549401"/>
              <a:ext cx="1104900" cy="2645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tx1"/>
                  </a:solidFill>
                  <a:ea typeface="Segoe UI" pitchFamily="34" charset="0"/>
                  <a:cs typeface="Segoe UI" pitchFamily="34" charset="0"/>
                </a:rPr>
                <a:t>Rule</a:t>
              </a:r>
              <a:endParaRPr lang="en-US" sz="1200" dirty="0">
                <a:solidFill>
                  <a:schemeClr val="tx1"/>
                </a:solidFill>
                <a:ea typeface="Segoe UI" pitchFamily="34" charset="0"/>
                <a:cs typeface="Segoe UI" pitchFamily="34" charset="0"/>
              </a:endParaRPr>
            </a:p>
          </p:txBody>
        </p:sp>
        <p:grpSp>
          <p:nvGrpSpPr>
            <p:cNvPr id="2072" name="Group 2071">
              <a:extLst>
                <a:ext uri="{FF2B5EF4-FFF2-40B4-BE49-F238E27FC236}">
                  <a16:creationId xmlns:a16="http://schemas.microsoft.com/office/drawing/2014/main" id="{D270AAC2-3D7D-43E7-850D-B2FBEF37C098}"/>
                </a:ext>
              </a:extLst>
            </p:cNvPr>
            <p:cNvGrpSpPr/>
            <p:nvPr/>
          </p:nvGrpSpPr>
          <p:grpSpPr>
            <a:xfrm>
              <a:off x="9513232" y="2225888"/>
              <a:ext cx="1800000" cy="1355512"/>
              <a:chOff x="9417982" y="2752725"/>
              <a:chExt cx="1800000" cy="1355512"/>
            </a:xfrm>
          </p:grpSpPr>
          <p:sp>
            <p:nvSpPr>
              <p:cNvPr id="52" name="Rectangle: Rounded Corners 51">
                <a:extLst>
                  <a:ext uri="{FF2B5EF4-FFF2-40B4-BE49-F238E27FC236}">
                    <a16:creationId xmlns:a16="http://schemas.microsoft.com/office/drawing/2014/main" id="{6898AE25-B741-4121-8D90-DBE908378C43}"/>
                  </a:ext>
                </a:extLst>
              </p:cNvPr>
              <p:cNvSpPr/>
              <p:nvPr/>
            </p:nvSpPr>
            <p:spPr bwMode="auto">
              <a:xfrm>
                <a:off x="9417982" y="2752725"/>
                <a:ext cx="1800000" cy="1355512"/>
              </a:xfrm>
              <a:prstGeom prst="roundRect">
                <a:avLst>
                  <a:gd name="adj" fmla="val 573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Actions</a:t>
                </a:r>
                <a:endParaRPr lang="en-US" sz="1400" dirty="0">
                  <a:solidFill>
                    <a:schemeClr val="tx1"/>
                  </a:solidFill>
                  <a:latin typeface="+mj-lt"/>
                  <a:ea typeface="Segoe UI" pitchFamily="34" charset="0"/>
                  <a:cs typeface="Segoe UI" pitchFamily="34" charset="0"/>
                </a:endParaRPr>
              </a:p>
            </p:txBody>
          </p:sp>
          <p:grpSp>
            <p:nvGrpSpPr>
              <p:cNvPr id="2052" name="Group 2051">
                <a:extLst>
                  <a:ext uri="{FF2B5EF4-FFF2-40B4-BE49-F238E27FC236}">
                    <a16:creationId xmlns:a16="http://schemas.microsoft.com/office/drawing/2014/main" id="{D9A72CD0-2CF8-4FF1-B447-92E56C4F7441}"/>
                  </a:ext>
                </a:extLst>
              </p:cNvPr>
              <p:cNvGrpSpPr/>
              <p:nvPr/>
            </p:nvGrpSpPr>
            <p:grpSpPr>
              <a:xfrm>
                <a:off x="10087198" y="3080134"/>
                <a:ext cx="984351" cy="912039"/>
                <a:chOff x="9974775" y="2851534"/>
                <a:chExt cx="1139252" cy="912039"/>
              </a:xfrm>
              <a:noFill/>
            </p:grpSpPr>
            <p:sp>
              <p:nvSpPr>
                <p:cNvPr id="55" name="Rectangle 54">
                  <a:extLst>
                    <a:ext uri="{FF2B5EF4-FFF2-40B4-BE49-F238E27FC236}">
                      <a16:creationId xmlns:a16="http://schemas.microsoft.com/office/drawing/2014/main" id="{432F7D5F-25B9-4EA6-841A-DD94106AEBF0}"/>
                    </a:ext>
                  </a:extLst>
                </p:cNvPr>
                <p:cNvSpPr/>
                <p:nvPr/>
              </p:nvSpPr>
              <p:spPr bwMode="auto">
                <a:xfrm>
                  <a:off x="9974775" y="2851534"/>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 VMS</a:t>
                  </a:r>
                  <a:endParaRPr lang="en-US" sz="1400" dirty="0">
                    <a:solidFill>
                      <a:schemeClr val="tx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A7B1E9BA-E62A-4BC3-82F4-527A74D2C15F}"/>
                    </a:ext>
                  </a:extLst>
                </p:cNvPr>
                <p:cNvSpPr/>
                <p:nvPr/>
              </p:nvSpPr>
              <p:spPr bwMode="auto">
                <a:xfrm>
                  <a:off x="9974775" y="3144430"/>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email</a:t>
                  </a:r>
                  <a:endParaRPr lang="en-US" sz="1400" dirty="0">
                    <a:solidFill>
                      <a:schemeClr val="tx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7706E4C-A71A-4535-AFF5-E926FB555067}"/>
                    </a:ext>
                  </a:extLst>
                </p:cNvPr>
                <p:cNvSpPr/>
                <p:nvPr/>
              </p:nvSpPr>
              <p:spPr bwMode="auto">
                <a:xfrm>
                  <a:off x="9974775" y="3475426"/>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a:t>
                  </a:r>
                  <a:endParaRPr lang="en-US" sz="1400" dirty="0">
                    <a:solidFill>
                      <a:schemeClr val="tx1"/>
                    </a:solidFill>
                    <a:ea typeface="Segoe UI" pitchFamily="34" charset="0"/>
                    <a:cs typeface="Segoe UI" pitchFamily="34" charset="0"/>
                  </a:endParaRPr>
                </a:p>
              </p:txBody>
            </p:sp>
          </p:grpSp>
          <p:pic>
            <p:nvPicPr>
              <p:cNvPr id="2054" name="Graphic 2053">
                <a:extLst>
                  <a:ext uri="{FF2B5EF4-FFF2-40B4-BE49-F238E27FC236}">
                    <a16:creationId xmlns:a16="http://schemas.microsoft.com/office/drawing/2014/main" id="{1DC342E0-E7C1-44AA-AB4B-7E707B3E29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2237" t="34746" r="32894" b="34745"/>
              <a:stretch/>
            </p:blipFill>
            <p:spPr>
              <a:xfrm>
                <a:off x="9502155" y="3057525"/>
                <a:ext cx="504570" cy="314325"/>
              </a:xfrm>
              <a:prstGeom prst="rect">
                <a:avLst/>
              </a:prstGeom>
            </p:spPr>
          </p:pic>
          <p:pic>
            <p:nvPicPr>
              <p:cNvPr id="2056" name="Graphic 2055">
                <a:extLst>
                  <a:ext uri="{FF2B5EF4-FFF2-40B4-BE49-F238E27FC236}">
                    <a16:creationId xmlns:a16="http://schemas.microsoft.com/office/drawing/2014/main" id="{E9378A0F-A39E-4203-BE10-E4C572CA5C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6436" y="3733800"/>
                <a:ext cx="296287" cy="253688"/>
              </a:xfrm>
              <a:prstGeom prst="rect">
                <a:avLst/>
              </a:prstGeom>
            </p:spPr>
          </p:pic>
          <p:pic>
            <p:nvPicPr>
              <p:cNvPr id="2059" name="Graphic 2058">
                <a:extLst>
                  <a:ext uri="{FF2B5EF4-FFF2-40B4-BE49-F238E27FC236}">
                    <a16:creationId xmlns:a16="http://schemas.microsoft.com/office/drawing/2014/main" id="{A9E20422-2437-49D8-8449-EB9F70A4C6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44851" y="3378574"/>
                <a:ext cx="384271" cy="269501"/>
              </a:xfrm>
              <a:prstGeom prst="rect">
                <a:avLst/>
              </a:prstGeom>
            </p:spPr>
          </p:pic>
        </p:grpSp>
        <p:sp>
          <p:nvSpPr>
            <p:cNvPr id="67" name="Rectangle: Rounded Corners 66">
              <a:extLst>
                <a:ext uri="{FF2B5EF4-FFF2-40B4-BE49-F238E27FC236}">
                  <a16:creationId xmlns:a16="http://schemas.microsoft.com/office/drawing/2014/main" id="{14938E87-BCEA-47DB-AFF0-041C1E474A5F}"/>
                </a:ext>
              </a:extLst>
            </p:cNvPr>
            <p:cNvSpPr/>
            <p:nvPr/>
          </p:nvSpPr>
          <p:spPr bwMode="auto">
            <a:xfrm>
              <a:off x="9217076" y="3908362"/>
              <a:ext cx="2392312" cy="2360676"/>
            </a:xfrm>
            <a:prstGeom prst="roundRect">
              <a:avLst>
                <a:gd name="adj" fmla="val 8811"/>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cs typeface="Segoe UI" pitchFamily="34" charset="0"/>
                </a:rPr>
                <a:t>Automate</a:t>
              </a:r>
              <a:endParaRPr lang="en-US" sz="1600" dirty="0">
                <a:solidFill>
                  <a:schemeClr val="tx1"/>
                </a:solidFill>
                <a:latin typeface="+mj-lt"/>
                <a:cs typeface="Segoe UI" pitchFamily="34" charset="0"/>
              </a:endParaRPr>
            </a:p>
          </p:txBody>
        </p:sp>
        <p:grpSp>
          <p:nvGrpSpPr>
            <p:cNvPr id="2073" name="Group 2072">
              <a:extLst>
                <a:ext uri="{FF2B5EF4-FFF2-40B4-BE49-F238E27FC236}">
                  <a16:creationId xmlns:a16="http://schemas.microsoft.com/office/drawing/2014/main" id="{DF02ED65-1E7F-450A-A7FC-EED8A9F356C2}"/>
                </a:ext>
              </a:extLst>
            </p:cNvPr>
            <p:cNvGrpSpPr/>
            <p:nvPr/>
          </p:nvGrpSpPr>
          <p:grpSpPr>
            <a:xfrm>
              <a:off x="9513232" y="4310046"/>
              <a:ext cx="1800000" cy="1863628"/>
              <a:chOff x="9417982" y="3855068"/>
              <a:chExt cx="1800000" cy="2322084"/>
            </a:xfrm>
          </p:grpSpPr>
          <p:sp>
            <p:nvSpPr>
              <p:cNvPr id="68" name="Rectangle 67">
                <a:extLst>
                  <a:ext uri="{FF2B5EF4-FFF2-40B4-BE49-F238E27FC236}">
                    <a16:creationId xmlns:a16="http://schemas.microsoft.com/office/drawing/2014/main" id="{FDFE3B34-00EC-45B1-A16F-712A485C8F64}"/>
                  </a:ext>
                </a:extLst>
              </p:cNvPr>
              <p:cNvSpPr/>
              <p:nvPr/>
            </p:nvSpPr>
            <p:spPr bwMode="auto">
              <a:xfrm>
                <a:off x="9417982" y="38550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Automation</a:t>
                </a:r>
              </a:p>
              <a:p>
                <a:pPr marL="542925" lvl="1" defTabSz="932472" fontAlgn="base">
                  <a:spcBef>
                    <a:spcPct val="0"/>
                  </a:spcBef>
                  <a:spcAft>
                    <a:spcPct val="0"/>
                  </a:spcAft>
                </a:pPr>
                <a:r>
                  <a:rPr lang="en-IN" sz="1200" dirty="0">
                    <a:solidFill>
                      <a:schemeClr val="bg1"/>
                    </a:solidFill>
                    <a:cs typeface="Segoe UI" pitchFamily="34" charset="0"/>
                  </a:rPr>
                  <a:t>Runbook</a:t>
                </a:r>
                <a:endParaRPr lang="en-US" sz="1200" dirty="0">
                  <a:solidFill>
                    <a:schemeClr val="bg1"/>
                  </a:solidFill>
                  <a:cs typeface="Segoe UI" pitchFamily="34" charset="0"/>
                </a:endParaRPr>
              </a:p>
            </p:txBody>
          </p:sp>
          <p:sp>
            <p:nvSpPr>
              <p:cNvPr id="69" name="Rectangle 68">
                <a:extLst>
                  <a:ext uri="{FF2B5EF4-FFF2-40B4-BE49-F238E27FC236}">
                    <a16:creationId xmlns:a16="http://schemas.microsoft.com/office/drawing/2014/main" id="{C2605DEA-D7DA-428B-87A9-28926462D7FC}"/>
                  </a:ext>
                </a:extLst>
              </p:cNvPr>
              <p:cNvSpPr/>
              <p:nvPr/>
            </p:nvSpPr>
            <p:spPr bwMode="auto">
              <a:xfrm>
                <a:off x="9417982" y="44533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Function</a:t>
                </a:r>
                <a:endParaRPr lang="en-US" sz="1200" dirty="0">
                  <a:solidFill>
                    <a:schemeClr val="bg1"/>
                  </a:solidFill>
                  <a:cs typeface="Segoe UI" pitchFamily="34" charset="0"/>
                </a:endParaRPr>
              </a:p>
            </p:txBody>
          </p:sp>
          <p:sp>
            <p:nvSpPr>
              <p:cNvPr id="70" name="Rectangle 69">
                <a:extLst>
                  <a:ext uri="{FF2B5EF4-FFF2-40B4-BE49-F238E27FC236}">
                    <a16:creationId xmlns:a16="http://schemas.microsoft.com/office/drawing/2014/main" id="{C855DEE3-A6DF-4BB7-A829-3D796D0637C7}"/>
                  </a:ext>
                </a:extLst>
              </p:cNvPr>
              <p:cNvSpPr/>
              <p:nvPr/>
            </p:nvSpPr>
            <p:spPr bwMode="auto">
              <a:xfrm>
                <a:off x="9417982" y="50516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Logic Apps</a:t>
                </a:r>
                <a:endParaRPr lang="en-US" sz="1200" dirty="0">
                  <a:solidFill>
                    <a:schemeClr val="bg1"/>
                  </a:solidFill>
                  <a:cs typeface="Segoe UI" pitchFamily="34" charset="0"/>
                </a:endParaRPr>
              </a:p>
            </p:txBody>
          </p:sp>
          <p:sp>
            <p:nvSpPr>
              <p:cNvPr id="71" name="Rectangle 70">
                <a:extLst>
                  <a:ext uri="{FF2B5EF4-FFF2-40B4-BE49-F238E27FC236}">
                    <a16:creationId xmlns:a16="http://schemas.microsoft.com/office/drawing/2014/main" id="{C1F1F18A-F1B6-435C-9EB7-A11CC3B74F57}"/>
                  </a:ext>
                </a:extLst>
              </p:cNvPr>
              <p:cNvSpPr/>
              <p:nvPr/>
            </p:nvSpPr>
            <p:spPr bwMode="auto">
              <a:xfrm>
                <a:off x="9417982" y="5626375"/>
                <a:ext cx="1800000" cy="55077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542925" lvl="1" defTabSz="932472" fontAlgn="base">
                  <a:spcBef>
                    <a:spcPct val="0"/>
                  </a:spcBef>
                  <a:spcAft>
                    <a:spcPct val="0"/>
                  </a:spcAft>
                </a:pPr>
                <a:r>
                  <a:rPr lang="en-IN" sz="1200" dirty="0">
                    <a:solidFill>
                      <a:schemeClr val="bg1"/>
                    </a:solidFill>
                    <a:cs typeface="Segoe UI" pitchFamily="34" charset="0"/>
                  </a:rPr>
                  <a:t>3</a:t>
                </a:r>
                <a:r>
                  <a:rPr lang="en-IN" sz="1200" baseline="30000" dirty="0">
                    <a:solidFill>
                      <a:schemeClr val="bg1"/>
                    </a:solidFill>
                    <a:cs typeface="Segoe UI" pitchFamily="34" charset="0"/>
                  </a:rPr>
                  <a:t>rd</a:t>
                </a:r>
                <a:r>
                  <a:rPr lang="en-IN" sz="1200" dirty="0">
                    <a:solidFill>
                      <a:schemeClr val="bg1"/>
                    </a:solidFill>
                    <a:cs typeface="Segoe UI" pitchFamily="34" charset="0"/>
                  </a:rPr>
                  <a:t> Party URL</a:t>
                </a:r>
              </a:p>
              <a:p>
                <a:pPr marL="542925" lvl="1" defTabSz="932472" fontAlgn="base">
                  <a:spcBef>
                    <a:spcPct val="0"/>
                  </a:spcBef>
                  <a:spcAft>
                    <a:spcPct val="0"/>
                  </a:spcAft>
                </a:pPr>
                <a:r>
                  <a:rPr lang="en-IN" sz="1200" dirty="0">
                    <a:solidFill>
                      <a:schemeClr val="bg1"/>
                    </a:solidFill>
                    <a:cs typeface="Segoe UI" pitchFamily="34" charset="0"/>
                  </a:rPr>
                  <a:t>(ex PagerDuty)</a:t>
                </a:r>
                <a:endParaRPr lang="en-US" sz="1200" dirty="0">
                  <a:solidFill>
                    <a:schemeClr val="bg1"/>
                  </a:solidFill>
                  <a:cs typeface="Segoe UI" pitchFamily="34" charset="0"/>
                </a:endParaRPr>
              </a:p>
            </p:txBody>
          </p:sp>
        </p:grpSp>
        <p:cxnSp>
          <p:nvCxnSpPr>
            <p:cNvPr id="2062" name="Straight Arrow Connector 2061">
              <a:extLst>
                <a:ext uri="{FF2B5EF4-FFF2-40B4-BE49-F238E27FC236}">
                  <a16:creationId xmlns:a16="http://schemas.microsoft.com/office/drawing/2014/main" id="{7A9B8083-08AF-4003-99E5-2E70F953937E}"/>
                </a:ext>
              </a:extLst>
            </p:cNvPr>
            <p:cNvCxnSpPr>
              <a:cxnSpLocks/>
              <a:stCxn id="49" idx="2"/>
              <a:endCxn id="52" idx="0"/>
            </p:cNvCxnSpPr>
            <p:nvPr/>
          </p:nvCxnSpPr>
          <p:spPr>
            <a:xfrm>
              <a:off x="10413232" y="1813911"/>
              <a:ext cx="0" cy="41197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63" name="L-Shape 2062">
              <a:extLst>
                <a:ext uri="{FF2B5EF4-FFF2-40B4-BE49-F238E27FC236}">
                  <a16:creationId xmlns:a16="http://schemas.microsoft.com/office/drawing/2014/main" id="{C1851CCA-3975-43B3-A0E2-68DD7A3E3576}"/>
                </a:ext>
              </a:extLst>
            </p:cNvPr>
            <p:cNvSpPr/>
            <p:nvPr/>
          </p:nvSpPr>
          <p:spPr bwMode="auto">
            <a:xfrm rot="18678122">
              <a:off x="10296049" y="1815955"/>
              <a:ext cx="275281" cy="166315"/>
            </a:xfrm>
            <a:prstGeom prst="corner">
              <a:avLst>
                <a:gd name="adj1" fmla="val 39655"/>
                <a:gd name="adj2" fmla="val 32759"/>
              </a:avLst>
            </a:prstGeom>
            <a:solidFill>
              <a:srgbClr val="107C0F"/>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065" name="Connector: Elbow 2064">
              <a:extLst>
                <a:ext uri="{FF2B5EF4-FFF2-40B4-BE49-F238E27FC236}">
                  <a16:creationId xmlns:a16="http://schemas.microsoft.com/office/drawing/2014/main" id="{D12771BA-09CC-4605-BB04-6944C1EC0AC6}"/>
                </a:ext>
              </a:extLst>
            </p:cNvPr>
            <p:cNvCxnSpPr>
              <a:cxnSpLocks/>
              <a:stCxn id="5" idx="3"/>
              <a:endCxn id="49" idx="1"/>
            </p:cNvCxnSpPr>
            <p:nvPr/>
          </p:nvCxnSpPr>
          <p:spPr>
            <a:xfrm flipV="1">
              <a:off x="7956262" y="1681656"/>
              <a:ext cx="1904520" cy="953593"/>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67" name="Connector: Elbow 2066">
              <a:extLst>
                <a:ext uri="{FF2B5EF4-FFF2-40B4-BE49-F238E27FC236}">
                  <a16:creationId xmlns:a16="http://schemas.microsoft.com/office/drawing/2014/main" id="{DEB2FD2B-F1C9-4390-A51B-3768DE87343F}"/>
                </a:ext>
              </a:extLst>
            </p:cNvPr>
            <p:cNvCxnSpPr>
              <a:cxnSpLocks/>
              <a:stCxn id="14" idx="3"/>
              <a:endCxn id="49" idx="1"/>
            </p:cNvCxnSpPr>
            <p:nvPr/>
          </p:nvCxnSpPr>
          <p:spPr>
            <a:xfrm>
              <a:off x="7956262" y="1576878"/>
              <a:ext cx="1904520" cy="10477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3" name="Graphic 52">
              <a:extLst>
                <a:ext uri="{FF2B5EF4-FFF2-40B4-BE49-F238E27FC236}">
                  <a16:creationId xmlns:a16="http://schemas.microsoft.com/office/drawing/2014/main" id="{B6E36CF7-D50E-48DC-817C-A90339124E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99612" y="4349750"/>
              <a:ext cx="292829" cy="309562"/>
            </a:xfrm>
            <a:prstGeom prst="rect">
              <a:avLst/>
            </a:prstGeom>
          </p:spPr>
        </p:pic>
        <p:pic>
          <p:nvPicPr>
            <p:cNvPr id="58" name="Graphic 57">
              <a:extLst>
                <a:ext uri="{FF2B5EF4-FFF2-40B4-BE49-F238E27FC236}">
                  <a16:creationId xmlns:a16="http://schemas.microsoft.com/office/drawing/2014/main" id="{17FF9CD7-0247-4219-A468-AB56618FF6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10456" y="4838700"/>
              <a:ext cx="359044" cy="330993"/>
            </a:xfrm>
            <a:prstGeom prst="rect">
              <a:avLst/>
            </a:prstGeom>
          </p:spPr>
        </p:pic>
        <p:pic>
          <p:nvPicPr>
            <p:cNvPr id="60" name="Graphic 59">
              <a:extLst>
                <a:ext uri="{FF2B5EF4-FFF2-40B4-BE49-F238E27FC236}">
                  <a16:creationId xmlns:a16="http://schemas.microsoft.com/office/drawing/2014/main" id="{1DE33161-B6D2-4708-B4C3-146E476EED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610725" y="5335587"/>
              <a:ext cx="361950" cy="276225"/>
            </a:xfrm>
            <a:prstGeom prst="rect">
              <a:avLst/>
            </a:prstGeom>
          </p:spPr>
        </p:pic>
        <p:grpSp>
          <p:nvGrpSpPr>
            <p:cNvPr id="63" name="Group 62">
              <a:extLst>
                <a:ext uri="{FF2B5EF4-FFF2-40B4-BE49-F238E27FC236}">
                  <a16:creationId xmlns:a16="http://schemas.microsoft.com/office/drawing/2014/main" id="{D2BF3BCC-0122-420C-BDCC-C294AA8B0710}"/>
                </a:ext>
              </a:extLst>
            </p:cNvPr>
            <p:cNvGrpSpPr/>
            <p:nvPr/>
          </p:nvGrpSpPr>
          <p:grpSpPr>
            <a:xfrm>
              <a:off x="9632950" y="5803900"/>
              <a:ext cx="406400" cy="369332"/>
              <a:chOff x="9480550" y="5784850"/>
              <a:chExt cx="406400" cy="369332"/>
            </a:xfrm>
          </p:grpSpPr>
          <p:sp>
            <p:nvSpPr>
              <p:cNvPr id="61" name="TextBox 60">
                <a:extLst>
                  <a:ext uri="{FF2B5EF4-FFF2-40B4-BE49-F238E27FC236}">
                    <a16:creationId xmlns:a16="http://schemas.microsoft.com/office/drawing/2014/main" id="{6D18C740-7282-4418-B46A-D8FBCAB42C8D}"/>
                  </a:ext>
                </a:extLst>
              </p:cNvPr>
              <p:cNvSpPr txBox="1"/>
              <p:nvPr/>
            </p:nvSpPr>
            <p:spPr>
              <a:xfrm>
                <a:off x="9480550" y="5784850"/>
                <a:ext cx="406400" cy="369332"/>
              </a:xfrm>
              <a:prstGeom prst="rect">
                <a:avLst/>
              </a:prstGeom>
              <a:noFill/>
            </p:spPr>
            <p:txBody>
              <a:bodyPr wrap="square" lIns="0" tIns="0" rIns="0" bIns="0" rtlCol="0">
                <a:spAutoFit/>
              </a:bodyPr>
              <a:lstStyle/>
              <a:p>
                <a:pPr algn="l"/>
                <a:r>
                  <a:rPr lang="en-IN" sz="2400" dirty="0">
                    <a:solidFill>
                      <a:schemeClr val="bg1"/>
                    </a:solidFill>
                    <a:latin typeface="+mj-lt"/>
                  </a:rPr>
                  <a:t>3</a:t>
                </a:r>
                <a:endParaRPr lang="en-US" sz="2400" dirty="0">
                  <a:solidFill>
                    <a:schemeClr val="bg1"/>
                  </a:solidFill>
                  <a:latin typeface="+mj-lt"/>
                </a:endParaRPr>
              </a:p>
            </p:txBody>
          </p:sp>
          <p:sp>
            <p:nvSpPr>
              <p:cNvPr id="62" name="TextBox 61">
                <a:extLst>
                  <a:ext uri="{FF2B5EF4-FFF2-40B4-BE49-F238E27FC236}">
                    <a16:creationId xmlns:a16="http://schemas.microsoft.com/office/drawing/2014/main" id="{F64EDA1F-16D6-4394-B206-5718256602B5}"/>
                  </a:ext>
                </a:extLst>
              </p:cNvPr>
              <p:cNvSpPr txBox="1"/>
              <p:nvPr/>
            </p:nvSpPr>
            <p:spPr>
              <a:xfrm>
                <a:off x="9658350" y="5797550"/>
                <a:ext cx="222250" cy="184666"/>
              </a:xfrm>
              <a:prstGeom prst="rect">
                <a:avLst/>
              </a:prstGeom>
              <a:noFill/>
            </p:spPr>
            <p:txBody>
              <a:bodyPr wrap="square" lIns="0" tIns="0" rIns="0" bIns="0" rtlCol="0">
                <a:spAutoFit/>
              </a:bodyPr>
              <a:lstStyle/>
              <a:p>
                <a:pPr algn="l"/>
                <a:r>
                  <a:rPr lang="en-IN" sz="1200" dirty="0">
                    <a:solidFill>
                      <a:schemeClr val="bg1"/>
                    </a:solidFill>
                    <a:latin typeface="+mj-lt"/>
                  </a:rPr>
                  <a:t>rd</a:t>
                </a:r>
                <a:endParaRPr lang="en-US" sz="1200" dirty="0">
                  <a:solidFill>
                    <a:schemeClr val="bg1"/>
                  </a:solidFill>
                  <a:latin typeface="+mj-lt"/>
                </a:endParaRPr>
              </a:p>
            </p:txBody>
          </p:sp>
        </p:grpSp>
        <p:cxnSp>
          <p:nvCxnSpPr>
            <p:cNvPr id="65" name="Straight Arrow Connector 64">
              <a:extLst>
                <a:ext uri="{FF2B5EF4-FFF2-40B4-BE49-F238E27FC236}">
                  <a16:creationId xmlns:a16="http://schemas.microsoft.com/office/drawing/2014/main" id="{C3DFA5C2-2E74-49E3-BA77-F69CB10AE79B}"/>
                </a:ext>
              </a:extLst>
            </p:cNvPr>
            <p:cNvCxnSpPr>
              <a:cxnSpLocks/>
              <a:stCxn id="48" idx="2"/>
              <a:endCxn id="67" idx="0"/>
            </p:cNvCxnSpPr>
            <p:nvPr/>
          </p:nvCxnSpPr>
          <p:spPr>
            <a:xfrm>
              <a:off x="10413232" y="3690938"/>
              <a:ext cx="0" cy="217424"/>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A1951FD0-E658-44EC-9BB4-36F3F93FCD13}"/>
                </a:ext>
              </a:extLst>
            </p:cNvPr>
            <p:cNvPicPr>
              <a:picLocks noChangeAspect="1"/>
            </p:cNvPicPr>
            <p:nvPr/>
          </p:nvPicPr>
          <p:blipFill>
            <a:blip r:embed="rId15"/>
            <a:stretch>
              <a:fillRect/>
            </a:stretch>
          </p:blipFill>
          <p:spPr>
            <a:xfrm>
              <a:off x="10191663" y="1100138"/>
              <a:ext cx="443138" cy="443138"/>
            </a:xfrm>
            <a:prstGeom prst="rect">
              <a:avLst/>
            </a:prstGeom>
          </p:spPr>
        </p:pic>
        <p:sp>
          <p:nvSpPr>
            <p:cNvPr id="108" name="Rectangle 107">
              <a:extLst>
                <a:ext uri="{FF2B5EF4-FFF2-40B4-BE49-F238E27FC236}">
                  <a16:creationId xmlns:a16="http://schemas.microsoft.com/office/drawing/2014/main" id="{A02D7AB8-C86C-44A1-BFF5-84A9163A0745}"/>
                </a:ext>
              </a:extLst>
            </p:cNvPr>
            <p:cNvSpPr/>
            <p:nvPr/>
          </p:nvSpPr>
          <p:spPr bwMode="auto">
            <a:xfrm>
              <a:off x="9093200" y="1837126"/>
              <a:ext cx="1165549" cy="288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r" defTabSz="932472" fontAlgn="base">
                <a:spcBef>
                  <a:spcPct val="0"/>
                </a:spcBef>
                <a:spcAft>
                  <a:spcPct val="0"/>
                </a:spcAft>
              </a:pPr>
              <a:r>
                <a:rPr lang="en-IN" sz="1400" dirty="0">
                  <a:solidFill>
                    <a:schemeClr val="tx1"/>
                  </a:solidFill>
                  <a:ea typeface="Segoe UI" pitchFamily="34" charset="0"/>
                  <a:cs typeface="Segoe UI" pitchFamily="34" charset="0"/>
                </a:rPr>
                <a:t>Criteria met</a:t>
              </a:r>
              <a:endParaRPr lang="en-US" sz="1400" dirty="0">
                <a:solidFill>
                  <a:schemeClr val="tx1"/>
                </a:solidFill>
                <a:ea typeface="Segoe UI" pitchFamily="34" charset="0"/>
                <a:cs typeface="Segoe UI" pitchFamily="34" charset="0"/>
              </a:endParaRPr>
            </a:p>
          </p:txBody>
        </p:sp>
        <p:grpSp>
          <p:nvGrpSpPr>
            <p:cNvPr id="92" name="Group 91">
              <a:extLst>
                <a:ext uri="{FF2B5EF4-FFF2-40B4-BE49-F238E27FC236}">
                  <a16:creationId xmlns:a16="http://schemas.microsoft.com/office/drawing/2014/main" id="{E1B5B826-359F-42EE-8B10-5AC1699E79B5}"/>
                </a:ext>
              </a:extLst>
            </p:cNvPr>
            <p:cNvGrpSpPr/>
            <p:nvPr/>
          </p:nvGrpSpPr>
          <p:grpSpPr>
            <a:xfrm>
              <a:off x="8688387" y="1922462"/>
              <a:ext cx="438150" cy="438150"/>
              <a:chOff x="8583612" y="2074862"/>
              <a:chExt cx="438150" cy="438150"/>
            </a:xfrm>
          </p:grpSpPr>
          <p:sp>
            <p:nvSpPr>
              <p:cNvPr id="91" name="Oval 90">
                <a:extLst>
                  <a:ext uri="{FF2B5EF4-FFF2-40B4-BE49-F238E27FC236}">
                    <a16:creationId xmlns:a16="http://schemas.microsoft.com/office/drawing/2014/main" id="{281E4C76-3E1E-4928-996F-CF14AC65688C}"/>
                  </a:ext>
                </a:extLst>
              </p:cNvPr>
              <p:cNvSpPr/>
              <p:nvPr/>
            </p:nvSpPr>
            <p:spPr bwMode="auto">
              <a:xfrm>
                <a:off x="8583612" y="2074862"/>
                <a:ext cx="438150" cy="4381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6" name="Graphic 125">
                <a:extLst>
                  <a:ext uri="{FF2B5EF4-FFF2-40B4-BE49-F238E27FC236}">
                    <a16:creationId xmlns:a16="http://schemas.microsoft.com/office/drawing/2014/main" id="{86389F82-6431-4781-A2BA-52D00BD94E5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637587" y="2128837"/>
                <a:ext cx="330200" cy="330200"/>
              </a:xfrm>
              <a:prstGeom prst="rect">
                <a:avLst/>
              </a:prstGeom>
            </p:spPr>
          </p:pic>
        </p:grpSp>
      </p:grpSp>
    </p:spTree>
    <p:extLst>
      <p:ext uri="{BB962C8B-B14F-4D97-AF65-F5344CB8AC3E}">
        <p14:creationId xmlns:p14="http://schemas.microsoft.com/office/powerpoint/2010/main" val="30234249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5378-7C8A-4A0E-AFCD-6DCB4926F2D6}"/>
              </a:ext>
            </a:extLst>
          </p:cNvPr>
          <p:cNvSpPr>
            <a:spLocks noGrp="1"/>
          </p:cNvSpPr>
          <p:nvPr>
            <p:ph type="title"/>
          </p:nvPr>
        </p:nvSpPr>
        <p:spPr/>
        <p:txBody>
          <a:bodyPr/>
          <a:lstStyle/>
          <a:p>
            <a:r>
              <a:rPr lang="en-US" dirty="0"/>
              <a:t>Autoscale hierarchy</a:t>
            </a:r>
          </a:p>
        </p:txBody>
      </p:sp>
      <p:sp>
        <p:nvSpPr>
          <p:cNvPr id="3" name="Text Placeholder 2">
            <a:extLst>
              <a:ext uri="{FF2B5EF4-FFF2-40B4-BE49-F238E27FC236}">
                <a16:creationId xmlns:a16="http://schemas.microsoft.com/office/drawing/2014/main" id="{3EEAB9AE-2468-4ABC-8E09-12FDB320E2A0}"/>
              </a:ext>
            </a:extLst>
          </p:cNvPr>
          <p:cNvSpPr>
            <a:spLocks noGrp="1"/>
          </p:cNvSpPr>
          <p:nvPr>
            <p:ph type="body" sz="quarter" idx="10"/>
          </p:nvPr>
        </p:nvSpPr>
        <p:spPr>
          <a:xfrm>
            <a:off x="584200" y="1435497"/>
            <a:ext cx="5486400" cy="3520964"/>
          </a:xfrm>
        </p:spPr>
        <p:txBody>
          <a:bodyPr/>
          <a:lstStyle/>
          <a:p>
            <a:r>
              <a:rPr lang="en-US" dirty="0"/>
              <a:t>One autoscale setting</a:t>
            </a:r>
          </a:p>
          <a:p>
            <a:r>
              <a:rPr lang="en-US" dirty="0"/>
              <a:t>Settings have one or more profiles</a:t>
            </a:r>
          </a:p>
          <a:p>
            <a:r>
              <a:rPr lang="en-US" dirty="0"/>
              <a:t>Profiles have one or more rules:</a:t>
            </a:r>
          </a:p>
          <a:p>
            <a:pPr lvl="1"/>
            <a:r>
              <a:rPr lang="en-US" dirty="0"/>
              <a:t>Profiles can also have recurrences and capacity settings</a:t>
            </a:r>
          </a:p>
          <a:p>
            <a:r>
              <a:rPr lang="en-US" dirty="0"/>
              <a:t>Notifications can be directly associated with an autoscale setting</a:t>
            </a:r>
          </a:p>
        </p:txBody>
      </p:sp>
      <p:grpSp>
        <p:nvGrpSpPr>
          <p:cNvPr id="5" name="Group 4" descr="The diagram depicts an Azure autoscale setting, profile, and rule structure.">
            <a:extLst>
              <a:ext uri="{FF2B5EF4-FFF2-40B4-BE49-F238E27FC236}">
                <a16:creationId xmlns:a16="http://schemas.microsoft.com/office/drawing/2014/main" id="{0930478A-5ED3-4E95-89ED-3722918657F6}"/>
              </a:ext>
            </a:extLst>
          </p:cNvPr>
          <p:cNvGrpSpPr/>
          <p:nvPr/>
        </p:nvGrpSpPr>
        <p:grpSpPr>
          <a:xfrm>
            <a:off x="7048500" y="460720"/>
            <a:ext cx="4560888" cy="5692971"/>
            <a:chOff x="7048500" y="586226"/>
            <a:chExt cx="4560888" cy="5692971"/>
          </a:xfrm>
        </p:grpSpPr>
        <p:sp>
          <p:nvSpPr>
            <p:cNvPr id="4" name="Rectangle 3">
              <a:extLst>
                <a:ext uri="{FF2B5EF4-FFF2-40B4-BE49-F238E27FC236}">
                  <a16:creationId xmlns:a16="http://schemas.microsoft.com/office/drawing/2014/main" id="{06E26A25-804C-4878-9C59-27528DEACD11}"/>
                </a:ext>
              </a:extLst>
            </p:cNvPr>
            <p:cNvSpPr/>
            <p:nvPr/>
          </p:nvSpPr>
          <p:spPr bwMode="auto">
            <a:xfrm>
              <a:off x="7048500" y="586226"/>
              <a:ext cx="2514600" cy="442035"/>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algn="ctr" defTabSz="932472" fontAlgn="base">
                <a:spcBef>
                  <a:spcPct val="0"/>
                </a:spcBef>
                <a:spcAft>
                  <a:spcPct val="0"/>
                </a:spcAft>
              </a:pPr>
              <a:r>
                <a:rPr lang="en-IN" sz="2400" dirty="0">
                  <a:gradFill>
                    <a:gsLst>
                      <a:gs pos="0">
                        <a:srgbClr val="FFFFFF"/>
                      </a:gs>
                      <a:gs pos="100000">
                        <a:srgbClr val="FFFFFF"/>
                      </a:gs>
                    </a:gsLst>
                    <a:lin ang="5400000" scaled="0"/>
                  </a:gradFill>
                  <a:ea typeface="Segoe UI" pitchFamily="34" charset="0"/>
                  <a:cs typeface="Segoe UI" pitchFamily="34" charset="0"/>
                </a:rPr>
                <a:t>Autoscale setting</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9455A88C-9DA9-4ED4-8336-C55B47256FB2}"/>
                </a:ext>
              </a:extLst>
            </p:cNvPr>
            <p:cNvSpPr/>
            <p:nvPr/>
          </p:nvSpPr>
          <p:spPr bwMode="auto">
            <a:xfrm>
              <a:off x="7658100" y="1106282"/>
              <a:ext cx="1504950" cy="422405"/>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profile 1</a:t>
              </a:r>
              <a:endParaRPr lang="en-US" sz="1800" dirty="0">
                <a:solidFill>
                  <a:schemeClr val="bg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88618535-4FE0-4BE9-B06F-1C5D625B02ED}"/>
                </a:ext>
              </a:extLst>
            </p:cNvPr>
            <p:cNvSpPr/>
            <p:nvPr/>
          </p:nvSpPr>
          <p:spPr bwMode="auto">
            <a:xfrm>
              <a:off x="8665029" y="160444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capacity</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F93AEAB1-C76C-48BF-A615-99945DD3EE92}"/>
                </a:ext>
              </a:extLst>
            </p:cNvPr>
            <p:cNvSpPr/>
            <p:nvPr/>
          </p:nvSpPr>
          <p:spPr bwMode="auto">
            <a:xfrm>
              <a:off x="8665029" y="2159247"/>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rule 1</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EC55C598-B857-45B1-9A27-8FC7633982E1}"/>
                </a:ext>
              </a:extLst>
            </p:cNvPr>
            <p:cNvSpPr/>
            <p:nvPr/>
          </p:nvSpPr>
          <p:spPr bwMode="auto">
            <a:xfrm>
              <a:off x="8665029" y="271686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rule (n)</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550A5539-2450-4B7C-BE3C-C933CFFCE95E}"/>
                </a:ext>
              </a:extLst>
            </p:cNvPr>
            <p:cNvSpPr/>
            <p:nvPr/>
          </p:nvSpPr>
          <p:spPr bwMode="auto">
            <a:xfrm>
              <a:off x="8665029" y="318948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recurrence</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A6548AA5-B32A-474A-8C51-CF7F10FF7B06}"/>
                </a:ext>
              </a:extLst>
            </p:cNvPr>
            <p:cNvSpPr/>
            <p:nvPr/>
          </p:nvSpPr>
          <p:spPr bwMode="auto">
            <a:xfrm>
              <a:off x="10304463" y="831570"/>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min</a:t>
              </a:r>
              <a:endParaRPr lang="en-US" sz="1400" dirty="0">
                <a:solidFill>
                  <a:schemeClr val="tx1"/>
                </a:soli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740BA50A-E457-436C-9360-52751FBB77E7}"/>
                </a:ext>
              </a:extLst>
            </p:cNvPr>
            <p:cNvSpPr/>
            <p:nvPr/>
          </p:nvSpPr>
          <p:spPr bwMode="auto">
            <a:xfrm>
              <a:off x="10304463" y="1237753"/>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max</a:t>
              </a:r>
              <a:endParaRPr lang="en-US" sz="1400" dirty="0">
                <a:solidFill>
                  <a:schemeClr val="tx1"/>
                </a:soli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B554847C-BD27-4A69-98FF-2EB0F47FB171}"/>
                </a:ext>
              </a:extLst>
            </p:cNvPr>
            <p:cNvSpPr/>
            <p:nvPr/>
          </p:nvSpPr>
          <p:spPr bwMode="auto">
            <a:xfrm>
              <a:off x="10304463" y="1658450"/>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default</a:t>
              </a:r>
              <a:endParaRPr lang="en-US" sz="1400" dirty="0">
                <a:solidFill>
                  <a:schemeClr val="tx1"/>
                </a:soli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704A4629-5753-45FE-976E-AC3C952CC947}"/>
                </a:ext>
              </a:extLst>
            </p:cNvPr>
            <p:cNvSpPr/>
            <p:nvPr/>
          </p:nvSpPr>
          <p:spPr bwMode="auto">
            <a:xfrm>
              <a:off x="10296525" y="2305506"/>
              <a:ext cx="1312863"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trigger</a:t>
              </a:r>
              <a:endParaRPr lang="en-US" sz="1400" dirty="0">
                <a:solidFill>
                  <a:schemeClr val="tx1"/>
                </a:soli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DE539743-B56C-4CD9-8EE0-31A570964292}"/>
                </a:ext>
              </a:extLst>
            </p:cNvPr>
            <p:cNvSpPr/>
            <p:nvPr/>
          </p:nvSpPr>
          <p:spPr bwMode="auto">
            <a:xfrm>
              <a:off x="10296525" y="2726203"/>
              <a:ext cx="1312863"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scale action</a:t>
              </a:r>
              <a:endParaRPr lang="en-US" sz="1400" dirty="0">
                <a:solidFill>
                  <a:schemeClr val="tx1"/>
                </a:solidFill>
                <a:ea typeface="Segoe UI" pitchFamily="34" charset="0"/>
                <a:cs typeface="Segoe UI" pitchFamily="34" charset="0"/>
              </a:endParaRPr>
            </a:p>
          </p:txBody>
        </p:sp>
        <p:grpSp>
          <p:nvGrpSpPr>
            <p:cNvPr id="164" name="Group 163">
              <a:extLst>
                <a:ext uri="{FF2B5EF4-FFF2-40B4-BE49-F238E27FC236}">
                  <a16:creationId xmlns:a16="http://schemas.microsoft.com/office/drawing/2014/main" id="{9E3B60AD-E1A8-4BEC-A645-4F61E72485E3}"/>
                </a:ext>
              </a:extLst>
            </p:cNvPr>
            <p:cNvGrpSpPr/>
            <p:nvPr/>
          </p:nvGrpSpPr>
          <p:grpSpPr>
            <a:xfrm>
              <a:off x="9934574" y="1011995"/>
              <a:ext cx="369889" cy="826880"/>
              <a:chOff x="9934574" y="1011995"/>
              <a:chExt cx="369889" cy="826880"/>
            </a:xfrm>
          </p:grpSpPr>
          <p:cxnSp>
            <p:nvCxnSpPr>
              <p:cNvPr id="52" name="Connector: Elbow 51">
                <a:extLst>
                  <a:ext uri="{FF2B5EF4-FFF2-40B4-BE49-F238E27FC236}">
                    <a16:creationId xmlns:a16="http://schemas.microsoft.com/office/drawing/2014/main" id="{BAAE7ABB-4ED5-4A1A-B09E-8C19F39C266D}"/>
                  </a:ext>
                </a:extLst>
              </p:cNvPr>
              <p:cNvCxnSpPr>
                <a:cxnSpLocks/>
              </p:cNvCxnSpPr>
              <p:nvPr/>
            </p:nvCxnSpPr>
            <p:spPr>
              <a:xfrm flipV="1">
                <a:off x="9934574" y="1011995"/>
                <a:ext cx="369889" cy="803651"/>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A99B565-8A5D-4052-8888-661C50C91C10}"/>
                  </a:ext>
                </a:extLst>
              </p:cNvPr>
              <p:cNvCxnSpPr>
                <a:cxnSpLocks/>
              </p:cNvCxnSpPr>
              <p:nvPr/>
            </p:nvCxnSpPr>
            <p:spPr>
              <a:xfrm flipV="1">
                <a:off x="9934574" y="1418178"/>
                <a:ext cx="369889" cy="39746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BB554210-D801-449B-8959-5FD97FBCC4D8}"/>
                  </a:ext>
                </a:extLst>
              </p:cNvPr>
              <p:cNvCxnSpPr>
                <a:cxnSpLocks/>
              </p:cNvCxnSpPr>
              <p:nvPr/>
            </p:nvCxnSpPr>
            <p:spPr>
              <a:xfrm>
                <a:off x="9934574" y="1815646"/>
                <a:ext cx="369889" cy="23229"/>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F23E2682-32FD-4A8C-9733-C4F557B4AB17}"/>
                </a:ext>
              </a:extLst>
            </p:cNvPr>
            <p:cNvGrpSpPr/>
            <p:nvPr/>
          </p:nvGrpSpPr>
          <p:grpSpPr>
            <a:xfrm>
              <a:off x="9934574" y="2370450"/>
              <a:ext cx="361951" cy="536178"/>
              <a:chOff x="9934574" y="2370450"/>
              <a:chExt cx="361951" cy="536178"/>
            </a:xfrm>
          </p:grpSpPr>
          <p:cxnSp>
            <p:nvCxnSpPr>
              <p:cNvPr id="58" name="Connector: Elbow 57">
                <a:extLst>
                  <a:ext uri="{FF2B5EF4-FFF2-40B4-BE49-F238E27FC236}">
                    <a16:creationId xmlns:a16="http://schemas.microsoft.com/office/drawing/2014/main" id="{28C409AD-46FE-4D93-A682-16C286BE95B7}"/>
                  </a:ext>
                </a:extLst>
              </p:cNvPr>
              <p:cNvCxnSpPr>
                <a:cxnSpLocks/>
                <a:stCxn id="41" idx="3"/>
                <a:endCxn id="49" idx="1"/>
              </p:cNvCxnSpPr>
              <p:nvPr/>
            </p:nvCxnSpPr>
            <p:spPr>
              <a:xfrm>
                <a:off x="9934574" y="2370450"/>
                <a:ext cx="361951" cy="115481"/>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B79B7D0E-446A-4DB9-A453-07133660329B}"/>
                  </a:ext>
                </a:extLst>
              </p:cNvPr>
              <p:cNvCxnSpPr>
                <a:cxnSpLocks/>
                <a:stCxn id="41" idx="3"/>
                <a:endCxn id="50" idx="1"/>
              </p:cNvCxnSpPr>
              <p:nvPr/>
            </p:nvCxnSpPr>
            <p:spPr>
              <a:xfrm>
                <a:off x="9934574" y="2370450"/>
                <a:ext cx="361951" cy="53617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88474C56-144B-4BBB-9C03-CAC9D8177E92}"/>
                </a:ext>
              </a:extLst>
            </p:cNvPr>
            <p:cNvGrpSpPr/>
            <p:nvPr/>
          </p:nvGrpSpPr>
          <p:grpSpPr>
            <a:xfrm>
              <a:off x="8410586" y="1362531"/>
              <a:ext cx="254449" cy="2038155"/>
              <a:chOff x="8410586" y="1362531"/>
              <a:chExt cx="254449" cy="2038155"/>
            </a:xfrm>
          </p:grpSpPr>
          <p:cxnSp>
            <p:nvCxnSpPr>
              <p:cNvPr id="3077" name="Connector: Elbow 3076">
                <a:extLst>
                  <a:ext uri="{FF2B5EF4-FFF2-40B4-BE49-F238E27FC236}">
                    <a16:creationId xmlns:a16="http://schemas.microsoft.com/office/drawing/2014/main" id="{1C7C8B43-8E02-4CCC-88D8-3683E4EFEF75}"/>
                  </a:ext>
                </a:extLst>
              </p:cNvPr>
              <p:cNvCxnSpPr>
                <a:cxnSpLocks/>
              </p:cNvCxnSpPr>
              <p:nvPr/>
            </p:nvCxnSpPr>
            <p:spPr>
              <a:xfrm rot="16200000" flipH="1">
                <a:off x="8033850" y="1739267"/>
                <a:ext cx="1007919" cy="25444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2" name="Connector: Elbow 3081">
                <a:extLst>
                  <a:ext uri="{FF2B5EF4-FFF2-40B4-BE49-F238E27FC236}">
                    <a16:creationId xmlns:a16="http://schemas.microsoft.com/office/drawing/2014/main" id="{68DAEDBF-1D0E-4583-A83D-7E01D0A922AE}"/>
                  </a:ext>
                </a:extLst>
              </p:cNvPr>
              <p:cNvCxnSpPr>
                <a:cxnSpLocks/>
              </p:cNvCxnSpPr>
              <p:nvPr/>
            </p:nvCxnSpPr>
            <p:spPr>
              <a:xfrm rot="16200000" flipH="1">
                <a:off x="8383823" y="1534433"/>
                <a:ext cx="307976" cy="25444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4" name="Connector: Elbow 3083">
                <a:extLst>
                  <a:ext uri="{FF2B5EF4-FFF2-40B4-BE49-F238E27FC236}">
                    <a16:creationId xmlns:a16="http://schemas.microsoft.com/office/drawing/2014/main" id="{3DE4A29D-A22E-4A78-8AF2-0D393A3F6D6A}"/>
                  </a:ext>
                </a:extLst>
              </p:cNvPr>
              <p:cNvCxnSpPr>
                <a:cxnSpLocks/>
              </p:cNvCxnSpPr>
              <p:nvPr/>
            </p:nvCxnSpPr>
            <p:spPr>
              <a:xfrm rot="16200000" flipH="1">
                <a:off x="7791327" y="2054360"/>
                <a:ext cx="1492965" cy="254446"/>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6" name="Connector: Elbow 3085">
                <a:extLst>
                  <a:ext uri="{FF2B5EF4-FFF2-40B4-BE49-F238E27FC236}">
                    <a16:creationId xmlns:a16="http://schemas.microsoft.com/office/drawing/2014/main" id="{F602F49A-4EF8-4052-90F9-013E489A3447}"/>
                  </a:ext>
                </a:extLst>
              </p:cNvPr>
              <p:cNvCxnSpPr>
                <a:cxnSpLocks/>
              </p:cNvCxnSpPr>
              <p:nvPr/>
            </p:nvCxnSpPr>
            <p:spPr>
              <a:xfrm rot="16200000" flipH="1">
                <a:off x="7555013" y="2290671"/>
                <a:ext cx="1965588" cy="254441"/>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15294B6F-482D-4776-AD31-79C9346182F6}"/>
                </a:ext>
              </a:extLst>
            </p:cNvPr>
            <p:cNvSpPr/>
            <p:nvPr/>
          </p:nvSpPr>
          <p:spPr bwMode="auto">
            <a:xfrm>
              <a:off x="7658100" y="3691640"/>
              <a:ext cx="1504950" cy="422405"/>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profile (m)</a:t>
              </a:r>
              <a:endParaRPr lang="en-US" sz="1800" dirty="0">
                <a:solidFill>
                  <a:schemeClr val="bg1"/>
                </a:solidFill>
                <a:ea typeface="Segoe UI" pitchFamily="34" charset="0"/>
                <a:cs typeface="Segoe UI" pitchFamily="34" charset="0"/>
              </a:endParaRPr>
            </a:p>
          </p:txBody>
        </p:sp>
        <p:sp>
          <p:nvSpPr>
            <p:cNvPr id="106" name="Rectangle 105">
              <a:extLst>
                <a:ext uri="{FF2B5EF4-FFF2-40B4-BE49-F238E27FC236}">
                  <a16:creationId xmlns:a16="http://schemas.microsoft.com/office/drawing/2014/main" id="{AB32F615-5F96-422D-BEB1-0362ACA63160}"/>
                </a:ext>
              </a:extLst>
            </p:cNvPr>
            <p:cNvSpPr/>
            <p:nvPr/>
          </p:nvSpPr>
          <p:spPr bwMode="auto">
            <a:xfrm>
              <a:off x="8665029" y="4797100"/>
              <a:ext cx="1269545" cy="422405"/>
            </a:xfrm>
            <a:prstGeom prst="rect">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Emails</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a:extLst>
                <a:ext uri="{FF2B5EF4-FFF2-40B4-BE49-F238E27FC236}">
                  <a16:creationId xmlns:a16="http://schemas.microsoft.com/office/drawing/2014/main" id="{74EF1EF9-DC6D-4C44-9894-605ACE09D7EF}"/>
                </a:ext>
              </a:extLst>
            </p:cNvPr>
            <p:cNvSpPr/>
            <p:nvPr/>
          </p:nvSpPr>
          <p:spPr bwMode="auto">
            <a:xfrm>
              <a:off x="10304463" y="4139724"/>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admin?</a:t>
              </a:r>
              <a:endParaRPr lang="en-US" sz="1400" dirty="0">
                <a:solidFill>
                  <a:schemeClr val="tx1"/>
                </a:solidFill>
                <a:ea typeface="Segoe UI" pitchFamily="34" charset="0"/>
                <a:cs typeface="Segoe UI" pitchFamily="34" charset="0"/>
              </a:endParaRPr>
            </a:p>
          </p:txBody>
        </p:sp>
        <p:sp>
          <p:nvSpPr>
            <p:cNvPr id="109" name="Rectangle 108">
              <a:extLst>
                <a:ext uri="{FF2B5EF4-FFF2-40B4-BE49-F238E27FC236}">
                  <a16:creationId xmlns:a16="http://schemas.microsoft.com/office/drawing/2014/main" id="{D0518473-360B-4F3E-8A1E-0896606B156D}"/>
                </a:ext>
              </a:extLst>
            </p:cNvPr>
            <p:cNvSpPr/>
            <p:nvPr/>
          </p:nvSpPr>
          <p:spPr bwMode="auto">
            <a:xfrm>
              <a:off x="10304463" y="4560421"/>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coadmin?</a:t>
              </a:r>
              <a:endParaRPr lang="en-US" sz="1400" dirty="0">
                <a:solidFill>
                  <a:schemeClr val="tx1"/>
                </a:soli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86574636-D3E9-49EC-9A7C-F3608FA64EF4}"/>
                </a:ext>
              </a:extLst>
            </p:cNvPr>
            <p:cNvSpPr/>
            <p:nvPr/>
          </p:nvSpPr>
          <p:spPr bwMode="auto">
            <a:xfrm>
              <a:off x="10304463" y="4981118"/>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custom 1-(n)</a:t>
              </a:r>
              <a:endParaRPr lang="en-US" sz="1400" dirty="0">
                <a:solidFill>
                  <a:schemeClr val="tx1"/>
                </a:solidFill>
                <a:ea typeface="Segoe UI" pitchFamily="34" charset="0"/>
                <a:cs typeface="Segoe UI" pitchFamily="34" charset="0"/>
              </a:endParaRPr>
            </a:p>
          </p:txBody>
        </p:sp>
        <p:grpSp>
          <p:nvGrpSpPr>
            <p:cNvPr id="166" name="Group 165">
              <a:extLst>
                <a:ext uri="{FF2B5EF4-FFF2-40B4-BE49-F238E27FC236}">
                  <a16:creationId xmlns:a16="http://schemas.microsoft.com/office/drawing/2014/main" id="{E2B74321-F16C-43C1-BE33-31BA5FCF3FAE}"/>
                </a:ext>
              </a:extLst>
            </p:cNvPr>
            <p:cNvGrpSpPr/>
            <p:nvPr/>
          </p:nvGrpSpPr>
          <p:grpSpPr>
            <a:xfrm>
              <a:off x="9934574" y="4320149"/>
              <a:ext cx="369889" cy="841394"/>
              <a:chOff x="9934574" y="4320149"/>
              <a:chExt cx="369889" cy="841394"/>
            </a:xfrm>
          </p:grpSpPr>
          <p:cxnSp>
            <p:nvCxnSpPr>
              <p:cNvPr id="111" name="Connector: Elbow 110">
                <a:extLst>
                  <a:ext uri="{FF2B5EF4-FFF2-40B4-BE49-F238E27FC236}">
                    <a16:creationId xmlns:a16="http://schemas.microsoft.com/office/drawing/2014/main" id="{7E94A677-9792-4CC7-8972-58032BD60D0F}"/>
                  </a:ext>
                </a:extLst>
              </p:cNvPr>
              <p:cNvCxnSpPr>
                <a:cxnSpLocks/>
                <a:stCxn id="106" idx="3"/>
                <a:endCxn id="108" idx="1"/>
              </p:cNvCxnSpPr>
              <p:nvPr/>
            </p:nvCxnSpPr>
            <p:spPr>
              <a:xfrm flipV="1">
                <a:off x="9934574" y="4320149"/>
                <a:ext cx="369889" cy="688154"/>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23A5B751-41D7-4057-8C2A-2D0B200E8D1E}"/>
                  </a:ext>
                </a:extLst>
              </p:cNvPr>
              <p:cNvCxnSpPr>
                <a:cxnSpLocks/>
                <a:stCxn id="106" idx="3"/>
                <a:endCxn id="109" idx="1"/>
              </p:cNvCxnSpPr>
              <p:nvPr/>
            </p:nvCxnSpPr>
            <p:spPr>
              <a:xfrm flipV="1">
                <a:off x="9934574" y="4740846"/>
                <a:ext cx="369889" cy="26745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086988A1-96ED-492F-97CC-9D3FF890DFF1}"/>
                  </a:ext>
                </a:extLst>
              </p:cNvPr>
              <p:cNvCxnSpPr>
                <a:cxnSpLocks/>
                <a:stCxn id="106" idx="3"/>
                <a:endCxn id="110" idx="1"/>
              </p:cNvCxnSpPr>
              <p:nvPr/>
            </p:nvCxnSpPr>
            <p:spPr>
              <a:xfrm>
                <a:off x="9934574" y="5008303"/>
                <a:ext cx="369889" cy="153240"/>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8A7B90B3-F769-4216-AC47-5FCFCC5D5712}"/>
                </a:ext>
              </a:extLst>
            </p:cNvPr>
            <p:cNvGrpSpPr/>
            <p:nvPr/>
          </p:nvGrpSpPr>
          <p:grpSpPr>
            <a:xfrm>
              <a:off x="8410565" y="4598730"/>
              <a:ext cx="254462" cy="1222736"/>
              <a:chOff x="7943848" y="1435101"/>
              <a:chExt cx="370787" cy="1222736"/>
            </a:xfrm>
          </p:grpSpPr>
          <p:cxnSp>
            <p:nvCxnSpPr>
              <p:cNvPr id="115" name="Connector: Elbow 114">
                <a:extLst>
                  <a:ext uri="{FF2B5EF4-FFF2-40B4-BE49-F238E27FC236}">
                    <a16:creationId xmlns:a16="http://schemas.microsoft.com/office/drawing/2014/main" id="{7F98D95D-BA2C-48F1-A619-AA951FDA7CFB}"/>
                  </a:ext>
                </a:extLst>
              </p:cNvPr>
              <p:cNvCxnSpPr>
                <a:cxnSpLocks/>
                <a:endCxn id="120" idx="1"/>
              </p:cNvCxnSpPr>
              <p:nvPr/>
            </p:nvCxnSpPr>
            <p:spPr>
              <a:xfrm rot="16200000" flipH="1">
                <a:off x="7591917" y="1946682"/>
                <a:ext cx="1063086" cy="359223"/>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D34EB85D-8113-4CE5-AE6C-CB0729CCFD46}"/>
                  </a:ext>
                </a:extLst>
              </p:cNvPr>
              <p:cNvCxnSpPr>
                <a:cxnSpLocks/>
                <a:endCxn id="106" idx="1"/>
              </p:cNvCxnSpPr>
              <p:nvPr/>
            </p:nvCxnSpPr>
            <p:spPr>
              <a:xfrm rot="16200000" flipH="1">
                <a:off x="7924455" y="1454494"/>
                <a:ext cx="409574" cy="37078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04" name="Rectangle 103">
              <a:extLst>
                <a:ext uri="{FF2B5EF4-FFF2-40B4-BE49-F238E27FC236}">
                  <a16:creationId xmlns:a16="http://schemas.microsoft.com/office/drawing/2014/main" id="{93D5AFDA-2FAD-4E41-BC9A-00C0DBE467AE}"/>
                </a:ext>
              </a:extLst>
            </p:cNvPr>
            <p:cNvSpPr/>
            <p:nvPr/>
          </p:nvSpPr>
          <p:spPr bwMode="auto">
            <a:xfrm>
              <a:off x="7661984" y="4293983"/>
              <a:ext cx="1493808" cy="422405"/>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notification</a:t>
              </a:r>
              <a:endParaRPr lang="en-US" sz="1800" dirty="0">
                <a:solidFill>
                  <a:schemeClr val="bg1"/>
                </a:solidFill>
                <a:ea typeface="Segoe UI" pitchFamily="34" charset="0"/>
                <a:cs typeface="Segoe UI" pitchFamily="34" charset="0"/>
              </a:endParaRPr>
            </a:p>
          </p:txBody>
        </p:sp>
        <p:grpSp>
          <p:nvGrpSpPr>
            <p:cNvPr id="162" name="Group 161">
              <a:extLst>
                <a:ext uri="{FF2B5EF4-FFF2-40B4-BE49-F238E27FC236}">
                  <a16:creationId xmlns:a16="http://schemas.microsoft.com/office/drawing/2014/main" id="{4068DA39-08B6-4EBC-9D5D-0D2C0A36A594}"/>
                </a:ext>
              </a:extLst>
            </p:cNvPr>
            <p:cNvGrpSpPr/>
            <p:nvPr/>
          </p:nvGrpSpPr>
          <p:grpSpPr>
            <a:xfrm>
              <a:off x="7397262" y="990602"/>
              <a:ext cx="266699" cy="3514584"/>
              <a:chOff x="7397262" y="990602"/>
              <a:chExt cx="266699" cy="3514584"/>
            </a:xfrm>
          </p:grpSpPr>
          <p:cxnSp>
            <p:nvCxnSpPr>
              <p:cNvPr id="3072" name="Connector: Elbow 3071">
                <a:extLst>
                  <a:ext uri="{FF2B5EF4-FFF2-40B4-BE49-F238E27FC236}">
                    <a16:creationId xmlns:a16="http://schemas.microsoft.com/office/drawing/2014/main" id="{5FA35964-DBC1-4002-A370-B47BF648B11B}"/>
                  </a:ext>
                </a:extLst>
              </p:cNvPr>
              <p:cNvCxnSpPr>
                <a:cxnSpLocks/>
              </p:cNvCxnSpPr>
              <p:nvPr/>
            </p:nvCxnSpPr>
            <p:spPr>
              <a:xfrm rot="16200000" flipH="1">
                <a:off x="7388942" y="998922"/>
                <a:ext cx="283340" cy="26669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2379E4D3-A997-4E38-987F-63D1D9E74B12}"/>
                  </a:ext>
                </a:extLst>
              </p:cNvPr>
              <p:cNvCxnSpPr>
                <a:cxnSpLocks/>
              </p:cNvCxnSpPr>
              <p:nvPr/>
            </p:nvCxnSpPr>
            <p:spPr>
              <a:xfrm rot="16200000" flipH="1">
                <a:off x="6088779" y="2327661"/>
                <a:ext cx="2883664" cy="26669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D8C30BC8-247A-4DC7-8869-B9FB26AC47AC}"/>
                  </a:ext>
                </a:extLst>
              </p:cNvPr>
              <p:cNvCxnSpPr>
                <a:cxnSpLocks/>
              </p:cNvCxnSpPr>
              <p:nvPr/>
            </p:nvCxnSpPr>
            <p:spPr>
              <a:xfrm rot="16200000" flipH="1">
                <a:off x="6087789" y="2930991"/>
                <a:ext cx="2883668" cy="264722"/>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20" name="Rectangle 119">
              <a:extLst>
                <a:ext uri="{FF2B5EF4-FFF2-40B4-BE49-F238E27FC236}">
                  <a16:creationId xmlns:a16="http://schemas.microsoft.com/office/drawing/2014/main" id="{B1BDC8B8-7289-469F-90BE-7A9A1BF2E3F4}"/>
                </a:ext>
              </a:extLst>
            </p:cNvPr>
            <p:cNvSpPr/>
            <p:nvPr/>
          </p:nvSpPr>
          <p:spPr bwMode="auto">
            <a:xfrm>
              <a:off x="8657091" y="5610263"/>
              <a:ext cx="1269545" cy="422405"/>
            </a:xfrm>
            <a:prstGeom prst="rect">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Webhooks</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a:extLst>
                <a:ext uri="{FF2B5EF4-FFF2-40B4-BE49-F238E27FC236}">
                  <a16:creationId xmlns:a16="http://schemas.microsoft.com/office/drawing/2014/main" id="{5CDB41A1-8685-4B8A-BDE6-22A9B8B0C1EA}"/>
                </a:ext>
              </a:extLst>
            </p:cNvPr>
            <p:cNvSpPr/>
            <p:nvPr/>
          </p:nvSpPr>
          <p:spPr bwMode="auto">
            <a:xfrm>
              <a:off x="10296525" y="5512164"/>
              <a:ext cx="1312863"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 1</a:t>
              </a:r>
              <a:endParaRPr lang="en-US" sz="1400" dirty="0">
                <a:solidFill>
                  <a:schemeClr val="tx1"/>
                </a:solidFill>
                <a:ea typeface="Segoe UI" pitchFamily="34" charset="0"/>
                <a:cs typeface="Segoe UI" pitchFamily="34" charset="0"/>
              </a:endParaRPr>
            </a:p>
          </p:txBody>
        </p:sp>
        <p:sp>
          <p:nvSpPr>
            <p:cNvPr id="123" name="Rectangle 122">
              <a:extLst>
                <a:ext uri="{FF2B5EF4-FFF2-40B4-BE49-F238E27FC236}">
                  <a16:creationId xmlns:a16="http://schemas.microsoft.com/office/drawing/2014/main" id="{FD517DC7-A80B-498E-BFC8-187994BF7A1A}"/>
                </a:ext>
              </a:extLst>
            </p:cNvPr>
            <p:cNvSpPr/>
            <p:nvPr/>
          </p:nvSpPr>
          <p:spPr bwMode="auto">
            <a:xfrm>
              <a:off x="10296525" y="5918347"/>
              <a:ext cx="1312863"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 (n)</a:t>
              </a:r>
              <a:endParaRPr lang="en-US" sz="1400" dirty="0">
                <a:solidFill>
                  <a:schemeClr val="tx1"/>
                </a:solidFill>
                <a:ea typeface="Segoe UI" pitchFamily="34" charset="0"/>
                <a:cs typeface="Segoe UI" pitchFamily="34" charset="0"/>
              </a:endParaRPr>
            </a:p>
          </p:txBody>
        </p:sp>
        <p:cxnSp>
          <p:nvCxnSpPr>
            <p:cNvPr id="124" name="Connector: Elbow 123">
              <a:extLst>
                <a:ext uri="{FF2B5EF4-FFF2-40B4-BE49-F238E27FC236}">
                  <a16:creationId xmlns:a16="http://schemas.microsoft.com/office/drawing/2014/main" id="{36FF8864-E8AF-40E1-BD34-1875F0F3AD5C}"/>
                </a:ext>
              </a:extLst>
            </p:cNvPr>
            <p:cNvCxnSpPr>
              <a:cxnSpLocks/>
              <a:stCxn id="120" idx="3"/>
              <a:endCxn id="122" idx="1"/>
            </p:cNvCxnSpPr>
            <p:nvPr/>
          </p:nvCxnSpPr>
          <p:spPr>
            <a:xfrm flipV="1">
              <a:off x="9926636" y="5692589"/>
              <a:ext cx="369889" cy="12887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53920543-9A96-44D1-9691-2EB936DBC51F}"/>
                </a:ext>
              </a:extLst>
            </p:cNvPr>
            <p:cNvCxnSpPr>
              <a:cxnSpLocks/>
              <a:stCxn id="120" idx="3"/>
              <a:endCxn id="123" idx="1"/>
            </p:cNvCxnSpPr>
            <p:nvPr/>
          </p:nvCxnSpPr>
          <p:spPr>
            <a:xfrm>
              <a:off x="9926636" y="5821466"/>
              <a:ext cx="369889" cy="277306"/>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2748E90-6A4C-4D3C-9EB6-EE186CD20885}"/>
                </a:ext>
              </a:extLst>
            </p:cNvPr>
            <p:cNvCxnSpPr/>
            <p:nvPr/>
          </p:nvCxnSpPr>
          <p:spPr>
            <a:xfrm>
              <a:off x="7808686" y="1435100"/>
              <a:ext cx="0" cy="2237014"/>
            </a:xfrm>
            <a:prstGeom prst="line">
              <a:avLst/>
            </a:prstGeom>
            <a:ln w="28575">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2C6D085-52BA-450A-AB68-2E8450AE76CC}"/>
                </a:ext>
              </a:extLst>
            </p:cNvPr>
            <p:cNvCxnSpPr>
              <a:cxnSpLocks/>
            </p:cNvCxnSpPr>
            <p:nvPr/>
          </p:nvCxnSpPr>
          <p:spPr>
            <a:xfrm>
              <a:off x="8831943" y="2603500"/>
              <a:ext cx="0" cy="125186"/>
            </a:xfrm>
            <a:prstGeom prst="line">
              <a:avLst/>
            </a:prstGeom>
            <a:ln w="28575">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30024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C492-7A59-421C-ACCA-9EBE1623F7DE}"/>
              </a:ext>
            </a:extLst>
          </p:cNvPr>
          <p:cNvSpPr>
            <a:spLocks noGrp="1"/>
          </p:cNvSpPr>
          <p:nvPr>
            <p:ph type="title"/>
          </p:nvPr>
        </p:nvSpPr>
        <p:spPr/>
        <p:txBody>
          <a:bodyPr/>
          <a:lstStyle/>
          <a:p>
            <a:r>
              <a:rPr lang="en-US" dirty="0"/>
              <a:t>Best practices</a:t>
            </a:r>
          </a:p>
        </p:txBody>
      </p:sp>
      <p:sp>
        <p:nvSpPr>
          <p:cNvPr id="3" name="Text Placeholder 2">
            <a:extLst>
              <a:ext uri="{FF2B5EF4-FFF2-40B4-BE49-F238E27FC236}">
                <a16:creationId xmlns:a16="http://schemas.microsoft.com/office/drawing/2014/main" id="{343EC593-DDD4-4556-9886-573F1DACA87A}"/>
              </a:ext>
            </a:extLst>
          </p:cNvPr>
          <p:cNvSpPr>
            <a:spLocks noGrp="1"/>
          </p:cNvSpPr>
          <p:nvPr>
            <p:ph type="body" sz="quarter" idx="10"/>
          </p:nvPr>
        </p:nvSpPr>
        <p:spPr>
          <a:xfrm>
            <a:off x="584200" y="1435497"/>
            <a:ext cx="11018520" cy="3360920"/>
          </a:xfrm>
        </p:spPr>
        <p:txBody>
          <a:bodyPr/>
          <a:lstStyle/>
          <a:p>
            <a:r>
              <a:rPr lang="en-US" dirty="0">
                <a:latin typeface="Segoe UI" panose="020B0502040204020203" pitchFamily="34" charset="0"/>
                <a:cs typeface="Segoe UI" panose="020B0502040204020203" pitchFamily="34" charset="0"/>
              </a:rPr>
              <a:t>Ensure that the maximum and minimum values are different and have an adequate margin between them</a:t>
            </a:r>
          </a:p>
          <a:p>
            <a:r>
              <a:rPr lang="en-US" dirty="0">
                <a:latin typeface="Segoe UI" panose="020B0502040204020203" pitchFamily="34" charset="0"/>
                <a:cs typeface="Segoe UI" panose="020B0502040204020203" pitchFamily="34" charset="0"/>
              </a:rPr>
              <a:t>Manual scaling is reset by autoscale min and max</a:t>
            </a:r>
          </a:p>
          <a:p>
            <a:r>
              <a:rPr lang="en-US" dirty="0">
                <a:latin typeface="Segoe UI" panose="020B0502040204020203" pitchFamily="34" charset="0"/>
                <a:cs typeface="Segoe UI" panose="020B0502040204020203" pitchFamily="34" charset="0"/>
              </a:rPr>
              <a:t>Always use a scale-out and scale-in rule combination that performs an increase and decrease</a:t>
            </a:r>
          </a:p>
          <a:p>
            <a:r>
              <a:rPr lang="en-US" dirty="0">
                <a:latin typeface="Segoe UI" panose="020B0502040204020203" pitchFamily="34" charset="0"/>
                <a:cs typeface="Segoe UI" panose="020B0502040204020203" pitchFamily="34" charset="0"/>
              </a:rPr>
              <a:t>Choose the appropriate statistic for your diagnostics metric</a:t>
            </a:r>
          </a:p>
          <a:p>
            <a:r>
              <a:rPr lang="en-US" dirty="0">
                <a:latin typeface="Segoe UI" panose="020B0502040204020203" pitchFamily="34" charset="0"/>
                <a:cs typeface="Segoe UI" panose="020B0502040204020203" pitchFamily="34" charset="0"/>
              </a:rPr>
              <a:t>Choose the thresholds carefully for all metric types</a:t>
            </a:r>
          </a:p>
        </p:txBody>
      </p:sp>
    </p:spTree>
    <p:extLst>
      <p:ext uri="{BB962C8B-B14F-4D97-AF65-F5344CB8AC3E}">
        <p14:creationId xmlns:p14="http://schemas.microsoft.com/office/powerpoint/2010/main" val="25162593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05: Azure App Service staging environments</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F06C-BB28-4839-9E2C-B8634B674D0E}"/>
              </a:ext>
            </a:extLst>
          </p:cNvPr>
          <p:cNvSpPr>
            <a:spLocks noGrp="1"/>
          </p:cNvSpPr>
          <p:nvPr>
            <p:ph type="title"/>
          </p:nvPr>
        </p:nvSpPr>
        <p:spPr/>
        <p:txBody>
          <a:bodyPr/>
          <a:lstStyle/>
          <a:p>
            <a:r>
              <a:rPr lang="en-US" dirty="0"/>
              <a:t>Deployment slots</a:t>
            </a:r>
          </a:p>
        </p:txBody>
      </p:sp>
      <p:sp>
        <p:nvSpPr>
          <p:cNvPr id="4" name="Text Placeholder 3">
            <a:extLst>
              <a:ext uri="{FF2B5EF4-FFF2-40B4-BE49-F238E27FC236}">
                <a16:creationId xmlns:a16="http://schemas.microsoft.com/office/drawing/2014/main" id="{895ED525-00D9-4023-B9E5-8536A9589CFE}"/>
              </a:ext>
            </a:extLst>
          </p:cNvPr>
          <p:cNvSpPr>
            <a:spLocks noGrp="1"/>
          </p:cNvSpPr>
          <p:nvPr>
            <p:ph type="body" sz="quarter" idx="10"/>
          </p:nvPr>
        </p:nvSpPr>
        <p:spPr>
          <a:xfrm>
            <a:off x="584200" y="1437481"/>
            <a:ext cx="5212080" cy="4401205"/>
          </a:xfrm>
        </p:spPr>
        <p:txBody>
          <a:bodyPr/>
          <a:lstStyle/>
          <a:p>
            <a:r>
              <a:rPr lang="en-US" dirty="0">
                <a:latin typeface="Segoe UI" panose="020B0502040204020203" pitchFamily="34" charset="0"/>
                <a:cs typeface="Segoe UI" panose="020B0502040204020203" pitchFamily="34" charset="0"/>
              </a:rPr>
              <a:t>Live apps with their own:</a:t>
            </a:r>
          </a:p>
          <a:p>
            <a:pPr lvl="1"/>
            <a:r>
              <a:rPr lang="en-US" dirty="0"/>
              <a:t>Host names</a:t>
            </a:r>
          </a:p>
          <a:p>
            <a:pPr lvl="1"/>
            <a:r>
              <a:rPr lang="en-US" dirty="0"/>
              <a:t>Content</a:t>
            </a:r>
          </a:p>
          <a:p>
            <a:pPr lvl="1"/>
            <a:r>
              <a:rPr lang="en-US" dirty="0"/>
              <a:t>Configuration </a:t>
            </a:r>
          </a:p>
          <a:p>
            <a:r>
              <a:rPr lang="en-US" dirty="0">
                <a:latin typeface="Segoe UI" panose="020B0502040204020203" pitchFamily="34" charset="0"/>
                <a:cs typeface="Segoe UI" panose="020B0502040204020203" pitchFamily="34" charset="0"/>
              </a:rPr>
              <a:t>Can be swapped between each other. For example:</a:t>
            </a:r>
          </a:p>
          <a:p>
            <a:pPr lvl="1"/>
            <a:r>
              <a:rPr lang="en-US" dirty="0"/>
              <a:t>Staging	⬌	Production</a:t>
            </a:r>
          </a:p>
          <a:p>
            <a:pPr lvl="1"/>
            <a:r>
              <a:rPr lang="en-US" dirty="0"/>
              <a:t>Production	⬌	Staging</a:t>
            </a:r>
          </a:p>
          <a:p>
            <a:pPr lvl="1"/>
            <a:r>
              <a:rPr lang="en-US" dirty="0"/>
              <a:t>Dev		⬌	Test</a:t>
            </a:r>
          </a:p>
          <a:p>
            <a:pPr lvl="1"/>
            <a:r>
              <a:rPr lang="en-US" dirty="0"/>
              <a:t>Test		⬌	QA</a:t>
            </a:r>
          </a:p>
          <a:p>
            <a:pPr lvl="1"/>
            <a:r>
              <a:rPr lang="en-US" dirty="0"/>
              <a:t>QA		⬌	Staging</a:t>
            </a:r>
          </a:p>
        </p:txBody>
      </p:sp>
      <p:grpSp>
        <p:nvGrpSpPr>
          <p:cNvPr id="18" name="Group 17" descr="Diagram illustrating a production Web App with four slots named Staging, QA, Test, and Dev">
            <a:extLst>
              <a:ext uri="{FF2B5EF4-FFF2-40B4-BE49-F238E27FC236}">
                <a16:creationId xmlns:a16="http://schemas.microsoft.com/office/drawing/2014/main" id="{01B07312-ADBB-446E-923A-AC58E3BE6760}"/>
              </a:ext>
            </a:extLst>
          </p:cNvPr>
          <p:cNvGrpSpPr/>
          <p:nvPr/>
        </p:nvGrpSpPr>
        <p:grpSpPr>
          <a:xfrm>
            <a:off x="6575033" y="1507026"/>
            <a:ext cx="4775825" cy="3900637"/>
            <a:chOff x="6575033" y="1507026"/>
            <a:chExt cx="4775825" cy="3900637"/>
          </a:xfrm>
        </p:grpSpPr>
        <p:sp>
          <p:nvSpPr>
            <p:cNvPr id="42" name="Octagon 41">
              <a:extLst>
                <a:ext uri="{FF2B5EF4-FFF2-40B4-BE49-F238E27FC236}">
                  <a16:creationId xmlns:a16="http://schemas.microsoft.com/office/drawing/2014/main" id="{B599C058-5B7C-431B-A87C-19AEB8DF9605}"/>
                </a:ext>
              </a:extLst>
            </p:cNvPr>
            <p:cNvSpPr/>
            <p:nvPr/>
          </p:nvSpPr>
          <p:spPr bwMode="auto">
            <a:xfrm>
              <a:off x="8746407" y="2647304"/>
              <a:ext cx="282861" cy="282861"/>
            </a:xfrm>
            <a:prstGeom prst="oct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D3C623ED-E3E7-4F46-9F8C-C789CE8B0A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430638" y="1915284"/>
              <a:ext cx="914400" cy="914400"/>
            </a:xfrm>
            <a:prstGeom prst="rect">
              <a:avLst/>
            </a:prstGeom>
          </p:spPr>
        </p:pic>
        <p:cxnSp>
          <p:nvCxnSpPr>
            <p:cNvPr id="13" name="Straight Arrow Connector 12">
              <a:extLst>
                <a:ext uri="{FF2B5EF4-FFF2-40B4-BE49-F238E27FC236}">
                  <a16:creationId xmlns:a16="http://schemas.microsoft.com/office/drawing/2014/main" id="{AA0C1CE9-93F7-4472-BF97-E4C7C90FFC04}"/>
                </a:ext>
              </a:extLst>
            </p:cNvPr>
            <p:cNvCxnSpPr>
              <a:cxnSpLocks/>
              <a:stCxn id="11" idx="0"/>
              <a:endCxn id="42" idx="3"/>
            </p:cNvCxnSpPr>
            <p:nvPr/>
          </p:nvCxnSpPr>
          <p:spPr>
            <a:xfrm flipV="1">
              <a:off x="8268187" y="2930165"/>
              <a:ext cx="561067" cy="1439988"/>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99DC02-D5D3-4217-8271-5A6364FB4F49}"/>
                </a:ext>
              </a:extLst>
            </p:cNvPr>
            <p:cNvSpPr txBox="1"/>
            <p:nvPr/>
          </p:nvSpPr>
          <p:spPr>
            <a:xfrm>
              <a:off x="6575033" y="5149843"/>
              <a:ext cx="914400" cy="246221"/>
            </a:xfrm>
            <a:prstGeom prst="rect">
              <a:avLst/>
            </a:prstGeom>
            <a:noFill/>
          </p:spPr>
          <p:txBody>
            <a:bodyPr wrap="square" lIns="0" tIns="0" rIns="0" bIns="0" rtlCol="0">
              <a:spAutoFit/>
            </a:bodyPr>
            <a:lstStyle/>
            <a:p>
              <a:pPr algn="ctr"/>
              <a:r>
                <a:rPr lang="en-US" sz="1600" dirty="0"/>
                <a:t>Staging</a:t>
              </a:r>
              <a:endParaRPr lang="en-US" sz="1200" dirty="0"/>
            </a:p>
          </p:txBody>
        </p:sp>
        <p:sp>
          <p:nvSpPr>
            <p:cNvPr id="15" name="TextBox 14">
              <a:extLst>
                <a:ext uri="{FF2B5EF4-FFF2-40B4-BE49-F238E27FC236}">
                  <a16:creationId xmlns:a16="http://schemas.microsoft.com/office/drawing/2014/main" id="{D3302842-CA66-4115-8F03-74634B24E755}"/>
                </a:ext>
              </a:extLst>
            </p:cNvPr>
            <p:cNvSpPr txBox="1"/>
            <p:nvPr/>
          </p:nvSpPr>
          <p:spPr>
            <a:xfrm>
              <a:off x="8142314" y="1507026"/>
              <a:ext cx="1491048" cy="307777"/>
            </a:xfrm>
            <a:prstGeom prst="rect">
              <a:avLst/>
            </a:prstGeom>
            <a:noFill/>
          </p:spPr>
          <p:txBody>
            <a:bodyPr wrap="square" lIns="0" tIns="0" rIns="0" bIns="0" rtlCol="0">
              <a:spAutoFit/>
            </a:bodyPr>
            <a:lstStyle/>
            <a:p>
              <a:pPr algn="ctr"/>
              <a:r>
                <a:rPr lang="en-US" sz="2000" dirty="0"/>
                <a:t>Production</a:t>
              </a:r>
              <a:endParaRPr lang="en-US" sz="1600" dirty="0"/>
            </a:p>
          </p:txBody>
        </p:sp>
        <p:sp>
          <p:nvSpPr>
            <p:cNvPr id="17" name="TextBox 16">
              <a:extLst>
                <a:ext uri="{FF2B5EF4-FFF2-40B4-BE49-F238E27FC236}">
                  <a16:creationId xmlns:a16="http://schemas.microsoft.com/office/drawing/2014/main" id="{DD93B538-EF65-4845-95DC-5DD722C63862}"/>
                </a:ext>
              </a:extLst>
            </p:cNvPr>
            <p:cNvSpPr txBox="1"/>
            <p:nvPr/>
          </p:nvSpPr>
          <p:spPr>
            <a:xfrm>
              <a:off x="10142727" y="3426873"/>
              <a:ext cx="1208131" cy="246221"/>
            </a:xfrm>
            <a:prstGeom prst="rect">
              <a:avLst/>
            </a:prstGeom>
            <a:noFill/>
          </p:spPr>
          <p:txBody>
            <a:bodyPr wrap="square" lIns="0" tIns="0" rIns="0" bIns="0" rtlCol="0" anchor="ctr">
              <a:spAutoFit/>
            </a:bodyPr>
            <a:lstStyle/>
            <a:p>
              <a:pPr algn="ctr"/>
              <a:r>
                <a:rPr lang="en-US" sz="1600" dirty="0"/>
                <a:t>swappable</a:t>
              </a:r>
              <a:endParaRPr lang="en-US" sz="1200" dirty="0"/>
            </a:p>
          </p:txBody>
        </p:sp>
        <p:pic>
          <p:nvPicPr>
            <p:cNvPr id="11" name="Graphic 10">
              <a:extLst>
                <a:ext uri="{FF2B5EF4-FFF2-40B4-BE49-F238E27FC236}">
                  <a16:creationId xmlns:a16="http://schemas.microsoft.com/office/drawing/2014/main" id="{196B29F0-2609-498A-8DD6-9CBF8DA576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902427" y="4370153"/>
              <a:ext cx="731520" cy="731520"/>
            </a:xfrm>
            <a:prstGeom prst="rect">
              <a:avLst/>
            </a:prstGeom>
          </p:spPr>
        </p:pic>
        <p:pic>
          <p:nvPicPr>
            <p:cNvPr id="23" name="Graphic 22">
              <a:extLst>
                <a:ext uri="{FF2B5EF4-FFF2-40B4-BE49-F238E27FC236}">
                  <a16:creationId xmlns:a16="http://schemas.microsoft.com/office/drawing/2014/main" id="{395689DA-378A-4A44-A9DC-6946B9BC91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141730" y="4370153"/>
              <a:ext cx="731520" cy="731520"/>
            </a:xfrm>
            <a:prstGeom prst="rect">
              <a:avLst/>
            </a:prstGeom>
          </p:spPr>
        </p:pic>
        <p:pic>
          <p:nvPicPr>
            <p:cNvPr id="24" name="Graphic 23">
              <a:extLst>
                <a:ext uri="{FF2B5EF4-FFF2-40B4-BE49-F238E27FC236}">
                  <a16:creationId xmlns:a16="http://schemas.microsoft.com/office/drawing/2014/main" id="{9F61B68B-A605-4DC6-A24B-87DC5BE4A3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381033" y="4370153"/>
              <a:ext cx="731520" cy="731520"/>
            </a:xfrm>
            <a:prstGeom prst="rect">
              <a:avLst/>
            </a:prstGeom>
          </p:spPr>
        </p:pic>
        <p:pic>
          <p:nvPicPr>
            <p:cNvPr id="25" name="Graphic 24">
              <a:extLst>
                <a:ext uri="{FF2B5EF4-FFF2-40B4-BE49-F238E27FC236}">
                  <a16:creationId xmlns:a16="http://schemas.microsoft.com/office/drawing/2014/main" id="{24336B5E-33EE-4E6C-A40E-F34AF4804A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663124" y="4370153"/>
              <a:ext cx="731520" cy="731520"/>
            </a:xfrm>
            <a:prstGeom prst="rect">
              <a:avLst/>
            </a:prstGeom>
          </p:spPr>
        </p:pic>
        <p:cxnSp>
          <p:nvCxnSpPr>
            <p:cNvPr id="27" name="Straight Arrow Connector 26">
              <a:extLst>
                <a:ext uri="{FF2B5EF4-FFF2-40B4-BE49-F238E27FC236}">
                  <a16:creationId xmlns:a16="http://schemas.microsoft.com/office/drawing/2014/main" id="{65AF2E7E-0AC2-479D-B9B9-C77444A88FF1}"/>
                </a:ext>
              </a:extLst>
            </p:cNvPr>
            <p:cNvCxnSpPr>
              <a:cxnSpLocks/>
              <a:stCxn id="25" idx="0"/>
              <a:endCxn id="42" idx="4"/>
            </p:cNvCxnSpPr>
            <p:nvPr/>
          </p:nvCxnSpPr>
          <p:spPr>
            <a:xfrm flipV="1">
              <a:off x="7028884" y="2847318"/>
              <a:ext cx="1717523" cy="1522835"/>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0837C7-292C-4327-8049-0BA777CC1C6A}"/>
                </a:ext>
              </a:extLst>
            </p:cNvPr>
            <p:cNvCxnSpPr>
              <a:cxnSpLocks/>
              <a:stCxn id="23" idx="0"/>
              <a:endCxn id="42" idx="2"/>
            </p:cNvCxnSpPr>
            <p:nvPr/>
          </p:nvCxnSpPr>
          <p:spPr>
            <a:xfrm flipH="1" flipV="1">
              <a:off x="8946421" y="2930165"/>
              <a:ext cx="561069" cy="1439988"/>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E9F92C3-F3CD-4958-B8B8-01E6AF19AAB9}"/>
                </a:ext>
              </a:extLst>
            </p:cNvPr>
            <p:cNvCxnSpPr>
              <a:cxnSpLocks/>
              <a:stCxn id="24" idx="0"/>
              <a:endCxn id="42" idx="1"/>
            </p:cNvCxnSpPr>
            <p:nvPr/>
          </p:nvCxnSpPr>
          <p:spPr>
            <a:xfrm flipH="1" flipV="1">
              <a:off x="9029268" y="2847318"/>
              <a:ext cx="1717525" cy="1522835"/>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8457DCA-D53E-41B9-B0D6-EF76C6362FCE}"/>
                </a:ext>
              </a:extLst>
            </p:cNvPr>
            <p:cNvSpPr txBox="1"/>
            <p:nvPr/>
          </p:nvSpPr>
          <p:spPr>
            <a:xfrm>
              <a:off x="7810986" y="5161442"/>
              <a:ext cx="914400" cy="246221"/>
            </a:xfrm>
            <a:prstGeom prst="rect">
              <a:avLst/>
            </a:prstGeom>
            <a:noFill/>
          </p:spPr>
          <p:txBody>
            <a:bodyPr wrap="square" lIns="0" tIns="0" rIns="0" bIns="0" rtlCol="0">
              <a:spAutoFit/>
            </a:bodyPr>
            <a:lstStyle/>
            <a:p>
              <a:pPr algn="ctr"/>
              <a:r>
                <a:rPr lang="en-US" sz="1600" dirty="0"/>
                <a:t>QA</a:t>
              </a:r>
              <a:endParaRPr lang="en-US" sz="1200" dirty="0"/>
            </a:p>
          </p:txBody>
        </p:sp>
        <p:sp>
          <p:nvSpPr>
            <p:cNvPr id="38" name="TextBox 37">
              <a:extLst>
                <a:ext uri="{FF2B5EF4-FFF2-40B4-BE49-F238E27FC236}">
                  <a16:creationId xmlns:a16="http://schemas.microsoft.com/office/drawing/2014/main" id="{E46853BD-798C-4D7A-8AB0-F8D84284823F}"/>
                </a:ext>
              </a:extLst>
            </p:cNvPr>
            <p:cNvSpPr txBox="1"/>
            <p:nvPr/>
          </p:nvSpPr>
          <p:spPr>
            <a:xfrm>
              <a:off x="9046939" y="5161442"/>
              <a:ext cx="914400" cy="246221"/>
            </a:xfrm>
            <a:prstGeom prst="rect">
              <a:avLst/>
            </a:prstGeom>
            <a:noFill/>
          </p:spPr>
          <p:txBody>
            <a:bodyPr wrap="square" lIns="0" tIns="0" rIns="0" bIns="0" rtlCol="0">
              <a:spAutoFit/>
            </a:bodyPr>
            <a:lstStyle/>
            <a:p>
              <a:pPr algn="ctr"/>
              <a:r>
                <a:rPr lang="en-US" sz="1600" dirty="0"/>
                <a:t>Test</a:t>
              </a:r>
              <a:endParaRPr lang="en-US" sz="1200" dirty="0"/>
            </a:p>
          </p:txBody>
        </p:sp>
        <p:sp>
          <p:nvSpPr>
            <p:cNvPr id="39" name="TextBox 38">
              <a:extLst>
                <a:ext uri="{FF2B5EF4-FFF2-40B4-BE49-F238E27FC236}">
                  <a16:creationId xmlns:a16="http://schemas.microsoft.com/office/drawing/2014/main" id="{00327F23-0FD6-47F2-A28F-F3A69FA24C05}"/>
                </a:ext>
              </a:extLst>
            </p:cNvPr>
            <p:cNvSpPr txBox="1"/>
            <p:nvPr/>
          </p:nvSpPr>
          <p:spPr>
            <a:xfrm>
              <a:off x="10289592" y="5161442"/>
              <a:ext cx="914400" cy="246221"/>
            </a:xfrm>
            <a:prstGeom prst="rect">
              <a:avLst/>
            </a:prstGeom>
            <a:noFill/>
          </p:spPr>
          <p:txBody>
            <a:bodyPr wrap="square" lIns="0" tIns="0" rIns="0" bIns="0" rtlCol="0">
              <a:spAutoFit/>
            </a:bodyPr>
            <a:lstStyle/>
            <a:p>
              <a:pPr algn="ctr"/>
              <a:r>
                <a:rPr lang="en-US" sz="1600" dirty="0"/>
                <a:t>Dev</a:t>
              </a:r>
              <a:endParaRPr lang="en-US" sz="1200" dirty="0"/>
            </a:p>
          </p:txBody>
        </p:sp>
      </p:grpSp>
    </p:spTree>
    <p:custDataLst>
      <p:tags r:id="rId1"/>
    </p:custDataLst>
    <p:extLst>
      <p:ext uri="{BB962C8B-B14F-4D97-AF65-F5344CB8AC3E}">
        <p14:creationId xmlns:p14="http://schemas.microsoft.com/office/powerpoint/2010/main" val="6653060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382738"/>
          </a:xfrm>
        </p:spPr>
        <p:txBody>
          <a:bodyPr/>
          <a:lstStyle/>
          <a:p>
            <a:r>
              <a:rPr lang="en-US" dirty="0">
                <a:latin typeface="+mn-lt"/>
              </a:rPr>
              <a:t>Multiple languages and frameworks:</a:t>
            </a:r>
          </a:p>
          <a:p>
            <a:pPr lvl="1"/>
            <a:r>
              <a:rPr lang="en-US" dirty="0"/>
              <a:t>First-class support for Microsoft ASP.NET, Java, Ruby, Node.js, PHP, or Python</a:t>
            </a:r>
          </a:p>
          <a:p>
            <a:r>
              <a:rPr lang="en-US" dirty="0">
                <a:latin typeface="+mn-lt"/>
              </a:rPr>
              <a:t>DevOps optimization:</a:t>
            </a:r>
          </a:p>
          <a:p>
            <a:pPr lvl="1"/>
            <a:r>
              <a:rPr lang="en-US" dirty="0"/>
              <a:t>Continuous integration and deployment with </a:t>
            </a:r>
            <a:r>
              <a:rPr lang="en-US"/>
              <a:t>Azure DevOps, </a:t>
            </a:r>
            <a:r>
              <a:rPr lang="en-US" dirty="0"/>
              <a:t>GitHub, Bitbucket, Docker Hub, or Azure Container Registry</a:t>
            </a:r>
          </a:p>
          <a:p>
            <a:r>
              <a:rPr lang="en-US" dirty="0">
                <a:latin typeface="+mn-lt"/>
              </a:rPr>
              <a:t>Global scale with high availability</a:t>
            </a:r>
            <a:r>
              <a:rPr lang="en-US" dirty="0"/>
              <a:t>:</a:t>
            </a:r>
            <a:endParaRPr lang="en-US" dirty="0">
              <a:latin typeface="+mn-lt"/>
            </a:endParaRPr>
          </a:p>
          <a:p>
            <a:pPr lvl="1"/>
            <a:r>
              <a:rPr lang="en-US" dirty="0"/>
              <a:t>Scale up or out manually or automatically. Host anywhere in the Microsoft global datacenter infrastructure</a:t>
            </a:r>
          </a:p>
          <a:p>
            <a:r>
              <a:rPr lang="en-US" dirty="0">
                <a:latin typeface="+mn-lt"/>
              </a:rPr>
              <a:t>Connections to SaaS platforms and on-premises data</a:t>
            </a:r>
            <a:r>
              <a:rPr lang="en-US" dirty="0"/>
              <a:t>:</a:t>
            </a:r>
            <a:endParaRPr lang="en-US" dirty="0">
              <a:latin typeface="+mn-lt"/>
            </a:endParaRPr>
          </a:p>
          <a:p>
            <a:pPr lvl="1"/>
            <a:r>
              <a:rPr lang="en-US" dirty="0"/>
              <a:t>More than 50 connectors for enterprise systems (such as SAP), SaaS services (such as Salesforce), and internet services (such as Facebook)</a:t>
            </a:r>
          </a:p>
        </p:txBody>
      </p:sp>
    </p:spTree>
    <p:custDataLst>
      <p:tags r:id="rId1"/>
    </p:custDataLst>
    <p:extLst>
      <p:ext uri="{BB962C8B-B14F-4D97-AF65-F5344CB8AC3E}">
        <p14:creationId xmlns:p14="http://schemas.microsoft.com/office/powerpoint/2010/main" val="177447990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AD40-E108-4B7D-BFE1-34F163DA4661}"/>
              </a:ext>
            </a:extLst>
          </p:cNvPr>
          <p:cNvSpPr>
            <a:spLocks noGrp="1"/>
          </p:cNvSpPr>
          <p:nvPr>
            <p:ph type="title"/>
          </p:nvPr>
        </p:nvSpPr>
        <p:spPr/>
        <p:txBody>
          <a:bodyPr/>
          <a:lstStyle/>
          <a:p>
            <a:r>
              <a:rPr lang="en-US" dirty="0"/>
              <a:t>Modern deployment workflow</a:t>
            </a:r>
          </a:p>
        </p:txBody>
      </p:sp>
      <p:grpSp>
        <p:nvGrpSpPr>
          <p:cNvPr id="52" name="Group 51" descr="Diagram illustrating a modern deployment using GitHub and Azure App Service staging slots">
            <a:extLst>
              <a:ext uri="{FF2B5EF4-FFF2-40B4-BE49-F238E27FC236}">
                <a16:creationId xmlns:a16="http://schemas.microsoft.com/office/drawing/2014/main" id="{6CB24F84-2024-419D-A206-22858DEF7EBD}"/>
              </a:ext>
            </a:extLst>
          </p:cNvPr>
          <p:cNvGrpSpPr/>
          <p:nvPr/>
        </p:nvGrpSpPr>
        <p:grpSpPr>
          <a:xfrm>
            <a:off x="1993556" y="1435497"/>
            <a:ext cx="8509483" cy="4913457"/>
            <a:chOff x="1993556" y="1435497"/>
            <a:chExt cx="8509483" cy="4913457"/>
          </a:xfrm>
        </p:grpSpPr>
        <p:pic>
          <p:nvPicPr>
            <p:cNvPr id="4" name="Graphic 3">
              <a:extLst>
                <a:ext uri="{FF2B5EF4-FFF2-40B4-BE49-F238E27FC236}">
                  <a16:creationId xmlns:a16="http://schemas.microsoft.com/office/drawing/2014/main" id="{0C02250E-BE85-4ABB-9F4A-CD69FE5C08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434523" y="3453205"/>
              <a:ext cx="914400" cy="914400"/>
            </a:xfrm>
            <a:prstGeom prst="rect">
              <a:avLst/>
            </a:prstGeom>
          </p:spPr>
        </p:pic>
        <p:pic>
          <p:nvPicPr>
            <p:cNvPr id="6" name="Graphic 5">
              <a:extLst>
                <a:ext uri="{FF2B5EF4-FFF2-40B4-BE49-F238E27FC236}">
                  <a16:creationId xmlns:a16="http://schemas.microsoft.com/office/drawing/2014/main" id="{1F66DE0B-B953-4E2A-A513-502A77A1A6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1685" y="4991126"/>
              <a:ext cx="914400" cy="914400"/>
            </a:xfrm>
            <a:prstGeom prst="rect">
              <a:avLst/>
            </a:prstGeom>
          </p:spPr>
        </p:pic>
        <p:pic>
          <p:nvPicPr>
            <p:cNvPr id="8" name="Graphic 7">
              <a:extLst>
                <a:ext uri="{FF2B5EF4-FFF2-40B4-BE49-F238E27FC236}">
                  <a16:creationId xmlns:a16="http://schemas.microsoft.com/office/drawing/2014/main" id="{07E349F8-C19E-4922-B8F8-3C6A3AFEA7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4889" y="4767160"/>
              <a:ext cx="926135" cy="883059"/>
            </a:xfrm>
            <a:prstGeom prst="rect">
              <a:avLst/>
            </a:prstGeom>
          </p:spPr>
        </p:pic>
        <p:pic>
          <p:nvPicPr>
            <p:cNvPr id="9" name="Picture 8">
              <a:extLst>
                <a:ext uri="{FF2B5EF4-FFF2-40B4-BE49-F238E27FC236}">
                  <a16:creationId xmlns:a16="http://schemas.microsoft.com/office/drawing/2014/main" id="{F44C2407-DD84-4C7F-85C3-E68A09330F3A}"/>
                </a:ext>
              </a:extLst>
            </p:cNvPr>
            <p:cNvPicPr>
              <a:picLocks noChangeAspect="1"/>
            </p:cNvPicPr>
            <p:nvPr/>
          </p:nvPicPr>
          <p:blipFill>
            <a:blip r:embed="rId10">
              <a:duotone>
                <a:prstClr val="black"/>
                <a:schemeClr val="accent4">
                  <a:tint val="45000"/>
                  <a:satMod val="400000"/>
                </a:schemeClr>
              </a:duotone>
            </a:blip>
            <a:stretch>
              <a:fillRect/>
            </a:stretch>
          </p:blipFill>
          <p:spPr>
            <a:xfrm>
              <a:off x="2444889" y="2678420"/>
              <a:ext cx="926135" cy="920084"/>
            </a:xfrm>
            <a:prstGeom prst="rect">
              <a:avLst/>
            </a:prstGeom>
          </p:spPr>
        </p:pic>
        <p:sp>
          <p:nvSpPr>
            <p:cNvPr id="10" name="TextBox 9">
              <a:extLst>
                <a:ext uri="{FF2B5EF4-FFF2-40B4-BE49-F238E27FC236}">
                  <a16:creationId xmlns:a16="http://schemas.microsoft.com/office/drawing/2014/main" id="{870522AB-BEF7-4CB6-9CE9-646476385AFE}"/>
                </a:ext>
              </a:extLst>
            </p:cNvPr>
            <p:cNvSpPr txBox="1"/>
            <p:nvPr/>
          </p:nvSpPr>
          <p:spPr>
            <a:xfrm>
              <a:off x="2162432" y="1976717"/>
              <a:ext cx="1491048" cy="553998"/>
            </a:xfrm>
            <a:prstGeom prst="rect">
              <a:avLst/>
            </a:prstGeom>
            <a:noFill/>
          </p:spPr>
          <p:txBody>
            <a:bodyPr wrap="square" lIns="0" tIns="0" rIns="0" bIns="0" rtlCol="0">
              <a:spAutoFit/>
            </a:bodyPr>
            <a:lstStyle/>
            <a:p>
              <a:pPr algn="ctr"/>
              <a:r>
                <a:rPr lang="en-US" sz="2000" dirty="0">
                  <a:solidFill>
                    <a:srgbClr val="8B4E48"/>
                  </a:solidFill>
                </a:rPr>
                <a:t>GitHub</a:t>
              </a:r>
            </a:p>
            <a:p>
              <a:pPr algn="ctr"/>
              <a:r>
                <a:rPr lang="en-US" sz="1600" dirty="0">
                  <a:solidFill>
                    <a:srgbClr val="8B4E48"/>
                  </a:solidFill>
                </a:rPr>
                <a:t>master branch</a:t>
              </a:r>
            </a:p>
          </p:txBody>
        </p:sp>
        <p:sp>
          <p:nvSpPr>
            <p:cNvPr id="11" name="TextBox 10">
              <a:extLst>
                <a:ext uri="{FF2B5EF4-FFF2-40B4-BE49-F238E27FC236}">
                  <a16:creationId xmlns:a16="http://schemas.microsoft.com/office/drawing/2014/main" id="{1C3257D0-94E1-4D13-B0A3-03BBFCBF45E3}"/>
                </a:ext>
              </a:extLst>
            </p:cNvPr>
            <p:cNvSpPr txBox="1"/>
            <p:nvPr/>
          </p:nvSpPr>
          <p:spPr>
            <a:xfrm>
              <a:off x="2162432" y="5794956"/>
              <a:ext cx="1491048" cy="553998"/>
            </a:xfrm>
            <a:prstGeom prst="rect">
              <a:avLst/>
            </a:prstGeom>
            <a:noFill/>
          </p:spPr>
          <p:txBody>
            <a:bodyPr wrap="square" lIns="0" tIns="0" rIns="0" bIns="0" rtlCol="0">
              <a:spAutoFit/>
            </a:bodyPr>
            <a:lstStyle/>
            <a:p>
              <a:pPr algn="ctr"/>
              <a:r>
                <a:rPr lang="en-US" sz="2000" dirty="0">
                  <a:solidFill>
                    <a:schemeClr val="accent3"/>
                  </a:solidFill>
                </a:rPr>
                <a:t>Dev</a:t>
              </a:r>
            </a:p>
            <a:p>
              <a:pPr algn="ctr"/>
              <a:r>
                <a:rPr lang="en-US" sz="1600" dirty="0">
                  <a:solidFill>
                    <a:schemeClr val="accent3"/>
                  </a:solidFill>
                </a:rPr>
                <a:t>feature branch</a:t>
              </a:r>
            </a:p>
          </p:txBody>
        </p:sp>
        <p:cxnSp>
          <p:nvCxnSpPr>
            <p:cNvPr id="13" name="Straight Arrow Connector 12">
              <a:extLst>
                <a:ext uri="{FF2B5EF4-FFF2-40B4-BE49-F238E27FC236}">
                  <a16:creationId xmlns:a16="http://schemas.microsoft.com/office/drawing/2014/main" id="{B670F446-709D-40CD-9E85-F97C1A488432}"/>
                </a:ext>
              </a:extLst>
            </p:cNvPr>
            <p:cNvCxnSpPr>
              <a:stCxn id="8" idx="0"/>
              <a:endCxn id="9" idx="2"/>
            </p:cNvCxnSpPr>
            <p:nvPr/>
          </p:nvCxnSpPr>
          <p:spPr>
            <a:xfrm flipV="1">
              <a:off x="2907957" y="3598504"/>
              <a:ext cx="0" cy="116865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E2BE6404-E2D0-4FFD-BB2E-06E4BA785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008848" y="3452927"/>
              <a:ext cx="914400" cy="914400"/>
            </a:xfrm>
            <a:prstGeom prst="rect">
              <a:avLst/>
            </a:prstGeom>
          </p:spPr>
        </p:pic>
        <p:pic>
          <p:nvPicPr>
            <p:cNvPr id="15" name="Graphic 14">
              <a:extLst>
                <a:ext uri="{FF2B5EF4-FFF2-40B4-BE49-F238E27FC236}">
                  <a16:creationId xmlns:a16="http://schemas.microsoft.com/office/drawing/2014/main" id="{A0490504-3118-4E34-96C9-27392D9117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434523" y="1915284"/>
              <a:ext cx="914400" cy="914400"/>
            </a:xfrm>
            <a:prstGeom prst="rect">
              <a:avLst/>
            </a:prstGeom>
          </p:spPr>
        </p:pic>
        <p:pic>
          <p:nvPicPr>
            <p:cNvPr id="16" name="Graphic 15">
              <a:extLst>
                <a:ext uri="{FF2B5EF4-FFF2-40B4-BE49-F238E27FC236}">
                  <a16:creationId xmlns:a16="http://schemas.microsoft.com/office/drawing/2014/main" id="{7B4FCDFD-838C-485E-A2C6-A425F805B8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008848" y="1915284"/>
              <a:ext cx="914400" cy="914400"/>
            </a:xfrm>
            <a:prstGeom prst="rect">
              <a:avLst/>
            </a:prstGeom>
          </p:spPr>
        </p:pic>
        <p:cxnSp>
          <p:nvCxnSpPr>
            <p:cNvPr id="17" name="Straight Arrow Connector 16">
              <a:extLst>
                <a:ext uri="{FF2B5EF4-FFF2-40B4-BE49-F238E27FC236}">
                  <a16:creationId xmlns:a16="http://schemas.microsoft.com/office/drawing/2014/main" id="{13314AB1-B5BF-47D2-A4D8-29A61B5E69F5}"/>
                </a:ext>
              </a:extLst>
            </p:cNvPr>
            <p:cNvCxnSpPr>
              <a:cxnSpLocks/>
              <a:stCxn id="9" idx="3"/>
              <a:endCxn id="15" idx="1"/>
            </p:cNvCxnSpPr>
            <p:nvPr/>
          </p:nvCxnSpPr>
          <p:spPr>
            <a:xfrm flipV="1">
              <a:off x="3371024" y="2372484"/>
              <a:ext cx="3063499" cy="765978"/>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7591A0-C529-4360-8992-4D984E3D18DB}"/>
                </a:ext>
              </a:extLst>
            </p:cNvPr>
            <p:cNvCxnSpPr>
              <a:cxnSpLocks/>
              <a:stCxn id="9" idx="3"/>
              <a:endCxn id="4" idx="1"/>
            </p:cNvCxnSpPr>
            <p:nvPr/>
          </p:nvCxnSpPr>
          <p:spPr>
            <a:xfrm>
              <a:off x="3371024" y="3138462"/>
              <a:ext cx="3063499" cy="771943"/>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64EABD-BCC3-4C97-AE74-785BDF9BEB58}"/>
                </a:ext>
              </a:extLst>
            </p:cNvPr>
            <p:cNvCxnSpPr>
              <a:cxnSpLocks/>
              <a:stCxn id="15" idx="3"/>
              <a:endCxn id="16" idx="1"/>
            </p:cNvCxnSpPr>
            <p:nvPr/>
          </p:nvCxnSpPr>
          <p:spPr>
            <a:xfrm>
              <a:off x="7348923" y="2372484"/>
              <a:ext cx="165992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4032B35-32BF-4D11-B8F0-E4DBDED40B70}"/>
                </a:ext>
              </a:extLst>
            </p:cNvPr>
            <p:cNvCxnSpPr>
              <a:cxnSpLocks/>
              <a:stCxn id="4" idx="3"/>
              <a:endCxn id="14" idx="1"/>
            </p:cNvCxnSpPr>
            <p:nvPr/>
          </p:nvCxnSpPr>
          <p:spPr>
            <a:xfrm flipV="1">
              <a:off x="7348923" y="3910127"/>
              <a:ext cx="1659925" cy="278"/>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5F156B8-1DDD-4F75-B93F-204078A21359}"/>
                </a:ext>
              </a:extLst>
            </p:cNvPr>
            <p:cNvCxnSpPr>
              <a:cxnSpLocks/>
              <a:stCxn id="15" idx="2"/>
              <a:endCxn id="4" idx="0"/>
            </p:cNvCxnSpPr>
            <p:nvPr/>
          </p:nvCxnSpPr>
          <p:spPr>
            <a:xfrm>
              <a:off x="6891723" y="2829684"/>
              <a:ext cx="0" cy="623521"/>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2ECD3C-4125-4B64-A2F5-E9E93E4A4187}"/>
                </a:ext>
              </a:extLst>
            </p:cNvPr>
            <p:cNvCxnSpPr>
              <a:cxnSpLocks/>
              <a:stCxn id="16" idx="2"/>
              <a:endCxn id="14" idx="0"/>
            </p:cNvCxnSpPr>
            <p:nvPr/>
          </p:nvCxnSpPr>
          <p:spPr>
            <a:xfrm>
              <a:off x="9466048" y="2829684"/>
              <a:ext cx="0" cy="623243"/>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2AC74E7-B517-4392-A5EB-7D7C1801ADCB}"/>
                </a:ext>
              </a:extLst>
            </p:cNvPr>
            <p:cNvCxnSpPr>
              <a:cxnSpLocks/>
              <a:stCxn id="4" idx="2"/>
              <a:endCxn id="6" idx="0"/>
            </p:cNvCxnSpPr>
            <p:nvPr/>
          </p:nvCxnSpPr>
          <p:spPr>
            <a:xfrm>
              <a:off x="6891723" y="4367605"/>
              <a:ext cx="1287162" cy="623521"/>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FD9FA5-48DC-4967-A7B0-520A1F300E95}"/>
                </a:ext>
              </a:extLst>
            </p:cNvPr>
            <p:cNvCxnSpPr>
              <a:cxnSpLocks/>
              <a:stCxn id="14" idx="2"/>
              <a:endCxn id="6" idx="0"/>
            </p:cNvCxnSpPr>
            <p:nvPr/>
          </p:nvCxnSpPr>
          <p:spPr>
            <a:xfrm flipH="1">
              <a:off x="8178885" y="4367327"/>
              <a:ext cx="1287163" cy="623799"/>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14F7DF-B17C-45E7-82CB-87F2131B21B7}"/>
                </a:ext>
              </a:extLst>
            </p:cNvPr>
            <p:cNvSpPr txBox="1"/>
            <p:nvPr/>
          </p:nvSpPr>
          <p:spPr>
            <a:xfrm>
              <a:off x="6146199" y="1435497"/>
              <a:ext cx="1491048" cy="307777"/>
            </a:xfrm>
            <a:prstGeom prst="rect">
              <a:avLst/>
            </a:prstGeom>
            <a:noFill/>
          </p:spPr>
          <p:txBody>
            <a:bodyPr wrap="square" lIns="0" tIns="0" rIns="0" bIns="0" rtlCol="0">
              <a:spAutoFit/>
            </a:bodyPr>
            <a:lstStyle/>
            <a:p>
              <a:pPr algn="ctr"/>
              <a:r>
                <a:rPr lang="en-US" sz="2000" dirty="0">
                  <a:solidFill>
                    <a:schemeClr val="accent2"/>
                  </a:solidFill>
                </a:rPr>
                <a:t>Staging</a:t>
              </a:r>
              <a:endParaRPr lang="en-US" sz="1600" dirty="0">
                <a:solidFill>
                  <a:schemeClr val="accent2"/>
                </a:solidFill>
              </a:endParaRPr>
            </a:p>
          </p:txBody>
        </p:sp>
        <p:sp>
          <p:nvSpPr>
            <p:cNvPr id="42" name="TextBox 41">
              <a:extLst>
                <a:ext uri="{FF2B5EF4-FFF2-40B4-BE49-F238E27FC236}">
                  <a16:creationId xmlns:a16="http://schemas.microsoft.com/office/drawing/2014/main" id="{8550F485-0B9B-49C8-9BE3-28844799AAD3}"/>
                </a:ext>
              </a:extLst>
            </p:cNvPr>
            <p:cNvSpPr txBox="1"/>
            <p:nvPr/>
          </p:nvSpPr>
          <p:spPr>
            <a:xfrm>
              <a:off x="8720524" y="1435497"/>
              <a:ext cx="1491048" cy="307777"/>
            </a:xfrm>
            <a:prstGeom prst="rect">
              <a:avLst/>
            </a:prstGeom>
            <a:noFill/>
          </p:spPr>
          <p:txBody>
            <a:bodyPr wrap="square" lIns="0" tIns="0" rIns="0" bIns="0" rtlCol="0">
              <a:spAutoFit/>
            </a:bodyPr>
            <a:lstStyle/>
            <a:p>
              <a:pPr algn="ctr"/>
              <a:r>
                <a:rPr lang="en-US" sz="2000" dirty="0">
                  <a:solidFill>
                    <a:schemeClr val="accent2"/>
                  </a:solidFill>
                </a:rPr>
                <a:t>Production</a:t>
              </a:r>
              <a:endParaRPr lang="en-US" sz="1600" dirty="0">
                <a:solidFill>
                  <a:schemeClr val="accent2"/>
                </a:solidFill>
              </a:endParaRPr>
            </a:p>
          </p:txBody>
        </p:sp>
        <p:sp>
          <p:nvSpPr>
            <p:cNvPr id="45" name="TextBox 44">
              <a:extLst>
                <a:ext uri="{FF2B5EF4-FFF2-40B4-BE49-F238E27FC236}">
                  <a16:creationId xmlns:a16="http://schemas.microsoft.com/office/drawing/2014/main" id="{03DC34A5-73AB-49B6-9E3A-E93C124A0C50}"/>
                </a:ext>
              </a:extLst>
            </p:cNvPr>
            <p:cNvSpPr txBox="1"/>
            <p:nvPr/>
          </p:nvSpPr>
          <p:spPr>
            <a:xfrm>
              <a:off x="1993556" y="4059721"/>
              <a:ext cx="914400" cy="246221"/>
            </a:xfrm>
            <a:prstGeom prst="rect">
              <a:avLst/>
            </a:prstGeom>
            <a:noFill/>
          </p:spPr>
          <p:txBody>
            <a:bodyPr wrap="square" lIns="0" tIns="0" rIns="0" bIns="0" rtlCol="0" anchor="ctr">
              <a:spAutoFit/>
            </a:bodyPr>
            <a:lstStyle/>
            <a:p>
              <a:pPr algn="ctr"/>
              <a:r>
                <a:rPr lang="en-US" sz="1600" dirty="0"/>
                <a:t>merge</a:t>
              </a:r>
              <a:endParaRPr lang="en-US" sz="1200" dirty="0"/>
            </a:p>
          </p:txBody>
        </p:sp>
        <p:sp>
          <p:nvSpPr>
            <p:cNvPr id="46" name="TextBox 45">
              <a:extLst>
                <a:ext uri="{FF2B5EF4-FFF2-40B4-BE49-F238E27FC236}">
                  <a16:creationId xmlns:a16="http://schemas.microsoft.com/office/drawing/2014/main" id="{FFEEC452-5CA3-4EDC-8EAB-719B6F9F4448}"/>
                </a:ext>
              </a:extLst>
            </p:cNvPr>
            <p:cNvSpPr txBox="1"/>
            <p:nvPr/>
          </p:nvSpPr>
          <p:spPr>
            <a:xfrm rot="20662690">
              <a:off x="4452602" y="2407604"/>
              <a:ext cx="914400" cy="246221"/>
            </a:xfrm>
            <a:prstGeom prst="rect">
              <a:avLst/>
            </a:prstGeom>
            <a:noFill/>
          </p:spPr>
          <p:txBody>
            <a:bodyPr wrap="square" lIns="0" tIns="0" rIns="0" bIns="0" rtlCol="0" anchor="ctr">
              <a:spAutoFit/>
            </a:bodyPr>
            <a:lstStyle/>
            <a:p>
              <a:pPr algn="ctr"/>
              <a:r>
                <a:rPr lang="en-US" sz="1600" dirty="0"/>
                <a:t>deploy</a:t>
              </a:r>
              <a:endParaRPr lang="en-US" sz="1200" dirty="0"/>
            </a:p>
          </p:txBody>
        </p:sp>
        <p:sp>
          <p:nvSpPr>
            <p:cNvPr id="47" name="TextBox 46">
              <a:extLst>
                <a:ext uri="{FF2B5EF4-FFF2-40B4-BE49-F238E27FC236}">
                  <a16:creationId xmlns:a16="http://schemas.microsoft.com/office/drawing/2014/main" id="{35180BF9-098B-450B-9EA8-2E2098265AA8}"/>
                </a:ext>
              </a:extLst>
            </p:cNvPr>
            <p:cNvSpPr txBox="1"/>
            <p:nvPr/>
          </p:nvSpPr>
          <p:spPr>
            <a:xfrm rot="799792">
              <a:off x="4452602" y="3218523"/>
              <a:ext cx="914400" cy="246221"/>
            </a:xfrm>
            <a:prstGeom prst="rect">
              <a:avLst/>
            </a:prstGeom>
            <a:noFill/>
          </p:spPr>
          <p:txBody>
            <a:bodyPr wrap="square" lIns="0" tIns="0" rIns="0" bIns="0" rtlCol="0" anchor="ctr">
              <a:spAutoFit/>
            </a:bodyPr>
            <a:lstStyle/>
            <a:p>
              <a:pPr algn="ctr"/>
              <a:r>
                <a:rPr lang="en-US" sz="1600" dirty="0"/>
                <a:t>deploy</a:t>
              </a:r>
              <a:endParaRPr lang="en-US" sz="1200" dirty="0"/>
            </a:p>
          </p:txBody>
        </p:sp>
        <p:sp>
          <p:nvSpPr>
            <p:cNvPr id="48" name="TextBox 47">
              <a:extLst>
                <a:ext uri="{FF2B5EF4-FFF2-40B4-BE49-F238E27FC236}">
                  <a16:creationId xmlns:a16="http://schemas.microsoft.com/office/drawing/2014/main" id="{15264BCB-D957-4EF7-8A70-878E8DA3A174}"/>
                </a:ext>
              </a:extLst>
            </p:cNvPr>
            <p:cNvSpPr txBox="1"/>
            <p:nvPr/>
          </p:nvSpPr>
          <p:spPr>
            <a:xfrm>
              <a:off x="10045839" y="2243144"/>
              <a:ext cx="457200" cy="246221"/>
            </a:xfrm>
            <a:prstGeom prst="rect">
              <a:avLst/>
            </a:prstGeom>
            <a:noFill/>
          </p:spPr>
          <p:txBody>
            <a:bodyPr wrap="square" lIns="0" tIns="0" rIns="0" bIns="0" rtlCol="0" anchor="ctr">
              <a:spAutoFit/>
            </a:bodyPr>
            <a:lstStyle/>
            <a:p>
              <a:r>
                <a:rPr lang="en-US" sz="1600" dirty="0"/>
                <a:t>Web</a:t>
              </a:r>
              <a:endParaRPr lang="en-US" sz="1200" dirty="0"/>
            </a:p>
          </p:txBody>
        </p:sp>
        <p:sp>
          <p:nvSpPr>
            <p:cNvPr id="49" name="TextBox 48">
              <a:extLst>
                <a:ext uri="{FF2B5EF4-FFF2-40B4-BE49-F238E27FC236}">
                  <a16:creationId xmlns:a16="http://schemas.microsoft.com/office/drawing/2014/main" id="{B0AFAC21-576B-4601-9EE1-0C66D9CFC50C}"/>
                </a:ext>
              </a:extLst>
            </p:cNvPr>
            <p:cNvSpPr txBox="1"/>
            <p:nvPr/>
          </p:nvSpPr>
          <p:spPr>
            <a:xfrm>
              <a:off x="10045839" y="3787016"/>
              <a:ext cx="457200" cy="246221"/>
            </a:xfrm>
            <a:prstGeom prst="rect">
              <a:avLst/>
            </a:prstGeom>
            <a:noFill/>
          </p:spPr>
          <p:txBody>
            <a:bodyPr wrap="square" lIns="0" tIns="0" rIns="0" bIns="0" rtlCol="0" anchor="ctr">
              <a:spAutoFit/>
            </a:bodyPr>
            <a:lstStyle/>
            <a:p>
              <a:r>
                <a:rPr lang="en-US" sz="1600" dirty="0"/>
                <a:t>API</a:t>
              </a:r>
              <a:endParaRPr lang="en-US" sz="1200" dirty="0"/>
            </a:p>
          </p:txBody>
        </p:sp>
        <p:sp>
          <p:nvSpPr>
            <p:cNvPr id="50" name="TextBox 49">
              <a:extLst>
                <a:ext uri="{FF2B5EF4-FFF2-40B4-BE49-F238E27FC236}">
                  <a16:creationId xmlns:a16="http://schemas.microsoft.com/office/drawing/2014/main" id="{51957D57-D225-4178-ABDC-BDD02D26AB74}"/>
                </a:ext>
              </a:extLst>
            </p:cNvPr>
            <p:cNvSpPr txBox="1"/>
            <p:nvPr/>
          </p:nvSpPr>
          <p:spPr>
            <a:xfrm>
              <a:off x="7721685" y="3596513"/>
              <a:ext cx="914400" cy="246221"/>
            </a:xfrm>
            <a:prstGeom prst="rect">
              <a:avLst/>
            </a:prstGeom>
            <a:noFill/>
          </p:spPr>
          <p:txBody>
            <a:bodyPr wrap="square" lIns="0" tIns="0" rIns="0" bIns="0" rtlCol="0" anchor="ctr">
              <a:spAutoFit/>
            </a:bodyPr>
            <a:lstStyle/>
            <a:p>
              <a:pPr algn="ctr"/>
              <a:r>
                <a:rPr lang="en-US" sz="1600" dirty="0"/>
                <a:t>swap</a:t>
              </a:r>
              <a:endParaRPr lang="en-US" sz="1200" dirty="0"/>
            </a:p>
          </p:txBody>
        </p:sp>
        <p:sp>
          <p:nvSpPr>
            <p:cNvPr id="51" name="TextBox 50">
              <a:extLst>
                <a:ext uri="{FF2B5EF4-FFF2-40B4-BE49-F238E27FC236}">
                  <a16:creationId xmlns:a16="http://schemas.microsoft.com/office/drawing/2014/main" id="{7C988705-AD71-4799-87EB-1DB58266293D}"/>
                </a:ext>
              </a:extLst>
            </p:cNvPr>
            <p:cNvSpPr txBox="1"/>
            <p:nvPr/>
          </p:nvSpPr>
          <p:spPr>
            <a:xfrm>
              <a:off x="7721685" y="2052663"/>
              <a:ext cx="914400" cy="246221"/>
            </a:xfrm>
            <a:prstGeom prst="rect">
              <a:avLst/>
            </a:prstGeom>
            <a:noFill/>
          </p:spPr>
          <p:txBody>
            <a:bodyPr wrap="square" lIns="0" tIns="0" rIns="0" bIns="0" rtlCol="0" anchor="ctr">
              <a:spAutoFit/>
            </a:bodyPr>
            <a:lstStyle/>
            <a:p>
              <a:pPr algn="ctr"/>
              <a:r>
                <a:rPr lang="en-US" sz="1600" dirty="0"/>
                <a:t>swap</a:t>
              </a:r>
              <a:endParaRPr lang="en-US" sz="1200" dirty="0"/>
            </a:p>
          </p:txBody>
        </p:sp>
      </p:grpSp>
    </p:spTree>
    <p:custDataLst>
      <p:tags r:id="rId1"/>
    </p:custDataLst>
    <p:extLst>
      <p:ext uri="{BB962C8B-B14F-4D97-AF65-F5344CB8AC3E}">
        <p14:creationId xmlns:p14="http://schemas.microsoft.com/office/powerpoint/2010/main" val="598239915"/>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7FEA-D5F6-4A57-9648-2C3821ED5BB9}"/>
              </a:ext>
            </a:extLst>
          </p:cNvPr>
          <p:cNvSpPr>
            <a:spLocks noGrp="1"/>
          </p:cNvSpPr>
          <p:nvPr>
            <p:ph type="title"/>
          </p:nvPr>
        </p:nvSpPr>
        <p:spPr/>
        <p:txBody>
          <a:bodyPr/>
          <a:lstStyle/>
          <a:p>
            <a:r>
              <a:rPr lang="en-US" dirty="0"/>
              <a:t>Auto swap</a:t>
            </a:r>
          </a:p>
        </p:txBody>
      </p:sp>
      <p:sp>
        <p:nvSpPr>
          <p:cNvPr id="3" name="Text Placeholder 2">
            <a:extLst>
              <a:ext uri="{FF2B5EF4-FFF2-40B4-BE49-F238E27FC236}">
                <a16:creationId xmlns:a16="http://schemas.microsoft.com/office/drawing/2014/main" id="{C6E368E1-4379-482E-806E-4DB82FA11F7F}"/>
              </a:ext>
            </a:extLst>
          </p:cNvPr>
          <p:cNvSpPr>
            <a:spLocks noGrp="1"/>
          </p:cNvSpPr>
          <p:nvPr>
            <p:ph type="body" sz="quarter" idx="10"/>
          </p:nvPr>
        </p:nvSpPr>
        <p:spPr>
          <a:xfrm>
            <a:off x="584200" y="1435497"/>
            <a:ext cx="11018520" cy="1686616"/>
          </a:xfrm>
        </p:spPr>
        <p:txBody>
          <a:bodyPr/>
          <a:lstStyle/>
          <a:p>
            <a:r>
              <a:rPr lang="en-US" dirty="0"/>
              <a:t>Automatically swaps an application to the production slot:</a:t>
            </a:r>
          </a:p>
          <a:p>
            <a:pPr lvl="1"/>
            <a:r>
              <a:rPr lang="en-US" dirty="0"/>
              <a:t>Performed after the application is "warmed up"</a:t>
            </a:r>
          </a:p>
          <a:p>
            <a:pPr lvl="1"/>
            <a:r>
              <a:rPr lang="en-US" dirty="0"/>
              <a:t>Swaps the deployment target slot with the production slot</a:t>
            </a:r>
          </a:p>
          <a:p>
            <a:r>
              <a:rPr lang="en-US" dirty="0"/>
              <a:t>Deploy apps continuously while minimizing cold starts and downtime</a:t>
            </a:r>
          </a:p>
        </p:txBody>
      </p:sp>
    </p:spTree>
    <p:custDataLst>
      <p:tags r:id="rId1"/>
    </p:custDataLst>
    <p:extLst>
      <p:ext uri="{BB962C8B-B14F-4D97-AF65-F5344CB8AC3E}">
        <p14:creationId xmlns:p14="http://schemas.microsoft.com/office/powerpoint/2010/main" val="2216556068"/>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F06C-BB28-4839-9E2C-B8634B674D0E}"/>
              </a:ext>
            </a:extLst>
          </p:cNvPr>
          <p:cNvSpPr>
            <a:spLocks noGrp="1"/>
          </p:cNvSpPr>
          <p:nvPr>
            <p:ph type="title"/>
          </p:nvPr>
        </p:nvSpPr>
        <p:spPr/>
        <p:txBody>
          <a:bodyPr/>
          <a:lstStyle/>
          <a:p>
            <a:r>
              <a:rPr lang="en-US" dirty="0"/>
              <a:t>Route traffic between slots</a:t>
            </a:r>
          </a:p>
        </p:txBody>
      </p:sp>
      <p:sp>
        <p:nvSpPr>
          <p:cNvPr id="4" name="Text Placeholder 3">
            <a:extLst>
              <a:ext uri="{FF2B5EF4-FFF2-40B4-BE49-F238E27FC236}">
                <a16:creationId xmlns:a16="http://schemas.microsoft.com/office/drawing/2014/main" id="{895ED525-00D9-4023-B9E5-8536A9589CFE}"/>
              </a:ext>
            </a:extLst>
          </p:cNvPr>
          <p:cNvSpPr>
            <a:spLocks noGrp="1"/>
          </p:cNvSpPr>
          <p:nvPr>
            <p:ph type="body" sz="quarter" idx="10"/>
          </p:nvPr>
        </p:nvSpPr>
        <p:spPr>
          <a:xfrm>
            <a:off x="584200" y="1437481"/>
            <a:ext cx="5212080" cy="2677656"/>
          </a:xfrm>
        </p:spPr>
        <p:txBody>
          <a:bodyPr/>
          <a:lstStyle/>
          <a:p>
            <a:r>
              <a:rPr lang="en-US" dirty="0"/>
              <a:t>All traffic is normally routed to production:</a:t>
            </a:r>
          </a:p>
          <a:p>
            <a:pPr lvl="1"/>
            <a:r>
              <a:rPr lang="en-US" dirty="0"/>
              <a:t>Production slot has 100% weighting</a:t>
            </a:r>
          </a:p>
          <a:p>
            <a:r>
              <a:rPr lang="en-US" dirty="0"/>
              <a:t>You can manually configure the weight of traffic between multiple slots</a:t>
            </a:r>
          </a:p>
        </p:txBody>
      </p:sp>
      <p:grpSp>
        <p:nvGrpSpPr>
          <p:cNvPr id="21" name="Group 20" descr="Diagram depicting network traffic being routed between two slots on a weighted basis">
            <a:extLst>
              <a:ext uri="{FF2B5EF4-FFF2-40B4-BE49-F238E27FC236}">
                <a16:creationId xmlns:a16="http://schemas.microsoft.com/office/drawing/2014/main" id="{7097C3D9-D5EE-4B61-A79C-2E991D5BF4EF}"/>
              </a:ext>
            </a:extLst>
          </p:cNvPr>
          <p:cNvGrpSpPr/>
          <p:nvPr/>
        </p:nvGrpSpPr>
        <p:grpSpPr>
          <a:xfrm>
            <a:off x="7144010" y="1507026"/>
            <a:ext cx="4462773" cy="3882453"/>
            <a:chOff x="7144010" y="1507026"/>
            <a:chExt cx="4462773" cy="3882453"/>
          </a:xfrm>
        </p:grpSpPr>
        <p:sp>
          <p:nvSpPr>
            <p:cNvPr id="42" name="Octagon 41">
              <a:extLst>
                <a:ext uri="{FF2B5EF4-FFF2-40B4-BE49-F238E27FC236}">
                  <a16:creationId xmlns:a16="http://schemas.microsoft.com/office/drawing/2014/main" id="{B599C058-5B7C-431B-A87C-19AEB8DF9605}"/>
                </a:ext>
              </a:extLst>
            </p:cNvPr>
            <p:cNvSpPr/>
            <p:nvPr/>
          </p:nvSpPr>
          <p:spPr bwMode="auto">
            <a:xfrm>
              <a:off x="8761198" y="2647304"/>
              <a:ext cx="282861" cy="282861"/>
            </a:xfrm>
            <a:prstGeom prst="oct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D3C623ED-E3E7-4F46-9F8C-C789CE8B0A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445429" y="1915284"/>
              <a:ext cx="914400" cy="914400"/>
            </a:xfrm>
            <a:prstGeom prst="rect">
              <a:avLst/>
            </a:prstGeom>
          </p:spPr>
        </p:pic>
        <p:sp>
          <p:nvSpPr>
            <p:cNvPr id="14" name="TextBox 13">
              <a:extLst>
                <a:ext uri="{FF2B5EF4-FFF2-40B4-BE49-F238E27FC236}">
                  <a16:creationId xmlns:a16="http://schemas.microsoft.com/office/drawing/2014/main" id="{5999DC02-D5D3-4217-8271-5A6364FB4F49}"/>
                </a:ext>
              </a:extLst>
            </p:cNvPr>
            <p:cNvSpPr txBox="1"/>
            <p:nvPr/>
          </p:nvSpPr>
          <p:spPr>
            <a:xfrm>
              <a:off x="7144010" y="5143258"/>
              <a:ext cx="1170180" cy="246221"/>
            </a:xfrm>
            <a:prstGeom prst="rect">
              <a:avLst/>
            </a:prstGeom>
            <a:noFill/>
          </p:spPr>
          <p:txBody>
            <a:bodyPr wrap="square" lIns="0" tIns="0" rIns="0" bIns="0" rtlCol="0">
              <a:spAutoFit/>
            </a:bodyPr>
            <a:lstStyle/>
            <a:p>
              <a:pPr algn="ctr"/>
              <a:r>
                <a:rPr lang="en-US" sz="1600" dirty="0">
                  <a:solidFill>
                    <a:schemeClr val="accent2"/>
                  </a:solidFill>
                </a:rPr>
                <a:t>New Feature</a:t>
              </a:r>
              <a:endParaRPr lang="en-US" sz="1200" dirty="0">
                <a:solidFill>
                  <a:schemeClr val="accent2"/>
                </a:solidFill>
              </a:endParaRPr>
            </a:p>
          </p:txBody>
        </p:sp>
        <p:sp>
          <p:nvSpPr>
            <p:cNvPr id="15" name="TextBox 14">
              <a:extLst>
                <a:ext uri="{FF2B5EF4-FFF2-40B4-BE49-F238E27FC236}">
                  <a16:creationId xmlns:a16="http://schemas.microsoft.com/office/drawing/2014/main" id="{D3302842-CA66-4115-8F03-74634B24E755}"/>
                </a:ext>
              </a:extLst>
            </p:cNvPr>
            <p:cNvSpPr txBox="1"/>
            <p:nvPr/>
          </p:nvSpPr>
          <p:spPr>
            <a:xfrm>
              <a:off x="8157105" y="1507026"/>
              <a:ext cx="1491048" cy="307777"/>
            </a:xfrm>
            <a:prstGeom prst="rect">
              <a:avLst/>
            </a:prstGeom>
            <a:noFill/>
          </p:spPr>
          <p:txBody>
            <a:bodyPr wrap="square" lIns="0" tIns="0" rIns="0" bIns="0" rtlCol="0">
              <a:spAutoFit/>
            </a:bodyPr>
            <a:lstStyle/>
            <a:p>
              <a:pPr algn="ctr"/>
              <a:r>
                <a:rPr lang="en-US" sz="2000" dirty="0">
                  <a:solidFill>
                    <a:schemeClr val="accent2"/>
                  </a:solidFill>
                </a:rPr>
                <a:t>Production</a:t>
              </a:r>
              <a:endParaRPr lang="en-US" sz="1600" dirty="0">
                <a:solidFill>
                  <a:schemeClr val="accent2"/>
                </a:solidFill>
              </a:endParaRPr>
            </a:p>
          </p:txBody>
        </p:sp>
        <p:pic>
          <p:nvPicPr>
            <p:cNvPr id="25" name="Graphic 24">
              <a:extLst>
                <a:ext uri="{FF2B5EF4-FFF2-40B4-BE49-F238E27FC236}">
                  <a16:creationId xmlns:a16="http://schemas.microsoft.com/office/drawing/2014/main" id="{24336B5E-33EE-4E6C-A40E-F34AF4804A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363340" y="4370153"/>
              <a:ext cx="731520" cy="731520"/>
            </a:xfrm>
            <a:prstGeom prst="rect">
              <a:avLst/>
            </a:prstGeom>
          </p:spPr>
        </p:pic>
        <p:cxnSp>
          <p:nvCxnSpPr>
            <p:cNvPr id="27" name="Straight Arrow Connector 26">
              <a:extLst>
                <a:ext uri="{FF2B5EF4-FFF2-40B4-BE49-F238E27FC236}">
                  <a16:creationId xmlns:a16="http://schemas.microsoft.com/office/drawing/2014/main" id="{65AF2E7E-0AC2-479D-B9B9-C77444A88FF1}"/>
                </a:ext>
              </a:extLst>
            </p:cNvPr>
            <p:cNvCxnSpPr>
              <a:cxnSpLocks/>
              <a:stCxn id="25" idx="0"/>
              <a:endCxn id="42" idx="4"/>
            </p:cNvCxnSpPr>
            <p:nvPr/>
          </p:nvCxnSpPr>
          <p:spPr>
            <a:xfrm flipV="1">
              <a:off x="7729100" y="2847318"/>
              <a:ext cx="1032098" cy="1522835"/>
            </a:xfrm>
            <a:prstGeom prst="straightConnector1">
              <a:avLst/>
            </a:prstGeom>
            <a:ln w="28575">
              <a:solidFill>
                <a:schemeClr val="bg2">
                  <a:lumMod val="75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C7A2E54-C7E5-4235-AA34-DBCA852231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513962" y="3229753"/>
              <a:ext cx="1092821" cy="914400"/>
            </a:xfrm>
            <a:prstGeom prst="rect">
              <a:avLst/>
            </a:prstGeom>
          </p:spPr>
        </p:pic>
        <p:cxnSp>
          <p:nvCxnSpPr>
            <p:cNvPr id="26" name="Straight Arrow Connector 25">
              <a:extLst>
                <a:ext uri="{FF2B5EF4-FFF2-40B4-BE49-F238E27FC236}">
                  <a16:creationId xmlns:a16="http://schemas.microsoft.com/office/drawing/2014/main" id="{85E80170-B135-4B1B-8583-9B10DBBD1710}"/>
                </a:ext>
              </a:extLst>
            </p:cNvPr>
            <p:cNvCxnSpPr>
              <a:cxnSpLocks/>
              <a:stCxn id="8" idx="1"/>
              <a:endCxn id="12" idx="3"/>
            </p:cNvCxnSpPr>
            <p:nvPr/>
          </p:nvCxnSpPr>
          <p:spPr>
            <a:xfrm flipH="1" flipV="1">
              <a:off x="9359829" y="2372484"/>
              <a:ext cx="1154133" cy="1314469"/>
            </a:xfrm>
            <a:prstGeom prst="straightConnector1">
              <a:avLst/>
            </a:prstGeom>
            <a:ln w="28575" cap="flat" cmpd="sng" algn="ctr">
              <a:solidFill>
                <a:schemeClr val="dk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766D9943-FEFE-4278-A329-0140274144AB}"/>
                </a:ext>
              </a:extLst>
            </p:cNvPr>
            <p:cNvCxnSpPr>
              <a:cxnSpLocks/>
              <a:stCxn id="25" idx="3"/>
              <a:endCxn id="8" idx="1"/>
            </p:cNvCxnSpPr>
            <p:nvPr/>
          </p:nvCxnSpPr>
          <p:spPr>
            <a:xfrm flipV="1">
              <a:off x="8094860" y="3686953"/>
              <a:ext cx="2419102" cy="1048960"/>
            </a:xfrm>
            <a:prstGeom prst="straightConnector1">
              <a:avLst/>
            </a:prstGeom>
            <a:ln w="28575" cap="flat" cmpd="sng" algn="ctr">
              <a:solidFill>
                <a:schemeClr val="dk1"/>
              </a:solidFill>
              <a:prstDash val="solid"/>
              <a:round/>
              <a:headEnd type="triangle" w="lg" len="lg"/>
              <a:tailEnd type="none" w="lg" len="lg"/>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a16="http://schemas.microsoft.com/office/drawing/2014/main" id="{52C6CA5C-210E-41BE-89E5-39E0EF517913}"/>
                </a:ext>
              </a:extLst>
            </p:cNvPr>
            <p:cNvSpPr txBox="1"/>
            <p:nvPr/>
          </p:nvSpPr>
          <p:spPr>
            <a:xfrm>
              <a:off x="8792424" y="4320630"/>
              <a:ext cx="1170180" cy="215444"/>
            </a:xfrm>
            <a:prstGeom prst="rect">
              <a:avLst/>
            </a:prstGeom>
            <a:noFill/>
          </p:spPr>
          <p:txBody>
            <a:bodyPr wrap="square" lIns="0" tIns="0" rIns="0" bIns="0" rtlCol="0">
              <a:spAutoFit/>
            </a:bodyPr>
            <a:lstStyle/>
            <a:p>
              <a:pPr algn="ctr"/>
              <a:r>
                <a:rPr lang="en-US" sz="1400" dirty="0"/>
                <a:t>25%</a:t>
              </a:r>
              <a:endParaRPr lang="en-US" sz="1100" dirty="0"/>
            </a:p>
          </p:txBody>
        </p:sp>
        <p:sp>
          <p:nvSpPr>
            <p:cNvPr id="35" name="TextBox 34">
              <a:extLst>
                <a:ext uri="{FF2B5EF4-FFF2-40B4-BE49-F238E27FC236}">
                  <a16:creationId xmlns:a16="http://schemas.microsoft.com/office/drawing/2014/main" id="{ECBB7639-FCA2-404F-BE89-6B677A21DBEC}"/>
                </a:ext>
              </a:extLst>
            </p:cNvPr>
            <p:cNvSpPr txBox="1"/>
            <p:nvPr/>
          </p:nvSpPr>
          <p:spPr>
            <a:xfrm>
              <a:off x="9057600" y="2935152"/>
              <a:ext cx="1170180" cy="215444"/>
            </a:xfrm>
            <a:prstGeom prst="rect">
              <a:avLst/>
            </a:prstGeom>
            <a:noFill/>
          </p:spPr>
          <p:txBody>
            <a:bodyPr wrap="square" lIns="0" tIns="0" rIns="0" bIns="0" rtlCol="0">
              <a:spAutoFit/>
            </a:bodyPr>
            <a:lstStyle/>
            <a:p>
              <a:pPr algn="ctr"/>
              <a:r>
                <a:rPr lang="en-US" sz="1400" dirty="0"/>
                <a:t>75%</a:t>
              </a:r>
              <a:endParaRPr lang="en-US" sz="1100" dirty="0"/>
            </a:p>
          </p:txBody>
        </p:sp>
      </p:grpSp>
    </p:spTree>
    <p:custDataLst>
      <p:tags r:id="rId1"/>
    </p:custDataLst>
    <p:extLst>
      <p:ext uri="{BB962C8B-B14F-4D97-AF65-F5344CB8AC3E}">
        <p14:creationId xmlns:p14="http://schemas.microsoft.com/office/powerpoint/2010/main" val="3288081828"/>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0193-0B22-49B7-8731-A6A13E75EE94}"/>
              </a:ext>
            </a:extLst>
          </p:cNvPr>
          <p:cNvSpPr>
            <a:spLocks noGrp="1"/>
          </p:cNvSpPr>
          <p:nvPr>
            <p:ph type="title"/>
          </p:nvPr>
        </p:nvSpPr>
        <p:spPr/>
        <p:txBody>
          <a:bodyPr/>
          <a:lstStyle/>
          <a:p>
            <a:r>
              <a:rPr lang="en-US" dirty="0"/>
              <a:t>Automate slot management - Azure PowerShell</a:t>
            </a:r>
          </a:p>
        </p:txBody>
      </p:sp>
      <p:sp>
        <p:nvSpPr>
          <p:cNvPr id="3" name="Text Placeholder 2">
            <a:extLst>
              <a:ext uri="{FF2B5EF4-FFF2-40B4-BE49-F238E27FC236}">
                <a16:creationId xmlns:a16="http://schemas.microsoft.com/office/drawing/2014/main" id="{4A98D7F7-366A-4FE4-8718-B1573619BD81}"/>
              </a:ext>
            </a:extLst>
          </p:cNvPr>
          <p:cNvSpPr>
            <a:spLocks noGrp="1"/>
          </p:cNvSpPr>
          <p:nvPr>
            <p:ph type="body" sz="quarter" idx="10"/>
          </p:nvPr>
        </p:nvSpPr>
        <p:spPr>
          <a:xfrm>
            <a:off x="588263" y="1436688"/>
            <a:ext cx="11018520" cy="3711785"/>
          </a:xfrm>
        </p:spPr>
        <p:txBody>
          <a:bodyPr/>
          <a:lstStyle/>
          <a:p>
            <a:r>
              <a:rPr lang="en-US" sz="1800" dirty="0">
                <a:solidFill>
                  <a:srgbClr val="795E26"/>
                </a:solidFill>
              </a:rPr>
              <a:t>New-AzWebAppSlot</a:t>
            </a:r>
            <a:r>
              <a:rPr lang="en-US" sz="1800" dirty="0">
                <a:solidFill>
                  <a:srgbClr val="000000"/>
                </a:solidFill>
              </a:rPr>
              <a:t> -ResourceGroupName </a:t>
            </a:r>
            <a:r>
              <a:rPr lang="en-US" sz="1800" dirty="0">
                <a:solidFill>
                  <a:srgbClr val="A31515"/>
                </a:solidFill>
              </a:rPr>
              <a:t>"&lt;groupname&gt;"</a:t>
            </a:r>
            <a:r>
              <a:rPr lang="en-US" sz="1800" dirty="0">
                <a:solidFill>
                  <a:srgbClr val="000000"/>
                </a:solidFill>
              </a:rPr>
              <a:t> -Name </a:t>
            </a:r>
            <a:r>
              <a:rPr lang="en-US" sz="1800" dirty="0">
                <a:solidFill>
                  <a:srgbClr val="A31515"/>
                </a:solidFill>
              </a:rPr>
              <a:t>"&lt;appname&gt;"</a:t>
            </a:r>
            <a:r>
              <a:rPr lang="en-US" sz="1800" dirty="0">
                <a:solidFill>
                  <a:srgbClr val="000000"/>
                </a:solidFill>
              </a:rPr>
              <a:t> -Slot </a:t>
            </a:r>
            <a:r>
              <a:rPr lang="en-US" sz="1800" dirty="0">
                <a:solidFill>
                  <a:srgbClr val="A31515"/>
                </a:solidFill>
              </a:rPr>
              <a:t>"staging"</a:t>
            </a:r>
            <a:r>
              <a:rPr lang="en-US" sz="1800" dirty="0">
                <a:solidFill>
                  <a:srgbClr val="000000"/>
                </a:solidFill>
              </a:rPr>
              <a:t> -AppServicePlan </a:t>
            </a:r>
            <a:r>
              <a:rPr lang="en-US" sz="1800" dirty="0">
                <a:solidFill>
                  <a:srgbClr val="A31515"/>
                </a:solidFill>
              </a:rPr>
              <a:t>"&lt;appserviceplanname&gt;"</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br>
              <a:rPr lang="en-US" sz="1800" dirty="0">
                <a:solidFill>
                  <a:srgbClr val="000000"/>
                </a:solidFill>
              </a:rPr>
            </a:br>
            <a:r>
              <a:rPr lang="en-US" sz="1800" dirty="0">
                <a:solidFill>
                  <a:srgbClr val="001080"/>
                </a:solidFill>
              </a:rPr>
              <a:t>$Params</a:t>
            </a:r>
            <a:r>
              <a:rPr lang="en-US" sz="1800" dirty="0">
                <a:solidFill>
                  <a:srgbClr val="000000"/>
                </a:solidFill>
              </a:rPr>
              <a:t> = </a:t>
            </a:r>
            <a:r>
              <a:rPr lang="en-US" sz="1800" dirty="0">
                <a:solidFill>
                  <a:srgbClr val="0000FF"/>
                </a:solidFill>
              </a:rPr>
              <a:t>@</a:t>
            </a:r>
            <a:r>
              <a:rPr lang="en-US" sz="1800" dirty="0">
                <a:solidFill>
                  <a:srgbClr val="000000"/>
                </a:solidFill>
              </a:rPr>
              <a:t>{</a:t>
            </a:r>
            <a:r>
              <a:rPr lang="en-US" sz="1800" dirty="0">
                <a:solidFill>
                  <a:srgbClr val="001080"/>
                </a:solidFill>
              </a:rPr>
              <a:t>targetSlot</a:t>
            </a:r>
            <a:r>
              <a:rPr lang="en-US" sz="1800" dirty="0">
                <a:solidFill>
                  <a:srgbClr val="000000"/>
                </a:solidFill>
              </a:rPr>
              <a:t>  = </a:t>
            </a:r>
            <a:r>
              <a:rPr lang="en-US" sz="1800" dirty="0">
                <a:solidFill>
                  <a:srgbClr val="A31515"/>
                </a:solidFill>
              </a:rPr>
              <a:t>"[slot name – e.g. "production"]"</a:t>
            </a:r>
            <a:r>
              <a:rPr lang="en-US" sz="1800" dirty="0">
                <a:solidFill>
                  <a:srgbClr val="000000"/>
                </a:solidFill>
              </a:rPr>
              <a:t>}</a:t>
            </a:r>
          </a:p>
          <a:p>
            <a:endParaRPr lang="en-US" sz="1800" dirty="0">
              <a:solidFill>
                <a:srgbClr val="000000"/>
              </a:solidFill>
            </a:endParaRPr>
          </a:p>
          <a:p>
            <a:r>
              <a:rPr lang="en-US" sz="1800" dirty="0">
                <a:solidFill>
                  <a:srgbClr val="795E26"/>
                </a:solidFill>
              </a:rPr>
              <a:t>Invoke-AzResourceAction</a:t>
            </a:r>
            <a:r>
              <a:rPr lang="en-US" sz="1800" dirty="0">
                <a:solidFill>
                  <a:srgbClr val="000000"/>
                </a:solidFill>
              </a:rPr>
              <a:t> -ResourceGroupName </a:t>
            </a:r>
            <a:r>
              <a:rPr lang="en-US" sz="1800" dirty="0">
                <a:solidFill>
                  <a:srgbClr val="A31515"/>
                </a:solidFill>
              </a:rPr>
              <a:t>"&lt;groupname&gt;"</a:t>
            </a:r>
            <a:r>
              <a:rPr lang="en-US" sz="1800" dirty="0">
                <a:solidFill>
                  <a:srgbClr val="000000"/>
                </a:solidFill>
              </a:rPr>
              <a:t> `</a:t>
            </a:r>
            <a:br>
              <a:rPr lang="en-US" sz="1800" dirty="0">
                <a:solidFill>
                  <a:srgbClr val="000000"/>
                </a:solidFill>
              </a:rPr>
            </a:br>
            <a:r>
              <a:rPr lang="en-US" sz="1800" dirty="0">
                <a:solidFill>
                  <a:srgbClr val="000000"/>
                </a:solidFill>
              </a:rPr>
              <a:t>	-ResourceType </a:t>
            </a:r>
            <a:r>
              <a:rPr lang="en-US" sz="1800" dirty="0">
                <a:solidFill>
                  <a:srgbClr val="A31515"/>
                </a:solidFill>
              </a:rPr>
              <a:t>"Microsoft.Web/sites/slots"</a:t>
            </a:r>
            <a:r>
              <a:rPr lang="en-US" sz="1800" dirty="0">
                <a:solidFill>
                  <a:srgbClr val="000000"/>
                </a:solidFill>
              </a:rPr>
              <a:t> -ResourceName </a:t>
            </a:r>
            <a:r>
              <a:rPr lang="en-US" sz="1800" dirty="0">
                <a:solidFill>
                  <a:srgbClr val="A31515"/>
                </a:solidFill>
              </a:rPr>
              <a:t>"&lt;appname&gt;/staging"</a:t>
            </a:r>
            <a:r>
              <a:rPr lang="en-US" sz="1800" dirty="0">
                <a:solidFill>
                  <a:srgbClr val="000000"/>
                </a:solidFill>
              </a:rPr>
              <a:t> `</a:t>
            </a:r>
            <a:br>
              <a:rPr lang="en-US" sz="1800" dirty="0">
                <a:solidFill>
                  <a:srgbClr val="000000"/>
                </a:solidFill>
              </a:rPr>
            </a:br>
            <a:r>
              <a:rPr lang="en-US" sz="1800" dirty="0">
                <a:solidFill>
                  <a:srgbClr val="000000"/>
                </a:solidFill>
              </a:rPr>
              <a:t>	-Action </a:t>
            </a:r>
            <a:r>
              <a:rPr lang="en-US" sz="1800" dirty="0">
                <a:solidFill>
                  <a:srgbClr val="A31515"/>
                </a:solidFill>
              </a:rPr>
              <a:t>"slotsswap"</a:t>
            </a:r>
            <a:r>
              <a:rPr lang="en-US" sz="1800" dirty="0">
                <a:solidFill>
                  <a:srgbClr val="000000"/>
                </a:solidFill>
              </a:rPr>
              <a:t> -Parameters </a:t>
            </a:r>
            <a:r>
              <a:rPr lang="en-US" sz="1800" dirty="0">
                <a:solidFill>
                  <a:srgbClr val="001080"/>
                </a:solidFill>
              </a:rPr>
              <a:t>$Params</a:t>
            </a:r>
            <a:r>
              <a:rPr lang="en-US" sz="1800" dirty="0">
                <a:solidFill>
                  <a:srgbClr val="000000"/>
                </a:solidFill>
              </a:rPr>
              <a:t> -ApiVersion </a:t>
            </a:r>
            <a:r>
              <a:rPr lang="en-US" sz="1800" dirty="0">
                <a:solidFill>
                  <a:srgbClr val="09885A"/>
                </a:solidFill>
              </a:rPr>
              <a:t>2015</a:t>
            </a:r>
            <a:r>
              <a:rPr lang="en-US" sz="1800" dirty="0">
                <a:solidFill>
                  <a:srgbClr val="000000"/>
                </a:solidFill>
              </a:rPr>
              <a:t>-</a:t>
            </a:r>
            <a:r>
              <a:rPr lang="en-US" sz="1800" dirty="0">
                <a:solidFill>
                  <a:srgbClr val="09885A"/>
                </a:solidFill>
              </a:rPr>
              <a:t>07</a:t>
            </a:r>
            <a:r>
              <a:rPr lang="en-US" sz="1800" dirty="0">
                <a:solidFill>
                  <a:srgbClr val="000000"/>
                </a:solidFill>
              </a:rPr>
              <a:t>-</a:t>
            </a:r>
            <a:r>
              <a:rPr lang="en-US" sz="1800" dirty="0">
                <a:solidFill>
                  <a:srgbClr val="09885A"/>
                </a:solidFill>
              </a:rPr>
              <a:t>01</a:t>
            </a:r>
            <a:endParaRPr lang="en-US" sz="1800" dirty="0">
              <a:solidFill>
                <a:srgbClr val="000000"/>
              </a:solidFill>
            </a:endParaRPr>
          </a:p>
          <a:p>
            <a:endParaRPr lang="en-US" sz="1800" dirty="0"/>
          </a:p>
        </p:txBody>
      </p:sp>
      <p:cxnSp>
        <p:nvCxnSpPr>
          <p:cNvPr id="4" name="Straight Connector 3">
            <a:extLst>
              <a:ext uri="{FF2B5EF4-FFF2-40B4-BE49-F238E27FC236}">
                <a16:creationId xmlns:a16="http://schemas.microsoft.com/office/drawing/2014/main" id="{BA865284-782E-4CF5-88C3-7FAA56F6E46C}"/>
              </a:ext>
              <a:ext uri="{C183D7F6-B498-43B3-948B-1728B52AA6E4}">
                <adec:decorative xmlns:adec="http://schemas.microsoft.com/office/drawing/2017/decorative" val="1"/>
              </a:ext>
            </a:extLst>
          </p:cNvPr>
          <p:cNvCxnSpPr>
            <a:cxnSpLocks/>
            <a:endCxn id="5" idx="3"/>
          </p:cNvCxnSpPr>
          <p:nvPr/>
        </p:nvCxnSpPr>
        <p:spPr>
          <a:xfrm flipH="1">
            <a:off x="4524292" y="2049376"/>
            <a:ext cx="649072" cy="42315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5FD18B03-E52D-4D62-824F-73A05C6C8713}"/>
              </a:ext>
              <a:ext uri="{C183D7F6-B498-43B3-948B-1728B52AA6E4}">
                <adec:decorative xmlns:adec="http://schemas.microsoft.com/office/drawing/2017/decorative" val="1"/>
              </a:ext>
            </a:extLst>
          </p:cNvPr>
          <p:cNvSpPr/>
          <p:nvPr/>
        </p:nvSpPr>
        <p:spPr bwMode="auto">
          <a:xfrm>
            <a:off x="2866307" y="2170235"/>
            <a:ext cx="1657985" cy="604586"/>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Create new slot</a:t>
            </a:r>
          </a:p>
        </p:txBody>
      </p:sp>
      <p:sp>
        <p:nvSpPr>
          <p:cNvPr id="8" name="Rectangle: Rounded Corners 7">
            <a:extLst>
              <a:ext uri="{FF2B5EF4-FFF2-40B4-BE49-F238E27FC236}">
                <a16:creationId xmlns:a16="http://schemas.microsoft.com/office/drawing/2014/main" id="{48447656-11E0-41EB-9F71-26F4712143B4}"/>
              </a:ext>
              <a:ext uri="{C183D7F6-B498-43B3-948B-1728B52AA6E4}">
                <adec:decorative xmlns:adec="http://schemas.microsoft.com/office/drawing/2017/decorative" val="1"/>
              </a:ext>
            </a:extLst>
          </p:cNvPr>
          <p:cNvSpPr/>
          <p:nvPr/>
        </p:nvSpPr>
        <p:spPr bwMode="auto">
          <a:xfrm>
            <a:off x="7883647" y="2551525"/>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Target</a:t>
            </a:r>
          </a:p>
        </p:txBody>
      </p:sp>
      <p:cxnSp>
        <p:nvCxnSpPr>
          <p:cNvPr id="9" name="Straight Connector 8">
            <a:extLst>
              <a:ext uri="{FF2B5EF4-FFF2-40B4-BE49-F238E27FC236}">
                <a16:creationId xmlns:a16="http://schemas.microsoft.com/office/drawing/2014/main" id="{6EC3762F-2C23-4785-85E1-F55E653B3247}"/>
              </a:ext>
              <a:ext uri="{C183D7F6-B498-43B3-948B-1728B52AA6E4}">
                <adec:decorative xmlns:adec="http://schemas.microsoft.com/office/drawing/2017/decorative" val="1"/>
              </a:ext>
            </a:extLst>
          </p:cNvPr>
          <p:cNvCxnSpPr>
            <a:cxnSpLocks/>
            <a:endCxn id="8" idx="1"/>
          </p:cNvCxnSpPr>
          <p:nvPr/>
        </p:nvCxnSpPr>
        <p:spPr>
          <a:xfrm flipV="1">
            <a:off x="7208108" y="2853818"/>
            <a:ext cx="675539" cy="41731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8FFA7A6-9E16-40BE-B0CE-0D1C53C0EDAE}"/>
              </a:ext>
              <a:ext uri="{C183D7F6-B498-43B3-948B-1728B52AA6E4}">
                <adec:decorative xmlns:adec="http://schemas.microsoft.com/office/drawing/2017/decorative" val="1"/>
              </a:ext>
            </a:extLst>
          </p:cNvPr>
          <p:cNvSpPr/>
          <p:nvPr/>
        </p:nvSpPr>
        <p:spPr bwMode="auto">
          <a:xfrm>
            <a:off x="8347611" y="3547938"/>
            <a:ext cx="1657985" cy="604586"/>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Source</a:t>
            </a:r>
          </a:p>
        </p:txBody>
      </p:sp>
      <p:cxnSp>
        <p:nvCxnSpPr>
          <p:cNvPr id="12" name="Straight Connector 11">
            <a:extLst>
              <a:ext uri="{FF2B5EF4-FFF2-40B4-BE49-F238E27FC236}">
                <a16:creationId xmlns:a16="http://schemas.microsoft.com/office/drawing/2014/main" id="{2ECEB0F8-BA0D-4CAB-A93F-687D5D3BF680}"/>
              </a:ext>
              <a:ext uri="{C183D7F6-B498-43B3-948B-1728B52AA6E4}">
                <adec:decorative xmlns:adec="http://schemas.microsoft.com/office/drawing/2017/decorative" val="1"/>
              </a:ext>
            </a:extLst>
          </p:cNvPr>
          <p:cNvCxnSpPr>
            <a:cxnSpLocks/>
            <a:endCxn id="11" idx="3"/>
          </p:cNvCxnSpPr>
          <p:nvPr/>
        </p:nvCxnSpPr>
        <p:spPr>
          <a:xfrm flipH="1" flipV="1">
            <a:off x="10005596" y="3850231"/>
            <a:ext cx="462668" cy="39941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D0C3BBC-1B34-41D7-B078-AED1E4ADBFFF}"/>
              </a:ext>
              <a:ext uri="{C183D7F6-B498-43B3-948B-1728B52AA6E4}">
                <adec:decorative xmlns:adec="http://schemas.microsoft.com/office/drawing/2017/decorative" val="1"/>
              </a:ext>
            </a:extLst>
          </p:cNvPr>
          <p:cNvSpPr/>
          <p:nvPr/>
        </p:nvSpPr>
        <p:spPr bwMode="auto">
          <a:xfrm>
            <a:off x="1871928" y="5277434"/>
            <a:ext cx="1657985" cy="604586"/>
          </a:xfrm>
          <a:prstGeom prst="roundRect">
            <a:avLst/>
          </a:prstGeom>
          <a:solidFill>
            <a:schemeClr val="accent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Swap slots</a:t>
            </a:r>
          </a:p>
        </p:txBody>
      </p:sp>
      <p:cxnSp>
        <p:nvCxnSpPr>
          <p:cNvPr id="18" name="Straight Connector 17">
            <a:extLst>
              <a:ext uri="{FF2B5EF4-FFF2-40B4-BE49-F238E27FC236}">
                <a16:creationId xmlns:a16="http://schemas.microsoft.com/office/drawing/2014/main" id="{FF0F45B7-7F1A-4B21-A7BE-77C315217B5A}"/>
              </a:ext>
              <a:ext uri="{C183D7F6-B498-43B3-948B-1728B52AA6E4}">
                <adec:decorative xmlns:adec="http://schemas.microsoft.com/office/drawing/2017/decorative" val="1"/>
              </a:ext>
            </a:extLst>
          </p:cNvPr>
          <p:cNvCxnSpPr>
            <a:cxnSpLocks/>
            <a:stCxn id="17" idx="1"/>
          </p:cNvCxnSpPr>
          <p:nvPr/>
        </p:nvCxnSpPr>
        <p:spPr>
          <a:xfrm flipH="1" flipV="1">
            <a:off x="1013256" y="4249639"/>
            <a:ext cx="858672" cy="1330088"/>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2196507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5955-06B8-41A9-BDCC-A8210B3F8B7C}"/>
              </a:ext>
            </a:extLst>
          </p:cNvPr>
          <p:cNvSpPr>
            <a:spLocks noGrp="1"/>
          </p:cNvSpPr>
          <p:nvPr>
            <p:ph type="title"/>
          </p:nvPr>
        </p:nvSpPr>
        <p:spPr/>
        <p:txBody>
          <a:bodyPr/>
          <a:lstStyle/>
          <a:p>
            <a:r>
              <a:rPr lang="en-US" dirty="0"/>
              <a:t>Automate slot management - Azure CLI</a:t>
            </a:r>
          </a:p>
        </p:txBody>
      </p:sp>
      <p:sp>
        <p:nvSpPr>
          <p:cNvPr id="3" name="Text Placeholder 2">
            <a:extLst>
              <a:ext uri="{FF2B5EF4-FFF2-40B4-BE49-F238E27FC236}">
                <a16:creationId xmlns:a16="http://schemas.microsoft.com/office/drawing/2014/main" id="{1AD58A48-184E-4AC8-BB73-B0DC235E5685}"/>
              </a:ext>
            </a:extLst>
          </p:cNvPr>
          <p:cNvSpPr>
            <a:spLocks noGrp="1"/>
          </p:cNvSpPr>
          <p:nvPr>
            <p:ph type="body" sz="quarter" idx="10"/>
          </p:nvPr>
        </p:nvSpPr>
        <p:spPr>
          <a:xfrm>
            <a:off x="588263" y="1436688"/>
            <a:ext cx="11018520" cy="2437590"/>
          </a:xfrm>
        </p:spPr>
        <p:txBody>
          <a:bodyPr/>
          <a:lstStyle/>
          <a:p>
            <a:r>
              <a:rPr lang="en-US" sz="1800" dirty="0">
                <a:solidFill>
                  <a:srgbClr val="0000FF"/>
                </a:solidFill>
              </a:rPr>
              <a:t>az webapp deployment slot create </a:t>
            </a:r>
            <a:r>
              <a:rPr lang="en-US" sz="1800" dirty="0">
                <a:solidFill>
                  <a:srgbClr val="001080"/>
                </a:solidFill>
              </a:rPr>
              <a:t>--name </a:t>
            </a:r>
            <a:r>
              <a:rPr lang="en-US" sz="1800" dirty="0">
                <a:solidFill>
                  <a:srgbClr val="A31515"/>
                </a:solidFill>
              </a:rPr>
              <a:t>&lt;appname&gt;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--slot </a:t>
            </a:r>
            <a:r>
              <a:rPr lang="en-US" sz="1800" dirty="0">
                <a:solidFill>
                  <a:srgbClr val="A31515"/>
                </a:solidFill>
              </a:rPr>
              <a:t>staging</a:t>
            </a:r>
          </a:p>
          <a:p>
            <a:endParaRPr lang="en-US" sz="1800" dirty="0">
              <a:solidFill>
                <a:srgbClr val="A31515"/>
              </a:solidFill>
            </a:endParaRPr>
          </a:p>
          <a:p>
            <a:endParaRPr lang="en-US" sz="1800" dirty="0">
              <a:solidFill>
                <a:srgbClr val="A31515"/>
              </a:solidFill>
            </a:endParaRPr>
          </a:p>
          <a:p>
            <a:endParaRPr lang="en-US" sz="1800" dirty="0">
              <a:solidFill>
                <a:srgbClr val="A31515"/>
              </a:solidFill>
            </a:endParaRPr>
          </a:p>
          <a:p>
            <a:br>
              <a:rPr lang="en-US" sz="1800" dirty="0">
                <a:solidFill>
                  <a:srgbClr val="000000"/>
                </a:solidFill>
              </a:rPr>
            </a:br>
            <a:r>
              <a:rPr lang="en-US" sz="1800" dirty="0">
                <a:solidFill>
                  <a:srgbClr val="0000FF"/>
                </a:solidFill>
              </a:rPr>
              <a:t>az webapp deployment slot swap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 </a:t>
            </a:r>
            <a:br>
              <a:rPr lang="en-US" sz="1800" dirty="0">
                <a:solidFill>
                  <a:srgbClr val="A31515"/>
                </a:solidFill>
              </a:rPr>
            </a:br>
            <a:r>
              <a:rPr lang="en-US" sz="1800" dirty="0">
                <a:solidFill>
                  <a:srgbClr val="001080"/>
                </a:solidFill>
              </a:rPr>
              <a:t>--slot </a:t>
            </a:r>
            <a:r>
              <a:rPr lang="en-US" sz="1800" dirty="0">
                <a:solidFill>
                  <a:srgbClr val="A31515"/>
                </a:solidFill>
              </a:rPr>
              <a:t>staging </a:t>
            </a:r>
            <a:r>
              <a:rPr lang="en-US" sz="1800" dirty="0">
                <a:solidFill>
                  <a:srgbClr val="001080"/>
                </a:solidFill>
              </a:rPr>
              <a:t>--target-slot </a:t>
            </a:r>
            <a:r>
              <a:rPr lang="en-US" sz="1800" dirty="0">
                <a:solidFill>
                  <a:srgbClr val="A31515"/>
                </a:solidFill>
              </a:rPr>
              <a:t>production</a:t>
            </a:r>
            <a:endParaRPr lang="en-US" sz="1800" dirty="0"/>
          </a:p>
        </p:txBody>
      </p:sp>
      <p:cxnSp>
        <p:nvCxnSpPr>
          <p:cNvPr id="4" name="Straight Connector 3">
            <a:extLst>
              <a:ext uri="{FF2B5EF4-FFF2-40B4-BE49-F238E27FC236}">
                <a16:creationId xmlns:a16="http://schemas.microsoft.com/office/drawing/2014/main" id="{8F4ED950-51C2-48EA-BE78-2D1F760F0220}"/>
              </a:ext>
              <a:ext uri="{C183D7F6-B498-43B3-948B-1728B52AA6E4}">
                <adec:decorative xmlns:adec="http://schemas.microsoft.com/office/drawing/2017/decorative" val="1"/>
              </a:ext>
            </a:extLst>
          </p:cNvPr>
          <p:cNvCxnSpPr>
            <a:cxnSpLocks/>
            <a:endCxn id="5" idx="3"/>
          </p:cNvCxnSpPr>
          <p:nvPr/>
        </p:nvCxnSpPr>
        <p:spPr>
          <a:xfrm flipH="1">
            <a:off x="3082427" y="1790079"/>
            <a:ext cx="912924" cy="72778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DBFF9546-D10F-422C-8089-9C11CDD4AE43}"/>
              </a:ext>
              <a:ext uri="{C183D7F6-B498-43B3-948B-1728B52AA6E4}">
                <adec:decorative xmlns:adec="http://schemas.microsoft.com/office/drawing/2017/decorative" val="1"/>
              </a:ext>
            </a:extLst>
          </p:cNvPr>
          <p:cNvSpPr/>
          <p:nvPr/>
        </p:nvSpPr>
        <p:spPr bwMode="auto">
          <a:xfrm>
            <a:off x="1424442" y="2215569"/>
            <a:ext cx="1657985" cy="604586"/>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cs typeface="Segoe UI" pitchFamily="34" charset="0"/>
              </a:rPr>
              <a:t>Create new slot</a:t>
            </a:r>
          </a:p>
        </p:txBody>
      </p:sp>
      <p:sp>
        <p:nvSpPr>
          <p:cNvPr id="6" name="Rectangle: Rounded Corners 5">
            <a:extLst>
              <a:ext uri="{FF2B5EF4-FFF2-40B4-BE49-F238E27FC236}">
                <a16:creationId xmlns:a16="http://schemas.microsoft.com/office/drawing/2014/main" id="{3FEC021A-F86A-434E-A953-336A7365EE14}"/>
              </a:ext>
              <a:ext uri="{C183D7F6-B498-43B3-948B-1728B52AA6E4}">
                <adec:decorative xmlns:adec="http://schemas.microsoft.com/office/drawing/2017/decorative" val="1"/>
              </a:ext>
            </a:extLst>
          </p:cNvPr>
          <p:cNvSpPr/>
          <p:nvPr/>
        </p:nvSpPr>
        <p:spPr bwMode="auto">
          <a:xfrm>
            <a:off x="5733571" y="4216052"/>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Target</a:t>
            </a:r>
          </a:p>
        </p:txBody>
      </p:sp>
      <p:cxnSp>
        <p:nvCxnSpPr>
          <p:cNvPr id="7" name="Straight Connector 6">
            <a:extLst>
              <a:ext uri="{FF2B5EF4-FFF2-40B4-BE49-F238E27FC236}">
                <a16:creationId xmlns:a16="http://schemas.microsoft.com/office/drawing/2014/main" id="{8F198B54-5901-4C36-8DB7-C04EA14361D7}"/>
              </a:ext>
              <a:ext uri="{C183D7F6-B498-43B3-948B-1728B52AA6E4}">
                <adec:decorative xmlns:adec="http://schemas.microsoft.com/office/drawing/2017/decorative" val="1"/>
              </a:ext>
            </a:extLst>
          </p:cNvPr>
          <p:cNvCxnSpPr>
            <a:cxnSpLocks/>
            <a:endCxn id="6" idx="1"/>
          </p:cNvCxnSpPr>
          <p:nvPr/>
        </p:nvCxnSpPr>
        <p:spPr>
          <a:xfrm>
            <a:off x="4769708" y="3874278"/>
            <a:ext cx="963863" cy="64406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4B266BBF-120D-4A2D-913D-F2F0C3B637BF}"/>
              </a:ext>
              <a:ext uri="{C183D7F6-B498-43B3-948B-1728B52AA6E4}">
                <adec:decorative xmlns:adec="http://schemas.microsoft.com/office/drawing/2017/decorative" val="1"/>
              </a:ext>
            </a:extLst>
          </p:cNvPr>
          <p:cNvSpPr/>
          <p:nvPr/>
        </p:nvSpPr>
        <p:spPr bwMode="auto">
          <a:xfrm>
            <a:off x="2337366" y="4312277"/>
            <a:ext cx="1657985" cy="604586"/>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cs typeface="Segoe UI" pitchFamily="34" charset="0"/>
              </a:rPr>
              <a:t>Source</a:t>
            </a:r>
          </a:p>
        </p:txBody>
      </p:sp>
      <p:cxnSp>
        <p:nvCxnSpPr>
          <p:cNvPr id="9" name="Straight Connector 8">
            <a:extLst>
              <a:ext uri="{FF2B5EF4-FFF2-40B4-BE49-F238E27FC236}">
                <a16:creationId xmlns:a16="http://schemas.microsoft.com/office/drawing/2014/main" id="{7CF86844-77D5-4273-B5B4-6D4A59011880}"/>
              </a:ext>
              <a:ext uri="{C183D7F6-B498-43B3-948B-1728B52AA6E4}">
                <adec:decorative xmlns:adec="http://schemas.microsoft.com/office/drawing/2017/decorative" val="1"/>
              </a:ext>
            </a:extLst>
          </p:cNvPr>
          <p:cNvCxnSpPr>
            <a:cxnSpLocks/>
            <a:endCxn id="8" idx="1"/>
          </p:cNvCxnSpPr>
          <p:nvPr/>
        </p:nvCxnSpPr>
        <p:spPr>
          <a:xfrm>
            <a:off x="1746422" y="3962400"/>
            <a:ext cx="590944" cy="65217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60DFF14F-B73C-46A1-ABD0-69F21AC5F86C}"/>
              </a:ext>
              <a:ext uri="{C183D7F6-B498-43B3-948B-1728B52AA6E4}">
                <adec:decorative xmlns:adec="http://schemas.microsoft.com/office/drawing/2017/decorative" val="1"/>
              </a:ext>
            </a:extLst>
          </p:cNvPr>
          <p:cNvSpPr/>
          <p:nvPr/>
        </p:nvSpPr>
        <p:spPr bwMode="auto">
          <a:xfrm>
            <a:off x="5167063" y="2380767"/>
            <a:ext cx="1657985" cy="604586"/>
          </a:xfrm>
          <a:prstGeom prst="roundRect">
            <a:avLst/>
          </a:prstGeom>
          <a:solidFill>
            <a:schemeClr val="accent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cs typeface="Segoe UI" pitchFamily="34" charset="0"/>
              </a:rPr>
              <a:t>Swap slots</a:t>
            </a:r>
          </a:p>
        </p:txBody>
      </p:sp>
      <p:cxnSp>
        <p:nvCxnSpPr>
          <p:cNvPr id="11" name="Straight Connector 10">
            <a:extLst>
              <a:ext uri="{FF2B5EF4-FFF2-40B4-BE49-F238E27FC236}">
                <a16:creationId xmlns:a16="http://schemas.microsoft.com/office/drawing/2014/main" id="{603A99FF-086C-45C7-B915-07ACA9E97A99}"/>
              </a:ext>
              <a:ext uri="{C183D7F6-B498-43B3-948B-1728B52AA6E4}">
                <adec:decorative xmlns:adec="http://schemas.microsoft.com/office/drawing/2017/decorative" val="1"/>
              </a:ext>
            </a:extLst>
          </p:cNvPr>
          <p:cNvCxnSpPr>
            <a:cxnSpLocks/>
            <a:stCxn id="10" idx="1"/>
          </p:cNvCxnSpPr>
          <p:nvPr/>
        </p:nvCxnSpPr>
        <p:spPr>
          <a:xfrm flipH="1">
            <a:off x="4151871" y="2683060"/>
            <a:ext cx="1015192" cy="58736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38856577"/>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Building a web application on Azure platform as a service offerings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321005"/>
            <a:ext cx="4161981" cy="2215991"/>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Building a web application on Azure platform as a service offerings</a:t>
            </a: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lgn="ctr">
              <a:defRPr/>
            </a:pPr>
            <a:r>
              <a:rPr lang="en-US" sz="2800" dirty="0">
                <a:gradFill>
                  <a:gsLst>
                    <a:gs pos="1250">
                      <a:srgbClr val="1A1A1A"/>
                    </a:gs>
                    <a:gs pos="100000">
                      <a:srgbClr val="1A1A1A"/>
                    </a:gs>
                  </a:gsLst>
                  <a:lin ang="5400000" scaled="0"/>
                </a:gradFill>
              </a:rPr>
              <a:t>Duration</a:t>
            </a:r>
            <a:endParaRPr lang="en-US" dirty="0">
              <a:gradFill>
                <a:gsLst>
                  <a:gs pos="1250">
                    <a:srgbClr val="1A1A1A"/>
                  </a:gs>
                  <a:gs pos="100000">
                    <a:srgbClr val="1A1A1A"/>
                  </a:gs>
                </a:gsLst>
                <a:lin ang="5400000" scaled="0"/>
              </a:gradFill>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extLst>
              <p:ext uri="{D42A27DB-BD31-4B8C-83A1-F6EECF244321}">
                <p14:modId xmlns:p14="http://schemas.microsoft.com/office/powerpoint/2010/main" val="3695000225"/>
              </p:ext>
            </p:extLst>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 (cont.)</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653582"/>
          </a:xfrm>
        </p:spPr>
        <p:txBody>
          <a:bodyPr/>
          <a:lstStyle/>
          <a:p>
            <a:r>
              <a:rPr lang="en-US" dirty="0">
                <a:latin typeface="+mn-lt"/>
              </a:rPr>
              <a:t>Security and compliance</a:t>
            </a:r>
            <a:r>
              <a:rPr lang="en-US" dirty="0"/>
              <a:t>:</a:t>
            </a:r>
            <a:endParaRPr lang="en-US" dirty="0">
              <a:latin typeface="+mn-lt"/>
            </a:endParaRPr>
          </a:p>
          <a:p>
            <a:pPr lvl="1"/>
            <a:r>
              <a:rPr lang="en-US" dirty="0"/>
              <a:t>App Service is ISO, SOC, and PCI compliant</a:t>
            </a:r>
          </a:p>
          <a:p>
            <a:r>
              <a:rPr lang="en-US" dirty="0">
                <a:latin typeface="+mn-lt"/>
              </a:rPr>
              <a:t>Application templates</a:t>
            </a:r>
            <a:r>
              <a:rPr lang="en-US" dirty="0"/>
              <a:t>:</a:t>
            </a:r>
            <a:endParaRPr lang="en-US" dirty="0">
              <a:latin typeface="+mn-lt"/>
            </a:endParaRPr>
          </a:p>
          <a:p>
            <a:pPr lvl="1"/>
            <a:r>
              <a:rPr lang="en-US" dirty="0"/>
              <a:t>Templates in the Azure Marketplace, such as WordPress, Joomla, and Drupal</a:t>
            </a:r>
          </a:p>
          <a:p>
            <a:r>
              <a:rPr lang="en-US" dirty="0">
                <a:latin typeface="+mn-lt"/>
              </a:rPr>
              <a:t>Visual Studio integration</a:t>
            </a:r>
            <a:r>
              <a:rPr lang="en-US" dirty="0"/>
              <a:t>:</a:t>
            </a:r>
            <a:endParaRPr lang="en-US" dirty="0">
              <a:latin typeface="+mn-lt"/>
            </a:endParaRPr>
          </a:p>
          <a:p>
            <a:pPr lvl="1"/>
            <a:r>
              <a:rPr lang="en-US" dirty="0"/>
              <a:t>Streamline the work of creating, deploying, and debugging</a:t>
            </a:r>
          </a:p>
          <a:p>
            <a:r>
              <a:rPr lang="en-US" dirty="0">
                <a:latin typeface="+mn-lt"/>
              </a:rPr>
              <a:t>API and mobile features</a:t>
            </a:r>
            <a:r>
              <a:rPr lang="en-US" dirty="0"/>
              <a:t>:</a:t>
            </a:r>
            <a:endParaRPr lang="en-US" dirty="0">
              <a:latin typeface="+mn-lt"/>
            </a:endParaRPr>
          </a:p>
          <a:p>
            <a:pPr lvl="1"/>
            <a:r>
              <a:rPr lang="en-US" dirty="0"/>
              <a:t>Turn-key Cross-Origin Resource Sharing (CORS) support for RESTful API scenarios, and enables authentication, offline data sync, push notifications, and more</a:t>
            </a:r>
          </a:p>
          <a:p>
            <a:r>
              <a:rPr lang="en-US" dirty="0">
                <a:latin typeface="+mn-lt"/>
              </a:rPr>
              <a:t>Serverless code</a:t>
            </a:r>
            <a:r>
              <a:rPr lang="en-US" dirty="0"/>
              <a:t>:</a:t>
            </a:r>
            <a:endParaRPr lang="en-US" dirty="0">
              <a:latin typeface="+mn-lt"/>
            </a:endParaRPr>
          </a:p>
          <a:p>
            <a:pPr lvl="1"/>
            <a:r>
              <a:rPr lang="en-US" dirty="0"/>
              <a:t>Run code on-demand without having to explicitly provision or manage infrastructure</a:t>
            </a:r>
          </a:p>
        </p:txBody>
      </p:sp>
    </p:spTree>
    <p:custDataLst>
      <p:tags r:id="rId1"/>
    </p:custDataLst>
    <p:extLst>
      <p:ext uri="{BB962C8B-B14F-4D97-AF65-F5344CB8AC3E}">
        <p14:creationId xmlns:p14="http://schemas.microsoft.com/office/powerpoint/2010/main" val="41407065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E49F-362C-4886-83BE-43392D725CAA}"/>
              </a:ext>
            </a:extLst>
          </p:cNvPr>
          <p:cNvSpPr>
            <a:spLocks noGrp="1"/>
          </p:cNvSpPr>
          <p:nvPr>
            <p:ph type="title"/>
          </p:nvPr>
        </p:nvSpPr>
        <p:spPr/>
        <p:txBody>
          <a:bodyPr/>
          <a:lstStyle/>
          <a:p>
            <a:r>
              <a:rPr lang="en-US" dirty="0"/>
              <a:t>App Service plans</a:t>
            </a:r>
          </a:p>
        </p:txBody>
      </p:sp>
      <p:sp>
        <p:nvSpPr>
          <p:cNvPr id="3" name="Text Placeholder 2">
            <a:extLst>
              <a:ext uri="{FF2B5EF4-FFF2-40B4-BE49-F238E27FC236}">
                <a16:creationId xmlns:a16="http://schemas.microsoft.com/office/drawing/2014/main" id="{A6801352-CC29-466C-8014-41CB1AED6167}"/>
              </a:ext>
            </a:extLst>
          </p:cNvPr>
          <p:cNvSpPr>
            <a:spLocks noGrp="1"/>
          </p:cNvSpPr>
          <p:nvPr>
            <p:ph type="body" sz="quarter" idx="10"/>
          </p:nvPr>
        </p:nvSpPr>
        <p:spPr>
          <a:xfrm>
            <a:off x="584200" y="1435497"/>
            <a:ext cx="11018520" cy="2942344"/>
          </a:xfrm>
        </p:spPr>
        <p:txBody>
          <a:bodyPr/>
          <a:lstStyle/>
          <a:p>
            <a:r>
              <a:rPr lang="en-US" dirty="0">
                <a:latin typeface="+mn-lt"/>
              </a:rPr>
              <a:t>App Service plans can logically group apps within a subscription:</a:t>
            </a:r>
          </a:p>
          <a:p>
            <a:pPr lvl="1"/>
            <a:r>
              <a:rPr lang="en-US" dirty="0"/>
              <a:t>Characteristics such as features, capacity, and tiers are shared among the website instance in the group</a:t>
            </a:r>
          </a:p>
          <a:p>
            <a:pPr lvl="1"/>
            <a:r>
              <a:rPr lang="en-US" dirty="0"/>
              <a:t>The App Service plan is the unit of billing in most cases</a:t>
            </a:r>
          </a:p>
          <a:p>
            <a:r>
              <a:rPr lang="en-US" dirty="0">
                <a:latin typeface="+mn-lt"/>
              </a:rPr>
              <a:t>Multiple App Service plans can exist in a single Resource Group and multiple apps can exist in a single App Service plan</a:t>
            </a:r>
          </a:p>
          <a:p>
            <a:endParaRPr lang="en-US" dirty="0">
              <a:latin typeface="+mn-lt"/>
            </a:endParaRPr>
          </a:p>
        </p:txBody>
      </p:sp>
    </p:spTree>
    <p:custDataLst>
      <p:tags r:id="rId1"/>
    </p:custDataLst>
    <p:extLst>
      <p:ext uri="{BB962C8B-B14F-4D97-AF65-F5344CB8AC3E}">
        <p14:creationId xmlns:p14="http://schemas.microsoft.com/office/powerpoint/2010/main" val="33802370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744F0F03-481B-4254-9157-54728C447DD8}">
  <ds:schemaRefs>
    <ds:schemaRef ds:uri="http://schemas.microsoft.com/sharepoint/v3/contenttype/forms"/>
  </ds:schemaRefs>
</ds:datastoreItem>
</file>

<file path=customXml/itemProps2.xml><?xml version="1.0" encoding="utf-8"?>
<ds:datastoreItem xmlns:ds="http://schemas.openxmlformats.org/officeDocument/2006/customXml" ds:itemID="{CE1EE18A-E1BF-4567-9633-30CE2D1F42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E84B0E-F73E-49CD-BB64-28BF42B58BCA}">
  <ds:schemaRefs>
    <ds:schemaRef ds:uri="http://schemas.microsoft.com/office/2006/metadata/properties"/>
    <ds:schemaRef ds:uri="http://schemas.microsoft.com/office/infopath/2007/PartnerControls"/>
    <ds:schemaRef ds:uri="44d77ca2-cebc-4eac-8a2a-39543d825090"/>
  </ds:schemaRefs>
</ds:datastoreItem>
</file>

<file path=docProps/app.xml><?xml version="1.0" encoding="utf-8"?>
<Properties xmlns="http://schemas.openxmlformats.org/officeDocument/2006/extended-properties" xmlns:vt="http://schemas.openxmlformats.org/officeDocument/2006/docPropsVTypes">
  <TotalTime>0</TotalTime>
  <Words>13559</Words>
  <Application>Microsoft Office PowerPoint</Application>
  <PresentationFormat>Widescreen</PresentationFormat>
  <Paragraphs>1340</Paragraphs>
  <Slides>77</Slides>
  <Notes>73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77</vt:i4>
      </vt:variant>
    </vt:vector>
  </HeadingPairs>
  <TitlesOfParts>
    <vt:vector size="87"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01: Creating Azure App Service Web Apps</vt:lpstr>
      <vt:lpstr>Topics</vt:lpstr>
      <vt:lpstr>Lesson 01: Azure App Service core concepts</vt:lpstr>
      <vt:lpstr>Azure shared responsibility model</vt:lpstr>
      <vt:lpstr>App Service</vt:lpstr>
      <vt:lpstr>Web Apps</vt:lpstr>
      <vt:lpstr>Key features of App Service Web Apps</vt:lpstr>
      <vt:lpstr>Key features of App Service Web Apps (cont.)</vt:lpstr>
      <vt:lpstr>App Service plans</vt:lpstr>
      <vt:lpstr>App Service plans (continued)</vt:lpstr>
      <vt:lpstr>Authentication and authorization</vt:lpstr>
      <vt:lpstr>Authentication and authorization (Continued)</vt:lpstr>
      <vt:lpstr>Azure App Service Hybrid Connections</vt:lpstr>
      <vt:lpstr>Azure App Service Hybrid Connections example</vt:lpstr>
      <vt:lpstr>Controlling traffic by using Azure Traffic Manager</vt:lpstr>
      <vt:lpstr>Azure Traffic Manager and Web Apps</vt:lpstr>
      <vt:lpstr>Azure Traffic Manager routing methods</vt:lpstr>
      <vt:lpstr>Priority traffic-routing method</vt:lpstr>
      <vt:lpstr>Weighted traffic-routing method</vt:lpstr>
      <vt:lpstr>Performance traffic-routing method</vt:lpstr>
      <vt:lpstr>Geographic traffic-routing method</vt:lpstr>
      <vt:lpstr>Azure App Service Local Cache</vt:lpstr>
      <vt:lpstr>App Service environments (ASEs)</vt:lpstr>
      <vt:lpstr>Lesson 02: Creating an Azure App Service Web App</vt:lpstr>
      <vt:lpstr>Demonstration: Creating a web app by using the Azure portal</vt:lpstr>
      <vt:lpstr>Creating a web app with Azure command-line interface (CLI) (continued)</vt:lpstr>
      <vt:lpstr>Deploying a web app with Azure CLI</vt:lpstr>
      <vt:lpstr>Creating a Web App with Azure PowerShell</vt:lpstr>
      <vt:lpstr>Creating an App Service plan with Azure PowerShell</vt:lpstr>
      <vt:lpstr>Creating a Web App with Azure PowerShell</vt:lpstr>
      <vt:lpstr>Demonstration: Creating a static HTML web app by using Azure Cloud Shell</vt:lpstr>
      <vt:lpstr>App Service on Linux</vt:lpstr>
      <vt:lpstr>Docker in App Service on Linux</vt:lpstr>
      <vt:lpstr>Web apps for Linux containers</vt:lpstr>
      <vt:lpstr>Web apps for Linux containers (continued)</vt:lpstr>
      <vt:lpstr>Demonstration: Creating Web Apps with a local Git deployment source</vt:lpstr>
      <vt:lpstr>Lesson 03: Configuring and Monitoring App Service apps</vt:lpstr>
      <vt:lpstr>App Service settings</vt:lpstr>
      <vt:lpstr>Default documents</vt:lpstr>
      <vt:lpstr>Path mappings</vt:lpstr>
      <vt:lpstr>Updating app runtimes</vt:lpstr>
      <vt:lpstr>Updating app runtimes (Node.js)</vt:lpstr>
      <vt:lpstr>Editing bulk settings </vt:lpstr>
      <vt:lpstr>CORS</vt:lpstr>
      <vt:lpstr>OS and runtime patching</vt:lpstr>
      <vt:lpstr>Inbound and outbound IP addresses</vt:lpstr>
      <vt:lpstr>Outbound IP addresses</vt:lpstr>
      <vt:lpstr>When IP addresses change</vt:lpstr>
      <vt:lpstr>Find outbound IP addresses</vt:lpstr>
      <vt:lpstr>Lesson 04: Scaling App Service apps</vt:lpstr>
      <vt:lpstr>Autoscale</vt:lpstr>
      <vt:lpstr>Autoscale metrics</vt:lpstr>
      <vt:lpstr>Autoscale patterns</vt:lpstr>
      <vt:lpstr>Scale based on CPU</vt:lpstr>
      <vt:lpstr>Scale differently on weekdays vs. weekends</vt:lpstr>
      <vt:lpstr>Scale differently during holidays</vt:lpstr>
      <vt:lpstr>Scale based on custom metric</vt:lpstr>
      <vt:lpstr>Autoscale setting schema</vt:lpstr>
      <vt:lpstr>Autoscale setting schema  – scale-out rule</vt:lpstr>
      <vt:lpstr>Autoscale setting schema  – scale-in rule</vt:lpstr>
      <vt:lpstr>Autoscale setting schema  – fixed date profile</vt:lpstr>
      <vt:lpstr>Autoscale setting schema  – weekdays and weekends </vt:lpstr>
      <vt:lpstr>Autoscale concepts</vt:lpstr>
      <vt:lpstr>Autoscale thresholds</vt:lpstr>
      <vt:lpstr>Autoscale workflow</vt:lpstr>
      <vt:lpstr>Autoscale hierarchy</vt:lpstr>
      <vt:lpstr>Best practices</vt:lpstr>
      <vt:lpstr>Lesson 05: Azure App Service staging environments</vt:lpstr>
      <vt:lpstr>Deployment slots</vt:lpstr>
      <vt:lpstr>Modern deployment workflow</vt:lpstr>
      <vt:lpstr>Auto swap</vt:lpstr>
      <vt:lpstr>Route traffic between slots</vt:lpstr>
      <vt:lpstr>Automate slot management - Azure PowerShell</vt:lpstr>
      <vt:lpstr>Automate slot management - Azure CLI</vt:lpstr>
      <vt:lpstr>Lab: Building a web application on Azure platform as a service offerings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2020-06-09T16:18:15Z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sitivity">
    <vt:lpwstr>General</vt:lpwstr>
  </property>
  <property fmtid="{D5CDD505-2E9C-101B-9397-08002B2CF9AE}" pid="3" name="MSIP_Label_f42aa342-8706-4288-bd11-ebb85995028c_Enabled">
    <vt:lpwstr>True</vt:lpwstr>
  </property>
  <property fmtid="{D5CDD505-2E9C-101B-9397-08002B2CF9AE}" pid="4" name="ArticulatePath">
    <vt:lpwstr>AZ-203.01</vt:lpwstr>
  </property>
  <property fmtid="{D5CDD505-2E9C-101B-9397-08002B2CF9AE}" pid="5" name="ArticulateGUID">
    <vt:lpwstr>9E8F1C9F-BFB1-4D38-949A-148247D45E43</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