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notesSlides/notesSlide33.xml" ContentType="application/vnd.openxmlformats-officedocument.presentationml.notesSlide+xml"/>
  <Override PartName="/ppt/tags/tag45.xml" ContentType="application/vnd.openxmlformats-officedocument.presentationml.tags+xml"/>
  <Override PartName="/ppt/notesSlides/notesSlide34.xml" ContentType="application/vnd.openxmlformats-officedocument.presentationml.notesSlide+xml"/>
  <Override PartName="/ppt/tags/tag46.xml" ContentType="application/vnd.openxmlformats-officedocument.presentationml.tags+xml"/>
  <Override PartName="/ppt/notesSlides/notesSlide35.xml" ContentType="application/vnd.openxmlformats-officedocument.presentationml.notesSlide+xml"/>
  <Override PartName="/ppt/tags/tag47.xml" ContentType="application/vnd.openxmlformats-officedocument.presentationml.tags+xml"/>
  <Override PartName="/ppt/notesSlides/notesSlide3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7.xml" ContentType="application/vnd.openxmlformats-officedocument.presentationml.notesSlide+xml"/>
  <Override PartName="/ppt/tags/tag51.xml" ContentType="application/vnd.openxmlformats-officedocument.presentationml.tags+xml"/>
  <Override PartName="/ppt/notesSlides/notesSlide3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notesSlides/notesSlide41.xml" ContentType="application/vnd.openxmlformats-officedocument.presentationml.notesSlide+xml"/>
  <Override PartName="/ppt/tags/tag56.xml" ContentType="application/vnd.openxmlformats-officedocument.presentationml.tags+xml"/>
  <Override PartName="/ppt/notesSlides/notesSlide42.xml" ContentType="application/vnd.openxmlformats-officedocument.presentationml.notesSlide+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61.xml" ContentType="application/vnd.openxmlformats-officedocument.presentationml.tags+xml"/>
  <Override PartName="/ppt/notesSlides/notesSlide4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6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68"/>
  </p:notesMasterIdLst>
  <p:sldIdLst>
    <p:sldId id="1873" r:id="rId6"/>
    <p:sldId id="4643" r:id="rId7"/>
    <p:sldId id="1896" r:id="rId8"/>
    <p:sldId id="1949" r:id="rId9"/>
    <p:sldId id="1950" r:id="rId10"/>
    <p:sldId id="1952" r:id="rId11"/>
    <p:sldId id="1953" r:id="rId12"/>
    <p:sldId id="1962" r:id="rId13"/>
    <p:sldId id="1956" r:id="rId14"/>
    <p:sldId id="1951" r:id="rId15"/>
    <p:sldId id="1891" r:id="rId16"/>
    <p:sldId id="1892" r:id="rId17"/>
    <p:sldId id="1905" r:id="rId18"/>
    <p:sldId id="1904" r:id="rId19"/>
    <p:sldId id="1970" r:id="rId20"/>
    <p:sldId id="1971" r:id="rId21"/>
    <p:sldId id="4638" r:id="rId22"/>
    <p:sldId id="4639" r:id="rId23"/>
    <p:sldId id="4644" r:id="rId24"/>
    <p:sldId id="4645" r:id="rId25"/>
    <p:sldId id="4646" r:id="rId26"/>
    <p:sldId id="4647" r:id="rId27"/>
    <p:sldId id="4648" r:id="rId28"/>
    <p:sldId id="1972" r:id="rId29"/>
    <p:sldId id="1874" r:id="rId30"/>
    <p:sldId id="1974" r:id="rId31"/>
    <p:sldId id="1973" r:id="rId32"/>
    <p:sldId id="1954" r:id="rId33"/>
    <p:sldId id="1955" r:id="rId34"/>
    <p:sldId id="1957" r:id="rId35"/>
    <p:sldId id="1958" r:id="rId36"/>
    <p:sldId id="1959" r:id="rId37"/>
    <p:sldId id="1975" r:id="rId38"/>
    <p:sldId id="1976" r:id="rId39"/>
    <p:sldId id="256" r:id="rId40"/>
    <p:sldId id="257" r:id="rId41"/>
    <p:sldId id="258" r:id="rId42"/>
    <p:sldId id="259" r:id="rId43"/>
    <p:sldId id="260" r:id="rId44"/>
    <p:sldId id="1963" r:id="rId45"/>
    <p:sldId id="1960" r:id="rId46"/>
    <p:sldId id="1967" r:id="rId47"/>
    <p:sldId id="1966" r:id="rId48"/>
    <p:sldId id="1968" r:id="rId49"/>
    <p:sldId id="4640" r:id="rId50"/>
    <p:sldId id="1969" r:id="rId51"/>
    <p:sldId id="4651" r:id="rId52"/>
    <p:sldId id="4642" r:id="rId53"/>
    <p:sldId id="4533" r:id="rId54"/>
    <p:sldId id="4537" r:id="rId55"/>
    <p:sldId id="4534" r:id="rId56"/>
    <p:sldId id="1948" r:id="rId57"/>
    <p:sldId id="4536" r:id="rId58"/>
    <p:sldId id="4538" r:id="rId59"/>
    <p:sldId id="4539" r:id="rId60"/>
    <p:sldId id="4540" r:id="rId61"/>
    <p:sldId id="4541" r:id="rId62"/>
    <p:sldId id="4535" r:id="rId63"/>
    <p:sldId id="4542" r:id="rId64"/>
    <p:sldId id="4649" r:id="rId65"/>
    <p:sldId id="4650" r:id="rId66"/>
    <p:sldId id="1872" r:id="rId67"/>
  </p:sldIdLst>
  <p:sldSz cx="12192000" cy="6858000"/>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Microsoft Identity Platform v2.0" id="{B197ACF1-213D-443E-BEAB-99D0804074B3}">
          <p14:sldIdLst>
            <p14:sldId id="1896"/>
            <p14:sldId id="1949"/>
            <p14:sldId id="1950"/>
            <p14:sldId id="1952"/>
            <p14:sldId id="1953"/>
            <p14:sldId id="1962"/>
            <p14:sldId id="1956"/>
            <p14:sldId id="1951"/>
            <p14:sldId id="1891"/>
            <p14:sldId id="1892"/>
            <p14:sldId id="1905"/>
            <p14:sldId id="1904"/>
            <p14:sldId id="1970"/>
            <p14:sldId id="1971"/>
            <p14:sldId id="4638"/>
            <p14:sldId id="4639"/>
            <p14:sldId id="4644"/>
            <p14:sldId id="4645"/>
            <p14:sldId id="4646"/>
            <p14:sldId id="4647"/>
            <p14:sldId id="4648"/>
            <p14:sldId id="1972"/>
            <p14:sldId id="1874"/>
            <p14:sldId id="1974"/>
          </p14:sldIdLst>
        </p14:section>
        <p14:section name="Lesson 02: Microsoft Authentication Library (MSAL)" id="{510624B3-0990-4E0D-9ABF-8F9B0E51881C}">
          <p14:sldIdLst>
            <p14:sldId id="1973"/>
            <p14:sldId id="1954"/>
            <p14:sldId id="1955"/>
            <p14:sldId id="1957"/>
            <p14:sldId id="1958"/>
            <p14:sldId id="1959"/>
            <p14:sldId id="1975"/>
          </p14:sldIdLst>
        </p14:section>
        <p14:section name="Lesson 03: MIcrosoft Graph" id="{3A51D403-B2E1-4416-8368-AAB63A413EB0}">
          <p14:sldIdLst>
            <p14:sldId id="1976"/>
            <p14:sldId id="256"/>
            <p14:sldId id="257"/>
            <p14:sldId id="258"/>
            <p14:sldId id="259"/>
            <p14:sldId id="260"/>
            <p14:sldId id="1963"/>
            <p14:sldId id="1960"/>
            <p14:sldId id="1967"/>
            <p14:sldId id="1966"/>
            <p14:sldId id="1968"/>
            <p14:sldId id="4640"/>
            <p14:sldId id="1969"/>
            <p14:sldId id="4651"/>
          </p14:sldIdLst>
        </p14:section>
        <p14:section name="Lesson 04: Authorizing data operations in Azure Storage" id="{7A9D2810-5848-4B8B-AE2F-800468BE8409}">
          <p14:sldIdLst>
            <p14:sldId id="4642"/>
            <p14:sldId id="4533"/>
            <p14:sldId id="4537"/>
            <p14:sldId id="4534"/>
            <p14:sldId id="1948"/>
            <p14:sldId id="4536"/>
            <p14:sldId id="4538"/>
            <p14:sldId id="4539"/>
            <p14:sldId id="4540"/>
            <p14:sldId id="4541"/>
            <p14:sldId id="4535"/>
            <p14:sldId id="4542"/>
          </p14:sldIdLst>
        </p14:section>
        <p14:section name="Lab" id="{7C81ACFA-D78B-497C-BB36-09E408BB1CA1}">
          <p14:sldIdLst>
            <p14:sldId id="4649"/>
            <p14:sldId id="4650"/>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8C0A5-A739-4EBC-A720-D3FB89126DAB}" v="213" dt="2020-02-04T16:05:22.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726" autoAdjust="0"/>
  </p:normalViewPr>
  <p:slideViewPr>
    <p:cSldViewPr snapToGrid="0">
      <p:cViewPr varScale="1">
        <p:scale>
          <a:sx n="96" d="100"/>
          <a:sy n="96" d="100"/>
        </p:scale>
        <p:origin x="278"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021"/>
    </p:cViewPr>
  </p:sorterViewPr>
  <p:notesViewPr>
    <p:cSldViewPr snapToGrid="0">
      <p:cViewPr varScale="1">
        <p:scale>
          <a:sx n="61" d="100"/>
          <a:sy n="61" d="100"/>
        </p:scale>
        <p:origin x="26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42598-DAC3-4279-99E8-3EB1C505144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3A6225D-1DD4-4506-8264-2AC5C959C40A}">
      <dgm:prSet phldrT="[Text]"/>
      <dgm:spPr/>
      <dgm:t>
        <a:bodyPr/>
        <a:lstStyle/>
        <a:p>
          <a:r>
            <a:rPr lang="en-US" dirty="0"/>
            <a:t>Office 365</a:t>
          </a:r>
        </a:p>
      </dgm:t>
    </dgm:pt>
    <dgm:pt modelId="{D51122AC-937E-4E1C-B055-CE665BE15603}" type="parTrans" cxnId="{DC1E37F1-9358-4756-B3E3-FD4105008DB8}">
      <dgm:prSet/>
      <dgm:spPr/>
      <dgm:t>
        <a:bodyPr/>
        <a:lstStyle/>
        <a:p>
          <a:endParaRPr lang="en-US"/>
        </a:p>
      </dgm:t>
    </dgm:pt>
    <dgm:pt modelId="{0C14C41F-797E-4B8B-82C9-A7D2AE9D30E2}" type="sibTrans" cxnId="{DC1E37F1-9358-4756-B3E3-FD4105008DB8}">
      <dgm:prSet/>
      <dgm:spPr/>
      <dgm:t>
        <a:bodyPr/>
        <a:lstStyle/>
        <a:p>
          <a:endParaRPr lang="en-US"/>
        </a:p>
      </dgm:t>
    </dgm:pt>
    <dgm:pt modelId="{90F6713E-20AB-41C7-89F7-8358154AF6C1}">
      <dgm:prSet phldrT="[Text]"/>
      <dgm:spPr/>
      <dgm:t>
        <a:bodyPr/>
        <a:lstStyle/>
        <a:p>
          <a:r>
            <a:rPr lang="en-US" dirty="0"/>
            <a:t>Activities</a:t>
          </a:r>
        </a:p>
      </dgm:t>
    </dgm:pt>
    <dgm:pt modelId="{0BA39DAD-C49A-4E8A-A7B8-563D12503F13}" type="parTrans" cxnId="{027EED21-6874-4285-8732-A2679FD7B583}">
      <dgm:prSet/>
      <dgm:spPr/>
      <dgm:t>
        <a:bodyPr/>
        <a:lstStyle/>
        <a:p>
          <a:endParaRPr lang="en-US"/>
        </a:p>
      </dgm:t>
    </dgm:pt>
    <dgm:pt modelId="{27F30C22-6DBC-408A-BD5B-A9F60F9BC94C}" type="sibTrans" cxnId="{027EED21-6874-4285-8732-A2679FD7B583}">
      <dgm:prSet/>
      <dgm:spPr/>
      <dgm:t>
        <a:bodyPr/>
        <a:lstStyle/>
        <a:p>
          <a:endParaRPr lang="en-US"/>
        </a:p>
      </dgm:t>
    </dgm:pt>
    <dgm:pt modelId="{579426C5-8394-4427-B555-FF376FCDFD5C}">
      <dgm:prSet phldrT="[Text]"/>
      <dgm:spPr/>
      <dgm:t>
        <a:bodyPr/>
        <a:lstStyle/>
        <a:p>
          <a:r>
            <a:rPr lang="en-US" dirty="0"/>
            <a:t>Business Central</a:t>
          </a:r>
        </a:p>
      </dgm:t>
    </dgm:pt>
    <dgm:pt modelId="{7CB4741A-CF90-46C9-BEEE-A88B5DB54222}" type="parTrans" cxnId="{C332EB8A-5F7A-45FF-9EF1-E2A59B5525EE}">
      <dgm:prSet/>
      <dgm:spPr/>
      <dgm:t>
        <a:bodyPr/>
        <a:lstStyle/>
        <a:p>
          <a:endParaRPr lang="en-US"/>
        </a:p>
      </dgm:t>
    </dgm:pt>
    <dgm:pt modelId="{ED4CED71-4FA7-4409-AEAA-1AD81FE43879}" type="sibTrans" cxnId="{C332EB8A-5F7A-45FF-9EF1-E2A59B5525EE}">
      <dgm:prSet/>
      <dgm:spPr/>
      <dgm:t>
        <a:bodyPr/>
        <a:lstStyle/>
        <a:p>
          <a:endParaRPr lang="en-US"/>
        </a:p>
      </dgm:t>
    </dgm:pt>
    <dgm:pt modelId="{1327F40D-BD68-466C-974D-20C65A380D79}">
      <dgm:prSet phldrT="[Text]"/>
      <dgm:spPr/>
      <dgm:t>
        <a:bodyPr/>
        <a:lstStyle/>
        <a:p>
          <a:r>
            <a:rPr lang="en-US" dirty="0"/>
            <a:t>Enterprise Mobility + Security</a:t>
          </a:r>
        </a:p>
      </dgm:t>
    </dgm:pt>
    <dgm:pt modelId="{D4C5B500-571E-421B-B15C-87431A0EDDC3}" type="parTrans" cxnId="{B3598A99-CDB3-48A0-B241-B0C8F26E4C11}">
      <dgm:prSet/>
      <dgm:spPr/>
      <dgm:t>
        <a:bodyPr/>
        <a:lstStyle/>
        <a:p>
          <a:endParaRPr lang="en-US"/>
        </a:p>
      </dgm:t>
    </dgm:pt>
    <dgm:pt modelId="{BD938E28-2773-4C57-86DD-ED3C09E9400B}" type="sibTrans" cxnId="{B3598A99-CDB3-48A0-B241-B0C8F26E4C11}">
      <dgm:prSet/>
      <dgm:spPr/>
      <dgm:t>
        <a:bodyPr/>
        <a:lstStyle/>
        <a:p>
          <a:endParaRPr lang="en-US"/>
        </a:p>
      </dgm:t>
    </dgm:pt>
    <dgm:pt modelId="{45F9EE48-C3A0-41F7-81B9-2670331C5E17}">
      <dgm:prSet phldrT="[Text]"/>
      <dgm:spPr/>
      <dgm:t>
        <a:bodyPr/>
        <a:lstStyle/>
        <a:p>
          <a:r>
            <a:rPr lang="en-US" dirty="0"/>
            <a:t>Azure AD</a:t>
          </a:r>
        </a:p>
      </dgm:t>
    </dgm:pt>
    <dgm:pt modelId="{017B39AD-4580-41FE-A758-790B8C1DBAC6}" type="parTrans" cxnId="{0F0837E0-D4F0-44C0-95ED-8CF118C662BE}">
      <dgm:prSet/>
      <dgm:spPr/>
      <dgm:t>
        <a:bodyPr/>
        <a:lstStyle/>
        <a:p>
          <a:endParaRPr lang="en-US"/>
        </a:p>
      </dgm:t>
    </dgm:pt>
    <dgm:pt modelId="{C3AF5A44-8665-416B-BAC5-0EB471A91315}" type="sibTrans" cxnId="{0F0837E0-D4F0-44C0-95ED-8CF118C662BE}">
      <dgm:prSet/>
      <dgm:spPr/>
      <dgm:t>
        <a:bodyPr/>
        <a:lstStyle/>
        <a:p>
          <a:endParaRPr lang="en-US"/>
        </a:p>
      </dgm:t>
    </dgm:pt>
    <dgm:pt modelId="{59F8BD57-D3E8-4A41-BE1F-88000FFF8AA6}">
      <dgm:prSet/>
      <dgm:spPr/>
      <dgm:t>
        <a:bodyPr/>
        <a:lstStyle/>
        <a:p>
          <a:r>
            <a:rPr lang="en-US" dirty="0"/>
            <a:t>Users, groups, and organizations</a:t>
          </a:r>
        </a:p>
      </dgm:t>
    </dgm:pt>
    <dgm:pt modelId="{749682B2-A394-4A1E-97D8-4BCB5246AEF9}" type="parTrans" cxnId="{4785BE48-EA20-493C-86DF-A34BE4F45FB1}">
      <dgm:prSet/>
      <dgm:spPr/>
      <dgm:t>
        <a:bodyPr/>
        <a:lstStyle/>
        <a:p>
          <a:endParaRPr lang="en-US"/>
        </a:p>
      </dgm:t>
    </dgm:pt>
    <dgm:pt modelId="{1856859F-F811-4F23-B767-F9706D9C4B6F}" type="sibTrans" cxnId="{4785BE48-EA20-493C-86DF-A34BE4F45FB1}">
      <dgm:prSet/>
      <dgm:spPr/>
      <dgm:t>
        <a:bodyPr/>
        <a:lstStyle/>
        <a:p>
          <a:endParaRPr lang="en-US"/>
        </a:p>
      </dgm:t>
    </dgm:pt>
    <dgm:pt modelId="{F5420944-B062-4F7F-9CE0-93E56ED89812}">
      <dgm:prSet/>
      <dgm:spPr/>
      <dgm:t>
        <a:bodyPr/>
        <a:lstStyle/>
        <a:p>
          <a:r>
            <a:rPr lang="en-US" dirty="0"/>
            <a:t>Outlook</a:t>
          </a:r>
        </a:p>
      </dgm:t>
    </dgm:pt>
    <dgm:pt modelId="{12D32271-DD2F-4098-BF3D-984FE003DD7A}" type="parTrans" cxnId="{B17B9127-3B1F-415A-8800-3CFC2032D44A}">
      <dgm:prSet/>
      <dgm:spPr/>
      <dgm:t>
        <a:bodyPr/>
        <a:lstStyle/>
        <a:p>
          <a:endParaRPr lang="en-US"/>
        </a:p>
      </dgm:t>
    </dgm:pt>
    <dgm:pt modelId="{FF4B00F4-F99B-42AF-A5CC-F1633021A42C}" type="sibTrans" cxnId="{B17B9127-3B1F-415A-8800-3CFC2032D44A}">
      <dgm:prSet/>
      <dgm:spPr/>
      <dgm:t>
        <a:bodyPr/>
        <a:lstStyle/>
        <a:p>
          <a:endParaRPr lang="en-US"/>
        </a:p>
      </dgm:t>
    </dgm:pt>
    <dgm:pt modelId="{C8A2A684-FF51-4A9F-BE44-C76C0AD808E3}">
      <dgm:prSet/>
      <dgm:spPr/>
      <dgm:t>
        <a:bodyPr/>
        <a:lstStyle/>
        <a:p>
          <a:r>
            <a:rPr lang="en-US" dirty="0"/>
            <a:t>SharePoint</a:t>
          </a:r>
        </a:p>
      </dgm:t>
    </dgm:pt>
    <dgm:pt modelId="{21B4907E-3952-475B-ACA9-FA6809DD2B9B}" type="parTrans" cxnId="{73966854-0290-4752-B2F0-025756121FE6}">
      <dgm:prSet/>
      <dgm:spPr/>
      <dgm:t>
        <a:bodyPr/>
        <a:lstStyle/>
        <a:p>
          <a:endParaRPr lang="en-US"/>
        </a:p>
      </dgm:t>
    </dgm:pt>
    <dgm:pt modelId="{F8C403A6-BAD2-4D0B-93A6-185D23F7CF8A}" type="sibTrans" cxnId="{73966854-0290-4752-B2F0-025756121FE6}">
      <dgm:prSet/>
      <dgm:spPr/>
      <dgm:t>
        <a:bodyPr/>
        <a:lstStyle/>
        <a:p>
          <a:endParaRPr lang="en-US"/>
        </a:p>
      </dgm:t>
    </dgm:pt>
    <dgm:pt modelId="{4CEDB212-9971-4224-8062-31CB80EE1C78}">
      <dgm:prSet/>
      <dgm:spPr/>
      <dgm:t>
        <a:bodyPr/>
        <a:lstStyle/>
        <a:p>
          <a:r>
            <a:rPr lang="en-US" dirty="0"/>
            <a:t>OneDrive</a:t>
          </a:r>
        </a:p>
      </dgm:t>
    </dgm:pt>
    <dgm:pt modelId="{E8B981D5-8089-4A96-B1FD-1DFCB5B425B6}" type="parTrans" cxnId="{BAFD0AD9-CBE3-493E-9660-4D8A5B46A12D}">
      <dgm:prSet/>
      <dgm:spPr/>
      <dgm:t>
        <a:bodyPr/>
        <a:lstStyle/>
        <a:p>
          <a:endParaRPr lang="en-US"/>
        </a:p>
      </dgm:t>
    </dgm:pt>
    <dgm:pt modelId="{53DD849F-EEF3-47C9-9081-5CED7FBE1A9E}" type="sibTrans" cxnId="{BAFD0AD9-CBE3-493E-9660-4D8A5B46A12D}">
      <dgm:prSet/>
      <dgm:spPr/>
      <dgm:t>
        <a:bodyPr/>
        <a:lstStyle/>
        <a:p>
          <a:endParaRPr lang="en-US"/>
        </a:p>
      </dgm:t>
    </dgm:pt>
    <dgm:pt modelId="{BB780CE0-A93D-47ED-8CF3-007F70A9DD82}">
      <dgm:prSet/>
      <dgm:spPr/>
      <dgm:t>
        <a:bodyPr/>
        <a:lstStyle/>
        <a:p>
          <a:r>
            <a:rPr lang="en-US" dirty="0"/>
            <a:t>Teams</a:t>
          </a:r>
        </a:p>
      </dgm:t>
    </dgm:pt>
    <dgm:pt modelId="{AA3E3656-2546-474E-A83C-918F6566A77B}" type="parTrans" cxnId="{AD16F2ED-FD2B-410F-A31B-D537ECF5AFF6}">
      <dgm:prSet/>
      <dgm:spPr/>
      <dgm:t>
        <a:bodyPr/>
        <a:lstStyle/>
        <a:p>
          <a:endParaRPr lang="en-US"/>
        </a:p>
      </dgm:t>
    </dgm:pt>
    <dgm:pt modelId="{DC688A78-905D-458F-A58A-4ED6086AC029}" type="sibTrans" cxnId="{AD16F2ED-FD2B-410F-A31B-D537ECF5AFF6}">
      <dgm:prSet/>
      <dgm:spPr/>
      <dgm:t>
        <a:bodyPr/>
        <a:lstStyle/>
        <a:p>
          <a:endParaRPr lang="en-US"/>
        </a:p>
      </dgm:t>
    </dgm:pt>
    <dgm:pt modelId="{8025307A-A80C-42DA-9360-39EAF3CC639E}">
      <dgm:prSet/>
      <dgm:spPr/>
      <dgm:t>
        <a:bodyPr/>
        <a:lstStyle/>
        <a:p>
          <a:r>
            <a:rPr lang="en-US" dirty="0"/>
            <a:t>Planner</a:t>
          </a:r>
        </a:p>
      </dgm:t>
    </dgm:pt>
    <dgm:pt modelId="{B1A8D4FF-4B41-4CC1-8D8E-8EB52B6E4B94}" type="parTrans" cxnId="{88F3FED8-2169-4BC4-A7E6-FCB99FEBBE08}">
      <dgm:prSet/>
      <dgm:spPr/>
      <dgm:t>
        <a:bodyPr/>
        <a:lstStyle/>
        <a:p>
          <a:endParaRPr lang="en-US"/>
        </a:p>
      </dgm:t>
    </dgm:pt>
    <dgm:pt modelId="{7B02D44A-17EA-49BE-8036-B1A3A13E2000}" type="sibTrans" cxnId="{88F3FED8-2169-4BC4-A7E6-FCB99FEBBE08}">
      <dgm:prSet/>
      <dgm:spPr/>
      <dgm:t>
        <a:bodyPr/>
        <a:lstStyle/>
        <a:p>
          <a:endParaRPr lang="en-US"/>
        </a:p>
      </dgm:t>
    </dgm:pt>
    <dgm:pt modelId="{D724E4E4-D682-43A4-AB71-44D5DCEBBA7C}">
      <dgm:prSet/>
      <dgm:spPr/>
      <dgm:t>
        <a:bodyPr/>
        <a:lstStyle/>
        <a:p>
          <a:r>
            <a:rPr lang="en-US" dirty="0"/>
            <a:t>Excel</a:t>
          </a:r>
        </a:p>
      </dgm:t>
    </dgm:pt>
    <dgm:pt modelId="{9FFBA677-4371-4B4E-AD29-A806F9E7C0CF}" type="parTrans" cxnId="{863443E5-D7A2-43EE-A193-FA492C3B6EE9}">
      <dgm:prSet/>
      <dgm:spPr/>
      <dgm:t>
        <a:bodyPr/>
        <a:lstStyle/>
        <a:p>
          <a:endParaRPr lang="en-US"/>
        </a:p>
      </dgm:t>
    </dgm:pt>
    <dgm:pt modelId="{82ED643F-F571-49D2-AEF9-904025917A00}" type="sibTrans" cxnId="{863443E5-D7A2-43EE-A193-FA492C3B6EE9}">
      <dgm:prSet/>
      <dgm:spPr/>
      <dgm:t>
        <a:bodyPr/>
        <a:lstStyle/>
        <a:p>
          <a:endParaRPr lang="en-US"/>
        </a:p>
      </dgm:t>
    </dgm:pt>
    <dgm:pt modelId="{86D5BC3B-4B68-42CB-9F31-CFE0575DF32E}">
      <dgm:prSet/>
      <dgm:spPr/>
      <dgm:t>
        <a:bodyPr/>
        <a:lstStyle/>
        <a:p>
          <a:r>
            <a:rPr lang="en-US" dirty="0"/>
            <a:t>OneNote</a:t>
          </a:r>
        </a:p>
      </dgm:t>
    </dgm:pt>
    <dgm:pt modelId="{F3C68772-CD5D-4E65-BD22-9145DDD4AFFB}" type="parTrans" cxnId="{8EC40ACC-6592-4A94-AB74-BAB9D2991601}">
      <dgm:prSet/>
      <dgm:spPr/>
      <dgm:t>
        <a:bodyPr/>
        <a:lstStyle/>
        <a:p>
          <a:endParaRPr lang="en-US"/>
        </a:p>
      </dgm:t>
    </dgm:pt>
    <dgm:pt modelId="{E6B27DFB-0A5A-4B39-8EA0-7206F25A71AA}" type="sibTrans" cxnId="{8EC40ACC-6592-4A94-AB74-BAB9D2991601}">
      <dgm:prSet/>
      <dgm:spPr/>
      <dgm:t>
        <a:bodyPr/>
        <a:lstStyle/>
        <a:p>
          <a:endParaRPr lang="en-US"/>
        </a:p>
      </dgm:t>
    </dgm:pt>
    <dgm:pt modelId="{5CAFF843-B890-405C-8726-FAE4A99296D0}">
      <dgm:prSet/>
      <dgm:spPr/>
      <dgm:t>
        <a:bodyPr/>
        <a:lstStyle/>
        <a:p>
          <a:r>
            <a:rPr lang="en-US" dirty="0"/>
            <a:t>Windows 10</a:t>
          </a:r>
        </a:p>
      </dgm:t>
    </dgm:pt>
    <dgm:pt modelId="{3FBA1596-6420-4B0E-B11E-F17DC23C3DD2}" type="parTrans" cxnId="{DCF7A88F-105A-449A-A114-C3A4821F9E35}">
      <dgm:prSet/>
      <dgm:spPr/>
      <dgm:t>
        <a:bodyPr/>
        <a:lstStyle/>
        <a:p>
          <a:endParaRPr lang="en-US"/>
        </a:p>
      </dgm:t>
    </dgm:pt>
    <dgm:pt modelId="{A6298BA9-8D64-4934-905E-65BBD5E30EF6}" type="sibTrans" cxnId="{DCF7A88F-105A-449A-A114-C3A4821F9E35}">
      <dgm:prSet/>
      <dgm:spPr/>
      <dgm:t>
        <a:bodyPr/>
        <a:lstStyle/>
        <a:p>
          <a:endParaRPr lang="en-US"/>
        </a:p>
      </dgm:t>
    </dgm:pt>
    <dgm:pt modelId="{7A1FD555-D63F-46A5-9BD2-DDBE88838695}">
      <dgm:prSet/>
      <dgm:spPr/>
      <dgm:t>
        <a:bodyPr/>
        <a:lstStyle/>
        <a:p>
          <a:r>
            <a:rPr lang="en-US" dirty="0"/>
            <a:t>Device relay </a:t>
          </a:r>
        </a:p>
      </dgm:t>
    </dgm:pt>
    <dgm:pt modelId="{7FE210D4-04E8-4A66-B601-1DCA73B31852}" type="parTrans" cxnId="{8E80935E-61B7-476F-B3DE-9AAD2FC451AB}">
      <dgm:prSet/>
      <dgm:spPr/>
      <dgm:t>
        <a:bodyPr/>
        <a:lstStyle/>
        <a:p>
          <a:endParaRPr lang="en-US"/>
        </a:p>
      </dgm:t>
    </dgm:pt>
    <dgm:pt modelId="{D2051069-1833-4E7E-B2E9-EC74DDB73455}" type="sibTrans" cxnId="{8E80935E-61B7-476F-B3DE-9AAD2FC451AB}">
      <dgm:prSet/>
      <dgm:spPr/>
      <dgm:t>
        <a:bodyPr/>
        <a:lstStyle/>
        <a:p>
          <a:endParaRPr lang="en-US"/>
        </a:p>
      </dgm:t>
    </dgm:pt>
    <dgm:pt modelId="{F4F65EED-1A1E-49F4-8CEF-D7F7A2AE4778}">
      <dgm:prSet/>
      <dgm:spPr/>
      <dgm:t>
        <a:bodyPr/>
        <a:lstStyle/>
        <a:p>
          <a:r>
            <a:rPr lang="en-US" dirty="0"/>
            <a:t>Commands</a:t>
          </a:r>
        </a:p>
      </dgm:t>
    </dgm:pt>
    <dgm:pt modelId="{17908CEE-42C2-4641-BE19-C543C6AF84E6}" type="parTrans" cxnId="{C1AF519F-4148-4A1C-B41D-D34C4F412776}">
      <dgm:prSet/>
      <dgm:spPr/>
      <dgm:t>
        <a:bodyPr/>
        <a:lstStyle/>
        <a:p>
          <a:endParaRPr lang="en-US"/>
        </a:p>
      </dgm:t>
    </dgm:pt>
    <dgm:pt modelId="{87F4F105-4DBF-4993-BFEC-661B8157FBF0}" type="sibTrans" cxnId="{C1AF519F-4148-4A1C-B41D-D34C4F412776}">
      <dgm:prSet/>
      <dgm:spPr/>
      <dgm:t>
        <a:bodyPr/>
        <a:lstStyle/>
        <a:p>
          <a:endParaRPr lang="en-US"/>
        </a:p>
      </dgm:t>
    </dgm:pt>
    <dgm:pt modelId="{16BA62AB-2308-47BB-ABB3-B80C54A56E7F}">
      <dgm:prSet/>
      <dgm:spPr/>
      <dgm:t>
        <a:bodyPr/>
        <a:lstStyle/>
        <a:p>
          <a:r>
            <a:rPr lang="en-US" dirty="0"/>
            <a:t>Notifications</a:t>
          </a:r>
        </a:p>
      </dgm:t>
    </dgm:pt>
    <dgm:pt modelId="{5F713648-6F34-4110-BD84-225468BD5648}" type="parTrans" cxnId="{4844B5B8-4C23-453E-928E-BB61C6A7F350}">
      <dgm:prSet/>
      <dgm:spPr/>
      <dgm:t>
        <a:bodyPr/>
        <a:lstStyle/>
        <a:p>
          <a:endParaRPr lang="en-US"/>
        </a:p>
      </dgm:t>
    </dgm:pt>
    <dgm:pt modelId="{3986F347-3E72-4F47-B053-C11523AE8A56}" type="sibTrans" cxnId="{4844B5B8-4C23-453E-928E-BB61C6A7F350}">
      <dgm:prSet/>
      <dgm:spPr/>
      <dgm:t>
        <a:bodyPr/>
        <a:lstStyle/>
        <a:p>
          <a:endParaRPr lang="en-US"/>
        </a:p>
      </dgm:t>
    </dgm:pt>
    <dgm:pt modelId="{A75DD09F-0590-4759-8220-1CBAAE75A382}">
      <dgm:prSet/>
      <dgm:spPr/>
      <dgm:t>
        <a:bodyPr/>
        <a:lstStyle/>
        <a:p>
          <a:r>
            <a:rPr lang="en-US" dirty="0"/>
            <a:t>Dynamics 365</a:t>
          </a:r>
        </a:p>
      </dgm:t>
    </dgm:pt>
    <dgm:pt modelId="{6333E50D-65F4-4788-A3F3-04B20B604EFE}" type="parTrans" cxnId="{23F39115-6EAA-4B3C-9246-1955571FF088}">
      <dgm:prSet/>
      <dgm:spPr/>
      <dgm:t>
        <a:bodyPr/>
        <a:lstStyle/>
        <a:p>
          <a:endParaRPr lang="en-US"/>
        </a:p>
      </dgm:t>
    </dgm:pt>
    <dgm:pt modelId="{3D4B6F29-5243-4694-A11D-8D1414FE05BD}" type="sibTrans" cxnId="{23F39115-6EAA-4B3C-9246-1955571FF088}">
      <dgm:prSet/>
      <dgm:spPr/>
      <dgm:t>
        <a:bodyPr/>
        <a:lstStyle/>
        <a:p>
          <a:endParaRPr lang="en-US"/>
        </a:p>
      </dgm:t>
    </dgm:pt>
    <dgm:pt modelId="{97D7A1E9-0BFC-405C-9ABF-4CA603D68E1C}">
      <dgm:prSet/>
      <dgm:spPr/>
      <dgm:t>
        <a:bodyPr/>
        <a:lstStyle/>
        <a:p>
          <a:r>
            <a:rPr lang="en-US" dirty="0"/>
            <a:t>Intune</a:t>
          </a:r>
        </a:p>
      </dgm:t>
    </dgm:pt>
    <dgm:pt modelId="{B4887150-445A-4770-A980-8A551D1A597E}" type="parTrans" cxnId="{39A577F8-57B9-4B4D-AED9-789D251EA237}">
      <dgm:prSet/>
      <dgm:spPr/>
      <dgm:t>
        <a:bodyPr/>
        <a:lstStyle/>
        <a:p>
          <a:endParaRPr lang="en-US"/>
        </a:p>
      </dgm:t>
    </dgm:pt>
    <dgm:pt modelId="{FE2CCECD-F832-447C-A80D-CA51F92BD211}" type="sibTrans" cxnId="{39A577F8-57B9-4B4D-AED9-789D251EA237}">
      <dgm:prSet/>
      <dgm:spPr/>
      <dgm:t>
        <a:bodyPr/>
        <a:lstStyle/>
        <a:p>
          <a:endParaRPr lang="en-US"/>
        </a:p>
      </dgm:t>
    </dgm:pt>
    <dgm:pt modelId="{1685C84D-3424-44C6-91DF-788002F8899F}">
      <dgm:prSet/>
      <dgm:spPr/>
      <dgm:t>
        <a:bodyPr/>
        <a:lstStyle/>
        <a:p>
          <a:r>
            <a:rPr lang="en-US" dirty="0"/>
            <a:t>Identity Manager</a:t>
          </a:r>
        </a:p>
      </dgm:t>
    </dgm:pt>
    <dgm:pt modelId="{A2CEFE1B-AF5A-4D29-B6DF-CBEE21D88311}" type="parTrans" cxnId="{55FE5322-5EA6-4F9A-84B7-30E961174C09}">
      <dgm:prSet/>
      <dgm:spPr/>
      <dgm:t>
        <a:bodyPr/>
        <a:lstStyle/>
        <a:p>
          <a:endParaRPr lang="en-US"/>
        </a:p>
      </dgm:t>
    </dgm:pt>
    <dgm:pt modelId="{F3EDB937-22F5-45F8-A86F-57549BE2522F}" type="sibTrans" cxnId="{55FE5322-5EA6-4F9A-84B7-30E961174C09}">
      <dgm:prSet/>
      <dgm:spPr/>
      <dgm:t>
        <a:bodyPr/>
        <a:lstStyle/>
        <a:p>
          <a:endParaRPr lang="en-US"/>
        </a:p>
      </dgm:t>
    </dgm:pt>
    <dgm:pt modelId="{5A4A1030-138C-461E-8222-3960A6065D15}">
      <dgm:prSet/>
      <dgm:spPr/>
      <dgm:t>
        <a:bodyPr/>
        <a:lstStyle/>
        <a:p>
          <a:r>
            <a:rPr lang="en-US" dirty="0"/>
            <a:t>Advanced Threat Analytics</a:t>
          </a:r>
        </a:p>
      </dgm:t>
    </dgm:pt>
    <dgm:pt modelId="{F94BD471-B056-46B7-A622-0BAA124F6D1F}" type="parTrans" cxnId="{B36BB8EE-48EE-451A-A0DF-69FC4359DD74}">
      <dgm:prSet/>
      <dgm:spPr/>
      <dgm:t>
        <a:bodyPr/>
        <a:lstStyle/>
        <a:p>
          <a:endParaRPr lang="en-US"/>
        </a:p>
      </dgm:t>
    </dgm:pt>
    <dgm:pt modelId="{0ED8FA27-5920-49A4-B14E-EDF0FC21D286}" type="sibTrans" cxnId="{B36BB8EE-48EE-451A-A0DF-69FC4359DD74}">
      <dgm:prSet/>
      <dgm:spPr/>
      <dgm:t>
        <a:bodyPr/>
        <a:lstStyle/>
        <a:p>
          <a:endParaRPr lang="en-US"/>
        </a:p>
      </dgm:t>
    </dgm:pt>
    <dgm:pt modelId="{17F7B65C-33BD-4AC1-BD41-4B3F6B6918A2}">
      <dgm:prSet/>
      <dgm:spPr/>
      <dgm:t>
        <a:bodyPr/>
        <a:lstStyle/>
        <a:p>
          <a:r>
            <a:rPr lang="en-US" dirty="0"/>
            <a:t>Advanced Threat Protection</a:t>
          </a:r>
        </a:p>
      </dgm:t>
    </dgm:pt>
    <dgm:pt modelId="{75F03D88-91A9-4526-ABCD-1AD1551DA4FF}" type="parTrans" cxnId="{EEA967CF-5436-4FF7-90B9-0A3143329C5A}">
      <dgm:prSet/>
      <dgm:spPr/>
      <dgm:t>
        <a:bodyPr/>
        <a:lstStyle/>
        <a:p>
          <a:endParaRPr lang="en-US"/>
        </a:p>
      </dgm:t>
    </dgm:pt>
    <dgm:pt modelId="{D308E8C6-B406-4B31-B5BC-6C3FA9991CC2}" type="sibTrans" cxnId="{EEA967CF-5436-4FF7-90B9-0A3143329C5A}">
      <dgm:prSet/>
      <dgm:spPr/>
      <dgm:t>
        <a:bodyPr/>
        <a:lstStyle/>
        <a:p>
          <a:endParaRPr lang="en-US"/>
        </a:p>
      </dgm:t>
    </dgm:pt>
    <dgm:pt modelId="{E5A0D9E1-5FE3-4844-B4F7-69F9574DF3E8}" type="pres">
      <dgm:prSet presAssocID="{0D642598-DAC3-4279-99E8-3EB1C505144B}" presName="Name0" presStyleCnt="0">
        <dgm:presLayoutVars>
          <dgm:dir/>
          <dgm:animLvl val="lvl"/>
          <dgm:resizeHandles val="exact"/>
        </dgm:presLayoutVars>
      </dgm:prSet>
      <dgm:spPr/>
    </dgm:pt>
    <dgm:pt modelId="{8F4EFA43-7115-4C24-B1CD-61C63D45E1FA}" type="pres">
      <dgm:prSet presAssocID="{F3A6225D-1DD4-4506-8264-2AC5C959C40A}" presName="composite" presStyleCnt="0"/>
      <dgm:spPr/>
    </dgm:pt>
    <dgm:pt modelId="{A94CFFBC-FA73-4424-999B-862660D26DD2}" type="pres">
      <dgm:prSet presAssocID="{F3A6225D-1DD4-4506-8264-2AC5C959C40A}" presName="parTx" presStyleLbl="alignNode1" presStyleIdx="0" presStyleCnt="4">
        <dgm:presLayoutVars>
          <dgm:chMax val="0"/>
          <dgm:chPref val="0"/>
          <dgm:bulletEnabled val="1"/>
        </dgm:presLayoutVars>
      </dgm:prSet>
      <dgm:spPr/>
    </dgm:pt>
    <dgm:pt modelId="{275D6AB1-2DD3-4DA0-B76E-09090D02EB1F}" type="pres">
      <dgm:prSet presAssocID="{F3A6225D-1DD4-4506-8264-2AC5C959C40A}" presName="desTx" presStyleLbl="alignAccFollowNode1" presStyleIdx="0" presStyleCnt="4">
        <dgm:presLayoutVars>
          <dgm:bulletEnabled val="1"/>
        </dgm:presLayoutVars>
      </dgm:prSet>
      <dgm:spPr/>
    </dgm:pt>
    <dgm:pt modelId="{66A46DD9-7DFE-4710-B17C-204E88A6EF59}" type="pres">
      <dgm:prSet presAssocID="{0C14C41F-797E-4B8B-82C9-A7D2AE9D30E2}" presName="space" presStyleCnt="0"/>
      <dgm:spPr/>
    </dgm:pt>
    <dgm:pt modelId="{851E47D8-5DF1-4D10-A1FF-555454F4EE07}" type="pres">
      <dgm:prSet presAssocID="{5CAFF843-B890-405C-8726-FAE4A99296D0}" presName="composite" presStyleCnt="0"/>
      <dgm:spPr/>
    </dgm:pt>
    <dgm:pt modelId="{51D68B30-D7B8-4339-8A38-B1FA45836D38}" type="pres">
      <dgm:prSet presAssocID="{5CAFF843-B890-405C-8726-FAE4A99296D0}" presName="parTx" presStyleLbl="alignNode1" presStyleIdx="1" presStyleCnt="4">
        <dgm:presLayoutVars>
          <dgm:chMax val="0"/>
          <dgm:chPref val="0"/>
          <dgm:bulletEnabled val="1"/>
        </dgm:presLayoutVars>
      </dgm:prSet>
      <dgm:spPr/>
    </dgm:pt>
    <dgm:pt modelId="{6CA75DEE-11E6-47ED-A45B-E26CBCDE6542}" type="pres">
      <dgm:prSet presAssocID="{5CAFF843-B890-405C-8726-FAE4A99296D0}" presName="desTx" presStyleLbl="alignAccFollowNode1" presStyleIdx="1" presStyleCnt="4">
        <dgm:presLayoutVars>
          <dgm:bulletEnabled val="1"/>
        </dgm:presLayoutVars>
      </dgm:prSet>
      <dgm:spPr/>
    </dgm:pt>
    <dgm:pt modelId="{491D316A-1659-44A7-BA3D-99F0019793ED}" type="pres">
      <dgm:prSet presAssocID="{A6298BA9-8D64-4934-905E-65BBD5E30EF6}" presName="space" presStyleCnt="0"/>
      <dgm:spPr/>
    </dgm:pt>
    <dgm:pt modelId="{2AFE9F05-460B-402B-981D-30B00E596EC7}" type="pres">
      <dgm:prSet presAssocID="{A75DD09F-0590-4759-8220-1CBAAE75A382}" presName="composite" presStyleCnt="0"/>
      <dgm:spPr/>
    </dgm:pt>
    <dgm:pt modelId="{2C10B101-B848-49AD-93A7-34A55B3D66BC}" type="pres">
      <dgm:prSet presAssocID="{A75DD09F-0590-4759-8220-1CBAAE75A382}" presName="parTx" presStyleLbl="alignNode1" presStyleIdx="2" presStyleCnt="4">
        <dgm:presLayoutVars>
          <dgm:chMax val="0"/>
          <dgm:chPref val="0"/>
          <dgm:bulletEnabled val="1"/>
        </dgm:presLayoutVars>
      </dgm:prSet>
      <dgm:spPr/>
    </dgm:pt>
    <dgm:pt modelId="{F123DC03-4AE3-4B16-A73C-52EB1EFC15B0}" type="pres">
      <dgm:prSet presAssocID="{A75DD09F-0590-4759-8220-1CBAAE75A382}" presName="desTx" presStyleLbl="alignAccFollowNode1" presStyleIdx="2" presStyleCnt="4">
        <dgm:presLayoutVars>
          <dgm:bulletEnabled val="1"/>
        </dgm:presLayoutVars>
      </dgm:prSet>
      <dgm:spPr/>
    </dgm:pt>
    <dgm:pt modelId="{D6495A1D-F67D-4C17-8F0D-3C648994164E}" type="pres">
      <dgm:prSet presAssocID="{3D4B6F29-5243-4694-A11D-8D1414FE05BD}" presName="space" presStyleCnt="0"/>
      <dgm:spPr/>
    </dgm:pt>
    <dgm:pt modelId="{43076C03-D0DB-423B-B8E4-5BA218E2CF77}" type="pres">
      <dgm:prSet presAssocID="{1327F40D-BD68-466C-974D-20C65A380D79}" presName="composite" presStyleCnt="0"/>
      <dgm:spPr/>
    </dgm:pt>
    <dgm:pt modelId="{5551190C-07E4-4FE0-99E9-1A379877011B}" type="pres">
      <dgm:prSet presAssocID="{1327F40D-BD68-466C-974D-20C65A380D79}" presName="parTx" presStyleLbl="alignNode1" presStyleIdx="3" presStyleCnt="4">
        <dgm:presLayoutVars>
          <dgm:chMax val="0"/>
          <dgm:chPref val="0"/>
          <dgm:bulletEnabled val="1"/>
        </dgm:presLayoutVars>
      </dgm:prSet>
      <dgm:spPr/>
    </dgm:pt>
    <dgm:pt modelId="{7DCD7087-DCD6-42FE-902B-0D4AC56574F2}" type="pres">
      <dgm:prSet presAssocID="{1327F40D-BD68-466C-974D-20C65A380D79}" presName="desTx" presStyleLbl="alignAccFollowNode1" presStyleIdx="3" presStyleCnt="4">
        <dgm:presLayoutVars>
          <dgm:bulletEnabled val="1"/>
        </dgm:presLayoutVars>
      </dgm:prSet>
      <dgm:spPr/>
    </dgm:pt>
  </dgm:ptLst>
  <dgm:cxnLst>
    <dgm:cxn modelId="{65923E0A-679A-40CE-AECD-F00736808696}" type="presOf" srcId="{BB780CE0-A93D-47ED-8CF3-007F70A9DD82}" destId="{275D6AB1-2DD3-4DA0-B76E-09090D02EB1F}" srcOrd="0" destOrd="4" presId="urn:microsoft.com/office/officeart/2005/8/layout/hList1"/>
    <dgm:cxn modelId="{0E5B6C0C-7830-47E5-9FCA-96528438E509}" type="presOf" srcId="{4CEDB212-9971-4224-8062-31CB80EE1C78}" destId="{275D6AB1-2DD3-4DA0-B76E-09090D02EB1F}" srcOrd="0" destOrd="3" presId="urn:microsoft.com/office/officeart/2005/8/layout/hList1"/>
    <dgm:cxn modelId="{6470F814-6090-4CA8-A1C4-AE0AFDC099A8}" type="presOf" srcId="{97D7A1E9-0BFC-405C-9ABF-4CA603D68E1C}" destId="{7DCD7087-DCD6-42FE-902B-0D4AC56574F2}" srcOrd="0" destOrd="1" presId="urn:microsoft.com/office/officeart/2005/8/layout/hList1"/>
    <dgm:cxn modelId="{23F39115-6EAA-4B3C-9246-1955571FF088}" srcId="{0D642598-DAC3-4279-99E8-3EB1C505144B}" destId="{A75DD09F-0590-4759-8220-1CBAAE75A382}" srcOrd="2" destOrd="0" parTransId="{6333E50D-65F4-4788-A3F3-04B20B604EFE}" sibTransId="{3D4B6F29-5243-4694-A11D-8D1414FE05BD}"/>
    <dgm:cxn modelId="{027EED21-6874-4285-8732-A2679FD7B583}" srcId="{5CAFF843-B890-405C-8726-FAE4A99296D0}" destId="{90F6713E-20AB-41C7-89F7-8358154AF6C1}" srcOrd="0" destOrd="0" parTransId="{0BA39DAD-C49A-4E8A-A7B8-563D12503F13}" sibTransId="{27F30C22-6DBC-408A-BD5B-A9F60F9BC94C}"/>
    <dgm:cxn modelId="{55FE5322-5EA6-4F9A-84B7-30E961174C09}" srcId="{1327F40D-BD68-466C-974D-20C65A380D79}" destId="{1685C84D-3424-44C6-91DF-788002F8899F}" srcOrd="2" destOrd="0" parTransId="{A2CEFE1B-AF5A-4D29-B6DF-CBEE21D88311}" sibTransId="{F3EDB937-22F5-45F8-A86F-57549BE2522F}"/>
    <dgm:cxn modelId="{B17B9127-3B1F-415A-8800-3CFC2032D44A}" srcId="{F3A6225D-1DD4-4506-8264-2AC5C959C40A}" destId="{F5420944-B062-4F7F-9CE0-93E56ED89812}" srcOrd="1" destOrd="0" parTransId="{12D32271-DD2F-4098-BF3D-984FE003DD7A}" sibTransId="{FF4B00F4-F99B-42AF-A5CC-F1633021A42C}"/>
    <dgm:cxn modelId="{8587E62F-CEF2-4E46-8805-814A0585F971}" type="presOf" srcId="{7A1FD555-D63F-46A5-9BD2-DDBE88838695}" destId="{6CA75DEE-11E6-47ED-A45B-E26CBCDE6542}" srcOrd="0" destOrd="1" presId="urn:microsoft.com/office/officeart/2005/8/layout/hList1"/>
    <dgm:cxn modelId="{8E80935E-61B7-476F-B3DE-9AAD2FC451AB}" srcId="{5CAFF843-B890-405C-8726-FAE4A99296D0}" destId="{7A1FD555-D63F-46A5-9BD2-DDBE88838695}" srcOrd="1" destOrd="0" parTransId="{7FE210D4-04E8-4A66-B601-1DCA73B31852}" sibTransId="{D2051069-1833-4E7E-B2E9-EC74DDB73455}"/>
    <dgm:cxn modelId="{D194BB41-B0C9-43E8-8B58-272F5D5DAF60}" type="presOf" srcId="{A75DD09F-0590-4759-8220-1CBAAE75A382}" destId="{2C10B101-B848-49AD-93A7-34A55B3D66BC}" srcOrd="0" destOrd="0" presId="urn:microsoft.com/office/officeart/2005/8/layout/hList1"/>
    <dgm:cxn modelId="{3876D866-100B-42F6-A6AB-80F0457F9DBF}" type="presOf" srcId="{86D5BC3B-4B68-42CB-9F31-CFE0575DF32E}" destId="{275D6AB1-2DD3-4DA0-B76E-09090D02EB1F}" srcOrd="0" destOrd="7" presId="urn:microsoft.com/office/officeart/2005/8/layout/hList1"/>
    <dgm:cxn modelId="{4785BE48-EA20-493C-86DF-A34BE4F45FB1}" srcId="{F3A6225D-1DD4-4506-8264-2AC5C959C40A}" destId="{59F8BD57-D3E8-4A41-BE1F-88000FFF8AA6}" srcOrd="0" destOrd="0" parTransId="{749682B2-A394-4A1E-97D8-4BCB5246AEF9}" sibTransId="{1856859F-F811-4F23-B767-F9706D9C4B6F}"/>
    <dgm:cxn modelId="{11FC5949-06EB-4E35-B7C5-AF29EC8DFACA}" type="presOf" srcId="{579426C5-8394-4427-B555-FF376FCDFD5C}" destId="{F123DC03-4AE3-4B16-A73C-52EB1EFC15B0}" srcOrd="0" destOrd="0" presId="urn:microsoft.com/office/officeart/2005/8/layout/hList1"/>
    <dgm:cxn modelId="{7DA7D46A-1D64-4BBB-A434-000CBE106CB3}" type="presOf" srcId="{90F6713E-20AB-41C7-89F7-8358154AF6C1}" destId="{6CA75DEE-11E6-47ED-A45B-E26CBCDE6542}" srcOrd="0" destOrd="0" presId="urn:microsoft.com/office/officeart/2005/8/layout/hList1"/>
    <dgm:cxn modelId="{33A69A4B-AE49-4BF2-94D8-23B90F1FBF43}" type="presOf" srcId="{8025307A-A80C-42DA-9360-39EAF3CC639E}" destId="{275D6AB1-2DD3-4DA0-B76E-09090D02EB1F}" srcOrd="0" destOrd="5" presId="urn:microsoft.com/office/officeart/2005/8/layout/hList1"/>
    <dgm:cxn modelId="{812AE54F-32A0-491B-AA46-1880E50F204D}" type="presOf" srcId="{5A4A1030-138C-461E-8222-3960A6065D15}" destId="{7DCD7087-DCD6-42FE-902B-0D4AC56574F2}" srcOrd="0" destOrd="3" presId="urn:microsoft.com/office/officeart/2005/8/layout/hList1"/>
    <dgm:cxn modelId="{D7F84152-AFA9-4919-BC02-827C1098F863}" type="presOf" srcId="{F5420944-B062-4F7F-9CE0-93E56ED89812}" destId="{275D6AB1-2DD3-4DA0-B76E-09090D02EB1F}" srcOrd="0" destOrd="1" presId="urn:microsoft.com/office/officeart/2005/8/layout/hList1"/>
    <dgm:cxn modelId="{73966854-0290-4752-B2F0-025756121FE6}" srcId="{F3A6225D-1DD4-4506-8264-2AC5C959C40A}" destId="{C8A2A684-FF51-4A9F-BE44-C76C0AD808E3}" srcOrd="2" destOrd="0" parTransId="{21B4907E-3952-475B-ACA9-FA6809DD2B9B}" sibTransId="{F8C403A6-BAD2-4D0B-93A6-185D23F7CF8A}"/>
    <dgm:cxn modelId="{2044027D-FE2E-4030-8CE2-A9F876319759}" type="presOf" srcId="{F4F65EED-1A1E-49F4-8CEF-D7F7A2AE4778}" destId="{6CA75DEE-11E6-47ED-A45B-E26CBCDE6542}" srcOrd="0" destOrd="2" presId="urn:microsoft.com/office/officeart/2005/8/layout/hList1"/>
    <dgm:cxn modelId="{C332EB8A-5F7A-45FF-9EF1-E2A59B5525EE}" srcId="{A75DD09F-0590-4759-8220-1CBAAE75A382}" destId="{579426C5-8394-4427-B555-FF376FCDFD5C}" srcOrd="0" destOrd="0" parTransId="{7CB4741A-CF90-46C9-BEEE-A88B5DB54222}" sibTransId="{ED4CED71-4FA7-4409-AEAA-1AD81FE43879}"/>
    <dgm:cxn modelId="{020A458B-6FF6-40A1-88F5-453461110594}" type="presOf" srcId="{17F7B65C-33BD-4AC1-BD41-4B3F6B6918A2}" destId="{7DCD7087-DCD6-42FE-902B-0D4AC56574F2}" srcOrd="0" destOrd="4" presId="urn:microsoft.com/office/officeart/2005/8/layout/hList1"/>
    <dgm:cxn modelId="{2BA6A58B-A4B8-42C4-BBF9-9318ED137945}" type="presOf" srcId="{5CAFF843-B890-405C-8726-FAE4A99296D0}" destId="{51D68B30-D7B8-4339-8A38-B1FA45836D38}" srcOrd="0" destOrd="0" presId="urn:microsoft.com/office/officeart/2005/8/layout/hList1"/>
    <dgm:cxn modelId="{DCF7A88F-105A-449A-A114-C3A4821F9E35}" srcId="{0D642598-DAC3-4279-99E8-3EB1C505144B}" destId="{5CAFF843-B890-405C-8726-FAE4A99296D0}" srcOrd="1" destOrd="0" parTransId="{3FBA1596-6420-4B0E-B11E-F17DC23C3DD2}" sibTransId="{A6298BA9-8D64-4934-905E-65BBD5E30EF6}"/>
    <dgm:cxn modelId="{24EFE490-D7DB-4A55-87F7-C37CEC117A29}" type="presOf" srcId="{F3A6225D-1DD4-4506-8264-2AC5C959C40A}" destId="{A94CFFBC-FA73-4424-999B-862660D26DD2}" srcOrd="0" destOrd="0" presId="urn:microsoft.com/office/officeart/2005/8/layout/hList1"/>
    <dgm:cxn modelId="{B3598A99-CDB3-48A0-B241-B0C8F26E4C11}" srcId="{0D642598-DAC3-4279-99E8-3EB1C505144B}" destId="{1327F40D-BD68-466C-974D-20C65A380D79}" srcOrd="3" destOrd="0" parTransId="{D4C5B500-571E-421B-B15C-87431A0EDDC3}" sibTransId="{BD938E28-2773-4C57-86DD-ED3C09E9400B}"/>
    <dgm:cxn modelId="{C1AF519F-4148-4A1C-B41D-D34C4F412776}" srcId="{5CAFF843-B890-405C-8726-FAE4A99296D0}" destId="{F4F65EED-1A1E-49F4-8CEF-D7F7A2AE4778}" srcOrd="2" destOrd="0" parTransId="{17908CEE-42C2-4641-BE19-C543C6AF84E6}" sibTransId="{87F4F105-4DBF-4993-BFEC-661B8157FBF0}"/>
    <dgm:cxn modelId="{85CBA3A3-6456-4D5F-8595-71DE85202D21}" type="presOf" srcId="{16BA62AB-2308-47BB-ABB3-B80C54A56E7F}" destId="{6CA75DEE-11E6-47ED-A45B-E26CBCDE6542}" srcOrd="0" destOrd="3" presId="urn:microsoft.com/office/officeart/2005/8/layout/hList1"/>
    <dgm:cxn modelId="{4844B5B8-4C23-453E-928E-BB61C6A7F350}" srcId="{5CAFF843-B890-405C-8726-FAE4A99296D0}" destId="{16BA62AB-2308-47BB-ABB3-B80C54A56E7F}" srcOrd="3" destOrd="0" parTransId="{5F713648-6F34-4110-BD84-225468BD5648}" sibTransId="{3986F347-3E72-4F47-B053-C11523AE8A56}"/>
    <dgm:cxn modelId="{A0BDA3BA-F69F-42C2-ABBF-F62931406882}" type="presOf" srcId="{45F9EE48-C3A0-41F7-81B9-2670331C5E17}" destId="{7DCD7087-DCD6-42FE-902B-0D4AC56574F2}" srcOrd="0" destOrd="0" presId="urn:microsoft.com/office/officeart/2005/8/layout/hList1"/>
    <dgm:cxn modelId="{DFBB51BD-AE94-48EE-91BA-09643FBF41A1}" type="presOf" srcId="{1685C84D-3424-44C6-91DF-788002F8899F}" destId="{7DCD7087-DCD6-42FE-902B-0D4AC56574F2}" srcOrd="0" destOrd="2" presId="urn:microsoft.com/office/officeart/2005/8/layout/hList1"/>
    <dgm:cxn modelId="{9137F0C2-F61B-41B0-815F-6D535AE5AB3F}" type="presOf" srcId="{0D642598-DAC3-4279-99E8-3EB1C505144B}" destId="{E5A0D9E1-5FE3-4844-B4F7-69F9574DF3E8}" srcOrd="0" destOrd="0" presId="urn:microsoft.com/office/officeart/2005/8/layout/hList1"/>
    <dgm:cxn modelId="{6DDF50C3-0316-44F0-A272-129EF5C20046}" type="presOf" srcId="{D724E4E4-D682-43A4-AB71-44D5DCEBBA7C}" destId="{275D6AB1-2DD3-4DA0-B76E-09090D02EB1F}" srcOrd="0" destOrd="6" presId="urn:microsoft.com/office/officeart/2005/8/layout/hList1"/>
    <dgm:cxn modelId="{DC47FEC4-39BA-440F-A968-854BD53AFDB8}" type="presOf" srcId="{59F8BD57-D3E8-4A41-BE1F-88000FFF8AA6}" destId="{275D6AB1-2DD3-4DA0-B76E-09090D02EB1F}" srcOrd="0" destOrd="0" presId="urn:microsoft.com/office/officeart/2005/8/layout/hList1"/>
    <dgm:cxn modelId="{8EC40ACC-6592-4A94-AB74-BAB9D2991601}" srcId="{F3A6225D-1DD4-4506-8264-2AC5C959C40A}" destId="{86D5BC3B-4B68-42CB-9F31-CFE0575DF32E}" srcOrd="7" destOrd="0" parTransId="{F3C68772-CD5D-4E65-BD22-9145DDD4AFFB}" sibTransId="{E6B27DFB-0A5A-4B39-8EA0-7206F25A71AA}"/>
    <dgm:cxn modelId="{EEA967CF-5436-4FF7-90B9-0A3143329C5A}" srcId="{1327F40D-BD68-466C-974D-20C65A380D79}" destId="{17F7B65C-33BD-4AC1-BD41-4B3F6B6918A2}" srcOrd="4" destOrd="0" parTransId="{75F03D88-91A9-4526-ABCD-1AD1551DA4FF}" sibTransId="{D308E8C6-B406-4B31-B5BC-6C3FA9991CC2}"/>
    <dgm:cxn modelId="{88F3FED8-2169-4BC4-A7E6-FCB99FEBBE08}" srcId="{F3A6225D-1DD4-4506-8264-2AC5C959C40A}" destId="{8025307A-A80C-42DA-9360-39EAF3CC639E}" srcOrd="5" destOrd="0" parTransId="{B1A8D4FF-4B41-4CC1-8D8E-8EB52B6E4B94}" sibTransId="{7B02D44A-17EA-49BE-8036-B1A3A13E2000}"/>
    <dgm:cxn modelId="{BAFD0AD9-CBE3-493E-9660-4D8A5B46A12D}" srcId="{F3A6225D-1DD4-4506-8264-2AC5C959C40A}" destId="{4CEDB212-9971-4224-8062-31CB80EE1C78}" srcOrd="3" destOrd="0" parTransId="{E8B981D5-8089-4A96-B1FD-1DFCB5B425B6}" sibTransId="{53DD849F-EEF3-47C9-9081-5CED7FBE1A9E}"/>
    <dgm:cxn modelId="{B1BDF3DB-B8F7-45B3-BC50-5A548D118B32}" type="presOf" srcId="{1327F40D-BD68-466C-974D-20C65A380D79}" destId="{5551190C-07E4-4FE0-99E9-1A379877011B}" srcOrd="0" destOrd="0" presId="urn:microsoft.com/office/officeart/2005/8/layout/hList1"/>
    <dgm:cxn modelId="{0F0837E0-D4F0-44C0-95ED-8CF118C662BE}" srcId="{1327F40D-BD68-466C-974D-20C65A380D79}" destId="{45F9EE48-C3A0-41F7-81B9-2670331C5E17}" srcOrd="0" destOrd="0" parTransId="{017B39AD-4580-41FE-A758-790B8C1DBAC6}" sibTransId="{C3AF5A44-8665-416B-BAC5-0EB471A91315}"/>
    <dgm:cxn modelId="{863443E5-D7A2-43EE-A193-FA492C3B6EE9}" srcId="{F3A6225D-1DD4-4506-8264-2AC5C959C40A}" destId="{D724E4E4-D682-43A4-AB71-44D5DCEBBA7C}" srcOrd="6" destOrd="0" parTransId="{9FFBA677-4371-4B4E-AD29-A806F9E7C0CF}" sibTransId="{82ED643F-F571-49D2-AEF9-904025917A00}"/>
    <dgm:cxn modelId="{AD16F2ED-FD2B-410F-A31B-D537ECF5AFF6}" srcId="{F3A6225D-1DD4-4506-8264-2AC5C959C40A}" destId="{BB780CE0-A93D-47ED-8CF3-007F70A9DD82}" srcOrd="4" destOrd="0" parTransId="{AA3E3656-2546-474E-A83C-918F6566A77B}" sibTransId="{DC688A78-905D-458F-A58A-4ED6086AC029}"/>
    <dgm:cxn modelId="{B36BB8EE-48EE-451A-A0DF-69FC4359DD74}" srcId="{1327F40D-BD68-466C-974D-20C65A380D79}" destId="{5A4A1030-138C-461E-8222-3960A6065D15}" srcOrd="3" destOrd="0" parTransId="{F94BD471-B056-46B7-A622-0BAA124F6D1F}" sibTransId="{0ED8FA27-5920-49A4-B14E-EDF0FC21D286}"/>
    <dgm:cxn modelId="{DC1E37F1-9358-4756-B3E3-FD4105008DB8}" srcId="{0D642598-DAC3-4279-99E8-3EB1C505144B}" destId="{F3A6225D-1DD4-4506-8264-2AC5C959C40A}" srcOrd="0" destOrd="0" parTransId="{D51122AC-937E-4E1C-B055-CE665BE15603}" sibTransId="{0C14C41F-797E-4B8B-82C9-A7D2AE9D30E2}"/>
    <dgm:cxn modelId="{39A577F8-57B9-4B4D-AED9-789D251EA237}" srcId="{1327F40D-BD68-466C-974D-20C65A380D79}" destId="{97D7A1E9-0BFC-405C-9ABF-4CA603D68E1C}" srcOrd="1" destOrd="0" parTransId="{B4887150-445A-4770-A980-8A551D1A597E}" sibTransId="{FE2CCECD-F832-447C-A80D-CA51F92BD211}"/>
    <dgm:cxn modelId="{EABDEBFF-A560-4592-BC3D-7A7E5708FA33}" type="presOf" srcId="{C8A2A684-FF51-4A9F-BE44-C76C0AD808E3}" destId="{275D6AB1-2DD3-4DA0-B76E-09090D02EB1F}" srcOrd="0" destOrd="2" presId="urn:microsoft.com/office/officeart/2005/8/layout/hList1"/>
    <dgm:cxn modelId="{CEA29E8E-76C9-472B-9219-E9A023FCF3A1}" type="presParOf" srcId="{E5A0D9E1-5FE3-4844-B4F7-69F9574DF3E8}" destId="{8F4EFA43-7115-4C24-B1CD-61C63D45E1FA}" srcOrd="0" destOrd="0" presId="urn:microsoft.com/office/officeart/2005/8/layout/hList1"/>
    <dgm:cxn modelId="{C44A4FF8-F99C-4A55-A953-4550263FCC5F}" type="presParOf" srcId="{8F4EFA43-7115-4C24-B1CD-61C63D45E1FA}" destId="{A94CFFBC-FA73-4424-999B-862660D26DD2}" srcOrd="0" destOrd="0" presId="urn:microsoft.com/office/officeart/2005/8/layout/hList1"/>
    <dgm:cxn modelId="{F11BDCDE-15DE-424B-8EC9-8E67C38346A1}" type="presParOf" srcId="{8F4EFA43-7115-4C24-B1CD-61C63D45E1FA}" destId="{275D6AB1-2DD3-4DA0-B76E-09090D02EB1F}" srcOrd="1" destOrd="0" presId="urn:microsoft.com/office/officeart/2005/8/layout/hList1"/>
    <dgm:cxn modelId="{F0F4BCCE-D471-476C-B900-A48FE92E65FA}" type="presParOf" srcId="{E5A0D9E1-5FE3-4844-B4F7-69F9574DF3E8}" destId="{66A46DD9-7DFE-4710-B17C-204E88A6EF59}" srcOrd="1" destOrd="0" presId="urn:microsoft.com/office/officeart/2005/8/layout/hList1"/>
    <dgm:cxn modelId="{3B63F292-A9B3-4FF1-917B-96E1710E48BE}" type="presParOf" srcId="{E5A0D9E1-5FE3-4844-B4F7-69F9574DF3E8}" destId="{851E47D8-5DF1-4D10-A1FF-555454F4EE07}" srcOrd="2" destOrd="0" presId="urn:microsoft.com/office/officeart/2005/8/layout/hList1"/>
    <dgm:cxn modelId="{FFC052FA-5AC6-4639-B777-5BDE25D64C94}" type="presParOf" srcId="{851E47D8-5DF1-4D10-A1FF-555454F4EE07}" destId="{51D68B30-D7B8-4339-8A38-B1FA45836D38}" srcOrd="0" destOrd="0" presId="urn:microsoft.com/office/officeart/2005/8/layout/hList1"/>
    <dgm:cxn modelId="{6ED50E41-C413-405A-AB45-C287E65801A4}" type="presParOf" srcId="{851E47D8-5DF1-4D10-A1FF-555454F4EE07}" destId="{6CA75DEE-11E6-47ED-A45B-E26CBCDE6542}" srcOrd="1" destOrd="0" presId="urn:microsoft.com/office/officeart/2005/8/layout/hList1"/>
    <dgm:cxn modelId="{E005E4DF-5BC6-463D-BB9A-C691C7636335}" type="presParOf" srcId="{E5A0D9E1-5FE3-4844-B4F7-69F9574DF3E8}" destId="{491D316A-1659-44A7-BA3D-99F0019793ED}" srcOrd="3" destOrd="0" presId="urn:microsoft.com/office/officeart/2005/8/layout/hList1"/>
    <dgm:cxn modelId="{F4F1FB56-85F4-4171-ABF9-66925417757A}" type="presParOf" srcId="{E5A0D9E1-5FE3-4844-B4F7-69F9574DF3E8}" destId="{2AFE9F05-460B-402B-981D-30B00E596EC7}" srcOrd="4" destOrd="0" presId="urn:microsoft.com/office/officeart/2005/8/layout/hList1"/>
    <dgm:cxn modelId="{CB95AE48-D309-4AAB-A31D-DFA8AF2A2904}" type="presParOf" srcId="{2AFE9F05-460B-402B-981D-30B00E596EC7}" destId="{2C10B101-B848-49AD-93A7-34A55B3D66BC}" srcOrd="0" destOrd="0" presId="urn:microsoft.com/office/officeart/2005/8/layout/hList1"/>
    <dgm:cxn modelId="{F9ACB6A3-436E-48C2-B824-356AE94F4D20}" type="presParOf" srcId="{2AFE9F05-460B-402B-981D-30B00E596EC7}" destId="{F123DC03-4AE3-4B16-A73C-52EB1EFC15B0}" srcOrd="1" destOrd="0" presId="urn:microsoft.com/office/officeart/2005/8/layout/hList1"/>
    <dgm:cxn modelId="{B97C545B-5CDE-42FD-8FAC-40361AE740A5}" type="presParOf" srcId="{E5A0D9E1-5FE3-4844-B4F7-69F9574DF3E8}" destId="{D6495A1D-F67D-4C17-8F0D-3C648994164E}" srcOrd="5" destOrd="0" presId="urn:microsoft.com/office/officeart/2005/8/layout/hList1"/>
    <dgm:cxn modelId="{41457B49-EC09-4FD0-8708-5A267B6BC893}" type="presParOf" srcId="{E5A0D9E1-5FE3-4844-B4F7-69F9574DF3E8}" destId="{43076C03-D0DB-423B-B8E4-5BA218E2CF77}" srcOrd="6" destOrd="0" presId="urn:microsoft.com/office/officeart/2005/8/layout/hList1"/>
    <dgm:cxn modelId="{DA9BBD42-D812-4E5A-9548-81F0E5EA1A3B}" type="presParOf" srcId="{43076C03-D0DB-423B-B8E4-5BA218E2CF77}" destId="{5551190C-07E4-4FE0-99E9-1A379877011B}" srcOrd="0" destOrd="0" presId="urn:microsoft.com/office/officeart/2005/8/layout/hList1"/>
    <dgm:cxn modelId="{87AD7A40-E4D5-4DF5-BF49-0BE3DAE2DFEE}" type="presParOf" srcId="{43076C03-D0DB-423B-B8E4-5BA218E2CF77}" destId="{7DCD7087-DCD6-42FE-902B-0D4AC56574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CFFBC-FA73-4424-999B-862660D26DD2}">
      <dsp:nvSpPr>
        <dsp:cNvPr id="0" name=""/>
        <dsp:cNvSpPr/>
      </dsp:nvSpPr>
      <dsp:spPr>
        <a:xfrm>
          <a:off x="4142" y="50322"/>
          <a:ext cx="2491003" cy="6281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Office 365</a:t>
          </a:r>
        </a:p>
      </dsp:txBody>
      <dsp:txXfrm>
        <a:off x="4142" y="50322"/>
        <a:ext cx="2491003" cy="628175"/>
      </dsp:txXfrm>
    </dsp:sp>
    <dsp:sp modelId="{275D6AB1-2DD3-4DA0-B76E-09090D02EB1F}">
      <dsp:nvSpPr>
        <dsp:cNvPr id="0" name=""/>
        <dsp:cNvSpPr/>
      </dsp:nvSpPr>
      <dsp:spPr>
        <a:xfrm>
          <a:off x="4142" y="678498"/>
          <a:ext cx="2491003" cy="2723040"/>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Users, groups, and organizations</a:t>
          </a:r>
        </a:p>
        <a:p>
          <a:pPr marL="171450" lvl="1" indent="-171450" algn="l" defTabSz="711200">
            <a:lnSpc>
              <a:spcPct val="90000"/>
            </a:lnSpc>
            <a:spcBef>
              <a:spcPct val="0"/>
            </a:spcBef>
            <a:spcAft>
              <a:spcPct val="15000"/>
            </a:spcAft>
            <a:buChar char="•"/>
          </a:pPr>
          <a:r>
            <a:rPr lang="en-US" sz="1600" kern="1200" dirty="0"/>
            <a:t>Outlook</a:t>
          </a:r>
        </a:p>
        <a:p>
          <a:pPr marL="171450" lvl="1" indent="-171450" algn="l" defTabSz="711200">
            <a:lnSpc>
              <a:spcPct val="90000"/>
            </a:lnSpc>
            <a:spcBef>
              <a:spcPct val="0"/>
            </a:spcBef>
            <a:spcAft>
              <a:spcPct val="15000"/>
            </a:spcAft>
            <a:buChar char="•"/>
          </a:pPr>
          <a:r>
            <a:rPr lang="en-US" sz="1600" kern="1200" dirty="0"/>
            <a:t>SharePoint</a:t>
          </a:r>
        </a:p>
        <a:p>
          <a:pPr marL="171450" lvl="1" indent="-171450" algn="l" defTabSz="711200">
            <a:lnSpc>
              <a:spcPct val="90000"/>
            </a:lnSpc>
            <a:spcBef>
              <a:spcPct val="0"/>
            </a:spcBef>
            <a:spcAft>
              <a:spcPct val="15000"/>
            </a:spcAft>
            <a:buChar char="•"/>
          </a:pPr>
          <a:r>
            <a:rPr lang="en-US" sz="1600" kern="1200" dirty="0"/>
            <a:t>OneDrive</a:t>
          </a:r>
        </a:p>
        <a:p>
          <a:pPr marL="171450" lvl="1" indent="-171450" algn="l" defTabSz="711200">
            <a:lnSpc>
              <a:spcPct val="90000"/>
            </a:lnSpc>
            <a:spcBef>
              <a:spcPct val="0"/>
            </a:spcBef>
            <a:spcAft>
              <a:spcPct val="15000"/>
            </a:spcAft>
            <a:buChar char="•"/>
          </a:pPr>
          <a:r>
            <a:rPr lang="en-US" sz="1600" kern="1200" dirty="0"/>
            <a:t>Teams</a:t>
          </a:r>
        </a:p>
        <a:p>
          <a:pPr marL="171450" lvl="1" indent="-171450" algn="l" defTabSz="711200">
            <a:lnSpc>
              <a:spcPct val="90000"/>
            </a:lnSpc>
            <a:spcBef>
              <a:spcPct val="0"/>
            </a:spcBef>
            <a:spcAft>
              <a:spcPct val="15000"/>
            </a:spcAft>
            <a:buChar char="•"/>
          </a:pPr>
          <a:r>
            <a:rPr lang="en-US" sz="1600" kern="1200" dirty="0"/>
            <a:t>Planner</a:t>
          </a:r>
        </a:p>
        <a:p>
          <a:pPr marL="171450" lvl="1" indent="-171450" algn="l" defTabSz="711200">
            <a:lnSpc>
              <a:spcPct val="90000"/>
            </a:lnSpc>
            <a:spcBef>
              <a:spcPct val="0"/>
            </a:spcBef>
            <a:spcAft>
              <a:spcPct val="15000"/>
            </a:spcAft>
            <a:buChar char="•"/>
          </a:pPr>
          <a:r>
            <a:rPr lang="en-US" sz="1600" kern="1200" dirty="0"/>
            <a:t>Excel</a:t>
          </a:r>
        </a:p>
        <a:p>
          <a:pPr marL="171450" lvl="1" indent="-171450" algn="l" defTabSz="711200">
            <a:lnSpc>
              <a:spcPct val="90000"/>
            </a:lnSpc>
            <a:spcBef>
              <a:spcPct val="0"/>
            </a:spcBef>
            <a:spcAft>
              <a:spcPct val="15000"/>
            </a:spcAft>
            <a:buChar char="•"/>
          </a:pPr>
          <a:r>
            <a:rPr lang="en-US" sz="1600" kern="1200" dirty="0"/>
            <a:t>OneNote</a:t>
          </a:r>
        </a:p>
      </dsp:txBody>
      <dsp:txXfrm>
        <a:off x="4142" y="678498"/>
        <a:ext cx="2491003" cy="2723040"/>
      </dsp:txXfrm>
    </dsp:sp>
    <dsp:sp modelId="{51D68B30-D7B8-4339-8A38-B1FA45836D38}">
      <dsp:nvSpPr>
        <dsp:cNvPr id="0" name=""/>
        <dsp:cNvSpPr/>
      </dsp:nvSpPr>
      <dsp:spPr>
        <a:xfrm>
          <a:off x="2843886" y="50322"/>
          <a:ext cx="2491003" cy="628175"/>
        </a:xfrm>
        <a:prstGeom prst="rect">
          <a:avLst/>
        </a:prstGeom>
        <a:solidFill>
          <a:schemeClr val="accent2">
            <a:hueOff val="-1920077"/>
            <a:satOff val="-7617"/>
            <a:lumOff val="3921"/>
            <a:alphaOff val="0"/>
          </a:schemeClr>
        </a:solidFill>
        <a:ln w="10795" cap="flat" cmpd="sng" algn="ctr">
          <a:solidFill>
            <a:schemeClr val="accent2">
              <a:hueOff val="-1920077"/>
              <a:satOff val="-7617"/>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Windows 10</a:t>
          </a:r>
        </a:p>
      </dsp:txBody>
      <dsp:txXfrm>
        <a:off x="2843886" y="50322"/>
        <a:ext cx="2491003" cy="628175"/>
      </dsp:txXfrm>
    </dsp:sp>
    <dsp:sp modelId="{6CA75DEE-11E6-47ED-A45B-E26CBCDE6542}">
      <dsp:nvSpPr>
        <dsp:cNvPr id="0" name=""/>
        <dsp:cNvSpPr/>
      </dsp:nvSpPr>
      <dsp:spPr>
        <a:xfrm>
          <a:off x="2843886" y="678498"/>
          <a:ext cx="2491003" cy="2723040"/>
        </a:xfrm>
        <a:prstGeom prst="rect">
          <a:avLst/>
        </a:prstGeom>
        <a:solidFill>
          <a:schemeClr val="accent2">
            <a:tint val="40000"/>
            <a:alpha val="90000"/>
            <a:hueOff val="-2181143"/>
            <a:satOff val="2559"/>
            <a:lumOff val="475"/>
            <a:alphaOff val="0"/>
          </a:schemeClr>
        </a:solidFill>
        <a:ln w="10795" cap="flat" cmpd="sng" algn="ctr">
          <a:solidFill>
            <a:schemeClr val="accent2">
              <a:tint val="40000"/>
              <a:alpha val="90000"/>
              <a:hueOff val="-2181143"/>
              <a:satOff val="2559"/>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Activities</a:t>
          </a:r>
        </a:p>
        <a:p>
          <a:pPr marL="171450" lvl="1" indent="-171450" algn="l" defTabSz="711200">
            <a:lnSpc>
              <a:spcPct val="90000"/>
            </a:lnSpc>
            <a:spcBef>
              <a:spcPct val="0"/>
            </a:spcBef>
            <a:spcAft>
              <a:spcPct val="15000"/>
            </a:spcAft>
            <a:buChar char="•"/>
          </a:pPr>
          <a:r>
            <a:rPr lang="en-US" sz="1600" kern="1200" dirty="0"/>
            <a:t>Device relay </a:t>
          </a:r>
        </a:p>
        <a:p>
          <a:pPr marL="171450" lvl="1" indent="-171450" algn="l" defTabSz="711200">
            <a:lnSpc>
              <a:spcPct val="90000"/>
            </a:lnSpc>
            <a:spcBef>
              <a:spcPct val="0"/>
            </a:spcBef>
            <a:spcAft>
              <a:spcPct val="15000"/>
            </a:spcAft>
            <a:buChar char="•"/>
          </a:pPr>
          <a:r>
            <a:rPr lang="en-US" sz="1600" kern="1200" dirty="0"/>
            <a:t>Commands</a:t>
          </a:r>
        </a:p>
        <a:p>
          <a:pPr marL="171450" lvl="1" indent="-171450" algn="l" defTabSz="711200">
            <a:lnSpc>
              <a:spcPct val="90000"/>
            </a:lnSpc>
            <a:spcBef>
              <a:spcPct val="0"/>
            </a:spcBef>
            <a:spcAft>
              <a:spcPct val="15000"/>
            </a:spcAft>
            <a:buChar char="•"/>
          </a:pPr>
          <a:r>
            <a:rPr lang="en-US" sz="1600" kern="1200" dirty="0"/>
            <a:t>Notifications</a:t>
          </a:r>
        </a:p>
      </dsp:txBody>
      <dsp:txXfrm>
        <a:off x="2843886" y="678498"/>
        <a:ext cx="2491003" cy="2723040"/>
      </dsp:txXfrm>
    </dsp:sp>
    <dsp:sp modelId="{2C10B101-B848-49AD-93A7-34A55B3D66BC}">
      <dsp:nvSpPr>
        <dsp:cNvPr id="0" name=""/>
        <dsp:cNvSpPr/>
      </dsp:nvSpPr>
      <dsp:spPr>
        <a:xfrm>
          <a:off x="5683630" y="50322"/>
          <a:ext cx="2491003" cy="628175"/>
        </a:xfrm>
        <a:prstGeom prst="rect">
          <a:avLst/>
        </a:prstGeom>
        <a:solidFill>
          <a:schemeClr val="accent2">
            <a:hueOff val="-3840154"/>
            <a:satOff val="-15235"/>
            <a:lumOff val="7843"/>
            <a:alphaOff val="0"/>
          </a:schemeClr>
        </a:solidFill>
        <a:ln w="10795" cap="flat" cmpd="sng" algn="ctr">
          <a:solidFill>
            <a:schemeClr val="accent2">
              <a:hueOff val="-3840154"/>
              <a:satOff val="-15235"/>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Dynamics 365</a:t>
          </a:r>
        </a:p>
      </dsp:txBody>
      <dsp:txXfrm>
        <a:off x="5683630" y="50322"/>
        <a:ext cx="2491003" cy="628175"/>
      </dsp:txXfrm>
    </dsp:sp>
    <dsp:sp modelId="{F123DC03-4AE3-4B16-A73C-52EB1EFC15B0}">
      <dsp:nvSpPr>
        <dsp:cNvPr id="0" name=""/>
        <dsp:cNvSpPr/>
      </dsp:nvSpPr>
      <dsp:spPr>
        <a:xfrm>
          <a:off x="5683630" y="678498"/>
          <a:ext cx="2491003" cy="2723040"/>
        </a:xfrm>
        <a:prstGeom prst="rect">
          <a:avLst/>
        </a:prstGeom>
        <a:solidFill>
          <a:schemeClr val="accent2">
            <a:tint val="40000"/>
            <a:alpha val="90000"/>
            <a:hueOff val="-4362285"/>
            <a:satOff val="5119"/>
            <a:lumOff val="950"/>
            <a:alphaOff val="0"/>
          </a:schemeClr>
        </a:solidFill>
        <a:ln w="10795" cap="flat" cmpd="sng" algn="ctr">
          <a:solidFill>
            <a:schemeClr val="accent2">
              <a:tint val="40000"/>
              <a:alpha val="90000"/>
              <a:hueOff val="-4362285"/>
              <a:satOff val="5119"/>
              <a:lumOff val="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Business Central</a:t>
          </a:r>
        </a:p>
      </dsp:txBody>
      <dsp:txXfrm>
        <a:off x="5683630" y="678498"/>
        <a:ext cx="2491003" cy="2723040"/>
      </dsp:txXfrm>
    </dsp:sp>
    <dsp:sp modelId="{5551190C-07E4-4FE0-99E9-1A379877011B}">
      <dsp:nvSpPr>
        <dsp:cNvPr id="0" name=""/>
        <dsp:cNvSpPr/>
      </dsp:nvSpPr>
      <dsp:spPr>
        <a:xfrm>
          <a:off x="8523373" y="50322"/>
          <a:ext cx="2491003" cy="628175"/>
        </a:xfrm>
        <a:prstGeom prst="rect">
          <a:avLst/>
        </a:prstGeom>
        <a:solidFill>
          <a:schemeClr val="accent2">
            <a:hueOff val="-5760231"/>
            <a:satOff val="-22852"/>
            <a:lumOff val="11764"/>
            <a:alphaOff val="0"/>
          </a:schemeClr>
        </a:solidFill>
        <a:ln w="10795" cap="flat" cmpd="sng" algn="ctr">
          <a:solidFill>
            <a:schemeClr val="accent2">
              <a:hueOff val="-5760231"/>
              <a:satOff val="-22852"/>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Mobility + Security</a:t>
          </a:r>
        </a:p>
      </dsp:txBody>
      <dsp:txXfrm>
        <a:off x="8523373" y="50322"/>
        <a:ext cx="2491003" cy="628175"/>
      </dsp:txXfrm>
    </dsp:sp>
    <dsp:sp modelId="{7DCD7087-DCD6-42FE-902B-0D4AC56574F2}">
      <dsp:nvSpPr>
        <dsp:cNvPr id="0" name=""/>
        <dsp:cNvSpPr/>
      </dsp:nvSpPr>
      <dsp:spPr>
        <a:xfrm>
          <a:off x="8523373" y="678498"/>
          <a:ext cx="2491003" cy="2723040"/>
        </a:xfrm>
        <a:prstGeom prst="rect">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Azure AD</a:t>
          </a:r>
        </a:p>
        <a:p>
          <a:pPr marL="171450" lvl="1" indent="-171450" algn="l" defTabSz="711200">
            <a:lnSpc>
              <a:spcPct val="90000"/>
            </a:lnSpc>
            <a:spcBef>
              <a:spcPct val="0"/>
            </a:spcBef>
            <a:spcAft>
              <a:spcPct val="15000"/>
            </a:spcAft>
            <a:buChar char="•"/>
          </a:pPr>
          <a:r>
            <a:rPr lang="en-US" sz="1600" kern="1200" dirty="0"/>
            <a:t>Intune</a:t>
          </a:r>
        </a:p>
        <a:p>
          <a:pPr marL="171450" lvl="1" indent="-171450" algn="l" defTabSz="711200">
            <a:lnSpc>
              <a:spcPct val="90000"/>
            </a:lnSpc>
            <a:spcBef>
              <a:spcPct val="0"/>
            </a:spcBef>
            <a:spcAft>
              <a:spcPct val="15000"/>
            </a:spcAft>
            <a:buChar char="•"/>
          </a:pPr>
          <a:r>
            <a:rPr lang="en-US" sz="1600" kern="1200" dirty="0"/>
            <a:t>Identity Manager</a:t>
          </a:r>
        </a:p>
        <a:p>
          <a:pPr marL="171450" lvl="1" indent="-171450" algn="l" defTabSz="711200">
            <a:lnSpc>
              <a:spcPct val="90000"/>
            </a:lnSpc>
            <a:spcBef>
              <a:spcPct val="0"/>
            </a:spcBef>
            <a:spcAft>
              <a:spcPct val="15000"/>
            </a:spcAft>
            <a:buChar char="•"/>
          </a:pPr>
          <a:r>
            <a:rPr lang="en-US" sz="1600" kern="1200" dirty="0"/>
            <a:t>Advanced Threat Analytics</a:t>
          </a:r>
        </a:p>
        <a:p>
          <a:pPr marL="171450" lvl="1" indent="-171450" algn="l" defTabSz="711200">
            <a:lnSpc>
              <a:spcPct val="90000"/>
            </a:lnSpc>
            <a:spcBef>
              <a:spcPct val="0"/>
            </a:spcBef>
            <a:spcAft>
              <a:spcPct val="15000"/>
            </a:spcAft>
            <a:buChar char="•"/>
          </a:pPr>
          <a:r>
            <a:rPr lang="en-US" sz="1600" kern="1200" dirty="0"/>
            <a:t>Advanced Threat Protection</a:t>
          </a:r>
        </a:p>
      </dsp:txBody>
      <dsp:txXfrm>
        <a:off x="8523373" y="678498"/>
        <a:ext cx="2491003" cy="2723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2/26/2023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AD application is defined by its one and only application object, which resides in the Azure AD tenant where the application was registered.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access resources that are secured by an Azure AD tenant, the entity that requires access must be represented by a security principal. This is true for both users (user principal) and applications (service principal).</a:t>
            </a:r>
          </a:p>
          <a:p>
            <a:endParaRPr lang="en-US" sz="1200" b="0" i="0" kern="1200" dirty="0">
              <a:solidFill>
                <a:schemeClr val="tx1"/>
              </a:solidFill>
              <a:effectLst/>
              <a:latin typeface="+mn-lt"/>
              <a:ea typeface="+mn-ea"/>
              <a:cs typeface="+mn-cs"/>
            </a:endParaRPr>
          </a:p>
          <a:p>
            <a:r>
              <a:rPr lang="en-US" dirty="0"/>
              <a:t>The security principal defines the access policy and permissions for the user or application in the Azure AD tenant. This enables core features such as authentication of the user or application during sign-in and authorization during resource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60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a:t>
            </a:r>
            <a:r>
              <a:rPr lang="en-US" sz="1200" kern="1200" dirty="0">
                <a:solidFill>
                  <a:schemeClr val="tx1"/>
                </a:solidFill>
                <a:effectLst/>
                <a:latin typeface="+mn-lt"/>
                <a:ea typeface="+mn-ea"/>
                <a:cs typeface="+mn-cs"/>
              </a:rPr>
              <a:t>Uniform Resource Identifier (</a:t>
            </a:r>
            <a:r>
              <a:rPr lang="en-US" baseline="0" dirty="0"/>
              <a:t>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65283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Some additional considerations exist when developing a multitenant application instead of a single-tenant application. In particular, if </a:t>
            </a:r>
            <a:r>
              <a:rPr lang="en-US" sz="1200" b="0" i="0" kern="1200" dirty="0">
                <a:solidFill>
                  <a:schemeClr val="tx1"/>
                </a:solidFill>
                <a:effectLst/>
                <a:latin typeface="Segoe UI Light" pitchFamily="34" charset="0"/>
                <a:ea typeface="+mn-ea"/>
                <a:cs typeface="+mn-cs"/>
              </a:rPr>
              <a:t>you’re</a:t>
            </a:r>
            <a:r>
              <a:rPr lang="en-US" dirty="0"/>
              <a:t> making an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while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9522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OpenId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doesn’t issue refresh tokens, mostly for security reasons. A refresh token isn’t as narrowly scoped as an access token, granting far more power, hence inflicting far more damage in the event that it’s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signed-out user.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1597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a:t>
            </a:r>
            <a:r>
              <a:rPr lang="en-US" sz="900" baseline="0" dirty="0"/>
              <a:t>that’s</a:t>
            </a:r>
            <a:r>
              <a:rPr lang="en-US" sz="882" b="0" i="0" kern="1200" dirty="0">
                <a:solidFill>
                  <a:schemeClr val="tx1"/>
                </a:solidFill>
                <a:effectLst/>
                <a:latin typeface="Segoe UI Light" pitchFamily="34" charset="0"/>
                <a:ea typeface="+mn-ea"/>
                <a:cs typeface="+mn-cs"/>
              </a:rPr>
              <a:t> specified in the OAuth 2.0 response. To determine the token lifetime, use either the </a:t>
            </a:r>
            <a:r>
              <a:rPr lang="en-US" sz="882" b="1" i="0" kern="1200" dirty="0">
                <a:solidFill>
                  <a:schemeClr val="tx1"/>
                </a:solidFill>
                <a:effectLst/>
                <a:latin typeface="Segoe UI Light" pitchFamily="34" charset="0"/>
                <a:ea typeface="+mn-ea"/>
                <a:cs typeface="+mn-cs"/>
              </a:rPr>
              <a:t>expires_in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expires_on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a:solidFill>
                  <a:schemeClr val="tx1"/>
                </a:solidFill>
                <a:effectLst/>
                <a:latin typeface="Segoe UI Light" pitchFamily="34" charset="0"/>
                <a:ea typeface="+mn-ea"/>
                <a:cs typeface="+mn-cs"/>
              </a:rPr>
              <a:t>invalid_token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a:solidFill>
                  <a:schemeClr val="tx1"/>
                </a:solidFill>
                <a:effectLst/>
                <a:latin typeface="Segoe UI Light" pitchFamily="34" charset="0"/>
                <a:ea typeface="+mn-ea"/>
                <a:cs typeface="+mn-cs"/>
              </a:rPr>
              <a:t>access_token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a:solidFill>
                  <a:schemeClr val="tx1"/>
                </a:solidFill>
                <a:effectLst/>
                <a:latin typeface="Segoe UI Light" pitchFamily="34" charset="0"/>
                <a:ea typeface="+mn-ea"/>
                <a:cs typeface="+mn-cs"/>
              </a:rPr>
              <a:t>refresh_token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don’t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invalid_grant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6114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doesn’t define standard methods to provide identity information. OpenID Connect implements authentication as an extension to the OAuth 2.0 authorization process. It provides information about the end user in the form of an </a:t>
            </a:r>
            <a:r>
              <a:rPr lang="en-US" b="1" dirty="0"/>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isn’t sufficient to clear your app's cookies or otherwise end the session with the user. Instead, it’s also necessary to redirect the user to the </a:t>
            </a:r>
            <a:r>
              <a:rPr lang="en-US" sz="882" b="1" kern="1200" baseline="0" dirty="0">
                <a:solidFill>
                  <a:schemeClr val="tx1"/>
                </a:solidFill>
                <a:effectLst/>
                <a:latin typeface="Segoe UI Light" pitchFamily="34" charset="0"/>
                <a:ea typeface="+mn-ea"/>
                <a:cs typeface="+mn-cs"/>
              </a:rPr>
              <a:t>end_session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a:solidFill>
                  <a:schemeClr val="tx1"/>
                </a:solidFill>
                <a:effectLst/>
                <a:latin typeface="Segoe UI Light" pitchFamily="34" charset="0"/>
                <a:ea typeface="+mn-ea"/>
                <a:cs typeface="+mn-cs"/>
              </a:rPr>
              <a:t>end_session_endpoint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might still be signed in to other applications that use Azure AD for authentication. To enable those applications to sign out the user simultaneously, Azure AD sends an HTTP GET request to the registered </a:t>
            </a:r>
            <a:r>
              <a:rPr lang="en-US" b="1" dirty="0"/>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09729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10742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your client is built, it can use one or several of the authentication flows that the Microsoft identity platform supports. These flows can produce a variety of tokens, such as ID tokens, refresh tokens, and access tokens, in addition to authorization codes, and they require different tokens to make them work.</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78219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supports the ability to prompt a user interactively, typically by using a browser, to sign in to a website with their credentials and obtain a token.</a:t>
            </a:r>
          </a:p>
          <a:p>
            <a:endParaRPr lang="en-US" dirty="0"/>
          </a:p>
          <a:p>
            <a:r>
              <a:rPr lang="en-US" dirty="0"/>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380224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an application invokes a service or web API, which in turn must call another service or web API. The idea is to propagate the delegated user identity and permissions through the request chain. For the middle-tier service to make authenticated requests to the downstream service, it must secure an access token from the Microsoft identity platform on behalf of the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another tier of the application (the service tier).</a:t>
            </a:r>
          </a:p>
          <a:p>
            <a:pPr marL="228600" indent="-228600">
              <a:buFont typeface="+mj-lt"/>
              <a:buAutoNum type="arabicPeriod"/>
            </a:pPr>
            <a:r>
              <a:rPr lang="en-US" b="0" i="0">
                <a:solidFill>
                  <a:srgbClr val="E3E3E3"/>
                </a:solidFill>
                <a:effectLst/>
                <a:latin typeface="Segoe UI" panose="020B0502040204020203" pitchFamily="34" charset="0"/>
              </a:rPr>
              <a:t>The service </a:t>
            </a:r>
            <a:r>
              <a:rPr lang="en-US" b="0" i="0" dirty="0">
                <a:solidFill>
                  <a:srgbClr val="E3E3E3"/>
                </a:solidFill>
                <a:effectLst/>
                <a:latin typeface="Segoe UI" panose="020B0502040204020203" pitchFamily="34" charset="0"/>
              </a:rPr>
              <a:t>requests another token on-behalf-of the user.</a:t>
            </a:r>
            <a:endParaRPr lang="en-US" dirty="0"/>
          </a:p>
          <a:p>
            <a:pPr marL="228600" indent="-228600">
              <a:buFont typeface="+mj-lt"/>
              <a:buAutoNum type="arabicPeriod"/>
            </a:pPr>
            <a:r>
              <a:rPr lang="en-US" dirty="0"/>
              <a:t>The service tier uses the same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300782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cloud identity connects you to a wide variety of enterprise services both within your organization and outside of your organization. </a:t>
            </a:r>
            <a:r>
              <a:rPr lang="en-US" sz="882" b="0" i="0" kern="1200" dirty="0">
                <a:solidFill>
                  <a:schemeClr val="tx1"/>
                </a:solidFill>
                <a:effectLst/>
                <a:latin typeface="Segoe UI Light" pitchFamily="34" charset="0"/>
                <a:ea typeface="+mn-ea"/>
                <a:cs typeface="+mn-cs"/>
              </a:rPr>
              <a:t>Identities are the new control plane and securing them beyond just a password is a priority among many organizations. If an identity is stolen, the person or even the company is at risk for losing precious personal information and intellectual property. This can have devastating financial implications that are difficult to recover from.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259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you access web-hosted resources by using an application’s identity. This type of access is common for server-to-server interactions that must run in the background without immediate interaction with a user. These types of applications are often known as </a:t>
            </a:r>
            <a:r>
              <a:rPr lang="en-US" sz="1200" b="0" i="1" kern="1200" dirty="0">
                <a:solidFill>
                  <a:schemeClr val="tx1"/>
                </a:solidFill>
                <a:effectLst/>
                <a:latin typeface="+mn-lt"/>
                <a:ea typeface="+mn-ea"/>
                <a:cs typeface="+mn-cs"/>
              </a:rPr>
              <a:t>daemons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service accounts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An Azure AD administrator generates credentials or a certificate ahead of time.</a:t>
            </a:r>
          </a:p>
          <a:p>
            <a:pPr marL="228600" indent="-228600">
              <a:buFont typeface="+mj-lt"/>
              <a:buAutoNum type="arabicPeriod"/>
            </a:pPr>
            <a:r>
              <a:rPr lang="en-US" sz="1200" b="0" i="0" kern="1200" dirty="0">
                <a:solidFill>
                  <a:schemeClr val="tx1"/>
                </a:solidFill>
                <a:effectLst/>
                <a:latin typeface="+mn-lt"/>
                <a:ea typeface="+mn-ea"/>
                <a:cs typeface="+mn-cs"/>
              </a:rPr>
              <a:t>The same administrator stores the credentials in a manner that’s accessible from the application.</a:t>
            </a:r>
          </a:p>
          <a:p>
            <a:pPr marL="228600" indent="-228600">
              <a:buFont typeface="+mj-lt"/>
              <a:buAutoNum type="arabicPeriod"/>
            </a:pPr>
            <a:r>
              <a:rPr lang="en-US" sz="1200" b="0" i="0" kern="1200" dirty="0">
                <a:solidFill>
                  <a:schemeClr val="tx1"/>
                </a:solidFill>
                <a:effectLst/>
                <a:latin typeface="+mn-lt"/>
                <a:ea typeface="+mn-ea"/>
                <a:cs typeface="+mn-cs"/>
              </a:rPr>
              <a:t>The application uses the previously stored credentials to access Microsoft Graph.</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dirty="0"/>
          </a:p>
        </p:txBody>
      </p:sp>
    </p:spTree>
    <p:extLst>
      <p:ext uri="{BB962C8B-B14F-4D97-AF65-F5344CB8AC3E}">
        <p14:creationId xmlns:p14="http://schemas.microsoft.com/office/powerpoint/2010/main" val="262521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flow, </a:t>
            </a:r>
            <a:r>
              <a:rPr lang="en-US" sz="1200" b="0" i="0" kern="1200" dirty="0">
                <a:solidFill>
                  <a:schemeClr val="tx1"/>
                </a:solidFill>
                <a:effectLst/>
                <a:latin typeface="+mn-lt"/>
                <a:ea typeface="+mn-ea"/>
                <a:cs typeface="+mn-cs"/>
              </a:rPr>
              <a:t>users sign in to input-constrained devices such as a smart TVs, Internet of Things (IoT) devices, or printers. Interactive authentication with Azure AD requires a web browser. The device code flow lets the user use another device, such as another computer or a mobile phone, to sign in interactively where the device or operating system doesn't provide a web browser.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The application requests a unique device code from Azure AD.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user uses another workstation along with the device code to sign in </a:t>
            </a:r>
            <a:r>
              <a:rPr lang="en-US" dirty="0"/>
              <a:t>to the Azure AD sign-in portal.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The original application acquires a token from Azure AD based on the user sign-in.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a:t>
            </a:r>
            <a:r>
              <a:rPr lang="en-US" dirty="0"/>
              <a:t>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4075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4048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9202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Authentication Library (MSAL) enables developers to acquire tokens from the Microsoft identity platform endpoint to access secured Web APIs. These Web APIs can be Microsoft Graph, other Microsoft APIS, third-party web APIs, or your own web API. MSAL is available for .NET, JavaScript, Android, and iOS, which support many different application architectures and platforms.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27027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(Microsoft.Identity.Client) is the library that you can use to sign in users and request tokens that you can use to access APIs that are protected by the Microsoft identity platform. Creating a client application instance initializes MSAL and sets an authentication context for further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0096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To call protected web APIs, you need an access token for your app</a:t>
            </a:r>
            <a:r>
              <a:rPr lang="en-US" sz="882" b="0" i="0" kern="1200" dirty="0">
                <a:solidFill>
                  <a:schemeClr val="tx1"/>
                </a:solidFill>
                <a:effectLst/>
                <a:latin typeface="Segoe UI Light" pitchFamily="34" charset="0"/>
                <a:ea typeface="+mn-ea"/>
                <a:cs typeface="+mn-cs"/>
              </a:rPr>
              <a:t>. When you request a token, you need to define a scope. The scope determines what data your app can access. MSAL supports the ability to interactively prompt the user for their credentials to sign in and obtain a token by using those credentials.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03631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the user has signed-in in the past, you can acquire the token silently. </a:t>
            </a:r>
            <a:r>
              <a:rPr lang="en-US" sz="882" b="0" i="0" kern="1200" dirty="0">
                <a:solidFill>
                  <a:schemeClr val="tx1"/>
                </a:solidFill>
                <a:effectLst/>
                <a:latin typeface="Segoe UI Light" pitchFamily="34" charset="0"/>
                <a:ea typeface="+mn-ea"/>
                <a:cs typeface="+mn-cs"/>
              </a:rPr>
              <a:t>The ideal pattern is to perform a silent request and fall back to an interactive request. After your app has signed in a user and received tokens, MSAL exposes several pieces of information about the user, the user's environment, and the tokens issued. The </a:t>
            </a:r>
            <a:r>
              <a:rPr lang="en-US" sz="882" b="1" i="0" kern="1200" dirty="0">
                <a:solidFill>
                  <a:schemeClr val="tx1"/>
                </a:solidFill>
                <a:effectLst/>
                <a:latin typeface="Segoe UI Light" pitchFamily="34" charset="0"/>
                <a:ea typeface="+mn-ea"/>
                <a:cs typeface="+mn-cs"/>
              </a:rPr>
              <a:t>AccessToken </a:t>
            </a:r>
            <a:r>
              <a:rPr lang="en-US" sz="882" b="0" i="0" kern="1200" dirty="0">
                <a:solidFill>
                  <a:schemeClr val="tx1"/>
                </a:solidFill>
                <a:effectLst/>
                <a:latin typeface="Segoe UI Light" pitchFamily="34" charset="0"/>
                <a:ea typeface="+mn-ea"/>
                <a:cs typeface="+mn-cs"/>
              </a:rPr>
              <a:t>property contains a token </a:t>
            </a:r>
            <a:r>
              <a:rPr lang="en-US" sz="900" baseline="0" dirty="0"/>
              <a:t>that’s</a:t>
            </a:r>
            <a:r>
              <a:rPr lang="en-US" sz="882" b="0" i="0" kern="1200" dirty="0">
                <a:solidFill>
                  <a:schemeClr val="tx1"/>
                </a:solidFill>
                <a:effectLst/>
                <a:latin typeface="Segoe UI Light" pitchFamily="34" charset="0"/>
                <a:ea typeface="+mn-ea"/>
                <a:cs typeface="+mn-cs"/>
              </a:rPr>
              <a:t> used to call protected web APIs in an HTTP Bearer request.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0301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the access token, you can then call a web API. Your app will use the token as part of an HTTP Bearer authorization header to construct an HTTP request, and then execute the request. In this example, you’re getting the user's profile by using the </a:t>
            </a:r>
            <a:r>
              <a:rPr lang="en-US" sz="900" b="1" dirty="0">
                <a:solidFill>
                  <a:srgbClr val="A31515"/>
                </a:solidFill>
              </a:rPr>
              <a:t>https://graph.microsoft.com/v1.0/me </a:t>
            </a:r>
            <a:r>
              <a:rPr lang="en-US" sz="900" dirty="0">
                <a:solidFill>
                  <a:srgbClr val="A31515"/>
                </a:solidFill>
              </a:rPr>
              <a:t>API endpoint.</a:t>
            </a:r>
            <a:br>
              <a:rPr lang="en-US" dirty="0"/>
            </a:br>
            <a:endParaRPr lang="en-US" sz="882" b="0" i="0" kern="1200" dirty="0">
              <a:solidFill>
                <a:schemeClr val="tx1"/>
              </a:solidFill>
              <a:effectLst/>
              <a:latin typeface="Segoe UI Light" pitchFamily="34" charset="0"/>
              <a:ea typeface="+mn-ea"/>
              <a:cs typeface="+mn-cs"/>
            </a:endParaRPr>
          </a:p>
          <a:p>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05885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35</a:t>
            </a:fld>
            <a:endParaRPr lang="en-US" dirty="0"/>
          </a:p>
        </p:txBody>
      </p:sp>
    </p:spTree>
    <p:extLst>
      <p:ext uri="{BB962C8B-B14F-4D97-AF65-F5344CB8AC3E}">
        <p14:creationId xmlns:p14="http://schemas.microsoft.com/office/powerpoint/2010/main" val="92506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Active Directory (Azure AD) is Microsoft’s cloud-based identity and access management service. </a:t>
            </a:r>
            <a:r>
              <a:rPr lang="en-US" b="0" dirty="0"/>
              <a:t>Azure AD creates and manages credentials that help enterprise users sign in and access both internal and external resources that are offered by your company or third-party companies more securely. Azure AD's geographically distributed architecture combines extensive monitoring, automated rerouting, failover, and recovery capabilities, which deliver company-wide availability and performance to customers.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0959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82793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authentication provider classes are special helper classes that implement most of the logic </a:t>
            </a:r>
            <a:r>
              <a:rPr lang="en-US" baseline="0" dirty="0"/>
              <a:t>that’s</a:t>
            </a:r>
            <a:r>
              <a:rPr lang="en-US" b="0" dirty="0"/>
              <a:t> usually implemented manually by using MSAL. To use the Microsoft Graph SDK, you will need to create an authentication provider instance to use as a parameter for the </a:t>
            </a:r>
            <a:r>
              <a:rPr lang="en-US" b="1" dirty="0"/>
              <a:t>GraphClient</a:t>
            </a:r>
            <a:r>
              <a:rPr lang="en-US" b="0" dirty="0"/>
              <a:t> class. In this example, you can use the same application builder classes from MSAL to specify the properties for the Microsoft Graph SDK.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61553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Authentication providers implement the code required to acquire a token using MSAL; handle a number of potential errors for cases like incremental consent, expired passwords, and conditional access; and then set the HTTP request authorization header. The table describes the set of providers available in the library.</a:t>
            </a:r>
          </a:p>
          <a:p>
            <a:endParaRPr lang="en-US" b="1" dirty="0"/>
          </a:p>
          <a:p>
            <a:pPr rtl="0" eaLnBrk="1" fontAlgn="t" latinLnBrk="0" hangingPunct="1"/>
            <a:r>
              <a:rPr lang="en-US" sz="882" b="0" i="0" u="none" strike="noStrike" kern="1200" dirty="0">
                <a:solidFill>
                  <a:schemeClr val="tx1"/>
                </a:solidFill>
                <a:effectLst/>
                <a:latin typeface="Segoe UI Light" pitchFamily="34" charset="0"/>
                <a:ea typeface="+mn-ea"/>
                <a:cs typeface="+mn-cs"/>
              </a:rPr>
              <a:t>Authorization code. The authorization code flow enables native and web apps to securely obtain tokens in the name of the user.</a:t>
            </a:r>
          </a:p>
          <a:p>
            <a:pPr rtl="0" eaLnBrk="1" fontAlgn="t" latinLnBrk="0" hangingPunct="1"/>
            <a:r>
              <a:rPr lang="en-US" sz="882" b="0" i="0" u="none" strike="noStrike" kern="1200" dirty="0">
                <a:solidFill>
                  <a:schemeClr val="tx1"/>
                </a:solidFill>
                <a:effectLst/>
                <a:latin typeface="Segoe UI Light" pitchFamily="34" charset="0"/>
                <a:ea typeface="+mn-ea"/>
                <a:cs typeface="+mn-cs"/>
              </a:rPr>
              <a:t>Client credentials. The client credential flow enables service applications to run without user interaction. </a:t>
            </a:r>
          </a:p>
          <a:p>
            <a:pPr marL="0" marR="0" lvl="0" indent="0" algn="l" defTabSz="914367" rtl="0" eaLnBrk="1" fontAlgn="t" latinLnBrk="0" hangingPunct="1">
              <a:lnSpc>
                <a:spcPct val="90000"/>
              </a:lnSpc>
              <a:spcBef>
                <a:spcPts val="0"/>
              </a:spcBef>
              <a:spcAft>
                <a:spcPts val="333"/>
              </a:spcAft>
              <a:buClrTx/>
              <a:buSzTx/>
              <a:buFontTx/>
              <a:buNone/>
              <a:tabLst/>
              <a:defRPr/>
            </a:pPr>
            <a:r>
              <a:rPr lang="en-US" sz="9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 </a:t>
            </a:r>
            <a:r>
              <a:rPr lang="en-US" sz="882" b="0" i="0" u="none" strike="noStrike" kern="1200" dirty="0">
                <a:solidFill>
                  <a:schemeClr val="tx1"/>
                </a:solidFill>
                <a:effectLst/>
                <a:latin typeface="Segoe UI Light" pitchFamily="34" charset="0"/>
                <a:ea typeface="+mn-ea"/>
                <a:cs typeface="+mn-cs"/>
              </a:rPr>
              <a:t>The on-behalf-of flow is applicable when your application calls a service/web API which in turns calls Microsoft Graph. </a:t>
            </a:r>
          </a:p>
          <a:p>
            <a:r>
              <a:rPr lang="en-US" sz="882" b="0" i="0" kern="1200" dirty="0">
                <a:solidFill>
                  <a:schemeClr val="tx1"/>
                </a:solidFill>
                <a:effectLst/>
                <a:latin typeface="Segoe UI Light" pitchFamily="34" charset="0"/>
                <a:ea typeface="+mn-ea"/>
                <a:cs typeface="+mn-cs"/>
              </a:rPr>
              <a:t>Implicit provider. The implicit grant flow is used in browser-based applications.</a:t>
            </a:r>
          </a:p>
          <a:p>
            <a:r>
              <a:rPr lang="en-US" sz="882" b="0" i="0" kern="1200" dirty="0">
                <a:solidFill>
                  <a:schemeClr val="tx1"/>
                </a:solidFill>
                <a:effectLst/>
                <a:latin typeface="Segoe UI Light" pitchFamily="34" charset="0"/>
                <a:ea typeface="+mn-ea"/>
                <a:cs typeface="+mn-cs"/>
              </a:rPr>
              <a:t>Device code provider. The device code flow allows users sign in to a device by using another device that has a browser.</a:t>
            </a:r>
          </a:p>
          <a:p>
            <a:r>
              <a:rPr lang="en-US" sz="882" b="0" i="0" kern="1200" dirty="0">
                <a:solidFill>
                  <a:schemeClr val="tx1"/>
                </a:solidFill>
                <a:effectLst/>
                <a:latin typeface="Segoe UI Light" pitchFamily="34" charset="0"/>
                <a:ea typeface="+mn-ea"/>
                <a:cs typeface="+mn-cs"/>
              </a:rPr>
              <a:t>Integrated Windows provider. The integrated Windows flow provides a way for Windows computers to silently acquire an access token when they are domain joined.</a:t>
            </a:r>
          </a:p>
          <a:p>
            <a:r>
              <a:rPr lang="en-US" sz="882" b="0" i="0" kern="1200" dirty="0">
                <a:solidFill>
                  <a:schemeClr val="tx1"/>
                </a:solidFill>
                <a:effectLst/>
                <a:latin typeface="Segoe UI Light" pitchFamily="34" charset="0"/>
                <a:ea typeface="+mn-ea"/>
                <a:cs typeface="+mn-cs"/>
              </a:rPr>
              <a:t>Interactive provider. The interactive flow is used by mobile applications (Xamarin and UWP) and desktops applications to call Microsoft Graph in the name of a user.</a:t>
            </a:r>
          </a:p>
          <a:p>
            <a:r>
              <a:rPr lang="en-US" sz="882" b="0" i="0" kern="1200" dirty="0">
                <a:solidFill>
                  <a:schemeClr val="tx1"/>
                </a:solidFill>
                <a:effectLst/>
                <a:latin typeface="Segoe UI Light" pitchFamily="34" charset="0"/>
                <a:ea typeface="+mn-ea"/>
                <a:cs typeface="+mn-cs"/>
              </a:rPr>
              <a:t>Username/password provider. The username/password provider allows an application to sign in a user by using their username and password. Use this flow only when you cannot use any of the other OAuth flows.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206531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device code flow allows users to sign in to a device by using another device. With this provider, you only need to provide a client id and authority. In this context, the authority specifies the types of accounts that you can allow to make requests by using this token. In this example, you’re allowing requests to any Azure AD organization on the Azure public cloud.</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065150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integrated Windows flow allows Windows computers to silently acquire an access token when they are domain joined. With this provider, you only need to provide a client id and authority.  In this context, the authority specifies the types of accounts you can allow to make requests using this token. In this example, we are only allowing requests to a specific Azure AD organization on the Azure government cloud.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859053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486201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t>
            </a:r>
            <a:r>
              <a:rPr lang="en-US" sz="882" b="0" i="0" kern="1200" dirty="0">
                <a:solidFill>
                  <a:schemeClr val="tx1"/>
                </a:solidFill>
                <a:effectLst/>
                <a:latin typeface="Segoe UI Light" pitchFamily="34" charset="0"/>
                <a:ea typeface="+mn-ea"/>
                <a:cs typeface="+mn-cs"/>
              </a:rPr>
              <a:t>he Microsoft Graph client simplifies making calls to Microsoft Graph. You can use a single client instance for the lifetime of the application.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code example depicts how to create an instance of a Microsoft Graph client with an authentication provider. The authentication provider will handle acquiring access tokens for the application. </a:t>
            </a:r>
            <a:r>
              <a:rPr lang="en-US" dirty="0"/>
              <a:t>After the client is created, you can use the </a:t>
            </a:r>
            <a:r>
              <a:rPr lang="en-US" b="1" dirty="0"/>
              <a:t>Me</a:t>
            </a:r>
            <a:r>
              <a:rPr lang="en-US" b="0" dirty="0"/>
              <a:t> property to make a request to the associated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24464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a:t>
            </a:r>
            <a:r>
              <a:rPr lang="en-US" sz="1200" kern="1200" dirty="0">
                <a:solidFill>
                  <a:schemeClr val="tx1"/>
                </a:solidFill>
                <a:effectLst/>
                <a:latin typeface="+mn-lt"/>
                <a:ea typeface="+mn-ea"/>
                <a:cs typeface="+mn-cs"/>
              </a:rPr>
              <a:t>it’s</a:t>
            </a:r>
            <a:r>
              <a:rPr lang="en-US" sz="882" b="0" i="0" kern="1200" dirty="0">
                <a:solidFill>
                  <a:schemeClr val="tx1"/>
                </a:solidFill>
                <a:effectLst/>
                <a:latin typeface="Segoe UI Light" pitchFamily="34" charset="0"/>
                <a:ea typeface="+mn-ea"/>
                <a:cs typeface="+mn-cs"/>
              </a:rPr>
              <a:t> allowed according to the rules you have specified.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182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One option for authorizing a request is by using Shared Key.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a:t>
            </a:r>
            <a:r>
              <a:rPr lang="en-US" sz="1200" kern="1200" dirty="0">
                <a:solidFill>
                  <a:schemeClr val="tx1"/>
                </a:solidFill>
                <a:effectLst/>
                <a:latin typeface="+mn-lt"/>
                <a:ea typeface="+mn-ea"/>
                <a:cs typeface="+mn-cs"/>
              </a:rPr>
              <a:t>Representational State Transfer (REST)</a:t>
            </a:r>
            <a:r>
              <a:rPr lang="en-US" sz="882" b="0" i="0" kern="1200" dirty="0">
                <a:solidFill>
                  <a:schemeClr val="tx1"/>
                </a:solidFill>
                <a:effectLst/>
                <a:latin typeface="Segoe UI Light" pitchFamily="34" charset="0"/>
                <a:ea typeface="+mn-ea"/>
                <a:cs typeface="+mn-cs"/>
              </a:rPr>
              <a:t> API. Shared Key authorization for the Table service in version 2009-09-19 and later versions uses the same signature string as in previous versions of the Table service.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55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18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0" dirty="0"/>
              <a:t>For</a:t>
            </a:r>
            <a:r>
              <a:rPr lang="en-US" b="1" dirty="0"/>
              <a:t> </a:t>
            </a:r>
            <a:r>
              <a:rPr lang="en-US" sz="882" b="0" i="0" kern="1200" dirty="0">
                <a:solidFill>
                  <a:schemeClr val="tx1"/>
                </a:solidFill>
                <a:effectLst/>
                <a:latin typeface="Segoe UI Light" pitchFamily="34" charset="0"/>
                <a:ea typeface="+mn-ea"/>
                <a:cs typeface="+mn-cs"/>
              </a:rPr>
              <a:t>clients that need to access protected resources, Azure AD provides the Active Directory Authentication Library (ADAL). ADAL v1.0 enables application developers to authenticate users to cloud or on-premises Active Directory (AD) and obtain tokens for securing API calls. ADAL makes authentication easier for developers through features such 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Configurable token cache that stores access tokens and refresh tokens.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Automatic token refresh when an access token expires, and a refresh token is available.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 for asynchronous method calls.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485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02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the information necessary to grant controlled access to a storage resource. The URI query parameters specify the time interval over which the Shared Access Signature is valid, the permissions that it grants, the resource </a:t>
            </a:r>
            <a:r>
              <a:rPr lang="en-US" baseline="0" dirty="0"/>
              <a:t>that’s</a:t>
            </a:r>
            <a:r>
              <a:rPr lang="en-US" dirty="0"/>
              <a:t>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44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two design patterns are typical:</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an SAS. After the client receives the SAS, it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755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in the SAS URI (or are inferred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29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 associate an SAS with a stored access policy, the SAS inherits the constraints—the start time, expiration time, and permissions—that were defined for the stored access policy.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difference between ad hoc SAS and a stored access policy is important for one key scenario: revocation. An SAS is a URL, so anyone who obtains the SAS can use it, regardless of who requested it. If an SAS is published publicly, it can be used by anyone in the world. Stored access policies give you the option to revoke permissions without having to regenerate the storage account keys. Set the expiration on these to a very long time in the future (or infinitely), and make sure it’s regularly updated to move it further into the future.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2/26/2023 12:44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148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new employee at your company, you signed in to your Microsoft 365 applications for the first time and discovered that your profile information isn't accurate.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also noticed that the name and profile picture when you sign in aren't correct.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i</a:t>
            </a:r>
            <a:r>
              <a:rPr lang="en-US" sz="882" b="0" i="0" kern="1200" dirty="0">
                <a:solidFill>
                  <a:schemeClr val="tx1"/>
                </a:solidFill>
                <a:effectLst/>
                <a:latin typeface="Segoe UI Light" pitchFamily="34" charset="0"/>
                <a:ea typeface="+mn-ea"/>
                <a:cs typeface="+mn-cs"/>
              </a:rPr>
              <a:t>nitialize your app's </a:t>
            </a:r>
            <a:r>
              <a:rPr lang="en-US" b="1" dirty="0"/>
              <a:t>AuthenticationContext</a:t>
            </a:r>
            <a:r>
              <a:rPr lang="en-US" sz="882" b="0" i="0" kern="1200" dirty="0">
                <a:solidFill>
                  <a:schemeClr val="tx1"/>
                </a:solidFill>
                <a:effectLst/>
                <a:latin typeface="Segoe UI Light" pitchFamily="34" charset="0"/>
                <a:ea typeface="+mn-ea"/>
                <a:cs typeface="+mn-cs"/>
              </a:rPr>
              <a:t>, which is ADAL's primary class.</a:t>
            </a:r>
            <a:r>
              <a:rPr lang="en-US" sz="882" b="1" i="0" kern="1200" dirty="0">
                <a:solidFill>
                  <a:schemeClr val="tx1"/>
                </a:solidFill>
                <a:effectLst/>
                <a:latin typeface="Segoe UI Light" pitchFamily="34" charset="0"/>
                <a:ea typeface="+mn-ea"/>
                <a:cs typeface="+mn-cs"/>
              </a:rPr>
              <a:t> </a:t>
            </a:r>
            <a:r>
              <a:rPr lang="en-US" b="1" dirty="0"/>
              <a:t>AuthenticationContext</a:t>
            </a:r>
            <a:r>
              <a:rPr lang="en-US" sz="882" b="0" i="0" kern="1200" dirty="0">
                <a:solidFill>
                  <a:schemeClr val="tx1"/>
                </a:solidFill>
                <a:effectLst/>
                <a:latin typeface="Segoe UI Light" pitchFamily="34" charset="0"/>
                <a:ea typeface="+mn-ea"/>
                <a:cs typeface="+mn-cs"/>
              </a:rPr>
              <a:t> is where you pass ADAL the coordinates it needs to communicate with Azure AD and tell it how to cache tokens.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682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basic principle behind ADAL is that whenever your app needs an access token, your app simply calls </a:t>
            </a:r>
            <a:r>
              <a:rPr lang="en-US" b="1" dirty="0"/>
              <a:t>authContext.AcquireTokenAsync(...)</a:t>
            </a:r>
            <a:r>
              <a:rPr lang="en-US" b="0" i="0" dirty="0">
                <a:solidFill>
                  <a:srgbClr val="000000"/>
                </a:solidFill>
                <a:effectLst/>
                <a:latin typeface="Segoe UI" panose="020B0502040204020203" pitchFamily="34" charset="0"/>
              </a:rPr>
              <a:t>, and ADAL does the rest. </a:t>
            </a:r>
            <a:r>
              <a:rPr lang="en-US" sz="882" b="0" i="0" kern="1200" dirty="0">
                <a:solidFill>
                  <a:schemeClr val="tx1"/>
                </a:solidFill>
                <a:effectLst/>
                <a:latin typeface="Segoe UI Light" pitchFamily="34" charset="0"/>
                <a:ea typeface="+mn-ea"/>
                <a:cs typeface="+mn-cs"/>
              </a:rPr>
              <a:t>When your app requests a token by calling </a:t>
            </a:r>
            <a:r>
              <a:rPr lang="en-US" sz="882" b="1" i="0" kern="1200" dirty="0">
                <a:solidFill>
                  <a:schemeClr val="tx1"/>
                </a:solidFill>
                <a:effectLst/>
                <a:latin typeface="Segoe UI Light" pitchFamily="34" charset="0"/>
                <a:ea typeface="+mn-ea"/>
                <a:cs typeface="+mn-cs"/>
              </a:rPr>
              <a:t>AcquireTokenAsync(...)</a:t>
            </a:r>
            <a:r>
              <a:rPr lang="en-US" sz="882" b="0" i="0" kern="1200" dirty="0">
                <a:solidFill>
                  <a:schemeClr val="tx1"/>
                </a:solidFill>
                <a:effectLst/>
                <a:latin typeface="Segoe UI Light" pitchFamily="34" charset="0"/>
                <a:ea typeface="+mn-ea"/>
                <a:cs typeface="+mn-cs"/>
              </a:rPr>
              <a:t>, ADAL will attempt to return a token without asking the user for credentials. If ADAL determines that the user needs to sign in to get a token, it will display a login dialog, collect the user's credentials, and return a token upon successful authentication. If ADAL is unable to return a token for any reason, it will throw an </a:t>
            </a:r>
            <a:r>
              <a:rPr lang="en-US" sz="882" b="1" i="0" kern="1200" dirty="0">
                <a:solidFill>
                  <a:schemeClr val="tx1"/>
                </a:solidFill>
                <a:effectLst/>
                <a:latin typeface="Segoe UI Light" pitchFamily="34" charset="0"/>
                <a:ea typeface="+mn-ea"/>
                <a:cs typeface="+mn-cs"/>
              </a:rPr>
              <a:t>AdalException</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4272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Until recently, most developers have worked with the Azure AD v1.0 platform to authenticate work and school accounts (provisioned by Azure AD) by requesting tokens from the Azure AD v1.0 endpoint by using ADAL, Azure portal for application registration and configuration, and Azure AD Graph API for programmatic application configuration.</a:t>
            </a:r>
            <a:r>
              <a:rPr lang="en-US" b="0" dirty="0"/>
              <a:t> The diagram depicts the evolution of Azure AD into the Microsoft identity platform.</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2566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 Microsoft identity platform (v2.0), you can expand your reach to these kinds of users: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Work and school accounts (Azure AD provisioned accounts)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Personal accounts (such as Outlook.com or Hotmail.com)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customers who bring their own email or social identity (such as LinkedIn, Facebook, Google) via the Azure AD B2C offering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the unified Microsoft identity platform, you can write code once and authenticate any Microsoft identity into your application. For several platforms, there’s a fully supported open-source library called Microsoft Authentication Library (MSAL). You can use the Azure portal to register and configure your application, and use the Microsoft Graph API for programmatic application configuration.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278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consists of an authentication service, open-source libraries, application registration and configuration (through a developer portal and application API), full developer documentation, quickstart samples, code samples, tutorials, how-to guides, and other developer content. The Microsoft identity platform supports industry standard protocols such as Open Authorization (OAuth) 2.0 and OpenID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2/26/2023 12:44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80171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185051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10916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691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0998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6476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3582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9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4086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84036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296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343229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105622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19291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396053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035132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238259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33042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48263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275549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80179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2361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6162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712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1284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86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64045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9337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720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36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9761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591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9530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38406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5972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196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06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3944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6945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83121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011503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018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9.svg"/><Relationship Id="rId3" Type="http://schemas.openxmlformats.org/officeDocument/2006/relationships/notesSlide" Target="../notesSlides/notesSlide10.xml"/><Relationship Id="rId7" Type="http://schemas.openxmlformats.org/officeDocument/2006/relationships/image" Target="../media/image25.svg"/><Relationship Id="rId12"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image" Target="../media/image24.png"/><Relationship Id="rId11" Type="http://schemas.openxmlformats.org/officeDocument/2006/relationships/image" Target="../media/image27.svg"/><Relationship Id="rId5" Type="http://schemas.openxmlformats.org/officeDocument/2006/relationships/image" Target="../media/image11.svg"/><Relationship Id="rId10" Type="http://schemas.openxmlformats.org/officeDocument/2006/relationships/image" Target="../media/image26.png"/><Relationship Id="rId4" Type="http://schemas.openxmlformats.org/officeDocument/2006/relationships/image" Target="../media/image10.png"/><Relationship Id="rId9"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6.xml"/><Relationship Id="rId7"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8.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10.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36.sv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9.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image" Target="../media/image10.png"/><Relationship Id="rId11" Type="http://schemas.openxmlformats.org/officeDocument/2006/relationships/image" Target="../media/image36.svg"/><Relationship Id="rId5" Type="http://schemas.openxmlformats.org/officeDocument/2006/relationships/image" Target="../media/image34.svg"/><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38.sv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20.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3.xml"/><Relationship Id="rId6" Type="http://schemas.openxmlformats.org/officeDocument/2006/relationships/image" Target="../media/image10.png"/><Relationship Id="rId11" Type="http://schemas.openxmlformats.org/officeDocument/2006/relationships/image" Target="../media/image36.svg"/><Relationship Id="rId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39.png"/><Relationship Id="rId9" Type="http://schemas.openxmlformats.org/officeDocument/2006/relationships/image" Target="../media/image34.sv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1.xml"/><Relationship Id="rId7" Type="http://schemas.openxmlformats.org/officeDocument/2006/relationships/image" Target="../media/image34.svg"/><Relationship Id="rId2" Type="http://schemas.openxmlformats.org/officeDocument/2006/relationships/slideLayout" Target="../slideLayouts/slideLayout5.xml"/><Relationship Id="rId1" Type="http://schemas.openxmlformats.org/officeDocument/2006/relationships/tags" Target="../tags/tag24.x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42.svg"/><Relationship Id="rId10" Type="http://schemas.openxmlformats.org/officeDocument/2006/relationships/image" Target="../media/image35.png"/><Relationship Id="rId4" Type="http://schemas.openxmlformats.org/officeDocument/2006/relationships/image" Target="../media/image41.pn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6.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4.png"/><Relationship Id="rId11" Type="http://schemas.openxmlformats.org/officeDocument/2006/relationships/image" Target="../media/image11.svg"/><Relationship Id="rId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5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48.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2.png"/><Relationship Id="rId2" Type="http://schemas.openxmlformats.org/officeDocument/2006/relationships/slideLayout" Target="../slideLayouts/slideLayout9.xml"/><Relationship Id="rId1" Type="http://schemas.openxmlformats.org/officeDocument/2006/relationships/tags" Target="../tags/tag5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59.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1.xml"/><Relationship Id="rId1" Type="http://schemas.openxmlformats.org/officeDocument/2006/relationships/tags" Target="../tags/tag60.xml"/><Relationship Id="rId5" Type="http://schemas.openxmlformats.org/officeDocument/2006/relationships/chart" Target="../charts/chart1.xml"/><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49.emf"/><Relationship Id="rId2" Type="http://schemas.openxmlformats.org/officeDocument/2006/relationships/slideLayout" Target="../slideLayouts/slideLayout52.xml"/><Relationship Id="rId1" Type="http://schemas.openxmlformats.org/officeDocument/2006/relationships/tags" Target="../tags/tag61.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5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sv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8.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06: Implement user authentication and authorization</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r>
              <a:rPr lang="en-US" dirty="0" err="1"/>
              <a:t>Jitin</a:t>
            </a:r>
            <a:r>
              <a:rPr lang="en-US"/>
              <a:t> Singh</a:t>
            </a:r>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custDataLst>
      <p:tags r:id="rId1"/>
    </p:custDataLst>
    <p:extLst>
      <p:ext uri="{BB962C8B-B14F-4D97-AF65-F5344CB8AC3E}">
        <p14:creationId xmlns:p14="http://schemas.microsoft.com/office/powerpoint/2010/main" val="3492138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a:t>
            </a:r>
          </a:p>
        </p:txBody>
      </p:sp>
      <p:grpSp>
        <p:nvGrpSpPr>
          <p:cNvPr id="7" name="Group 6" descr="The diagram depicts the layers of endpoints, SDKs, and UI associated with the Microsoft identity platform.">
            <a:extLst>
              <a:ext uri="{FF2B5EF4-FFF2-40B4-BE49-F238E27FC236}">
                <a16:creationId xmlns:a16="http://schemas.microsoft.com/office/drawing/2014/main" id="{B3C16D65-A051-40A0-AD51-972D62B450CA}"/>
              </a:ext>
            </a:extLst>
          </p:cNvPr>
          <p:cNvGrpSpPr/>
          <p:nvPr/>
        </p:nvGrpSpPr>
        <p:grpSpPr>
          <a:xfrm>
            <a:off x="634659" y="1428750"/>
            <a:ext cx="10922682" cy="4840288"/>
            <a:chOff x="634659" y="1428750"/>
            <a:chExt cx="10922682" cy="4840288"/>
          </a:xfrm>
        </p:grpSpPr>
        <p:sp>
          <p:nvSpPr>
            <p:cNvPr id="15" name="Rectangle 14">
              <a:extLst>
                <a:ext uri="{FF2B5EF4-FFF2-40B4-BE49-F238E27FC236}">
                  <a16:creationId xmlns:a16="http://schemas.microsoft.com/office/drawing/2014/main" id="{A38EF696-3121-482A-8049-5E8EBA4823FB}"/>
                </a:ext>
              </a:extLst>
            </p:cNvPr>
            <p:cNvSpPr/>
            <p:nvPr/>
          </p:nvSpPr>
          <p:spPr bwMode="auto">
            <a:xfrm>
              <a:off x="5002161" y="1971301"/>
              <a:ext cx="6555180" cy="403761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3D54F4DA-9E66-4904-8A03-F485B5251E38}"/>
                </a:ext>
              </a:extLst>
            </p:cNvPr>
            <p:cNvGrpSpPr/>
            <p:nvPr/>
          </p:nvGrpSpPr>
          <p:grpSpPr>
            <a:xfrm>
              <a:off x="9618578" y="5126532"/>
              <a:ext cx="1634982" cy="432000"/>
              <a:chOff x="9159421" y="5175714"/>
              <a:chExt cx="1634982" cy="432000"/>
            </a:xfrm>
          </p:grpSpPr>
          <p:pic>
            <p:nvPicPr>
              <p:cNvPr id="4" name="Graphic 11">
                <a:extLst>
                  <a:ext uri="{FF2B5EF4-FFF2-40B4-BE49-F238E27FC236}">
                    <a16:creationId xmlns:a16="http://schemas.microsoft.com/office/drawing/2014/main" id="{5BA4DE76-54D1-418B-A037-9F2D213CA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p:spPr>
          </p:pic>
          <p:pic>
            <p:nvPicPr>
              <p:cNvPr id="5" name="Graphic 21">
                <a:extLst>
                  <a:ext uri="{FF2B5EF4-FFF2-40B4-BE49-F238E27FC236}">
                    <a16:creationId xmlns:a16="http://schemas.microsoft.com/office/drawing/2014/main" id="{08D09605-BC90-4711-BF72-7DE37E3651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p:spPr>
          </p:pic>
          <p:pic>
            <p:nvPicPr>
              <p:cNvPr id="1026" name="Picture 2" descr="Image result for linkedin">
                <a:extLst>
                  <a:ext uri="{FF2B5EF4-FFF2-40B4-BE49-F238E27FC236}">
                    <a16:creationId xmlns:a16="http://schemas.microsoft.com/office/drawing/2014/main" id="{3BDE077A-B554-476F-BC5D-59C27E2DF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54E3BE2E-3E7C-4A1B-971E-28A0161D9B4F}"/>
                </a:ext>
              </a:extLst>
            </p:cNvPr>
            <p:cNvPicPr>
              <a:picLocks noChangeAspect="1"/>
            </p:cNvPicPr>
            <p:nvPr/>
          </p:nvPicPr>
          <p:blipFill>
            <a:blip r:embed="rId7"/>
            <a:stretch>
              <a:fillRect/>
            </a:stretch>
          </p:blipFill>
          <p:spPr>
            <a:xfrm>
              <a:off x="8010895" y="5126532"/>
              <a:ext cx="540000" cy="540000"/>
            </a:xfrm>
            <a:prstGeom prst="rect">
              <a:avLst/>
            </a:prstGeom>
          </p:spPr>
        </p:pic>
        <p:sp>
          <p:nvSpPr>
            <p:cNvPr id="10" name="Rectangle 9">
              <a:extLst>
                <a:ext uri="{FF2B5EF4-FFF2-40B4-BE49-F238E27FC236}">
                  <a16:creationId xmlns:a16="http://schemas.microsoft.com/office/drawing/2014/main" id="{8D939E38-E70C-42A8-B02C-3CEA74368CCB}"/>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9" name="Rectangle 8">
              <a:extLst>
                <a:ext uri="{FF2B5EF4-FFF2-40B4-BE49-F238E27FC236}">
                  <a16:creationId xmlns:a16="http://schemas.microsoft.com/office/drawing/2014/main" id="{E8F57378-DBFC-469E-ADA2-BE39C57A1C4C}"/>
                </a:ext>
              </a:extLst>
            </p:cNvPr>
            <p:cNvSpPr/>
            <p:nvPr/>
          </p:nvSpPr>
          <p:spPr bwMode="auto">
            <a:xfrm>
              <a:off x="5099720"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3" name="Rectangle 12">
              <a:extLst>
                <a:ext uri="{FF2B5EF4-FFF2-40B4-BE49-F238E27FC236}">
                  <a16:creationId xmlns:a16="http://schemas.microsoft.com/office/drawing/2014/main" id="{5C7A47B8-3476-43B3-AC5B-7BB1729AC4CF}"/>
                </a:ext>
              </a:extLst>
            </p:cNvPr>
            <p:cNvSpPr/>
            <p:nvPr/>
          </p:nvSpPr>
          <p:spPr bwMode="auto">
            <a:xfrm>
              <a:off x="7254895"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4" name="Rectangle 13">
              <a:extLst>
                <a:ext uri="{FF2B5EF4-FFF2-40B4-BE49-F238E27FC236}">
                  <a16:creationId xmlns:a16="http://schemas.microsoft.com/office/drawing/2014/main" id="{1BEEB0B9-99A4-426F-933E-E63AE08440AF}"/>
                </a:ext>
              </a:extLst>
            </p:cNvPr>
            <p:cNvSpPr/>
            <p:nvPr/>
          </p:nvSpPr>
          <p:spPr bwMode="auto">
            <a:xfrm>
              <a:off x="9410069"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77219E34-2A7B-47F1-882B-CA76A540C6E9}"/>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837C4E47-EE6D-470F-B8D9-32B16192C5F0}"/>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2" name="TextBox 11">
              <a:extLst>
                <a:ext uri="{FF2B5EF4-FFF2-40B4-BE49-F238E27FC236}">
                  <a16:creationId xmlns:a16="http://schemas.microsoft.com/office/drawing/2014/main" id="{81F13FA4-01F2-4C07-A113-6F309D93DB70}"/>
                </a:ext>
              </a:extLst>
            </p:cNvPr>
            <p:cNvSpPr txBox="1"/>
            <p:nvPr/>
          </p:nvSpPr>
          <p:spPr>
            <a:xfrm>
              <a:off x="2062128" y="1636669"/>
              <a:ext cx="276146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E122683-FCDF-4172-BCB5-25AE19EF96E5}"/>
                </a:ext>
              </a:extLst>
            </p:cNvPr>
            <p:cNvSpPr txBox="1"/>
            <p:nvPr/>
          </p:nvSpPr>
          <p:spPr>
            <a:xfrm>
              <a:off x="6734702" y="1636669"/>
              <a:ext cx="309238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Microsoft identity platform (v2.0)</a:t>
              </a:r>
            </a:p>
          </p:txBody>
        </p:sp>
        <p:sp>
          <p:nvSpPr>
            <p:cNvPr id="30" name="TextBox 29">
              <a:extLst>
                <a:ext uri="{FF2B5EF4-FFF2-40B4-BE49-F238E27FC236}">
                  <a16:creationId xmlns:a16="http://schemas.microsoft.com/office/drawing/2014/main" id="{F8E490DC-D89B-417C-9034-BFE8071A1205}"/>
                </a:ext>
              </a:extLst>
            </p:cNvPr>
            <p:cNvSpPr txBox="1"/>
            <p:nvPr/>
          </p:nvSpPr>
          <p:spPr>
            <a:xfrm>
              <a:off x="634659" y="2094173"/>
              <a:ext cx="873894"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31" name="TextBox 30">
              <a:extLst>
                <a:ext uri="{FF2B5EF4-FFF2-40B4-BE49-F238E27FC236}">
                  <a16:creationId xmlns:a16="http://schemas.microsoft.com/office/drawing/2014/main" id="{D311AADF-0EBA-4240-ADC3-860432A08656}"/>
                </a:ext>
              </a:extLst>
            </p:cNvPr>
            <p:cNvSpPr txBox="1"/>
            <p:nvPr/>
          </p:nvSpPr>
          <p:spPr>
            <a:xfrm>
              <a:off x="730070" y="4840830"/>
              <a:ext cx="778483"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32" name="TextBox 31">
              <a:extLst>
                <a:ext uri="{FF2B5EF4-FFF2-40B4-BE49-F238E27FC236}">
                  <a16:creationId xmlns:a16="http://schemas.microsoft.com/office/drawing/2014/main" id="{CBECC9E6-25A5-455C-A977-1BB3B65895ED}"/>
                </a:ext>
              </a:extLst>
            </p:cNvPr>
            <p:cNvSpPr txBox="1"/>
            <p:nvPr/>
          </p:nvSpPr>
          <p:spPr>
            <a:xfrm>
              <a:off x="774378" y="2799904"/>
              <a:ext cx="734175"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33" name="TextBox 32">
              <a:extLst>
                <a:ext uri="{FF2B5EF4-FFF2-40B4-BE49-F238E27FC236}">
                  <a16:creationId xmlns:a16="http://schemas.microsoft.com/office/drawing/2014/main" id="{42F38CC8-956E-45D8-8C81-7E1D1A96395F}"/>
                </a:ext>
              </a:extLst>
            </p:cNvPr>
            <p:cNvSpPr txBox="1"/>
            <p:nvPr/>
          </p:nvSpPr>
          <p:spPr>
            <a:xfrm>
              <a:off x="875367" y="3697803"/>
              <a:ext cx="633186"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37" name="Straight Arrow Connector 36">
              <a:extLst>
                <a:ext uri="{FF2B5EF4-FFF2-40B4-BE49-F238E27FC236}">
                  <a16:creationId xmlns:a16="http://schemas.microsoft.com/office/drawing/2014/main" id="{F098D587-084E-4AD0-B664-E49C04CFC2E6}"/>
                </a:ext>
              </a:extLst>
            </p:cNvPr>
            <p:cNvCxnSpPr>
              <a:cxnSpLocks/>
              <a:stCxn id="3" idx="2"/>
            </p:cNvCxnSpPr>
            <p:nvPr/>
          </p:nvCxnSpPr>
          <p:spPr>
            <a:xfrm>
              <a:off x="8280895" y="252446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0A599A-2E74-44A4-BD63-4BAA57276B23}"/>
                </a:ext>
              </a:extLst>
            </p:cNvPr>
            <p:cNvCxnSpPr>
              <a:cxnSpLocks/>
            </p:cNvCxnSpPr>
            <p:nvPr/>
          </p:nvCxnSpPr>
          <p:spPr>
            <a:xfrm>
              <a:off x="8274123" y="3234362"/>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EA3046-CCBF-420D-9C8D-45AACDF4CCE7}"/>
                </a:ext>
              </a:extLst>
            </p:cNvPr>
            <p:cNvCxnSpPr>
              <a:cxnSpLocks/>
            </p:cNvCxnSpPr>
            <p:nvPr/>
          </p:nvCxnSpPr>
          <p:spPr>
            <a:xfrm>
              <a:off x="8267351"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F463DC-0909-444C-B8C7-4717A31E888F}"/>
                </a:ext>
              </a:extLst>
            </p:cNvPr>
            <p:cNvCxnSpPr>
              <a:cxnSpLocks/>
            </p:cNvCxnSpPr>
            <p:nvPr/>
          </p:nvCxnSpPr>
          <p:spPr>
            <a:xfrm>
              <a:off x="6125720"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BF0D9C-7957-4E59-9114-529528DE8D09}"/>
                </a:ext>
              </a:extLst>
            </p:cNvPr>
            <p:cNvCxnSpPr>
              <a:cxnSpLocks/>
            </p:cNvCxnSpPr>
            <p:nvPr/>
          </p:nvCxnSpPr>
          <p:spPr>
            <a:xfrm>
              <a:off x="10436069"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C0FC0E-4570-444F-BFEE-4C76390941D4}"/>
                </a:ext>
              </a:extLst>
            </p:cNvPr>
            <p:cNvSpPr/>
            <p:nvPr/>
          </p:nvSpPr>
          <p:spPr bwMode="auto">
            <a:xfrm>
              <a:off x="5908304" y="3512259"/>
              <a:ext cx="4745180" cy="50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44" name="Straight Arrow Connector 43">
              <a:extLst>
                <a:ext uri="{FF2B5EF4-FFF2-40B4-BE49-F238E27FC236}">
                  <a16:creationId xmlns:a16="http://schemas.microsoft.com/office/drawing/2014/main" id="{E2BE936E-69B9-42AC-86E9-25AB8747A5E5}"/>
                </a:ext>
              </a:extLst>
            </p:cNvPr>
            <p:cNvCxnSpPr>
              <a:cxnSpLocks/>
              <a:stCxn id="9" idx="1"/>
              <a:endCxn id="18" idx="3"/>
            </p:cNvCxnSpPr>
            <p:nvPr/>
          </p:nvCxnSpPr>
          <p:spPr>
            <a:xfrm flipH="1">
              <a:off x="4757503" y="4610491"/>
              <a:ext cx="34221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C39B31CB-1153-4D52-9F76-276BC369035A}"/>
                </a:ext>
              </a:extLst>
            </p:cNvPr>
            <p:cNvCxnSpPr>
              <a:stCxn id="17" idx="3"/>
            </p:cNvCxnSpPr>
            <p:nvPr/>
          </p:nvCxnSpPr>
          <p:spPr>
            <a:xfrm>
              <a:off x="4755333" y="3802582"/>
              <a:ext cx="941033" cy="442434"/>
            </a:xfrm>
            <a:prstGeom prst="bentConnector3">
              <a:avLst>
                <a:gd name="adj1" fmla="val 10010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D98FE86-AF14-4DD1-A689-CAC461C3B76E}"/>
                </a:ext>
              </a:extLst>
            </p:cNvPr>
            <p:cNvCxnSpPr>
              <a:cxnSpLocks/>
            </p:cNvCxnSpPr>
            <p:nvPr/>
          </p:nvCxnSpPr>
          <p:spPr>
            <a:xfrm>
              <a:off x="3729333" y="316468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D2EECF5-E493-4C4F-828F-AEF198DA2314}"/>
                </a:ext>
              </a:extLst>
            </p:cNvPr>
            <p:cNvCxnSpPr>
              <a:cxnSpLocks/>
              <a:stCxn id="3" idx="1"/>
              <a:endCxn id="16" idx="0"/>
            </p:cNvCxnSpPr>
            <p:nvPr/>
          </p:nvCxnSpPr>
          <p:spPr>
            <a:xfrm rot="10800000" flipV="1">
              <a:off x="3729333" y="2344465"/>
              <a:ext cx="2178734" cy="183528"/>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854628D-5C06-417F-B910-CC32E17428E7}"/>
                </a:ext>
              </a:extLst>
            </p:cNvPr>
            <p:cNvCxnSpPr>
              <a:cxnSpLocks/>
              <a:endCxn id="18" idx="1"/>
            </p:cNvCxnSpPr>
            <p:nvPr/>
          </p:nvCxnSpPr>
          <p:spPr>
            <a:xfrm rot="16200000" flipH="1">
              <a:off x="1699193" y="3604181"/>
              <a:ext cx="1727246" cy="28537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3363BD9-BC1D-418A-ACCC-F59791D01A8F}"/>
                </a:ext>
              </a:extLst>
            </p:cNvPr>
            <p:cNvCxnSpPr>
              <a:cxnSpLocks/>
            </p:cNvCxnSpPr>
            <p:nvPr/>
          </p:nvCxnSpPr>
          <p:spPr>
            <a:xfrm>
              <a:off x="2411322" y="2887993"/>
              <a:ext cx="42218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0" name="Left Bracket 1029">
              <a:extLst>
                <a:ext uri="{FF2B5EF4-FFF2-40B4-BE49-F238E27FC236}">
                  <a16:creationId xmlns:a16="http://schemas.microsoft.com/office/drawing/2014/main" id="{75B3CE11-726E-4D9E-99B6-9B3A1380B4FE}"/>
                </a:ext>
              </a:extLst>
            </p:cNvPr>
            <p:cNvSpPr/>
            <p:nvPr/>
          </p:nvSpPr>
          <p:spPr>
            <a:xfrm>
              <a:off x="1945056" y="4245016"/>
              <a:ext cx="194622" cy="1623715"/>
            </a:xfrm>
            <a:prstGeom prst="leftBracket">
              <a:avLst>
                <a:gd name="adj" fmla="val 77570"/>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2" name="Left Bracket 71">
              <a:extLst>
                <a:ext uri="{FF2B5EF4-FFF2-40B4-BE49-F238E27FC236}">
                  <a16:creationId xmlns:a16="http://schemas.microsoft.com/office/drawing/2014/main" id="{0DED0E13-3543-40D9-ABC2-29FFBC7997B7}"/>
                </a:ext>
              </a:extLst>
            </p:cNvPr>
            <p:cNvSpPr/>
            <p:nvPr/>
          </p:nvSpPr>
          <p:spPr>
            <a:xfrm>
              <a:off x="1945056" y="3439368"/>
              <a:ext cx="194622" cy="717109"/>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3" name="Left Bracket 72">
              <a:extLst>
                <a:ext uri="{FF2B5EF4-FFF2-40B4-BE49-F238E27FC236}">
                  <a16:creationId xmlns:a16="http://schemas.microsoft.com/office/drawing/2014/main" id="{89203517-E7C3-4B65-B114-6553C4DB1987}"/>
                </a:ext>
              </a:extLst>
            </p:cNvPr>
            <p:cNvSpPr/>
            <p:nvPr/>
          </p:nvSpPr>
          <p:spPr>
            <a:xfrm>
              <a:off x="1945056" y="2527992"/>
              <a:ext cx="194622" cy="710508"/>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4" name="Left Bracket 73">
              <a:extLst>
                <a:ext uri="{FF2B5EF4-FFF2-40B4-BE49-F238E27FC236}">
                  <a16:creationId xmlns:a16="http://schemas.microsoft.com/office/drawing/2014/main" id="{FD708735-6DC9-4633-9593-B62DD8DA0C90}"/>
                </a:ext>
              </a:extLst>
            </p:cNvPr>
            <p:cNvSpPr/>
            <p:nvPr/>
          </p:nvSpPr>
          <p:spPr>
            <a:xfrm>
              <a:off x="1945056" y="2096298"/>
              <a:ext cx="194622" cy="367207"/>
            </a:xfrm>
            <a:prstGeom prst="leftBracket">
              <a:avLst>
                <a:gd name="adj" fmla="val 37438"/>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032" name="Straight Connector 1031">
              <a:extLst>
                <a:ext uri="{FF2B5EF4-FFF2-40B4-BE49-F238E27FC236}">
                  <a16:creationId xmlns:a16="http://schemas.microsoft.com/office/drawing/2014/main" id="{67C78CEB-9667-48E4-9F35-16CBDBC94E41}"/>
                </a:ext>
              </a:extLst>
            </p:cNvPr>
            <p:cNvCxnSpPr>
              <a:cxnSpLocks/>
              <a:stCxn id="1030" idx="1"/>
            </p:cNvCxnSpPr>
            <p:nvPr/>
          </p:nvCxnSpPr>
          <p:spPr>
            <a:xfrm flipH="1">
              <a:off x="1633682" y="5056874"/>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575FD6-8596-4128-8C3F-8F3B93C2D02A}"/>
                </a:ext>
              </a:extLst>
            </p:cNvPr>
            <p:cNvCxnSpPr>
              <a:cxnSpLocks/>
            </p:cNvCxnSpPr>
            <p:nvPr/>
          </p:nvCxnSpPr>
          <p:spPr>
            <a:xfrm flipH="1">
              <a:off x="1633682" y="3797922"/>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2812EB8-D3FE-48BA-896F-725F3D3CB671}"/>
                </a:ext>
              </a:extLst>
            </p:cNvPr>
            <p:cNvCxnSpPr>
              <a:cxnSpLocks/>
            </p:cNvCxnSpPr>
            <p:nvPr/>
          </p:nvCxnSpPr>
          <p:spPr>
            <a:xfrm flipH="1">
              <a:off x="1633682" y="2883246"/>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05E99B4-DB3D-4F69-8AB0-EA021D933E2D}"/>
                </a:ext>
              </a:extLst>
            </p:cNvPr>
            <p:cNvCxnSpPr>
              <a:cxnSpLocks/>
            </p:cNvCxnSpPr>
            <p:nvPr/>
          </p:nvCxnSpPr>
          <p:spPr>
            <a:xfrm flipH="1">
              <a:off x="1633682" y="2279901"/>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4812434-83A5-4FD9-86B3-944E203911D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3" name="Rectangle 2">
              <a:extLst>
                <a:ext uri="{FF2B5EF4-FFF2-40B4-BE49-F238E27FC236}">
                  <a16:creationId xmlns:a16="http://schemas.microsoft.com/office/drawing/2014/main" id="{13AC9233-9050-4EF8-B82E-EC1598F5AC7B}"/>
                </a:ext>
              </a:extLst>
            </p:cNvPr>
            <p:cNvSpPr/>
            <p:nvPr/>
          </p:nvSpPr>
          <p:spPr bwMode="auto">
            <a:xfrm>
              <a:off x="5908067" y="2164465"/>
              <a:ext cx="4745655"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1025" name="Straight Connector 1024">
              <a:extLst>
                <a:ext uri="{FF2B5EF4-FFF2-40B4-BE49-F238E27FC236}">
                  <a16:creationId xmlns:a16="http://schemas.microsoft.com/office/drawing/2014/main" id="{DD2EC72D-BB7F-410E-88A5-16BF4A3ECDF2}"/>
                </a:ext>
              </a:extLst>
            </p:cNvPr>
            <p:cNvCxnSpPr/>
            <p:nvPr/>
          </p:nvCxnSpPr>
          <p:spPr>
            <a:xfrm>
              <a:off x="1644001" y="1428750"/>
              <a:ext cx="0" cy="484028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356579F6-146C-4558-876D-527E263DB4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230" y="5056874"/>
              <a:ext cx="720000" cy="720000"/>
            </a:xfrm>
            <a:prstGeom prst="rect">
              <a:avLst/>
            </a:prstGeom>
          </p:spPr>
        </p:pic>
      </p:grpSp>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Objects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7481"/>
            <a:ext cx="5212080" cy="2486835"/>
          </a:xfrm>
        </p:spPr>
        <p:txBody>
          <a:bodyPr/>
          <a:lstStyle/>
          <a:p>
            <a:pPr marL="0" indent="0">
              <a:buNone/>
            </a:pPr>
            <a:r>
              <a:rPr lang="en-US" dirty="0"/>
              <a:t>Azure AD includes two object types:</a:t>
            </a:r>
          </a:p>
          <a:p>
            <a:pPr lvl="1"/>
            <a:r>
              <a:rPr lang="en-US" sz="2400" dirty="0"/>
              <a:t>Application registration</a:t>
            </a:r>
          </a:p>
          <a:p>
            <a:pPr lvl="1"/>
            <a:r>
              <a:rPr lang="en-US" sz="2400" dirty="0"/>
              <a:t>Security principal:</a:t>
            </a:r>
          </a:p>
          <a:p>
            <a:pPr lvl="2"/>
            <a:r>
              <a:rPr lang="en-US" sz="2000" dirty="0"/>
              <a:t>User principal</a:t>
            </a:r>
          </a:p>
          <a:p>
            <a:pPr lvl="2"/>
            <a:r>
              <a:rPr lang="en-US" sz="2000" dirty="0"/>
              <a:t>Service principal</a:t>
            </a:r>
          </a:p>
        </p:txBody>
      </p:sp>
      <p:grpSp>
        <p:nvGrpSpPr>
          <p:cNvPr id="2" name="Group 1" descr="The diagram depicts the types of objects that are available in an Azure AD directory.">
            <a:extLst>
              <a:ext uri="{FF2B5EF4-FFF2-40B4-BE49-F238E27FC236}">
                <a16:creationId xmlns:a16="http://schemas.microsoft.com/office/drawing/2014/main" id="{9512A0AB-3B60-4920-8F1D-070824536763}"/>
              </a:ext>
            </a:extLst>
          </p:cNvPr>
          <p:cNvGrpSpPr/>
          <p:nvPr/>
        </p:nvGrpSpPr>
        <p:grpSpPr>
          <a:xfrm>
            <a:off x="5438262" y="2080981"/>
            <a:ext cx="6152363" cy="3774992"/>
            <a:chOff x="5438262" y="2080981"/>
            <a:chExt cx="6152363" cy="3774992"/>
          </a:xfrm>
        </p:grpSpPr>
        <p:sp>
          <p:nvSpPr>
            <p:cNvPr id="24" name="Azure AD">
              <a:extLst>
                <a:ext uri="{FF2B5EF4-FFF2-40B4-BE49-F238E27FC236}">
                  <a16:creationId xmlns:a16="http://schemas.microsoft.com/office/drawing/2014/main" id="{406BDDA4-2C5F-4458-B9F4-48FE19DF4C91}"/>
                </a:ext>
              </a:extLst>
            </p:cNvPr>
            <p:cNvSpPr/>
            <p:nvPr/>
          </p:nvSpPr>
          <p:spPr bwMode="auto">
            <a:xfrm>
              <a:off x="10025864" y="2881426"/>
              <a:ext cx="1564761"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400" dirty="0">
                  <a:solidFill>
                    <a:schemeClr val="tx1"/>
                  </a:solidFill>
                  <a:latin typeface="+mj-lt"/>
                </a:rPr>
                <a:t>Azure AD</a:t>
              </a:r>
              <a:endParaRPr lang="en-IN" sz="1200" dirty="0">
                <a:solidFill>
                  <a:schemeClr val="tx1"/>
                </a:solidFill>
              </a:endParaRPr>
            </a:p>
          </p:txBody>
        </p:sp>
        <p:pic>
          <p:nvPicPr>
            <p:cNvPr id="34" name="Picture 33">
              <a:extLst>
                <a:ext uri="{FF2B5EF4-FFF2-40B4-BE49-F238E27FC236}">
                  <a16:creationId xmlns:a16="http://schemas.microsoft.com/office/drawing/2014/main" id="{BAE69E99-64ED-4E4D-9A9B-A39D121F20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85574" y="2975131"/>
              <a:ext cx="479295" cy="479295"/>
            </a:xfrm>
            <a:prstGeom prst="rect">
              <a:avLst/>
            </a:prstGeom>
          </p:spPr>
        </p:pic>
        <p:cxnSp>
          <p:nvCxnSpPr>
            <p:cNvPr id="61" name="Straight Arrow Connector 60">
              <a:extLst>
                <a:ext uri="{FF2B5EF4-FFF2-40B4-BE49-F238E27FC236}">
                  <a16:creationId xmlns:a16="http://schemas.microsoft.com/office/drawing/2014/main" id="{09FB8C76-D14B-46AF-A864-ABFFBF84E39C}"/>
                </a:ext>
              </a:extLst>
            </p:cNvPr>
            <p:cNvCxnSpPr>
              <a:cxnSpLocks/>
              <a:stCxn id="6" idx="3"/>
              <a:endCxn id="24" idx="1"/>
            </p:cNvCxnSpPr>
            <p:nvPr/>
          </p:nvCxnSpPr>
          <p:spPr>
            <a:xfrm>
              <a:off x="9571875" y="2776431"/>
              <a:ext cx="453989" cy="800445"/>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E7CC1B-5B98-49D0-A6EC-F01108E9E623}"/>
                </a:ext>
              </a:extLst>
            </p:cNvPr>
            <p:cNvCxnSpPr>
              <a:cxnSpLocks/>
              <a:stCxn id="23" idx="3"/>
              <a:endCxn id="24" idx="1"/>
            </p:cNvCxnSpPr>
            <p:nvPr/>
          </p:nvCxnSpPr>
          <p:spPr>
            <a:xfrm flipV="1">
              <a:off x="9562318" y="3576876"/>
              <a:ext cx="463546" cy="800446"/>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Application registration">
              <a:extLst>
                <a:ext uri="{FF2B5EF4-FFF2-40B4-BE49-F238E27FC236}">
                  <a16:creationId xmlns:a16="http://schemas.microsoft.com/office/drawing/2014/main" id="{AB58A3C1-0D35-4EBB-ABCB-4FC4F75FD34B}"/>
                </a:ext>
              </a:extLst>
            </p:cNvPr>
            <p:cNvSpPr/>
            <p:nvPr/>
          </p:nvSpPr>
          <p:spPr bwMode="auto">
            <a:xfrm>
              <a:off x="7833251" y="2080981"/>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28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Application registration</a:t>
              </a:r>
              <a:endParaRPr lang="en-IN" sz="1100" dirty="0">
                <a:solidFill>
                  <a:schemeClr val="tx1"/>
                </a:solidFill>
              </a:endParaRPr>
            </a:p>
          </p:txBody>
        </p:sp>
        <p:pic>
          <p:nvPicPr>
            <p:cNvPr id="12" name="Picture 11">
              <a:extLst>
                <a:ext uri="{FF2B5EF4-FFF2-40B4-BE49-F238E27FC236}">
                  <a16:creationId xmlns:a16="http://schemas.microsoft.com/office/drawing/2014/main" id="{38E08EF1-1B4B-4336-B216-2F897B78D1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382593" y="2168778"/>
              <a:ext cx="639939" cy="639939"/>
            </a:xfrm>
            <a:prstGeom prst="rect">
              <a:avLst/>
            </a:prstGeom>
          </p:spPr>
        </p:pic>
        <p:sp>
          <p:nvSpPr>
            <p:cNvPr id="23" name="Security principal">
              <a:extLst>
                <a:ext uri="{FF2B5EF4-FFF2-40B4-BE49-F238E27FC236}">
                  <a16:creationId xmlns:a16="http://schemas.microsoft.com/office/drawing/2014/main" id="{30E191C9-708B-4F63-97C6-D5AD49C62621}"/>
                </a:ext>
              </a:extLst>
            </p:cNvPr>
            <p:cNvSpPr/>
            <p:nvPr/>
          </p:nvSpPr>
          <p:spPr bwMode="auto">
            <a:xfrm>
              <a:off x="7823694" y="3681872"/>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Security principal</a:t>
              </a:r>
              <a:endParaRPr lang="en-IN" sz="1100" dirty="0">
                <a:solidFill>
                  <a:schemeClr val="tx1"/>
                </a:solidFill>
              </a:endParaRPr>
            </a:p>
          </p:txBody>
        </p:sp>
        <p:pic>
          <p:nvPicPr>
            <p:cNvPr id="37" name="Picture 36">
              <a:extLst>
                <a:ext uri="{FF2B5EF4-FFF2-40B4-BE49-F238E27FC236}">
                  <a16:creationId xmlns:a16="http://schemas.microsoft.com/office/drawing/2014/main" id="{69DBD2B5-BD75-41F5-B126-F92723D03E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474504" y="3825892"/>
              <a:ext cx="479295" cy="479295"/>
            </a:xfrm>
            <a:prstGeom prst="rect">
              <a:avLst/>
            </a:prstGeom>
          </p:spPr>
        </p:pic>
        <p:cxnSp>
          <p:nvCxnSpPr>
            <p:cNvPr id="48" name="Straight Arrow Connector 47">
              <a:extLst>
                <a:ext uri="{FF2B5EF4-FFF2-40B4-BE49-F238E27FC236}">
                  <a16:creationId xmlns:a16="http://schemas.microsoft.com/office/drawing/2014/main" id="{95C58D12-07EB-4FF4-A0A8-C4D64DC24560}"/>
                </a:ext>
              </a:extLst>
            </p:cNvPr>
            <p:cNvCxnSpPr>
              <a:cxnSpLocks/>
              <a:stCxn id="26" idx="3"/>
              <a:endCxn id="23" idx="1"/>
            </p:cNvCxnSpPr>
            <p:nvPr/>
          </p:nvCxnSpPr>
          <p:spPr>
            <a:xfrm>
              <a:off x="7211658" y="3714949"/>
              <a:ext cx="612036" cy="662373"/>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9FE86C-049F-4E42-974A-5D7344AE138A}"/>
                </a:ext>
              </a:extLst>
            </p:cNvPr>
            <p:cNvCxnSpPr>
              <a:cxnSpLocks/>
              <a:stCxn id="27" idx="3"/>
              <a:endCxn id="23" idx="1"/>
            </p:cNvCxnSpPr>
            <p:nvPr/>
          </p:nvCxnSpPr>
          <p:spPr>
            <a:xfrm flipV="1">
              <a:off x="7211658" y="4377322"/>
              <a:ext cx="612036" cy="783202"/>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Service principal">
              <a:extLst>
                <a:ext uri="{FF2B5EF4-FFF2-40B4-BE49-F238E27FC236}">
                  <a16:creationId xmlns:a16="http://schemas.microsoft.com/office/drawing/2014/main" id="{16A5D4AE-D4D1-410F-A379-502D3A7B6FD1}"/>
                </a:ext>
              </a:extLst>
            </p:cNvPr>
            <p:cNvSpPr/>
            <p:nvPr/>
          </p:nvSpPr>
          <p:spPr bwMode="auto">
            <a:xfrm>
              <a:off x="5438262" y="446507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Service principal</a:t>
              </a:r>
            </a:p>
          </p:txBody>
        </p:sp>
        <p:pic>
          <p:nvPicPr>
            <p:cNvPr id="16" name="Picture 15">
              <a:extLst>
                <a:ext uri="{FF2B5EF4-FFF2-40B4-BE49-F238E27FC236}">
                  <a16:creationId xmlns:a16="http://schemas.microsoft.com/office/drawing/2014/main" id="{8FB68D27-A007-4C8A-99B0-D1DBFC1D00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078055" y="4619012"/>
              <a:ext cx="422798" cy="753684"/>
            </a:xfrm>
            <a:prstGeom prst="rect">
              <a:avLst/>
            </a:prstGeom>
          </p:spPr>
        </p:pic>
        <p:sp>
          <p:nvSpPr>
            <p:cNvPr id="26" name="User principal">
              <a:extLst>
                <a:ext uri="{FF2B5EF4-FFF2-40B4-BE49-F238E27FC236}">
                  <a16:creationId xmlns:a16="http://schemas.microsoft.com/office/drawing/2014/main" id="{3238451C-A68B-4FB0-BDC4-F689019F7071}"/>
                </a:ext>
              </a:extLst>
            </p:cNvPr>
            <p:cNvSpPr/>
            <p:nvPr/>
          </p:nvSpPr>
          <p:spPr bwMode="auto">
            <a:xfrm>
              <a:off x="5438262" y="3019499"/>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User principal</a:t>
              </a:r>
            </a:p>
          </p:txBody>
        </p:sp>
        <p:pic>
          <p:nvPicPr>
            <p:cNvPr id="13" name="Picture 12">
              <a:extLst>
                <a:ext uri="{FF2B5EF4-FFF2-40B4-BE49-F238E27FC236}">
                  <a16:creationId xmlns:a16="http://schemas.microsoft.com/office/drawing/2014/main" id="{CF75541B-D0A9-49C4-A05E-4AB7D1F561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968280" y="3172253"/>
              <a:ext cx="642349" cy="642349"/>
            </a:xfrm>
            <a:prstGeom prst="rect">
              <a:avLst/>
            </a:prstGeom>
          </p:spPr>
        </p:pic>
      </p:grpSp>
    </p:spTree>
    <p:custDataLst>
      <p:tags r:id="rId1"/>
    </p:custDataLst>
    <p:extLst>
      <p:ext uri="{BB962C8B-B14F-4D97-AF65-F5344CB8AC3E}">
        <p14:creationId xmlns:p14="http://schemas.microsoft.com/office/powerpoint/2010/main" val="4263135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413237" cy="553998"/>
          </a:xfrm>
        </p:spPr>
        <p:txBody>
          <a:bodyPr/>
          <a:lstStyle/>
          <a:p>
            <a:r>
              <a:rPr lang="en-US" dirty="0"/>
              <a:t>Application registration</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custDataLst>
      <p:tags r:id="rId1"/>
    </p:custDataLst>
    <p:extLst>
      <p:ext uri="{BB962C8B-B14F-4D97-AF65-F5344CB8AC3E}">
        <p14:creationId xmlns:p14="http://schemas.microsoft.com/office/powerpoint/2010/main" val="36093394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232031" cy="553998"/>
          </a:xfrm>
        </p:spPr>
        <p:txBody>
          <a:bodyPr/>
          <a:lstStyle/>
          <a:p>
            <a:r>
              <a:rPr lang="en-US" dirty="0"/>
              <a:t>Authentication endpoints</a:t>
            </a:r>
          </a:p>
        </p:txBody>
      </p:sp>
      <p:sp>
        <p:nvSpPr>
          <p:cNvPr id="8" name="Text Placeholder 2">
            <a:extLst>
              <a:ext uri="{FF2B5EF4-FFF2-40B4-BE49-F238E27FC236}">
                <a16:creationId xmlns:a16="http://schemas.microsoft.com/office/drawing/2014/main"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Multitenant applications </a:t>
            </a:r>
            <a:r>
              <a:rPr lang="en-US" dirty="0">
                <a:latin typeface="+mn-lt"/>
              </a:rPr>
              <a:t>(the same for all tenants): </a:t>
            </a:r>
          </a:p>
        </p:txBody>
      </p:sp>
      <p:sp>
        <p:nvSpPr>
          <p:cNvPr id="6"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17" name="Text Placeholder 2">
            <a:extLst>
              <a:ext uri="{FF2B5EF4-FFF2-40B4-BE49-F238E27FC236}">
                <a16:creationId xmlns:a16="http://schemas.microsoft.com/office/drawing/2014/main"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Single-tenant applications </a:t>
            </a:r>
            <a:r>
              <a:rPr lang="en-US" dirty="0">
                <a:latin typeface="+mn-lt"/>
              </a:rPr>
              <a:t>(tenant-specific):</a:t>
            </a:r>
          </a:p>
        </p:txBody>
      </p:sp>
      <p:sp>
        <p:nvSpPr>
          <p:cNvPr id="16" name="Text Placeholder 3">
            <a:extLst>
              <a:ext uri="{FF2B5EF4-FFF2-40B4-BE49-F238E27FC236}">
                <a16:creationId xmlns:a16="http://schemas.microsoft.com/office/drawing/2014/main"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Tree>
    <p:custDataLst>
      <p:tags r:id="rId1"/>
    </p:custDataLst>
    <p:extLst>
      <p:ext uri="{BB962C8B-B14F-4D97-AF65-F5344CB8AC3E}">
        <p14:creationId xmlns:p14="http://schemas.microsoft.com/office/powerpoint/2010/main" val="39101510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3" y="1613684"/>
            <a:ext cx="11150601" cy="4655121"/>
          </a:xfrm>
        </p:spPr>
        <p:txBody>
          <a:bodyPr/>
          <a:lstStyle/>
          <a:p>
            <a:pPr>
              <a:spcBef>
                <a:spcPts val="300"/>
              </a:spcBef>
            </a:pPr>
            <a:r>
              <a:rPr lang="en-US" dirty="0">
                <a:latin typeface="Segoe UI" panose="020B0502040204020203" pitchFamily="34" charset="0"/>
                <a:cs typeface="Segoe UI" panose="020B0502040204020203" pitchFamily="34" charset="0"/>
              </a:rPr>
              <a:t>The OAuth 2.0 authorization code grant relies on two separate endpoints:</a:t>
            </a:r>
          </a:p>
          <a:p>
            <a:pPr lvl="1">
              <a:spcBef>
                <a:spcPts val="300"/>
              </a:spcBef>
            </a:pPr>
            <a:r>
              <a:rPr lang="en-US" dirty="0">
                <a:latin typeface="Segoe UI" panose="020B0502040204020203" pitchFamily="34" charset="0"/>
                <a:cs typeface="Segoe UI" panose="020B0502040204020203" pitchFamily="34" charset="0"/>
              </a:rPr>
              <a:t>The authorization endpoint: used during the user interaction phase</a:t>
            </a:r>
          </a:p>
          <a:p>
            <a:pPr lvl="1">
              <a:spcBef>
                <a:spcPts val="300"/>
              </a:spcBef>
            </a:pPr>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pPr>
              <a:spcBef>
                <a:spcPts val="300"/>
              </a:spcBef>
            </a:pPr>
            <a:r>
              <a:rPr lang="en-US" dirty="0">
                <a:latin typeface="Segoe UI" panose="020B0502040204020203" pitchFamily="34" charset="0"/>
                <a:cs typeface="Segoe UI" panose="020B0502040204020203" pitchFamily="34" charset="0"/>
              </a:rPr>
              <a:t>The OAuth 2.0 implicit grant is a variant of an authorization grant:</a:t>
            </a:r>
          </a:p>
          <a:p>
            <a:pPr lvl="1">
              <a:spcBef>
                <a:spcPts val="300"/>
              </a:spcBef>
            </a:pPr>
            <a:r>
              <a:rPr lang="en-US" dirty="0">
                <a:latin typeface="Segoe UI" panose="020B0502040204020203" pitchFamily="34" charset="0"/>
                <a:cs typeface="Segoe UI" panose="020B0502040204020203" pitchFamily="34" charset="0"/>
              </a:rPr>
              <a:t>It allows the client to obtain an access token (and id_token, when using OpenID Connect) directly from the authorization endpoint, without relying on the token endpoint</a:t>
            </a:r>
          </a:p>
          <a:p>
            <a:pPr lvl="1">
              <a:spcBef>
                <a:spcPts val="300"/>
              </a:spcBef>
            </a:pPr>
            <a:r>
              <a:rPr lang="en-US" dirty="0">
                <a:latin typeface="Segoe UI" panose="020B0502040204020203" pitchFamily="34" charset="0"/>
                <a:cs typeface="Segoe UI" panose="020B0502040204020203" pitchFamily="34" charset="0"/>
              </a:rPr>
              <a:t>It never returns refresh tokens to the client</a:t>
            </a:r>
          </a:p>
          <a:p>
            <a:pPr lvl="1">
              <a:spcBef>
                <a:spcPts val="300"/>
              </a:spcBef>
            </a:pPr>
            <a:r>
              <a:rPr lang="en-US" dirty="0">
                <a:latin typeface="Segoe UI" panose="020B0502040204020203" pitchFamily="34" charset="0"/>
                <a:cs typeface="Segoe UI" panose="020B0502040204020203" pitchFamily="34" charset="0"/>
              </a:rPr>
              <a:t>It is intended for JavaScript applications running in a browser (such as SPAs)</a:t>
            </a:r>
          </a:p>
          <a:p>
            <a:pPr lvl="1">
              <a:spcBef>
                <a:spcPts val="300"/>
              </a:spcBef>
            </a:pPr>
            <a:r>
              <a:rPr lang="en-US" dirty="0">
                <a:latin typeface="Segoe UI" panose="020B0502040204020203" pitchFamily="34" charset="0"/>
                <a:cs typeface="Segoe UI" panose="020B0502040204020203" pitchFamily="34" charset="0"/>
              </a:rPr>
              <a:t>It should not be used for:</a:t>
            </a:r>
          </a:p>
          <a:p>
            <a:pPr lvl="2">
              <a:spcBef>
                <a:spcPts val="300"/>
              </a:spcBef>
            </a:pPr>
            <a:r>
              <a:rPr lang="en-US" sz="1800" dirty="0">
                <a:latin typeface="Segoe UI" panose="020B0502040204020203" pitchFamily="34" charset="0"/>
                <a:cs typeface="Segoe UI" panose="020B0502040204020203" pitchFamily="34" charset="0"/>
              </a:rPr>
              <a:t>Native clients</a:t>
            </a:r>
          </a:p>
          <a:p>
            <a:pPr lvl="2">
              <a:spcBef>
                <a:spcPts val="300"/>
              </a:spcBef>
            </a:pPr>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custDataLst>
      <p:tags r:id="rId1"/>
    </p:custDataLst>
    <p:extLst>
      <p:ext uri="{BB962C8B-B14F-4D97-AF65-F5344CB8AC3E}">
        <p14:creationId xmlns:p14="http://schemas.microsoft.com/office/powerpoint/2010/main" val="24114631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custDataLst>
      <p:tags r:id="rId1"/>
    </p:custDataLst>
    <p:extLst>
      <p:ext uri="{BB962C8B-B14F-4D97-AF65-F5344CB8AC3E}">
        <p14:creationId xmlns:p14="http://schemas.microsoft.com/office/powerpoint/2010/main" val="18169745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4200" y="457200"/>
            <a:ext cx="11018520" cy="553998"/>
          </a:xfrm>
        </p:spPr>
        <p:txBody>
          <a:bodyPr/>
          <a:lstStyle/>
          <a:p>
            <a:r>
              <a:rPr lang="en-US" dirty="0"/>
              <a:t>Authorize access to web applications by using OAuth</a:t>
            </a:r>
          </a:p>
        </p:txBody>
      </p:sp>
      <p:grpSp>
        <p:nvGrpSpPr>
          <p:cNvPr id="4" name="Group 3" descr="The diagram depicts the steps in the authentication flow using OpenID Connect.">
            <a:extLst>
              <a:ext uri="{FF2B5EF4-FFF2-40B4-BE49-F238E27FC236}">
                <a16:creationId xmlns:a16="http://schemas.microsoft.com/office/drawing/2014/main" id="{B670C422-3E4F-4ECF-B179-ADF40336B0E1}"/>
              </a:ext>
            </a:extLst>
          </p:cNvPr>
          <p:cNvGrpSpPr/>
          <p:nvPr/>
        </p:nvGrpSpPr>
        <p:grpSpPr>
          <a:xfrm>
            <a:off x="596172" y="1696975"/>
            <a:ext cx="11022003" cy="4873402"/>
            <a:chOff x="596172" y="1696975"/>
            <a:chExt cx="11022003" cy="4873402"/>
          </a:xfrm>
        </p:grpSpPr>
        <p:cxnSp>
          <p:nvCxnSpPr>
            <p:cNvPr id="24" name="Straight Connector 23">
              <a:extLst>
                <a:ext uri="{FF2B5EF4-FFF2-40B4-BE49-F238E27FC236}">
                  <a16:creationId xmlns:a16="http://schemas.microsoft.com/office/drawing/2014/main" id="{402A3477-CBEA-47A9-98CD-7F83513EC56A}"/>
                </a:ext>
              </a:extLst>
            </p:cNvPr>
            <p:cNvCxnSpPr/>
            <p:nvPr/>
          </p:nvCxnSpPr>
          <p:spPr>
            <a:xfrm>
              <a:off x="1205339"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9911D4-BA40-4C97-8834-A5DE479E2E02}"/>
                </a:ext>
              </a:extLst>
            </p:cNvPr>
            <p:cNvCxnSpPr/>
            <p:nvPr/>
          </p:nvCxnSpPr>
          <p:spPr>
            <a:xfrm>
              <a:off x="3464354"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78015B-53F1-48DD-94F6-E79B173EE1E6}"/>
                </a:ext>
              </a:extLst>
            </p:cNvPr>
            <p:cNvCxnSpPr/>
            <p:nvPr/>
          </p:nvCxnSpPr>
          <p:spPr>
            <a:xfrm>
              <a:off x="6973483"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B23950-C0D2-4912-9E9C-65DCE024F2A4}"/>
                </a:ext>
              </a:extLst>
            </p:cNvPr>
            <p:cNvCxnSpPr/>
            <p:nvPr/>
          </p:nvCxnSpPr>
          <p:spPr>
            <a:xfrm>
              <a:off x="8694629"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C367C0-C704-42A7-A7F2-01A3C2DECB67}"/>
                </a:ext>
              </a:extLst>
            </p:cNvPr>
            <p:cNvCxnSpPr/>
            <p:nvPr/>
          </p:nvCxnSpPr>
          <p:spPr>
            <a:xfrm>
              <a:off x="10886063" y="2326989"/>
              <a:ext cx="0" cy="4243388"/>
            </a:xfrm>
            <a:prstGeom prst="line">
              <a:avLst/>
            </a:prstGeom>
            <a:ln w="76200">
              <a:solidFill>
                <a:srgbClr val="002060"/>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162DE-E099-474E-99AD-B4690E3BABCD}"/>
                </a:ext>
              </a:extLst>
            </p:cNvPr>
            <p:cNvCxnSpPr>
              <a:cxnSpLocks/>
            </p:cNvCxnSpPr>
            <p:nvPr/>
          </p:nvCxnSpPr>
          <p:spPr>
            <a:xfrm flipV="1">
              <a:off x="1230898" y="3353237"/>
              <a:ext cx="5685052"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54857D-D2D2-4246-8BEB-C2071355649A}"/>
                </a:ext>
              </a:extLst>
            </p:cNvPr>
            <p:cNvSpPr txBox="1"/>
            <p:nvPr/>
          </p:nvSpPr>
          <p:spPr>
            <a:xfrm>
              <a:off x="1678726" y="3245515"/>
              <a:ext cx="4789396"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User signs in, enters credentials, and consents to permission</a:t>
              </a:r>
            </a:p>
          </p:txBody>
        </p:sp>
        <p:cxnSp>
          <p:nvCxnSpPr>
            <p:cNvPr id="34" name="Straight Arrow Connector 33">
              <a:extLst>
                <a:ext uri="{FF2B5EF4-FFF2-40B4-BE49-F238E27FC236}">
                  <a16:creationId xmlns:a16="http://schemas.microsoft.com/office/drawing/2014/main" id="{0A4C7C52-BBCF-4A51-8241-9E844049208D}"/>
                </a:ext>
              </a:extLst>
            </p:cNvPr>
            <p:cNvCxnSpPr>
              <a:cxnSpLocks/>
            </p:cNvCxnSpPr>
            <p:nvPr/>
          </p:nvCxnSpPr>
          <p:spPr>
            <a:xfrm flipH="1">
              <a:off x="1241986" y="3660299"/>
              <a:ext cx="5689325" cy="0"/>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C97302-4070-4438-8E8F-1CAC336BF672}"/>
                </a:ext>
              </a:extLst>
            </p:cNvPr>
            <p:cNvSpPr txBox="1"/>
            <p:nvPr/>
          </p:nvSpPr>
          <p:spPr>
            <a:xfrm>
              <a:off x="2042948" y="3552577"/>
              <a:ext cx="412965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id_token and authorization_code to browser</a:t>
              </a:r>
            </a:p>
          </p:txBody>
        </p:sp>
        <p:cxnSp>
          <p:nvCxnSpPr>
            <p:cNvPr id="35" name="Straight Arrow Connector 34">
              <a:extLst>
                <a:ext uri="{FF2B5EF4-FFF2-40B4-BE49-F238E27FC236}">
                  <a16:creationId xmlns:a16="http://schemas.microsoft.com/office/drawing/2014/main" id="{354EC13F-8535-4B20-94EF-D15C8909143C}"/>
                </a:ext>
              </a:extLst>
            </p:cNvPr>
            <p:cNvCxnSpPr>
              <a:cxnSpLocks/>
            </p:cNvCxnSpPr>
            <p:nvPr/>
          </p:nvCxnSpPr>
          <p:spPr>
            <a:xfrm flipV="1">
              <a:off x="1252675" y="3984275"/>
              <a:ext cx="2169507" cy="1"/>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774EA3-7D50-4525-9726-742D6FEC8434}"/>
                </a:ext>
              </a:extLst>
            </p:cNvPr>
            <p:cNvSpPr txBox="1"/>
            <p:nvPr/>
          </p:nvSpPr>
          <p:spPr>
            <a:xfrm>
              <a:off x="1361411" y="3876553"/>
              <a:ext cx="1918089"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Redirects to redirect URI</a:t>
              </a:r>
            </a:p>
          </p:txBody>
        </p:sp>
        <p:sp>
          <p:nvSpPr>
            <p:cNvPr id="17" name="TextBox 16">
              <a:extLst>
                <a:ext uri="{FF2B5EF4-FFF2-40B4-BE49-F238E27FC236}">
                  <a16:creationId xmlns:a16="http://schemas.microsoft.com/office/drawing/2014/main" id="{3E8DC91F-51F2-46D1-B25F-1C68D8EF311E}"/>
                </a:ext>
              </a:extLst>
            </p:cNvPr>
            <p:cNvSpPr txBox="1"/>
            <p:nvPr/>
          </p:nvSpPr>
          <p:spPr>
            <a:xfrm>
              <a:off x="2517549" y="4252569"/>
              <a:ext cx="1506823" cy="430887"/>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Validates id_token</a:t>
              </a:r>
            </a:p>
            <a:p>
              <a:pPr algn="l"/>
              <a:r>
                <a:rPr lang="en-IN" sz="1400" dirty="0">
                  <a:gradFill>
                    <a:gsLst>
                      <a:gs pos="2917">
                        <a:schemeClr val="tx1"/>
                      </a:gs>
                      <a:gs pos="30000">
                        <a:schemeClr val="tx1"/>
                      </a:gs>
                    </a:gsLst>
                    <a:lin ang="5400000" scaled="0"/>
                  </a:gradFill>
                </a:rPr>
                <a:t>sets session cookie</a:t>
              </a:r>
            </a:p>
          </p:txBody>
        </p:sp>
        <p:grpSp>
          <p:nvGrpSpPr>
            <p:cNvPr id="62" name="Group 61">
              <a:extLst>
                <a:ext uri="{FF2B5EF4-FFF2-40B4-BE49-F238E27FC236}">
                  <a16:creationId xmlns:a16="http://schemas.microsoft.com/office/drawing/2014/main" id="{1C0BF9F5-C9DA-4B11-8090-085448A4E389}"/>
                </a:ext>
              </a:extLst>
            </p:cNvPr>
            <p:cNvGrpSpPr/>
            <p:nvPr/>
          </p:nvGrpSpPr>
          <p:grpSpPr>
            <a:xfrm>
              <a:off x="3496675" y="4180841"/>
              <a:ext cx="689938" cy="600767"/>
              <a:chOff x="5065543" y="3368973"/>
              <a:chExt cx="689938" cy="600767"/>
            </a:xfrm>
          </p:grpSpPr>
          <p:cxnSp>
            <p:nvCxnSpPr>
              <p:cNvPr id="40" name="Connector: Elbow 39">
                <a:extLst>
                  <a:ext uri="{FF2B5EF4-FFF2-40B4-BE49-F238E27FC236}">
                    <a16:creationId xmlns:a16="http://schemas.microsoft.com/office/drawing/2014/main" id="{3CA164D0-B6D8-4B3A-A3B7-23CCF2389903}"/>
                  </a:ext>
                </a:extLst>
              </p:cNvPr>
              <p:cNvCxnSpPr>
                <a:cxnSpLocks/>
              </p:cNvCxnSpPr>
              <p:nvPr/>
            </p:nvCxnSpPr>
            <p:spPr>
              <a:xfrm rot="10800000" flipV="1">
                <a:off x="5080300" y="3371356"/>
                <a:ext cx="657468" cy="598384"/>
              </a:xfrm>
              <a:prstGeom prst="bentConnector3">
                <a:avLst>
                  <a:gd name="adj1" fmla="val 16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61F05F-DD62-4102-AE33-95FA727AE79A}"/>
                  </a:ext>
                </a:extLst>
              </p:cNvPr>
              <p:cNvCxnSpPr>
                <a:cxnSpLocks/>
              </p:cNvCxnSpPr>
              <p:nvPr/>
            </p:nvCxnSpPr>
            <p:spPr>
              <a:xfrm flipH="1" flipV="1">
                <a:off x="5065543" y="336897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6CE1E270-AAF8-40D8-A35C-AB1D768DBB6D}"/>
                </a:ext>
              </a:extLst>
            </p:cNvPr>
            <p:cNvCxnSpPr>
              <a:cxnSpLocks/>
            </p:cNvCxnSpPr>
            <p:nvPr/>
          </p:nvCxnSpPr>
          <p:spPr>
            <a:xfrm flipV="1">
              <a:off x="3491513" y="4976753"/>
              <a:ext cx="5158877"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4DEC6E-806E-4CB4-97B7-39BAE79A37F6}"/>
                </a:ext>
              </a:extLst>
            </p:cNvPr>
            <p:cNvSpPr txBox="1"/>
            <p:nvPr/>
          </p:nvSpPr>
          <p:spPr>
            <a:xfrm>
              <a:off x="3722545" y="4869031"/>
              <a:ext cx="4696812"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Requests OAuth bearer token providing authorization_code</a:t>
              </a:r>
            </a:p>
          </p:txBody>
        </p:sp>
        <p:cxnSp>
          <p:nvCxnSpPr>
            <p:cNvPr id="57" name="Straight Arrow Connector 56">
              <a:extLst>
                <a:ext uri="{FF2B5EF4-FFF2-40B4-BE49-F238E27FC236}">
                  <a16:creationId xmlns:a16="http://schemas.microsoft.com/office/drawing/2014/main" id="{F2B40705-3B56-4F83-9A9B-CC5D4AB73F74}"/>
                </a:ext>
              </a:extLst>
            </p:cNvPr>
            <p:cNvCxnSpPr>
              <a:cxnSpLocks/>
            </p:cNvCxnSpPr>
            <p:nvPr/>
          </p:nvCxnSpPr>
          <p:spPr>
            <a:xfrm flipH="1">
              <a:off x="3503181" y="5346453"/>
              <a:ext cx="518232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E3A3D7-EA40-4D9C-9A41-34EE02B7C8B8}"/>
                </a:ext>
              </a:extLst>
            </p:cNvPr>
            <p:cNvSpPr txBox="1"/>
            <p:nvPr/>
          </p:nvSpPr>
          <p:spPr>
            <a:xfrm>
              <a:off x="4740582" y="5238731"/>
              <a:ext cx="269862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 token and refresh_token</a:t>
              </a:r>
            </a:p>
          </p:txBody>
        </p:sp>
        <p:cxnSp>
          <p:nvCxnSpPr>
            <p:cNvPr id="58" name="Straight Arrow Connector 57">
              <a:extLst>
                <a:ext uri="{FF2B5EF4-FFF2-40B4-BE49-F238E27FC236}">
                  <a16:creationId xmlns:a16="http://schemas.microsoft.com/office/drawing/2014/main" id="{EC0098B1-D4FE-4BC1-9DE7-A472A41A5400}"/>
                </a:ext>
              </a:extLst>
            </p:cNvPr>
            <p:cNvCxnSpPr>
              <a:cxnSpLocks/>
            </p:cNvCxnSpPr>
            <p:nvPr/>
          </p:nvCxnSpPr>
          <p:spPr>
            <a:xfrm flipV="1">
              <a:off x="3506527" y="5725157"/>
              <a:ext cx="7322606"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FB4240-1ACD-4919-B009-E4323060CB39}"/>
                </a:ext>
              </a:extLst>
            </p:cNvPr>
            <p:cNvSpPr txBox="1"/>
            <p:nvPr/>
          </p:nvSpPr>
          <p:spPr>
            <a:xfrm>
              <a:off x="5235250" y="5617435"/>
              <a:ext cx="3865161"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Calls Web API with token in authorization header</a:t>
              </a:r>
            </a:p>
          </p:txBody>
        </p:sp>
        <p:cxnSp>
          <p:nvCxnSpPr>
            <p:cNvPr id="61" name="Straight Arrow Connector 60">
              <a:extLst>
                <a:ext uri="{FF2B5EF4-FFF2-40B4-BE49-F238E27FC236}">
                  <a16:creationId xmlns:a16="http://schemas.microsoft.com/office/drawing/2014/main" id="{D2BCB6F1-3383-4B5E-9739-1F4F51790539}"/>
                </a:ext>
              </a:extLst>
            </p:cNvPr>
            <p:cNvCxnSpPr>
              <a:cxnSpLocks/>
            </p:cNvCxnSpPr>
            <p:nvPr/>
          </p:nvCxnSpPr>
          <p:spPr>
            <a:xfrm flipH="1" flipV="1">
              <a:off x="3506527" y="6329160"/>
              <a:ext cx="7361550"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D80A65-34E2-4D86-9E65-B1C000975CF6}"/>
                </a:ext>
              </a:extLst>
            </p:cNvPr>
            <p:cNvSpPr txBox="1"/>
            <p:nvPr/>
          </p:nvSpPr>
          <p:spPr>
            <a:xfrm>
              <a:off x="5689103" y="6221438"/>
              <a:ext cx="30386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secure data to web server app</a:t>
              </a:r>
            </a:p>
          </p:txBody>
        </p:sp>
        <p:sp>
          <p:nvSpPr>
            <p:cNvPr id="22" name="TextBox 21">
              <a:extLst>
                <a:ext uri="{FF2B5EF4-FFF2-40B4-BE49-F238E27FC236}">
                  <a16:creationId xmlns:a16="http://schemas.microsoft.com/office/drawing/2014/main" id="{4191A401-DDBF-4FC4-89BE-88235D02BA2B}"/>
                </a:ext>
              </a:extLst>
            </p:cNvPr>
            <p:cNvSpPr txBox="1"/>
            <p:nvPr/>
          </p:nvSpPr>
          <p:spPr>
            <a:xfrm>
              <a:off x="10041130" y="5890818"/>
              <a:ext cx="134831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validates token</a:t>
              </a:r>
            </a:p>
          </p:txBody>
        </p:sp>
        <p:grpSp>
          <p:nvGrpSpPr>
            <p:cNvPr id="63" name="Group 62">
              <a:extLst>
                <a:ext uri="{FF2B5EF4-FFF2-40B4-BE49-F238E27FC236}">
                  <a16:creationId xmlns:a16="http://schemas.microsoft.com/office/drawing/2014/main" id="{6391FE43-D426-4D99-8BA7-4EB1D7E1F21F}"/>
                </a:ext>
              </a:extLst>
            </p:cNvPr>
            <p:cNvGrpSpPr/>
            <p:nvPr/>
          </p:nvGrpSpPr>
          <p:grpSpPr>
            <a:xfrm>
              <a:off x="10928236" y="5803497"/>
              <a:ext cx="689939" cy="429317"/>
              <a:chOff x="5065543" y="3540422"/>
              <a:chExt cx="689939" cy="429317"/>
            </a:xfrm>
          </p:grpSpPr>
          <p:cxnSp>
            <p:nvCxnSpPr>
              <p:cNvPr id="64" name="Connector: Elbow 63">
                <a:extLst>
                  <a:ext uri="{FF2B5EF4-FFF2-40B4-BE49-F238E27FC236}">
                    <a16:creationId xmlns:a16="http://schemas.microsoft.com/office/drawing/2014/main" id="{94F4A419-EFD7-4D46-80CA-E61ED9C2A72E}"/>
                  </a:ext>
                </a:extLst>
              </p:cNvPr>
              <p:cNvCxnSpPr>
                <a:cxnSpLocks/>
              </p:cNvCxnSpPr>
              <p:nvPr/>
            </p:nvCxnSpPr>
            <p:spPr>
              <a:xfrm rot="10800000" flipV="1">
                <a:off x="5080301" y="3540422"/>
                <a:ext cx="675181" cy="429317"/>
              </a:xfrm>
              <a:prstGeom prst="bentConnector3">
                <a:avLst>
                  <a:gd name="adj1" fmla="val 20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06222D-B7BE-4574-9DF8-24E8487FD68A}"/>
                  </a:ext>
                </a:extLst>
              </p:cNvPr>
              <p:cNvCxnSpPr>
                <a:cxnSpLocks/>
              </p:cNvCxnSpPr>
              <p:nvPr/>
            </p:nvCxnSpPr>
            <p:spPr>
              <a:xfrm flipH="1" flipV="1">
                <a:off x="5065543" y="354042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5433DFA-010E-4F1A-9B50-86E1219955AF}"/>
                </a:ext>
              </a:extLst>
            </p:cNvPr>
            <p:cNvGrpSpPr/>
            <p:nvPr/>
          </p:nvGrpSpPr>
          <p:grpSpPr>
            <a:xfrm>
              <a:off x="2354042" y="1696975"/>
              <a:ext cx="7712517" cy="448495"/>
              <a:chOff x="3905657" y="-670341"/>
              <a:chExt cx="7712517" cy="448495"/>
            </a:xfrm>
          </p:grpSpPr>
          <p:sp>
            <p:nvSpPr>
              <p:cNvPr id="66" name="Rectangle 65">
                <a:extLst>
                  <a:ext uri="{FF2B5EF4-FFF2-40B4-BE49-F238E27FC236}">
                    <a16:creationId xmlns:a16="http://schemas.microsoft.com/office/drawing/2014/main" id="{42B16712-FF0A-4767-963A-5A0F1136CA5A}"/>
                  </a:ext>
                </a:extLst>
              </p:cNvPr>
              <p:cNvSpPr/>
              <p:nvPr/>
            </p:nvSpPr>
            <p:spPr bwMode="auto">
              <a:xfrm>
                <a:off x="3905657" y="-670341"/>
                <a:ext cx="7712517" cy="448495"/>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6FE2465-2786-4107-B6CA-014EFCCB37C0}"/>
                  </a:ext>
                </a:extLst>
              </p:cNvPr>
              <p:cNvSpPr txBox="1"/>
              <p:nvPr/>
            </p:nvSpPr>
            <p:spPr>
              <a:xfrm>
                <a:off x="4019525" y="-553816"/>
                <a:ext cx="3715262" cy="215444"/>
              </a:xfrm>
              <a:prstGeom prst="rect">
                <a:avLst/>
              </a:prstGeom>
              <a:noFill/>
            </p:spPr>
            <p:txBody>
              <a:bodyPr wrap="square" lIns="0" tIns="0" rIns="0" bIns="0" rtlCol="0">
                <a:spAutoFit/>
              </a:bodyPr>
              <a:lstStyle/>
              <a:p>
                <a:pPr algn="l"/>
                <a:r>
                  <a:rPr lang="en-IN" sz="1400" dirty="0"/>
                  <a:t>https://login.microsoftonline.com/{tenanted}</a:t>
                </a:r>
              </a:p>
            </p:txBody>
          </p:sp>
          <p:sp>
            <p:nvSpPr>
              <p:cNvPr id="3" name="Rectangle 2">
                <a:extLst>
                  <a:ext uri="{FF2B5EF4-FFF2-40B4-BE49-F238E27FC236}">
                    <a16:creationId xmlns:a16="http://schemas.microsoft.com/office/drawing/2014/main" id="{892FFE9F-B46E-4465-AD54-28FFB4425021}"/>
                  </a:ext>
                </a:extLst>
              </p:cNvPr>
              <p:cNvSpPr/>
              <p:nvPr/>
            </p:nvSpPr>
            <p:spPr>
              <a:xfrm>
                <a:off x="7969466" y="-599982"/>
                <a:ext cx="3596753" cy="307777"/>
              </a:xfrm>
              <a:prstGeom prst="rect">
                <a:avLst/>
              </a:prstGeom>
            </p:spPr>
            <p:txBody>
              <a:bodyPr wrap="square">
                <a:spAutoFit/>
              </a:bodyPr>
              <a:lstStyle/>
              <a:p>
                <a:r>
                  <a:rPr lang="en-IN" sz="1400" dirty="0">
                    <a:gradFill>
                      <a:gsLst>
                        <a:gs pos="2917">
                          <a:schemeClr val="tx1"/>
                        </a:gs>
                        <a:gs pos="30000">
                          <a:schemeClr val="tx1"/>
                        </a:gs>
                      </a:gsLst>
                      <a:lin ang="5400000" scaled="0"/>
                    </a:gradFill>
                  </a:rPr>
                  <a:t>https://login/microsoftonline.com/common</a:t>
                </a:r>
              </a:p>
            </p:txBody>
          </p:sp>
          <p:sp>
            <p:nvSpPr>
              <p:cNvPr id="41" name="Rectangle 40">
                <a:extLst>
                  <a:ext uri="{FF2B5EF4-FFF2-40B4-BE49-F238E27FC236}">
                    <a16:creationId xmlns:a16="http://schemas.microsoft.com/office/drawing/2014/main" id="{94C30AE7-6043-4334-BDF6-32C9BD11AACB}"/>
                  </a:ext>
                </a:extLst>
              </p:cNvPr>
              <p:cNvSpPr/>
              <p:nvPr/>
            </p:nvSpPr>
            <p:spPr>
              <a:xfrm>
                <a:off x="7614695" y="-615371"/>
                <a:ext cx="466963" cy="338554"/>
              </a:xfrm>
              <a:prstGeom prst="rect">
                <a:avLst/>
              </a:prstGeom>
            </p:spPr>
            <p:txBody>
              <a:bodyPr wrap="square">
                <a:spAutoFit/>
              </a:bodyPr>
              <a:lstStyle/>
              <a:p>
                <a:r>
                  <a:rPr lang="en-IN" sz="1600" dirty="0">
                    <a:gradFill>
                      <a:gsLst>
                        <a:gs pos="2917">
                          <a:schemeClr val="tx1"/>
                        </a:gs>
                        <a:gs pos="30000">
                          <a:schemeClr val="tx1"/>
                        </a:gs>
                      </a:gsLst>
                      <a:lin ang="5400000" scaled="0"/>
                    </a:gradFill>
                  </a:rPr>
                  <a:t>or</a:t>
                </a:r>
              </a:p>
            </p:txBody>
          </p:sp>
        </p:grpSp>
        <p:sp>
          <p:nvSpPr>
            <p:cNvPr id="9" name="TextBox 8">
              <a:extLst>
                <a:ext uri="{FF2B5EF4-FFF2-40B4-BE49-F238E27FC236}">
                  <a16:creationId xmlns:a16="http://schemas.microsoft.com/office/drawing/2014/main" id="{D9F049F7-37C6-4B6D-BAF6-AE12F9B04C12}"/>
                </a:ext>
              </a:extLst>
            </p:cNvPr>
            <p:cNvSpPr txBox="1"/>
            <p:nvPr/>
          </p:nvSpPr>
          <p:spPr>
            <a:xfrm>
              <a:off x="596172" y="2332237"/>
              <a:ext cx="1237254" cy="506256"/>
            </a:xfrm>
            <a:prstGeom prst="rect">
              <a:avLst/>
            </a:prstGeom>
            <a:solidFill>
              <a:srgbClr val="01BCF3"/>
            </a:solidFill>
          </p:spPr>
          <p:txBody>
            <a:bodyPr wrap="none" lIns="288000" tIns="144000" rIns="288000" bIns="144000" rtlCol="0">
              <a:spAutoFit/>
            </a:bodyPr>
            <a:lstStyle/>
            <a:p>
              <a:pPr algn="l"/>
              <a:r>
                <a:rPr lang="en-IN" sz="1400" dirty="0">
                  <a:latin typeface="+mj-lt"/>
                </a:rPr>
                <a:t>Browser</a:t>
              </a:r>
            </a:p>
          </p:txBody>
        </p:sp>
        <p:sp>
          <p:nvSpPr>
            <p:cNvPr id="10" name="TextBox 9">
              <a:extLst>
                <a:ext uri="{FF2B5EF4-FFF2-40B4-BE49-F238E27FC236}">
                  <a16:creationId xmlns:a16="http://schemas.microsoft.com/office/drawing/2014/main" id="{99B7C02F-93D9-4424-B6FE-0F906014CF29}"/>
                </a:ext>
              </a:extLst>
            </p:cNvPr>
            <p:cNvSpPr txBox="1"/>
            <p:nvPr/>
          </p:nvSpPr>
          <p:spPr>
            <a:xfrm>
              <a:off x="2713672" y="2332237"/>
              <a:ext cx="1501364"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server</a:t>
              </a:r>
            </a:p>
          </p:txBody>
        </p:sp>
        <p:sp>
          <p:nvSpPr>
            <p:cNvPr id="11" name="TextBox 10">
              <a:extLst>
                <a:ext uri="{FF2B5EF4-FFF2-40B4-BE49-F238E27FC236}">
                  <a16:creationId xmlns:a16="http://schemas.microsoft.com/office/drawing/2014/main" id="{2C6F9A0A-81B6-41ED-AF20-F195D8A94FC6}"/>
                </a:ext>
              </a:extLst>
            </p:cNvPr>
            <p:cNvSpPr txBox="1"/>
            <p:nvPr/>
          </p:nvSpPr>
          <p:spPr>
            <a:xfrm>
              <a:off x="6300354" y="2332237"/>
              <a:ext cx="1346258"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authorize</a:t>
              </a:r>
            </a:p>
          </p:txBody>
        </p:sp>
        <p:sp>
          <p:nvSpPr>
            <p:cNvPr id="12" name="TextBox 11">
              <a:extLst>
                <a:ext uri="{FF2B5EF4-FFF2-40B4-BE49-F238E27FC236}">
                  <a16:creationId xmlns:a16="http://schemas.microsoft.com/office/drawing/2014/main" id="{C3DE5743-BD23-4337-ABD4-1F6E98E7EB41}"/>
                </a:ext>
              </a:extLst>
            </p:cNvPr>
            <p:cNvSpPr txBox="1"/>
            <p:nvPr/>
          </p:nvSpPr>
          <p:spPr>
            <a:xfrm>
              <a:off x="8045001" y="2332237"/>
              <a:ext cx="1299257"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token</a:t>
              </a:r>
            </a:p>
          </p:txBody>
        </p:sp>
        <p:sp>
          <p:nvSpPr>
            <p:cNvPr id="13" name="TextBox 12">
              <a:extLst>
                <a:ext uri="{FF2B5EF4-FFF2-40B4-BE49-F238E27FC236}">
                  <a16:creationId xmlns:a16="http://schemas.microsoft.com/office/drawing/2014/main" id="{578DCD4D-2691-4AB1-8FDD-D694963BF38F}"/>
                </a:ext>
              </a:extLst>
            </p:cNvPr>
            <p:cNvSpPr txBox="1"/>
            <p:nvPr/>
          </p:nvSpPr>
          <p:spPr>
            <a:xfrm>
              <a:off x="10263216" y="2332237"/>
              <a:ext cx="1280791"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API</a:t>
              </a:r>
            </a:p>
          </p:txBody>
        </p:sp>
      </p:grpSp>
    </p:spTree>
    <p:custDataLst>
      <p:tags r:id="rId1"/>
    </p:custDataLst>
    <p:extLst>
      <p:ext uri="{BB962C8B-B14F-4D97-AF65-F5344CB8AC3E}">
        <p14:creationId xmlns:p14="http://schemas.microsoft.com/office/powerpoint/2010/main" val="1415792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sp>
        <p:nvSpPr>
          <p:cNvPr id="3" name="Rectangle 2">
            <a:extLst>
              <a:ext uri="{FF2B5EF4-FFF2-40B4-BE49-F238E27FC236}">
                <a16:creationId xmlns:a16="http://schemas.microsoft.com/office/drawing/2014/main" id="{E6776AB8-2E9A-40B3-95C4-74C8BEB176C3}"/>
              </a:ext>
            </a:extLst>
          </p:cNvPr>
          <p:cNvSpPr/>
          <p:nvPr/>
        </p:nvSpPr>
        <p:spPr>
          <a:xfrm>
            <a:off x="595403" y="4679858"/>
            <a:ext cx="11243758"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8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8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8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800" dirty="0">
                <a:latin typeface="Segoe UI" panose="020B0502040204020203" pitchFamily="34" charset="0"/>
                <a:cs typeface="Segoe UI" panose="020B0502040204020203" pitchFamily="34" charset="0"/>
              </a:rPr>
              <a:t>Data from the secured resource is returned to the client application</a:t>
            </a:r>
          </a:p>
        </p:txBody>
      </p:sp>
      <p:grpSp>
        <p:nvGrpSpPr>
          <p:cNvPr id="4" name="Group 3" descr="The diagram depicts the client credentials grant flow in Azure AD.">
            <a:extLst>
              <a:ext uri="{FF2B5EF4-FFF2-40B4-BE49-F238E27FC236}">
                <a16:creationId xmlns:a16="http://schemas.microsoft.com/office/drawing/2014/main" id="{E2107782-AC3D-42DF-955E-4106BD85E610}"/>
              </a:ext>
            </a:extLst>
          </p:cNvPr>
          <p:cNvGrpSpPr/>
          <p:nvPr/>
        </p:nvGrpSpPr>
        <p:grpSpPr>
          <a:xfrm>
            <a:off x="781321" y="1435099"/>
            <a:ext cx="10629359" cy="3009897"/>
            <a:chOff x="781321" y="1435099"/>
            <a:chExt cx="10629359" cy="3009897"/>
          </a:xfrm>
        </p:grpSpPr>
        <p:sp>
          <p:nvSpPr>
            <p:cNvPr id="7" name="Rectangle 6">
              <a:extLst>
                <a:ext uri="{FF2B5EF4-FFF2-40B4-BE49-F238E27FC236}">
                  <a16:creationId xmlns:a16="http://schemas.microsoft.com/office/drawing/2014/main" id="{E2E1001D-DD22-4C47-A40F-4EBC49D654F5}"/>
                </a:ext>
              </a:extLst>
            </p:cNvPr>
            <p:cNvSpPr/>
            <p:nvPr/>
          </p:nvSpPr>
          <p:spPr bwMode="auto">
            <a:xfrm>
              <a:off x="9250680"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solidFill>
                    <a:schemeClr val="tx1"/>
                  </a:solidFill>
                  <a:latin typeface="+mj-lt"/>
                </a:rPr>
                <a:t>Resource Web API</a:t>
              </a:r>
            </a:p>
          </p:txBody>
        </p:sp>
        <p:cxnSp>
          <p:nvCxnSpPr>
            <p:cNvPr id="9" name="Straight Arrow Connector 8">
              <a:extLst>
                <a:ext uri="{FF2B5EF4-FFF2-40B4-BE49-F238E27FC236}">
                  <a16:creationId xmlns:a16="http://schemas.microsoft.com/office/drawing/2014/main" id="{00298851-ECB0-499F-A984-CD31FE4FFAEC}"/>
                </a:ext>
              </a:extLst>
            </p:cNvPr>
            <p:cNvCxnSpPr>
              <a:cxnSpLocks/>
            </p:cNvCxnSpPr>
            <p:nvPr/>
          </p:nvCxnSpPr>
          <p:spPr>
            <a:xfrm>
              <a:off x="2962275" y="2366010"/>
              <a:ext cx="336930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93AE1-03A5-440F-9E13-7FFAE13251EA}"/>
                </a:ext>
              </a:extLst>
            </p:cNvPr>
            <p:cNvCxnSpPr>
              <a:cxnSpLocks/>
            </p:cNvCxnSpPr>
            <p:nvPr/>
          </p:nvCxnSpPr>
          <p:spPr>
            <a:xfrm flipH="1">
              <a:off x="2907030" y="3032760"/>
              <a:ext cx="351663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A7C490-EB69-4D93-BD22-B2EDA67E419B}"/>
                </a:ext>
              </a:extLst>
            </p:cNvPr>
            <p:cNvCxnSpPr>
              <a:cxnSpLocks/>
            </p:cNvCxnSpPr>
            <p:nvPr/>
          </p:nvCxnSpPr>
          <p:spPr>
            <a:xfrm>
              <a:off x="2907030" y="3649980"/>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74D087-B88A-4E72-92F8-79FD02C1073D}"/>
                </a:ext>
              </a:extLst>
            </p:cNvPr>
            <p:cNvCxnSpPr>
              <a:cxnSpLocks/>
            </p:cNvCxnSpPr>
            <p:nvPr/>
          </p:nvCxnSpPr>
          <p:spPr>
            <a:xfrm flipH="1">
              <a:off x="2962275" y="4244975"/>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D1175E-A0B8-42A0-BDD9-DB841E4BA19A}"/>
                </a:ext>
              </a:extLst>
            </p:cNvPr>
            <p:cNvSpPr txBox="1"/>
            <p:nvPr/>
          </p:nvSpPr>
          <p:spPr>
            <a:xfrm>
              <a:off x="4814072" y="3258793"/>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sp>
          <p:nvSpPr>
            <p:cNvPr id="22" name="TextBox 21">
              <a:extLst>
                <a:ext uri="{FF2B5EF4-FFF2-40B4-BE49-F238E27FC236}">
                  <a16:creationId xmlns:a16="http://schemas.microsoft.com/office/drawing/2014/main" id="{0764823D-2EEE-4C08-88C2-ED05535113B7}"/>
                </a:ext>
              </a:extLst>
            </p:cNvPr>
            <p:cNvSpPr txBox="1"/>
            <p:nvPr/>
          </p:nvSpPr>
          <p:spPr>
            <a:xfrm>
              <a:off x="3704960" y="2605611"/>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pic>
          <p:nvPicPr>
            <p:cNvPr id="23" name="Graphic 22">
              <a:extLst>
                <a:ext uri="{FF2B5EF4-FFF2-40B4-BE49-F238E27FC236}">
                  <a16:creationId xmlns:a16="http://schemas.microsoft.com/office/drawing/2014/main" id="{EA2C9AFB-5632-4412-8073-DDAB95594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0134" y="2657779"/>
              <a:ext cx="1161092" cy="1161092"/>
            </a:xfrm>
            <a:prstGeom prst="rect">
              <a:avLst/>
            </a:prstGeom>
          </p:spPr>
        </p:pic>
        <p:sp>
          <p:nvSpPr>
            <p:cNvPr id="5" name="Rectangle 4">
              <a:extLst>
                <a:ext uri="{FF2B5EF4-FFF2-40B4-BE49-F238E27FC236}">
                  <a16:creationId xmlns:a16="http://schemas.microsoft.com/office/drawing/2014/main" id="{6865F21D-0654-4121-8B24-55B1424DD864}"/>
                </a:ext>
              </a:extLst>
            </p:cNvPr>
            <p:cNvSpPr/>
            <p:nvPr/>
          </p:nvSpPr>
          <p:spPr bwMode="auto">
            <a:xfrm>
              <a:off x="781321"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Client Application</a:t>
              </a:r>
            </a:p>
          </p:txBody>
        </p:sp>
        <p:pic>
          <p:nvPicPr>
            <p:cNvPr id="26" name="Picture 25">
              <a:extLst>
                <a:ext uri="{FF2B5EF4-FFF2-40B4-BE49-F238E27FC236}">
                  <a16:creationId xmlns:a16="http://schemas.microsoft.com/office/drawing/2014/main" id="{64F53C42-54EB-4836-8387-F7E311A7C7C9}"/>
                </a:ext>
              </a:extLst>
            </p:cNvPr>
            <p:cNvPicPr>
              <a:picLocks noChangeAspect="1"/>
            </p:cNvPicPr>
            <p:nvPr/>
          </p:nvPicPr>
          <p:blipFill>
            <a:blip r:embed="rId6"/>
            <a:stretch>
              <a:fillRect/>
            </a:stretch>
          </p:blipFill>
          <p:spPr>
            <a:xfrm>
              <a:off x="1188756" y="2565760"/>
              <a:ext cx="1345131" cy="1345131"/>
            </a:xfrm>
            <a:prstGeom prst="rect">
              <a:avLst/>
            </a:prstGeom>
          </p:spPr>
        </p:pic>
        <p:pic>
          <p:nvPicPr>
            <p:cNvPr id="28" name="Picture 27">
              <a:extLst>
                <a:ext uri="{FF2B5EF4-FFF2-40B4-BE49-F238E27FC236}">
                  <a16:creationId xmlns:a16="http://schemas.microsoft.com/office/drawing/2014/main" id="{734F1F2B-6B98-4652-9F37-6B8FD9FA0D2C}"/>
                </a:ext>
              </a:extLst>
            </p:cNvPr>
            <p:cNvPicPr>
              <a:picLocks noChangeAspect="1"/>
            </p:cNvPicPr>
            <p:nvPr/>
          </p:nvPicPr>
          <p:blipFill>
            <a:blip r:embed="rId7"/>
            <a:stretch>
              <a:fillRect/>
            </a:stretch>
          </p:blipFill>
          <p:spPr>
            <a:xfrm>
              <a:off x="3289617" y="2537182"/>
              <a:ext cx="352303" cy="352303"/>
            </a:xfrm>
            <a:prstGeom prst="rect">
              <a:avLst/>
            </a:prstGeom>
          </p:spPr>
        </p:pic>
        <p:pic>
          <p:nvPicPr>
            <p:cNvPr id="29" name="Picture 28">
              <a:extLst>
                <a:ext uri="{FF2B5EF4-FFF2-40B4-BE49-F238E27FC236}">
                  <a16:creationId xmlns:a16="http://schemas.microsoft.com/office/drawing/2014/main" id="{248E590A-50D5-4E2A-9156-BAF46BAFC3DF}"/>
                </a:ext>
              </a:extLst>
            </p:cNvPr>
            <p:cNvPicPr>
              <a:picLocks noChangeAspect="1"/>
            </p:cNvPicPr>
            <p:nvPr/>
          </p:nvPicPr>
          <p:blipFill>
            <a:blip r:embed="rId7"/>
            <a:stretch>
              <a:fillRect/>
            </a:stretch>
          </p:blipFill>
          <p:spPr>
            <a:xfrm>
              <a:off x="4393746" y="3190364"/>
              <a:ext cx="352303" cy="352303"/>
            </a:xfrm>
            <a:prstGeom prst="rect">
              <a:avLst/>
            </a:prstGeom>
          </p:spPr>
        </p:pic>
        <p:sp>
          <p:nvSpPr>
            <p:cNvPr id="30" name="Oval 29">
              <a:extLst>
                <a:ext uri="{FF2B5EF4-FFF2-40B4-BE49-F238E27FC236}">
                  <a16:creationId xmlns:a16="http://schemas.microsoft.com/office/drawing/2014/main" id="{E5F4EF0D-B68B-4AE9-BECE-7402E6AADBDE}"/>
                </a:ext>
              </a:extLst>
            </p:cNvPr>
            <p:cNvSpPr/>
            <p:nvPr/>
          </p:nvSpPr>
          <p:spPr bwMode="auto">
            <a:xfrm>
              <a:off x="4395575" y="1707550"/>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31" name="Oval 30">
              <a:extLst>
                <a:ext uri="{FF2B5EF4-FFF2-40B4-BE49-F238E27FC236}">
                  <a16:creationId xmlns:a16="http://schemas.microsoft.com/office/drawing/2014/main" id="{0AC01627-183D-4B6D-A800-A017029021D8}"/>
                </a:ext>
              </a:extLst>
            </p:cNvPr>
            <p:cNvSpPr/>
            <p:nvPr/>
          </p:nvSpPr>
          <p:spPr bwMode="auto">
            <a:xfrm>
              <a:off x="4395575" y="252392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32" name="Oval 31">
              <a:extLst>
                <a:ext uri="{FF2B5EF4-FFF2-40B4-BE49-F238E27FC236}">
                  <a16:creationId xmlns:a16="http://schemas.microsoft.com/office/drawing/2014/main" id="{A58D1958-BAAD-482F-853F-42387354EE4C}"/>
                </a:ext>
              </a:extLst>
            </p:cNvPr>
            <p:cNvSpPr/>
            <p:nvPr/>
          </p:nvSpPr>
          <p:spPr bwMode="auto">
            <a:xfrm>
              <a:off x="5509499" y="319105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3</a:t>
              </a:r>
            </a:p>
          </p:txBody>
        </p:sp>
        <p:sp>
          <p:nvSpPr>
            <p:cNvPr id="33" name="Oval 32">
              <a:extLst>
                <a:ext uri="{FF2B5EF4-FFF2-40B4-BE49-F238E27FC236}">
                  <a16:creationId xmlns:a16="http://schemas.microsoft.com/office/drawing/2014/main" id="{89477DB9-34DA-4B00-90E6-003795B9FCC2}"/>
                </a:ext>
              </a:extLst>
            </p:cNvPr>
            <p:cNvSpPr/>
            <p:nvPr/>
          </p:nvSpPr>
          <p:spPr bwMode="auto">
            <a:xfrm>
              <a:off x="6463208" y="3763787"/>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4</a:t>
              </a:r>
            </a:p>
          </p:txBody>
        </p:sp>
        <p:sp>
          <p:nvSpPr>
            <p:cNvPr id="6" name="Rectangle 5">
              <a:extLst>
                <a:ext uri="{FF2B5EF4-FFF2-40B4-BE49-F238E27FC236}">
                  <a16:creationId xmlns:a16="http://schemas.microsoft.com/office/drawing/2014/main" id="{C8BF0D79-588F-48D5-99B2-2345C988C359}"/>
                </a:ext>
              </a:extLst>
            </p:cNvPr>
            <p:cNvSpPr/>
            <p:nvPr/>
          </p:nvSpPr>
          <p:spPr bwMode="auto">
            <a:xfrm>
              <a:off x="6331582" y="1435100"/>
              <a:ext cx="1652545" cy="199390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Azure AD</a:t>
              </a:r>
            </a:p>
          </p:txBody>
        </p:sp>
        <p:pic>
          <p:nvPicPr>
            <p:cNvPr id="24" name="Graphic 23">
              <a:extLst>
                <a:ext uri="{FF2B5EF4-FFF2-40B4-BE49-F238E27FC236}">
                  <a16:creationId xmlns:a16="http://schemas.microsoft.com/office/drawing/2014/main" id="{FEB67C3C-3A71-4CC4-9888-0D8A9F567A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99137" y="2042608"/>
              <a:ext cx="1184870" cy="1184870"/>
            </a:xfrm>
            <a:prstGeom prst="rect">
              <a:avLst/>
            </a:prstGeom>
          </p:spPr>
        </p:pic>
      </p:grpSp>
    </p:spTree>
    <p:custDataLst>
      <p:tags r:id="rId1"/>
    </p:custDataLst>
    <p:extLst>
      <p:ext uri="{BB962C8B-B14F-4D97-AF65-F5344CB8AC3E}">
        <p14:creationId xmlns:p14="http://schemas.microsoft.com/office/powerpoint/2010/main" val="16538572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742-285F-4A86-B0A2-180FFBEFDFCC}"/>
              </a:ext>
            </a:extLst>
          </p:cNvPr>
          <p:cNvSpPr>
            <a:spLocks noGrp="1"/>
          </p:cNvSpPr>
          <p:nvPr>
            <p:ph type="title"/>
          </p:nvPr>
        </p:nvSpPr>
        <p:spPr/>
        <p:txBody>
          <a:bodyPr/>
          <a:lstStyle/>
          <a:p>
            <a:r>
              <a:rPr lang="en-US" dirty="0"/>
              <a:t>Common authentication flows</a:t>
            </a:r>
          </a:p>
        </p:txBody>
      </p:sp>
      <p:sp>
        <p:nvSpPr>
          <p:cNvPr id="3" name="Text Placeholder 2">
            <a:extLst>
              <a:ext uri="{FF2B5EF4-FFF2-40B4-BE49-F238E27FC236}">
                <a16:creationId xmlns:a16="http://schemas.microsoft.com/office/drawing/2014/main" id="{B6525423-74C7-42E4-A899-9DCAC6E7303F}"/>
              </a:ext>
            </a:extLst>
          </p:cNvPr>
          <p:cNvSpPr>
            <a:spLocks noGrp="1"/>
          </p:cNvSpPr>
          <p:nvPr>
            <p:ph type="body" sz="quarter" idx="10"/>
          </p:nvPr>
        </p:nvSpPr>
        <p:spPr>
          <a:xfrm>
            <a:off x="584200" y="1435497"/>
            <a:ext cx="11018520" cy="3459409"/>
          </a:xfrm>
        </p:spPr>
        <p:txBody>
          <a:bodyPr/>
          <a:lstStyle/>
          <a:p>
            <a:r>
              <a:rPr lang="en-US" dirty="0"/>
              <a:t>Interactive:</a:t>
            </a:r>
          </a:p>
          <a:p>
            <a:pPr lvl="1"/>
            <a:r>
              <a:rPr lang="en-US" dirty="0"/>
              <a:t>User authenticates by using a web browser</a:t>
            </a:r>
          </a:p>
          <a:p>
            <a:r>
              <a:rPr lang="en-US" dirty="0"/>
              <a:t>On-Behalf-Of:</a:t>
            </a:r>
          </a:p>
          <a:p>
            <a:pPr lvl="1"/>
            <a:r>
              <a:rPr lang="en-US" dirty="0"/>
              <a:t>Application authenticates on behalf of a user</a:t>
            </a:r>
          </a:p>
          <a:p>
            <a:r>
              <a:rPr lang="en-US" dirty="0"/>
              <a:t>Client credentials:</a:t>
            </a:r>
          </a:p>
          <a:p>
            <a:pPr lvl="1"/>
            <a:r>
              <a:rPr lang="en-US" dirty="0"/>
              <a:t>Application authenticates by using pre-generated credentials</a:t>
            </a:r>
          </a:p>
          <a:p>
            <a:r>
              <a:rPr lang="en-US" dirty="0"/>
              <a:t>Device code:</a:t>
            </a:r>
          </a:p>
          <a:p>
            <a:pPr lvl="1"/>
            <a:r>
              <a:rPr lang="en-US" dirty="0"/>
              <a:t>User authenticates on another device</a:t>
            </a:r>
          </a:p>
        </p:txBody>
      </p:sp>
    </p:spTree>
    <p:custDataLst>
      <p:tags r:id="rId1"/>
    </p:custDataLst>
    <p:extLst>
      <p:ext uri="{BB962C8B-B14F-4D97-AF65-F5344CB8AC3E}">
        <p14:creationId xmlns:p14="http://schemas.microsoft.com/office/powerpoint/2010/main" val="42212183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F667-D473-4BB9-A592-D82C3F82EC1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B206E19C-33AE-4F49-9E3A-F11C569D1CFE}"/>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Microsoft Authentication Library (MSAL)</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Authorizing data operations in Azure Storage</a:t>
            </a:r>
          </a:p>
        </p:txBody>
      </p:sp>
    </p:spTree>
    <p:custDataLst>
      <p:tags r:id="rId1"/>
    </p:custDataLst>
    <p:extLst>
      <p:ext uri="{BB962C8B-B14F-4D97-AF65-F5344CB8AC3E}">
        <p14:creationId xmlns:p14="http://schemas.microsoft.com/office/powerpoint/2010/main" val="2863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4F8B-0DDA-4523-9A8B-4DEFEC4704EC}"/>
              </a:ext>
            </a:extLst>
          </p:cNvPr>
          <p:cNvSpPr>
            <a:spLocks noGrp="1"/>
          </p:cNvSpPr>
          <p:nvPr>
            <p:ph type="title"/>
          </p:nvPr>
        </p:nvSpPr>
        <p:spPr/>
        <p:txBody>
          <a:bodyPr/>
          <a:lstStyle/>
          <a:p>
            <a:r>
              <a:rPr lang="en-US" dirty="0"/>
              <a:t>Interactive authentication flow</a:t>
            </a:r>
          </a:p>
        </p:txBody>
      </p:sp>
      <p:sp>
        <p:nvSpPr>
          <p:cNvPr id="3" name="Text Placeholder 2">
            <a:extLst>
              <a:ext uri="{FF2B5EF4-FFF2-40B4-BE49-F238E27FC236}">
                <a16:creationId xmlns:a16="http://schemas.microsoft.com/office/drawing/2014/main" id="{F355C204-17CB-4D1C-80F8-C9A3F8D5DB31}"/>
              </a:ext>
            </a:extLst>
          </p:cNvPr>
          <p:cNvSpPr>
            <a:spLocks noGrp="1"/>
          </p:cNvSpPr>
          <p:nvPr>
            <p:ph type="body" sz="quarter" idx="10"/>
          </p:nvPr>
        </p:nvSpPr>
        <p:spPr>
          <a:xfrm>
            <a:off x="586390" y="1447526"/>
            <a:ext cx="11018520" cy="430887"/>
          </a:xfrm>
        </p:spPr>
        <p:txBody>
          <a:bodyPr anchor="ctr"/>
          <a:lstStyle/>
          <a:p>
            <a:pPr marL="0" indent="0" algn="ctr">
              <a:buNone/>
            </a:pPr>
            <a:r>
              <a:rPr lang="en-US" dirty="0"/>
              <a:t>User authenticates by using a web browser</a:t>
            </a:r>
          </a:p>
        </p:txBody>
      </p:sp>
      <p:grpSp>
        <p:nvGrpSpPr>
          <p:cNvPr id="21" name="Group 20" descr="Illustration of how an application can open a browser window, sign in the user, and then reuse the token directly with Microsoft Graph.">
            <a:extLst>
              <a:ext uri="{FF2B5EF4-FFF2-40B4-BE49-F238E27FC236}">
                <a16:creationId xmlns:a16="http://schemas.microsoft.com/office/drawing/2014/main" id="{98734709-734E-4911-9736-69DC78482B1B}"/>
              </a:ext>
            </a:extLst>
          </p:cNvPr>
          <p:cNvGrpSpPr/>
          <p:nvPr/>
        </p:nvGrpSpPr>
        <p:grpSpPr>
          <a:xfrm>
            <a:off x="1194170" y="2913433"/>
            <a:ext cx="9838819" cy="3487367"/>
            <a:chOff x="1194170" y="2913433"/>
            <a:chExt cx="9838819" cy="3487367"/>
          </a:xfrm>
        </p:grpSpPr>
        <p:pic>
          <p:nvPicPr>
            <p:cNvPr id="5" name="Application">
              <a:extLst>
                <a:ext uri="{FF2B5EF4-FFF2-40B4-BE49-F238E27FC236}">
                  <a16:creationId xmlns:a16="http://schemas.microsoft.com/office/drawing/2014/main" id="{F38E2764-9C31-4874-8D69-4CDCD6D1B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10" name="TextBox 9">
              <a:extLst>
                <a:ext uri="{FF2B5EF4-FFF2-40B4-BE49-F238E27FC236}">
                  <a16:creationId xmlns:a16="http://schemas.microsoft.com/office/drawing/2014/main" id="{05D24DA2-E315-43C8-B132-393124D166D9}"/>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4" name="Arrow 1">
              <a:extLst>
                <a:ext uri="{FF2B5EF4-FFF2-40B4-BE49-F238E27FC236}">
                  <a16:creationId xmlns:a16="http://schemas.microsoft.com/office/drawing/2014/main" id="{F64DB127-1C38-4A68-952A-14311CCE6CB4}"/>
                </a:ext>
              </a:extLst>
            </p:cNvPr>
            <p:cNvCxnSpPr>
              <a:stCxn id="5" idx="3"/>
              <a:endCxn id="7"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Step 1">
              <a:extLst>
                <a:ext uri="{FF2B5EF4-FFF2-40B4-BE49-F238E27FC236}">
                  <a16:creationId xmlns:a16="http://schemas.microsoft.com/office/drawing/2014/main" id="{40628C93-8F70-4669-8DDB-56429A5D5283}"/>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7" name="Azure AD">
              <a:extLst>
                <a:ext uri="{FF2B5EF4-FFF2-40B4-BE49-F238E27FC236}">
                  <a16:creationId xmlns:a16="http://schemas.microsoft.com/office/drawing/2014/main" id="{14CA2688-35E6-449F-8C62-E261E2DA0C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11" name="TextBox 10">
              <a:extLst>
                <a:ext uri="{FF2B5EF4-FFF2-40B4-BE49-F238E27FC236}">
                  <a16:creationId xmlns:a16="http://schemas.microsoft.com/office/drawing/2014/main" id="{DECB85BB-45B2-44B5-A1C0-E3A66357F00A}"/>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5" name="Arrow 2">
              <a:extLst>
                <a:ext uri="{FF2B5EF4-FFF2-40B4-BE49-F238E27FC236}">
                  <a16:creationId xmlns:a16="http://schemas.microsoft.com/office/drawing/2014/main" id="{7933A431-9E07-4D36-9498-42DE9A7BABCC}"/>
                </a:ext>
              </a:extLst>
            </p:cNvPr>
            <p:cNvCxnSpPr>
              <a:cxnSpLocks/>
              <a:stCxn id="5" idx="3"/>
              <a:endCxn id="9" idx="0"/>
            </p:cNvCxnSpPr>
            <p:nvPr/>
          </p:nvCxnSpPr>
          <p:spPr>
            <a:xfrm>
              <a:off x="2672775" y="3370634"/>
              <a:ext cx="3422875" cy="1685152"/>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tep 2">
              <a:extLst>
                <a:ext uri="{FF2B5EF4-FFF2-40B4-BE49-F238E27FC236}">
                  <a16:creationId xmlns:a16="http://schemas.microsoft.com/office/drawing/2014/main" id="{C811B026-07FA-414C-BC82-4F93FA581B50}"/>
                </a:ext>
              </a:extLst>
            </p:cNvPr>
            <p:cNvSpPr/>
            <p:nvPr/>
          </p:nvSpPr>
          <p:spPr bwMode="auto">
            <a:xfrm>
              <a:off x="4863575" y="3660652"/>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9" name="Microsoft Graph">
              <a:extLst>
                <a:ext uri="{FF2B5EF4-FFF2-40B4-BE49-F238E27FC236}">
                  <a16:creationId xmlns:a16="http://schemas.microsoft.com/office/drawing/2014/main" id="{2A99F0B7-6CE6-4620-B426-617663DF84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450" y="5055786"/>
              <a:ext cx="914400" cy="871870"/>
            </a:xfrm>
            <a:prstGeom prst="rect">
              <a:avLst/>
            </a:prstGeom>
          </p:spPr>
        </p:pic>
        <p:sp>
          <p:nvSpPr>
            <p:cNvPr id="12" name="TextBox 11">
              <a:extLst>
                <a:ext uri="{FF2B5EF4-FFF2-40B4-BE49-F238E27FC236}">
                  <a16:creationId xmlns:a16="http://schemas.microsoft.com/office/drawing/2014/main" id="{8C3B45DC-C588-4929-BBCD-E4ACE4C66BE2}"/>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6203976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E791-9A36-4561-958C-E1B6BF413B0D}"/>
              </a:ext>
            </a:extLst>
          </p:cNvPr>
          <p:cNvSpPr>
            <a:spLocks noGrp="1"/>
          </p:cNvSpPr>
          <p:nvPr>
            <p:ph type="title"/>
          </p:nvPr>
        </p:nvSpPr>
        <p:spPr/>
        <p:txBody>
          <a:bodyPr/>
          <a:lstStyle/>
          <a:p>
            <a:r>
              <a:rPr lang="en-US" dirty="0"/>
              <a:t>On-Behalf-Of authentication flow</a:t>
            </a:r>
          </a:p>
        </p:txBody>
      </p:sp>
      <p:sp>
        <p:nvSpPr>
          <p:cNvPr id="3" name="Text Placeholder 2">
            <a:extLst>
              <a:ext uri="{FF2B5EF4-FFF2-40B4-BE49-F238E27FC236}">
                <a16:creationId xmlns:a16="http://schemas.microsoft.com/office/drawing/2014/main" id="{B204E898-0A19-4AFB-B919-79D36D17DF9F}"/>
              </a:ext>
            </a:extLst>
          </p:cNvPr>
          <p:cNvSpPr>
            <a:spLocks noGrp="1"/>
          </p:cNvSpPr>
          <p:nvPr>
            <p:ph type="body" sz="quarter" idx="10"/>
          </p:nvPr>
        </p:nvSpPr>
        <p:spPr>
          <a:xfrm>
            <a:off x="586390" y="1447525"/>
            <a:ext cx="11018520" cy="430887"/>
          </a:xfrm>
        </p:spPr>
        <p:txBody>
          <a:bodyPr anchor="ctr"/>
          <a:lstStyle/>
          <a:p>
            <a:pPr algn="ctr"/>
            <a:r>
              <a:rPr lang="en-US" dirty="0"/>
              <a:t>Application authenticates on behalf of a user</a:t>
            </a:r>
          </a:p>
        </p:txBody>
      </p:sp>
      <p:grpSp>
        <p:nvGrpSpPr>
          <p:cNvPr id="22" name="Group 21" descr="Illustration of how different tiers of an application can reuse tokens on behalf of the originating user.">
            <a:extLst>
              <a:ext uri="{FF2B5EF4-FFF2-40B4-BE49-F238E27FC236}">
                <a16:creationId xmlns:a16="http://schemas.microsoft.com/office/drawing/2014/main" id="{53600710-2DD1-4AE9-A964-6E123FFA068C}"/>
              </a:ext>
            </a:extLst>
          </p:cNvPr>
          <p:cNvGrpSpPr/>
          <p:nvPr/>
        </p:nvGrpSpPr>
        <p:grpSpPr>
          <a:xfrm>
            <a:off x="1194170" y="2913433"/>
            <a:ext cx="9838819" cy="3487367"/>
            <a:chOff x="1194170" y="2913433"/>
            <a:chExt cx="9838819" cy="3487367"/>
          </a:xfrm>
        </p:grpSpPr>
        <p:pic>
          <p:nvPicPr>
            <p:cNvPr id="4" name="Application">
              <a:extLst>
                <a:ext uri="{FF2B5EF4-FFF2-40B4-BE49-F238E27FC236}">
                  <a16:creationId xmlns:a16="http://schemas.microsoft.com/office/drawing/2014/main" id="{067331BB-43C7-4C43-8C9E-014CCB84C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F0CFD8EF-79F8-4BB6-A347-E72170CCC5EE}"/>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0" name="Arrow 1">
              <a:extLst>
                <a:ext uri="{FF2B5EF4-FFF2-40B4-BE49-F238E27FC236}">
                  <a16:creationId xmlns:a16="http://schemas.microsoft.com/office/drawing/2014/main" id="{0AE52743-805A-402F-A81A-3E2E568C3DD8}"/>
                </a:ext>
              </a:extLst>
            </p:cNvPr>
            <p:cNvCxnSpPr>
              <a:stCxn id="4" idx="3"/>
              <a:endCxn id="5"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1">
              <a:extLst>
                <a:ext uri="{FF2B5EF4-FFF2-40B4-BE49-F238E27FC236}">
                  <a16:creationId xmlns:a16="http://schemas.microsoft.com/office/drawing/2014/main" id="{88DB0A00-AE28-49B8-A1C1-4A31AFA347B1}"/>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726B1FE1-96BC-47EC-ACA3-B7D4A26BB2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679AAC4E-BE1A-48EB-94F7-0DBE11CF2FC0}"/>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1" name="Arrow 2">
              <a:extLst>
                <a:ext uri="{FF2B5EF4-FFF2-40B4-BE49-F238E27FC236}">
                  <a16:creationId xmlns:a16="http://schemas.microsoft.com/office/drawing/2014/main" id="{E79FE833-C0EC-4834-9FE5-6A358E25EE76}"/>
                </a:ext>
              </a:extLst>
            </p:cNvPr>
            <p:cNvCxnSpPr>
              <a:cxnSpLocks/>
              <a:stCxn id="4" idx="3"/>
              <a:endCxn id="15" idx="0"/>
            </p:cNvCxnSpPr>
            <p:nvPr/>
          </p:nvCxnSpPr>
          <p:spPr>
            <a:xfrm>
              <a:off x="2672775" y="3370634"/>
              <a:ext cx="1226359" cy="1206687"/>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2">
              <a:extLst>
                <a:ext uri="{FF2B5EF4-FFF2-40B4-BE49-F238E27FC236}">
                  <a16:creationId xmlns:a16="http://schemas.microsoft.com/office/drawing/2014/main" id="{767EC063-F341-4538-B877-4F6AEB7FDE66}"/>
                </a:ext>
              </a:extLst>
            </p:cNvPr>
            <p:cNvSpPr/>
            <p:nvPr/>
          </p:nvSpPr>
          <p:spPr bwMode="auto">
            <a:xfrm>
              <a:off x="3358575" y="356168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15" name="Service">
              <a:extLst>
                <a:ext uri="{FF2B5EF4-FFF2-40B4-BE49-F238E27FC236}">
                  <a16:creationId xmlns:a16="http://schemas.microsoft.com/office/drawing/2014/main" id="{3C22E64F-9CF6-4677-B1EC-DEFE83CC0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2655" y="4577321"/>
              <a:ext cx="512958" cy="914400"/>
            </a:xfrm>
            <a:prstGeom prst="rect">
              <a:avLst/>
            </a:prstGeom>
          </p:spPr>
        </p:pic>
        <p:sp>
          <p:nvSpPr>
            <p:cNvPr id="16" name="TextBox 15">
              <a:extLst>
                <a:ext uri="{FF2B5EF4-FFF2-40B4-BE49-F238E27FC236}">
                  <a16:creationId xmlns:a16="http://schemas.microsoft.com/office/drawing/2014/main" id="{1F7003EA-32C1-4336-80BE-1923DD6978DC}"/>
                </a:ext>
              </a:extLst>
            </p:cNvPr>
            <p:cNvSpPr txBox="1"/>
            <p:nvPr/>
          </p:nvSpPr>
          <p:spPr>
            <a:xfrm>
              <a:off x="2877729" y="569419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Service</a:t>
              </a:r>
            </a:p>
          </p:txBody>
        </p:sp>
        <p:cxnSp>
          <p:nvCxnSpPr>
            <p:cNvPr id="18" name="Arrow 3">
              <a:extLst>
                <a:ext uri="{FF2B5EF4-FFF2-40B4-BE49-F238E27FC236}">
                  <a16:creationId xmlns:a16="http://schemas.microsoft.com/office/drawing/2014/main" id="{BFFD8007-0FF0-44D4-85A6-2353C72FB9F4}"/>
                </a:ext>
              </a:extLst>
            </p:cNvPr>
            <p:cNvCxnSpPr>
              <a:cxnSpLocks/>
              <a:stCxn id="15" idx="3"/>
              <a:endCxn id="6" idx="1"/>
            </p:cNvCxnSpPr>
            <p:nvPr/>
          </p:nvCxnSpPr>
          <p:spPr>
            <a:xfrm>
              <a:off x="4155613" y="5034521"/>
              <a:ext cx="1482837" cy="457200"/>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Step 3">
              <a:extLst>
                <a:ext uri="{FF2B5EF4-FFF2-40B4-BE49-F238E27FC236}">
                  <a16:creationId xmlns:a16="http://schemas.microsoft.com/office/drawing/2014/main" id="{14CB022B-83E7-4FE7-B77D-31CE66899148}"/>
                </a:ext>
              </a:extLst>
            </p:cNvPr>
            <p:cNvSpPr/>
            <p:nvPr/>
          </p:nvSpPr>
          <p:spPr bwMode="auto">
            <a:xfrm>
              <a:off x="4644925" y="502388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584BCE58-B202-46DF-BB3B-502266017A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C0D64D09-3AA4-4404-A81B-3F62F4A25EB5}"/>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cxnSp>
          <p:nvCxnSpPr>
            <p:cNvPr id="19" name="Arrow 1">
              <a:extLst>
                <a:ext uri="{FF2B5EF4-FFF2-40B4-BE49-F238E27FC236}">
                  <a16:creationId xmlns:a16="http://schemas.microsoft.com/office/drawing/2014/main" id="{DA6479D0-80E1-4C5D-8F68-6F97025F5A63}"/>
                </a:ext>
              </a:extLst>
            </p:cNvPr>
            <p:cNvCxnSpPr>
              <a:cxnSpLocks/>
            </p:cNvCxnSpPr>
            <p:nvPr/>
          </p:nvCxnSpPr>
          <p:spPr>
            <a:xfrm flipV="1">
              <a:off x="4151379" y="3764600"/>
              <a:ext cx="5513126" cy="1067447"/>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Step 3">
              <a:extLst>
                <a:ext uri="{FF2B5EF4-FFF2-40B4-BE49-F238E27FC236}">
                  <a16:creationId xmlns:a16="http://schemas.microsoft.com/office/drawing/2014/main" id="{58584F9A-5186-40BF-A4A7-CE47C53533A2}"/>
                </a:ext>
              </a:extLst>
            </p:cNvPr>
            <p:cNvSpPr/>
            <p:nvPr/>
          </p:nvSpPr>
          <p:spPr bwMode="auto">
            <a:xfrm>
              <a:off x="5819688" y="426150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grpSp>
    </p:spTree>
    <p:custDataLst>
      <p:tags r:id="rId1"/>
    </p:custDataLst>
    <p:extLst>
      <p:ext uri="{BB962C8B-B14F-4D97-AF65-F5344CB8AC3E}">
        <p14:creationId xmlns:p14="http://schemas.microsoft.com/office/powerpoint/2010/main" val="10004990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DF00-4E67-44A1-9553-68C68F84230A}"/>
              </a:ext>
            </a:extLst>
          </p:cNvPr>
          <p:cNvSpPr>
            <a:spLocks noGrp="1"/>
          </p:cNvSpPr>
          <p:nvPr>
            <p:ph type="title"/>
          </p:nvPr>
        </p:nvSpPr>
        <p:spPr/>
        <p:txBody>
          <a:bodyPr/>
          <a:lstStyle/>
          <a:p>
            <a:r>
              <a:rPr lang="en-US" dirty="0"/>
              <a:t>Client credentials authentication flow</a:t>
            </a:r>
          </a:p>
        </p:txBody>
      </p:sp>
      <p:sp>
        <p:nvSpPr>
          <p:cNvPr id="3" name="Text Placeholder 2">
            <a:extLst>
              <a:ext uri="{FF2B5EF4-FFF2-40B4-BE49-F238E27FC236}">
                <a16:creationId xmlns:a16="http://schemas.microsoft.com/office/drawing/2014/main" id="{79B328DC-74B6-4473-B43C-56D77BABADB2}"/>
              </a:ext>
            </a:extLst>
          </p:cNvPr>
          <p:cNvSpPr>
            <a:spLocks noGrp="1"/>
          </p:cNvSpPr>
          <p:nvPr>
            <p:ph type="body" sz="quarter" idx="10"/>
          </p:nvPr>
        </p:nvSpPr>
        <p:spPr>
          <a:xfrm>
            <a:off x="586390" y="1434369"/>
            <a:ext cx="11018520" cy="430887"/>
          </a:xfrm>
        </p:spPr>
        <p:txBody>
          <a:bodyPr anchor="ctr"/>
          <a:lstStyle/>
          <a:p>
            <a:pPr algn="ctr"/>
            <a:r>
              <a:rPr lang="en-US" dirty="0"/>
              <a:t>Application authenticates by using pre-generated credentials</a:t>
            </a:r>
          </a:p>
        </p:txBody>
      </p:sp>
      <p:grpSp>
        <p:nvGrpSpPr>
          <p:cNvPr id="30" name="Group 29" descr="Illustration of how an Azure AD administrator can get secret credentials ahead of time that an application can use to query Microsoft Graph directly.">
            <a:extLst>
              <a:ext uri="{FF2B5EF4-FFF2-40B4-BE49-F238E27FC236}">
                <a16:creationId xmlns:a16="http://schemas.microsoft.com/office/drawing/2014/main" id="{5D49D9D5-9A32-4BF3-88F6-95A2C169F20E}"/>
              </a:ext>
            </a:extLst>
          </p:cNvPr>
          <p:cNvGrpSpPr/>
          <p:nvPr/>
        </p:nvGrpSpPr>
        <p:grpSpPr>
          <a:xfrm>
            <a:off x="1194170" y="2913433"/>
            <a:ext cx="9838819" cy="3487367"/>
            <a:chOff x="1194170" y="2913433"/>
            <a:chExt cx="9838819" cy="3487367"/>
          </a:xfrm>
        </p:grpSpPr>
        <p:pic>
          <p:nvPicPr>
            <p:cNvPr id="19" name="Admin">
              <a:extLst>
                <a:ext uri="{FF2B5EF4-FFF2-40B4-BE49-F238E27FC236}">
                  <a16:creationId xmlns:a16="http://schemas.microsoft.com/office/drawing/2014/main" id="{1E40F2E3-4C33-4FB3-BC29-9700CCA4C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3589" y="3790284"/>
              <a:ext cx="869798" cy="914400"/>
            </a:xfrm>
            <a:prstGeom prst="rect">
              <a:avLst/>
            </a:prstGeom>
          </p:spPr>
        </p:pic>
        <p:sp>
          <p:nvSpPr>
            <p:cNvPr id="20" name="TextBox 19">
              <a:extLst>
                <a:ext uri="{FF2B5EF4-FFF2-40B4-BE49-F238E27FC236}">
                  <a16:creationId xmlns:a16="http://schemas.microsoft.com/office/drawing/2014/main" id="{68AE00C0-FDB9-4E44-8677-A73EC0AA4046}"/>
                </a:ext>
              </a:extLst>
            </p:cNvPr>
            <p:cNvSpPr txBox="1"/>
            <p:nvPr/>
          </p:nvSpPr>
          <p:spPr>
            <a:xfrm>
              <a:off x="6552850" y="484878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Admin</a:t>
              </a:r>
            </a:p>
          </p:txBody>
        </p:sp>
        <p:cxnSp>
          <p:nvCxnSpPr>
            <p:cNvPr id="10" name="Arrow 1">
              <a:extLst>
                <a:ext uri="{FF2B5EF4-FFF2-40B4-BE49-F238E27FC236}">
                  <a16:creationId xmlns:a16="http://schemas.microsoft.com/office/drawing/2014/main" id="{D61847E5-287E-4E69-ADB1-20FE1C923918}"/>
                </a:ext>
              </a:extLst>
            </p:cNvPr>
            <p:cNvCxnSpPr>
              <a:cxnSpLocks/>
              <a:stCxn id="19" idx="3"/>
              <a:endCxn id="5" idx="1"/>
            </p:cNvCxnSpPr>
            <p:nvPr/>
          </p:nvCxnSpPr>
          <p:spPr>
            <a:xfrm flipV="1">
              <a:off x="8013387" y="3370633"/>
              <a:ext cx="1540998" cy="87685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Step 1">
              <a:extLst>
                <a:ext uri="{FF2B5EF4-FFF2-40B4-BE49-F238E27FC236}">
                  <a16:creationId xmlns:a16="http://schemas.microsoft.com/office/drawing/2014/main" id="{A248F3FD-D974-4446-8121-1F4FFAC3EEBE}"/>
                </a:ext>
              </a:extLst>
            </p:cNvPr>
            <p:cNvSpPr/>
            <p:nvPr/>
          </p:nvSpPr>
          <p:spPr bwMode="auto">
            <a:xfrm>
              <a:off x="8555286" y="35779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A0EE5F0B-1D4B-4E6D-BADD-2F3781D4C6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B2ACEE89-C9CC-4A57-9DFA-8153C2023CF5}"/>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3" name="Arrow 2">
              <a:extLst>
                <a:ext uri="{FF2B5EF4-FFF2-40B4-BE49-F238E27FC236}">
                  <a16:creationId xmlns:a16="http://schemas.microsoft.com/office/drawing/2014/main" id="{2DAA76BE-FD3B-4914-9159-F316D660C173}"/>
                </a:ext>
              </a:extLst>
            </p:cNvPr>
            <p:cNvCxnSpPr>
              <a:cxnSpLocks/>
              <a:stCxn id="19" idx="1"/>
              <a:endCxn id="4" idx="0"/>
            </p:cNvCxnSpPr>
            <p:nvPr/>
          </p:nvCxnSpPr>
          <p:spPr>
            <a:xfrm rot="10800000">
              <a:off x="2215575" y="2934698"/>
              <a:ext cx="4928014" cy="1312786"/>
            </a:xfrm>
            <a:prstGeom prst="curvedConnector4">
              <a:avLst>
                <a:gd name="adj1" fmla="val 45361"/>
                <a:gd name="adj2" fmla="val 117413"/>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E64D6CEE-7DFC-44E5-B3AB-E3398B03E42D}"/>
                </a:ext>
              </a:extLst>
            </p:cNvPr>
            <p:cNvSpPr/>
            <p:nvPr/>
          </p:nvSpPr>
          <p:spPr bwMode="auto">
            <a:xfrm>
              <a:off x="4732793" y="33493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4" name="Application">
              <a:extLst>
                <a:ext uri="{FF2B5EF4-FFF2-40B4-BE49-F238E27FC236}">
                  <a16:creationId xmlns:a16="http://schemas.microsoft.com/office/drawing/2014/main" id="{B9AA7577-D5B3-456E-B2AE-5EC4828EBC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E8DA77AB-538F-4B0C-9284-C0EB8A515523}"/>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1" name="Arrow 3">
              <a:extLst>
                <a:ext uri="{FF2B5EF4-FFF2-40B4-BE49-F238E27FC236}">
                  <a16:creationId xmlns:a16="http://schemas.microsoft.com/office/drawing/2014/main" id="{6A88BE0A-DF8C-4AA9-B604-E5AA0D6A8354}"/>
                </a:ext>
              </a:extLst>
            </p:cNvPr>
            <p:cNvCxnSpPr>
              <a:cxnSpLocks/>
              <a:stCxn id="4" idx="3"/>
              <a:endCxn id="6" idx="1"/>
            </p:cNvCxnSpPr>
            <p:nvPr/>
          </p:nvCxnSpPr>
          <p:spPr>
            <a:xfrm>
              <a:off x="2672775" y="3370634"/>
              <a:ext cx="2965675" cy="2121087"/>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FE6923B8-9188-4C56-9721-C75A1F70E240}"/>
                </a:ext>
              </a:extLst>
            </p:cNvPr>
            <p:cNvSpPr/>
            <p:nvPr/>
          </p:nvSpPr>
          <p:spPr bwMode="auto">
            <a:xfrm>
              <a:off x="3927012" y="416479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pic>
          <p:nvPicPr>
            <p:cNvPr id="6" name="Microsoft Graph">
              <a:extLst>
                <a:ext uri="{FF2B5EF4-FFF2-40B4-BE49-F238E27FC236}">
                  <a16:creationId xmlns:a16="http://schemas.microsoft.com/office/drawing/2014/main" id="{6436804A-A9B2-4328-8CD9-6E68F6B28D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29E6D761-DA27-43D3-BC98-3EA2AC3E78C6}"/>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2924754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BA13-C0DD-4569-BBF1-AAEC1B4FFD42}"/>
              </a:ext>
            </a:extLst>
          </p:cNvPr>
          <p:cNvSpPr>
            <a:spLocks noGrp="1"/>
          </p:cNvSpPr>
          <p:nvPr>
            <p:ph type="title"/>
          </p:nvPr>
        </p:nvSpPr>
        <p:spPr/>
        <p:txBody>
          <a:bodyPr/>
          <a:lstStyle/>
          <a:p>
            <a:r>
              <a:rPr lang="en-US" dirty="0"/>
              <a:t>Device code authentication flow</a:t>
            </a:r>
          </a:p>
        </p:txBody>
      </p:sp>
      <p:sp>
        <p:nvSpPr>
          <p:cNvPr id="3" name="Text Placeholder 2">
            <a:extLst>
              <a:ext uri="{FF2B5EF4-FFF2-40B4-BE49-F238E27FC236}">
                <a16:creationId xmlns:a16="http://schemas.microsoft.com/office/drawing/2014/main" id="{66145891-F7A9-4D9F-8F83-F7F0A5C0C72A}"/>
              </a:ext>
            </a:extLst>
          </p:cNvPr>
          <p:cNvSpPr>
            <a:spLocks noGrp="1"/>
          </p:cNvSpPr>
          <p:nvPr>
            <p:ph type="body" sz="quarter" idx="10"/>
          </p:nvPr>
        </p:nvSpPr>
        <p:spPr>
          <a:xfrm>
            <a:off x="586390" y="1434369"/>
            <a:ext cx="11018520" cy="457200"/>
          </a:xfrm>
        </p:spPr>
        <p:txBody>
          <a:bodyPr anchor="ctr"/>
          <a:lstStyle/>
          <a:p>
            <a:pPr algn="ctr"/>
            <a:r>
              <a:rPr lang="en-US" dirty="0"/>
              <a:t>User authenticates on another device</a:t>
            </a:r>
          </a:p>
        </p:txBody>
      </p:sp>
      <p:grpSp>
        <p:nvGrpSpPr>
          <p:cNvPr id="28" name="Group 27" descr="Illustration of how a user can use another device to authenticate to Azure AD.">
            <a:extLst>
              <a:ext uri="{FF2B5EF4-FFF2-40B4-BE49-F238E27FC236}">
                <a16:creationId xmlns:a16="http://schemas.microsoft.com/office/drawing/2014/main" id="{9FC4319C-81CE-4D4A-9796-9F1EB9700B6E}"/>
              </a:ext>
            </a:extLst>
          </p:cNvPr>
          <p:cNvGrpSpPr/>
          <p:nvPr/>
        </p:nvGrpSpPr>
        <p:grpSpPr>
          <a:xfrm>
            <a:off x="1194170" y="2402498"/>
            <a:ext cx="9838819" cy="3998302"/>
            <a:chOff x="1194170" y="2402498"/>
            <a:chExt cx="9838819" cy="3998302"/>
          </a:xfrm>
        </p:grpSpPr>
        <p:pic>
          <p:nvPicPr>
            <p:cNvPr id="4" name="App">
              <a:extLst>
                <a:ext uri="{FF2B5EF4-FFF2-40B4-BE49-F238E27FC236}">
                  <a16:creationId xmlns:a16="http://schemas.microsoft.com/office/drawing/2014/main" id="{53C10580-DFD8-4278-AC3A-19A37B475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779639" y="2934698"/>
              <a:ext cx="871871" cy="871871"/>
            </a:xfrm>
            <a:prstGeom prst="rect">
              <a:avLst/>
            </a:prstGeom>
          </p:spPr>
        </p:pic>
        <p:sp>
          <p:nvSpPr>
            <p:cNvPr id="7" name="TextBox 6">
              <a:extLst>
                <a:ext uri="{FF2B5EF4-FFF2-40B4-BE49-F238E27FC236}">
                  <a16:creationId xmlns:a16="http://schemas.microsoft.com/office/drawing/2014/main" id="{44760682-CB81-4C81-A75F-D44D2D287C82}"/>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a:t>
              </a:r>
            </a:p>
          </p:txBody>
        </p:sp>
        <p:cxnSp>
          <p:nvCxnSpPr>
            <p:cNvPr id="17" name="Arrow 1">
              <a:extLst>
                <a:ext uri="{FF2B5EF4-FFF2-40B4-BE49-F238E27FC236}">
                  <a16:creationId xmlns:a16="http://schemas.microsoft.com/office/drawing/2014/main" id="{A3E650F6-6952-4129-803D-34F78AF774CA}"/>
                </a:ext>
              </a:extLst>
            </p:cNvPr>
            <p:cNvCxnSpPr>
              <a:cxnSpLocks/>
              <a:stCxn id="4" idx="0"/>
            </p:cNvCxnSpPr>
            <p:nvPr/>
          </p:nvCxnSpPr>
          <p:spPr>
            <a:xfrm rot="5400000" flipH="1" flipV="1">
              <a:off x="3104782" y="1749583"/>
              <a:ext cx="295909" cy="2074322"/>
            </a:xfrm>
            <a:prstGeom prst="curvedConnector2">
              <a:avLst/>
            </a:prstGeom>
            <a:ln w="571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Step 1">
              <a:extLst>
                <a:ext uri="{FF2B5EF4-FFF2-40B4-BE49-F238E27FC236}">
                  <a16:creationId xmlns:a16="http://schemas.microsoft.com/office/drawing/2014/main" id="{F65AB32E-4A0F-4B99-8D12-206F5A35D1EC}"/>
                </a:ext>
              </a:extLst>
            </p:cNvPr>
            <p:cNvSpPr/>
            <p:nvPr/>
          </p:nvSpPr>
          <p:spPr bwMode="auto">
            <a:xfrm>
              <a:off x="4061298" y="2402498"/>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14" name="Workstation">
              <a:extLst>
                <a:ext uri="{FF2B5EF4-FFF2-40B4-BE49-F238E27FC236}">
                  <a16:creationId xmlns:a16="http://schemas.microsoft.com/office/drawing/2014/main" id="{AE4AEC67-54AD-4611-B209-BC81E97F8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4856" y="4049593"/>
              <a:ext cx="914400" cy="871871"/>
            </a:xfrm>
            <a:prstGeom prst="rect">
              <a:avLst/>
            </a:prstGeom>
          </p:spPr>
        </p:pic>
        <p:sp>
          <p:nvSpPr>
            <p:cNvPr id="16" name="TextBox 15">
              <a:extLst>
                <a:ext uri="{FF2B5EF4-FFF2-40B4-BE49-F238E27FC236}">
                  <a16:creationId xmlns:a16="http://schemas.microsoft.com/office/drawing/2014/main" id="{D54AF099-2DE5-4C8C-9927-FA0EB4D3FC8E}"/>
                </a:ext>
              </a:extLst>
            </p:cNvPr>
            <p:cNvSpPr txBox="1"/>
            <p:nvPr/>
          </p:nvSpPr>
          <p:spPr>
            <a:xfrm>
              <a:off x="6610651" y="505578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Workstation</a:t>
              </a:r>
            </a:p>
          </p:txBody>
        </p:sp>
        <p:cxnSp>
          <p:nvCxnSpPr>
            <p:cNvPr id="10" name="Arrow 2">
              <a:extLst>
                <a:ext uri="{FF2B5EF4-FFF2-40B4-BE49-F238E27FC236}">
                  <a16:creationId xmlns:a16="http://schemas.microsoft.com/office/drawing/2014/main" id="{52F192DA-50C9-43D5-9775-A25A836B4CB2}"/>
                </a:ext>
              </a:extLst>
            </p:cNvPr>
            <p:cNvCxnSpPr>
              <a:cxnSpLocks/>
              <a:stCxn id="14" idx="3"/>
              <a:endCxn id="5" idx="1"/>
            </p:cNvCxnSpPr>
            <p:nvPr/>
          </p:nvCxnSpPr>
          <p:spPr>
            <a:xfrm flipV="1">
              <a:off x="8089256" y="3370633"/>
              <a:ext cx="1465129" cy="1114896"/>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FBD38391-3530-4038-AA47-86BA86D27CCE}"/>
                </a:ext>
              </a:extLst>
            </p:cNvPr>
            <p:cNvSpPr/>
            <p:nvPr/>
          </p:nvSpPr>
          <p:spPr bwMode="auto">
            <a:xfrm>
              <a:off x="8613791" y="371229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5" name="Azure AD">
              <a:extLst>
                <a:ext uri="{FF2B5EF4-FFF2-40B4-BE49-F238E27FC236}">
                  <a16:creationId xmlns:a16="http://schemas.microsoft.com/office/drawing/2014/main" id="{3221FAB3-2337-448A-9706-9F991A2EB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5D8937AA-FC7F-4D11-BEBD-30160A0B02D8}"/>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1" name="Arrow 3">
              <a:extLst>
                <a:ext uri="{FF2B5EF4-FFF2-40B4-BE49-F238E27FC236}">
                  <a16:creationId xmlns:a16="http://schemas.microsoft.com/office/drawing/2014/main" id="{E1BCC778-5966-4A73-88CB-5F60BAB63BD0}"/>
                </a:ext>
              </a:extLst>
            </p:cNvPr>
            <p:cNvCxnSpPr>
              <a:cxnSpLocks/>
              <a:stCxn id="5" idx="1"/>
              <a:endCxn id="4" idx="3"/>
            </p:cNvCxnSpPr>
            <p:nvPr/>
          </p:nvCxnSpPr>
          <p:spPr>
            <a:xfrm rot="10800000" flipV="1">
              <a:off x="2651511" y="3370632"/>
              <a:ext cx="6902875" cy="1"/>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C707876B-1CD6-4315-8137-88D925D9D70D}"/>
                </a:ext>
              </a:extLst>
            </p:cNvPr>
            <p:cNvSpPr/>
            <p:nvPr/>
          </p:nvSpPr>
          <p:spPr bwMode="auto">
            <a:xfrm>
              <a:off x="5898462"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cxnSp>
          <p:nvCxnSpPr>
            <p:cNvPr id="11" name="Arrow 4">
              <a:extLst>
                <a:ext uri="{FF2B5EF4-FFF2-40B4-BE49-F238E27FC236}">
                  <a16:creationId xmlns:a16="http://schemas.microsoft.com/office/drawing/2014/main" id="{A78FCE7A-E52C-41B9-BB4C-B56273C62D04}"/>
                </a:ext>
              </a:extLst>
            </p:cNvPr>
            <p:cNvCxnSpPr>
              <a:cxnSpLocks/>
              <a:stCxn id="4" idx="2"/>
              <a:endCxn id="6" idx="0"/>
            </p:cNvCxnSpPr>
            <p:nvPr/>
          </p:nvCxnSpPr>
          <p:spPr>
            <a:xfrm rot="16200000" flipH="1">
              <a:off x="3531004" y="2491139"/>
              <a:ext cx="1249217" cy="3880075"/>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Step 4">
              <a:extLst>
                <a:ext uri="{FF2B5EF4-FFF2-40B4-BE49-F238E27FC236}">
                  <a16:creationId xmlns:a16="http://schemas.microsoft.com/office/drawing/2014/main" id="{667A9C97-0BCB-408E-9A2E-DE4011176E8B}"/>
                </a:ext>
              </a:extLst>
            </p:cNvPr>
            <p:cNvSpPr/>
            <p:nvPr/>
          </p:nvSpPr>
          <p:spPr bwMode="auto">
            <a:xfrm>
              <a:off x="3751981" y="421434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BD76BD79-6549-42C9-B799-38DA194AD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A72EAE14-63CD-40E6-B9E0-A28866766127}"/>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3672092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custDataLst>
      <p:tags r:id="rId1"/>
    </p:custDataLst>
    <p:extLst>
      <p:ext uri="{BB962C8B-B14F-4D97-AF65-F5344CB8AC3E}">
        <p14:creationId xmlns:p14="http://schemas.microsoft.com/office/powerpoint/2010/main" val="5446616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custDataLst>
      <p:tags r:id="rId1"/>
    </p:custDataLst>
    <p:extLst>
      <p:ext uri="{BB962C8B-B14F-4D97-AF65-F5344CB8AC3E}">
        <p14:creationId xmlns:p14="http://schemas.microsoft.com/office/powerpoint/2010/main" val="18773484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Register an app with the Microsoft identity platform</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A4B32-BDDE-47BF-A944-E8D8D9457B4F}"/>
              </a:ext>
            </a:extLst>
          </p:cNvPr>
          <p:cNvSpPr>
            <a:spLocks noGrp="1"/>
          </p:cNvSpPr>
          <p:nvPr>
            <p:ph type="title"/>
          </p:nvPr>
        </p:nvSpPr>
        <p:spPr>
          <a:xfrm>
            <a:off x="585216" y="2537210"/>
            <a:ext cx="9144000" cy="997196"/>
          </a:xfrm>
        </p:spPr>
        <p:txBody>
          <a:bodyPr/>
          <a:lstStyle/>
          <a:p>
            <a:r>
              <a:rPr lang="en-US" dirty="0"/>
              <a:t>Lesson 02: Microsoft Authentication Library (MSAL)</a:t>
            </a:r>
          </a:p>
        </p:txBody>
      </p:sp>
    </p:spTree>
    <p:custDataLst>
      <p:tags r:id="rId1"/>
    </p:custDataLst>
    <p:extLst>
      <p:ext uri="{BB962C8B-B14F-4D97-AF65-F5344CB8AC3E}">
        <p14:creationId xmlns:p14="http://schemas.microsoft.com/office/powerpoint/2010/main" val="31774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Microsoft Authentication Library (MSAL)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333494"/>
          </a:xfrm>
        </p:spPr>
        <p:txBody>
          <a:bodyPr/>
          <a:lstStyle/>
          <a:p>
            <a:r>
              <a:rPr lang="en-US" dirty="0"/>
              <a:t>The library to streamline working with Microsoft identity platform from code:</a:t>
            </a:r>
          </a:p>
          <a:p>
            <a:pPr lvl="1"/>
            <a:r>
              <a:rPr lang="en-US" dirty="0"/>
              <a:t>Obtains and manages tokens</a:t>
            </a:r>
          </a:p>
          <a:p>
            <a:pPr lvl="1"/>
            <a:r>
              <a:rPr lang="en-US" dirty="0"/>
              <a:t>Caches tokens by using a configurable cache</a:t>
            </a:r>
          </a:p>
          <a:p>
            <a:pPr lvl="1"/>
            <a:r>
              <a:rPr lang="en-US" dirty="0"/>
              <a:t>Refreshes tokens automatically when they expire</a:t>
            </a:r>
          </a:p>
          <a:p>
            <a:pPr lvl="1"/>
            <a:r>
              <a:rPr lang="en-US" dirty="0"/>
              <a:t>Supports asynchronous invocation</a:t>
            </a:r>
          </a:p>
          <a:p>
            <a:r>
              <a:rPr lang="en-US" dirty="0"/>
              <a:t>Available on multiple platforms such as:</a:t>
            </a:r>
          </a:p>
          <a:p>
            <a:pPr lvl="1"/>
            <a:r>
              <a:rPr lang="en-US" dirty="0"/>
              <a:t>.NET</a:t>
            </a:r>
          </a:p>
          <a:p>
            <a:pPr lvl="1"/>
            <a:r>
              <a:rPr lang="en-US" dirty="0"/>
              <a:t>JavaScript</a:t>
            </a:r>
          </a:p>
          <a:p>
            <a:pPr lvl="1"/>
            <a:r>
              <a:rPr lang="en-US" dirty="0"/>
              <a:t>Android</a:t>
            </a:r>
          </a:p>
          <a:p>
            <a:pPr lvl="1"/>
            <a:r>
              <a:rPr lang="en-US" dirty="0"/>
              <a:t>iOS</a:t>
            </a:r>
          </a:p>
        </p:txBody>
      </p:sp>
    </p:spTree>
    <p:custDataLst>
      <p:tags r:id="rId1"/>
    </p:custDataLst>
    <p:extLst>
      <p:ext uri="{BB962C8B-B14F-4D97-AF65-F5344CB8AC3E}">
        <p14:creationId xmlns:p14="http://schemas.microsoft.com/office/powerpoint/2010/main" val="10274187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Creating an authentication context by using MSAL</a:t>
            </a:r>
          </a:p>
        </p:txBody>
      </p:sp>
      <p:sp>
        <p:nvSpPr>
          <p:cNvPr id="4" name="Text Placeholder 3" descr="The sample code creates an MSAL authentication contex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MSAL context using AAD authority</a:t>
            </a:r>
            <a:endParaRPr lang="en-US" sz="1800" dirty="0">
              <a:solidFill>
                <a:srgbClr val="000000"/>
              </a:solidFill>
            </a:endParaRPr>
          </a:p>
          <a:p>
            <a:r>
              <a:rPr lang="en-US" sz="1800" dirty="0">
                <a:solidFill>
                  <a:srgbClr val="0000FF"/>
                </a:solidFill>
              </a:rPr>
              <a:t>var</a:t>
            </a:r>
            <a:r>
              <a:rPr lang="en-US" sz="1800" dirty="0">
                <a:solidFill>
                  <a:srgbClr val="001080"/>
                </a:solidFill>
              </a:rPr>
              <a:t> clientApp </a:t>
            </a:r>
            <a:r>
              <a:rPr lang="en-US" sz="1800" dirty="0">
                <a:solidFill>
                  <a:srgbClr val="000000"/>
                </a:solidFill>
              </a:rPr>
              <a:t>=</a:t>
            </a:r>
            <a:r>
              <a:rPr lang="en-US" sz="1800" dirty="0">
                <a:solidFill>
                  <a:srgbClr val="001080"/>
                </a:solidFill>
              </a:rPr>
              <a:t> PublicClientApplicationBuilder</a:t>
            </a:r>
            <a:r>
              <a:rPr lang="en-US" sz="1800" dirty="0">
                <a:solidFill>
                  <a:srgbClr val="000000"/>
                </a:solidFill>
              </a:rPr>
              <a:t>.</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AzurePublic</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p:txBody>
      </p:sp>
    </p:spTree>
    <p:custDataLst>
      <p:tags r:id="rId1"/>
    </p:custDataLst>
    <p:extLst>
      <p:ext uri="{BB962C8B-B14F-4D97-AF65-F5344CB8AC3E}">
        <p14:creationId xmlns:p14="http://schemas.microsoft.com/office/powerpoint/2010/main" val="4890127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interactively using MSAL</a:t>
            </a:r>
          </a:p>
        </p:txBody>
      </p:sp>
      <p:sp>
        <p:nvSpPr>
          <p:cNvPr id="4" name="Text Placeholder 3" descr="The sample code acquires a token by using an interactive promp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0000FF"/>
                </a:solidFill>
              </a:rPr>
              <a:t>string</a:t>
            </a:r>
            <a:r>
              <a:rPr lang="en-US" sz="1800" dirty="0">
                <a:solidFill>
                  <a:srgbClr val="000000"/>
                </a:solidFill>
              </a:rPr>
              <a:t>[] { </a:t>
            </a:r>
            <a:r>
              <a:rPr lang="en-US" sz="1800" dirty="0">
                <a:solidFill>
                  <a:srgbClr val="A31515"/>
                </a:solidFill>
              </a:rPr>
              <a:t>"user.read"</a:t>
            </a:r>
            <a:r>
              <a:rPr lang="en-US" sz="1800" dirty="0">
                <a:solidFill>
                  <a:srgbClr val="000000"/>
                </a:solidFill>
              </a:rPr>
              <a:t> };</a:t>
            </a:r>
          </a:p>
          <a:p>
            <a:r>
              <a:rPr lang="en-US" sz="1800" dirty="0">
                <a:solidFill>
                  <a:srgbClr val="0000FF"/>
                </a:solidFill>
              </a:rPr>
              <a:t>var</a:t>
            </a:r>
            <a:r>
              <a:rPr lang="en-US" sz="1800" dirty="0">
                <a:solidFill>
                  <a:srgbClr val="000000"/>
                </a:solidFill>
              </a:rPr>
              <a:t> </a:t>
            </a:r>
            <a:r>
              <a:rPr lang="en-US" sz="1800" dirty="0">
                <a:solidFill>
                  <a:srgbClr val="001080"/>
                </a:solidFill>
              </a:rPr>
              <a:t>windowHandle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WindowInteropHelper</a:t>
            </a:r>
            <a:r>
              <a:rPr lang="en-US" sz="1800" dirty="0">
                <a:solidFill>
                  <a:srgbClr val="000000"/>
                </a:solidFill>
              </a:rPr>
              <a:t>(</a:t>
            </a:r>
            <a:r>
              <a:rPr lang="en-US" sz="1800" dirty="0">
                <a:solidFill>
                  <a:srgbClr val="0000FF"/>
                </a:solidFill>
              </a:rPr>
              <a:t>this</a:t>
            </a:r>
            <a:r>
              <a:rPr lang="en-US" sz="1800" dirty="0">
                <a:solidFill>
                  <a:srgbClr val="000000"/>
                </a:solidFill>
              </a:rPr>
              <a:t>).</a:t>
            </a:r>
            <a:r>
              <a:rPr lang="en-US" sz="1800" dirty="0">
                <a:solidFill>
                  <a:srgbClr val="001080"/>
                </a:solidFill>
              </a:rPr>
              <a:t>Handle</a:t>
            </a:r>
            <a:r>
              <a:rPr lang="en-US" sz="1800" dirty="0">
                <a:solidFill>
                  <a:srgbClr val="000000"/>
                </a:solidFill>
              </a:rPr>
              <a:t>;</a:t>
            </a:r>
          </a:p>
          <a:p>
            <a:br>
              <a:rPr lang="en-US" sz="1800" dirty="0">
                <a:solidFill>
                  <a:srgbClr val="000000"/>
                </a:solidFill>
              </a:rPr>
            </a:br>
            <a:r>
              <a:rPr lang="en-US" sz="1800" dirty="0">
                <a:solidFill>
                  <a:srgbClr val="008000"/>
                </a:solidFill>
              </a:rPr>
              <a:t>// Acquire token using an interactive prompt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AcquireTokenInteractive</a:t>
            </a:r>
            <a:r>
              <a:rPr lang="en-US" sz="1800" dirty="0">
                <a:solidFill>
                  <a:srgbClr val="000000"/>
                </a:solidFill>
              </a:rPr>
              <a:t>(</a:t>
            </a:r>
            <a:r>
              <a:rPr lang="en-US" sz="1800" dirty="0">
                <a:solidFill>
                  <a:srgbClr val="001080"/>
                </a:solidFill>
              </a:rPr>
              <a:t>scopes</a:t>
            </a:r>
            <a:r>
              <a:rPr lang="en-US" sz="1800" dirty="0">
                <a:solidFill>
                  <a:srgbClr val="000000"/>
                </a:solidFill>
              </a:rPr>
              <a:t>)</a:t>
            </a:r>
          </a:p>
          <a:p>
            <a:r>
              <a:rPr lang="en-US" sz="1800" dirty="0">
                <a:solidFill>
                  <a:srgbClr val="000000"/>
                </a:solidFill>
              </a:rPr>
              <a:t>    .</a:t>
            </a:r>
            <a:r>
              <a:rPr lang="en-US" sz="1800" dirty="0">
                <a:solidFill>
                  <a:srgbClr val="795E26"/>
                </a:solidFill>
              </a:rPr>
              <a:t>WithParentActivityOrWindow</a:t>
            </a:r>
            <a:r>
              <a:rPr lang="en-US" sz="1800" dirty="0">
                <a:solidFill>
                  <a:srgbClr val="000000"/>
                </a:solidFill>
              </a:rPr>
              <a:t>(</a:t>
            </a:r>
            <a:r>
              <a:rPr lang="en-US" sz="1800" dirty="0">
                <a:solidFill>
                  <a:srgbClr val="001080"/>
                </a:solidFill>
              </a:rPr>
              <a:t>windowHandle</a:t>
            </a:r>
            <a:r>
              <a:rPr lang="en-US" sz="1800" dirty="0">
                <a:solidFill>
                  <a:srgbClr val="000000"/>
                </a:solidFill>
              </a:rPr>
              <a:t>)</a:t>
            </a:r>
          </a:p>
          <a:p>
            <a:r>
              <a:rPr lang="en-US" sz="1800" dirty="0">
                <a:solidFill>
                  <a:srgbClr val="000000"/>
                </a:solidFill>
              </a:rPr>
              <a:t>    .</a:t>
            </a:r>
            <a:r>
              <a:rPr lang="en-US" sz="1800" dirty="0">
                <a:solidFill>
                  <a:srgbClr val="795E26"/>
                </a:solidFill>
              </a:rPr>
              <a:t>WithPrompt</a:t>
            </a:r>
            <a:r>
              <a:rPr lang="en-US" sz="1800" dirty="0">
                <a:solidFill>
                  <a:srgbClr val="000000"/>
                </a:solidFill>
              </a:rPr>
              <a:t>(</a:t>
            </a:r>
            <a:r>
              <a:rPr lang="en-US" sz="1800" dirty="0">
                <a:solidFill>
                  <a:srgbClr val="001080"/>
                </a:solidFill>
              </a:rPr>
              <a:t>Prompt</a:t>
            </a:r>
            <a:r>
              <a:rPr lang="en-US" sz="1800" dirty="0">
                <a:solidFill>
                  <a:srgbClr val="000000"/>
                </a:solidFill>
              </a:rPr>
              <a:t>.</a:t>
            </a:r>
            <a:r>
              <a:rPr lang="en-US" sz="1800" dirty="0">
                <a:solidFill>
                  <a:srgbClr val="001080"/>
                </a:solidFill>
              </a:rPr>
              <a:t>SelectAccount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7281131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silently using MSAL</a:t>
            </a:r>
          </a:p>
        </p:txBody>
      </p:sp>
      <p:sp>
        <p:nvSpPr>
          <p:cNvPr id="4" name="Text Placeholder 3" descr="The sample code silently acquires a token.">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49299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accounts</a:t>
            </a:r>
            <a:r>
              <a:rPr lang="en-US" sz="1800" dirty="0">
                <a:solidFill>
                  <a:srgbClr val="000000"/>
                </a:solidFill>
              </a:rPr>
              <a:t>.</a:t>
            </a:r>
            <a:r>
              <a:rPr lang="en-US" sz="1800" dirty="0">
                <a:solidFill>
                  <a:srgbClr val="795E26"/>
                </a:solidFill>
              </a:rPr>
              <a:t>FirstOrDefault</a:t>
            </a:r>
            <a:r>
              <a:rPr lang="en-US" sz="1800" dirty="0">
                <a:solidFill>
                  <a:srgbClr val="000000"/>
                </a:solidFill>
              </a:rPr>
              <a:t>();</a:t>
            </a:r>
          </a:p>
          <a:p>
            <a:br>
              <a:rPr lang="en-US" sz="1800" dirty="0">
                <a:solidFill>
                  <a:srgbClr val="000000"/>
                </a:solidFill>
              </a:rPr>
            </a:br>
            <a:r>
              <a:rPr lang="en-US" sz="1800" dirty="0">
                <a:solidFill>
                  <a:srgbClr val="008000"/>
                </a:solidFill>
              </a:rPr>
              <a:t>// Acquire token silently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AcquireTokenSilent</a:t>
            </a:r>
            <a:r>
              <a:rPr lang="en-US" sz="1800" dirty="0">
                <a:solidFill>
                  <a:srgbClr val="000000"/>
                </a:solidFill>
              </a:rPr>
              <a:t>(</a:t>
            </a:r>
            <a:r>
              <a:rPr lang="en-US" sz="1800" dirty="0">
                <a:solidFill>
                  <a:srgbClr val="001080"/>
                </a:solidFill>
              </a:rPr>
              <a:t>scopes</a:t>
            </a:r>
            <a:r>
              <a:rPr lang="en-US" sz="1800" dirty="0">
                <a:solidFill>
                  <a:srgbClr val="000000"/>
                </a:solidFill>
              </a:rPr>
              <a:t>, </a:t>
            </a:r>
            <a:r>
              <a:rPr lang="en-US" sz="1800" dirty="0">
                <a:solidFill>
                  <a:srgbClr val="001080"/>
                </a:solidFill>
              </a:rPr>
              <a: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94813615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Get user profile using MSAL</a:t>
            </a:r>
          </a:p>
        </p:txBody>
      </p:sp>
      <p:sp>
        <p:nvSpPr>
          <p:cNvPr id="4" name="Text Placeholder 3" descr="The sample code acquires a user’s profile by using an API endpoin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5041380"/>
          </a:xfrm>
        </p:spPr>
        <p:txBody>
          <a:bodyPr/>
          <a:lstStyle/>
          <a:p>
            <a:pPr>
              <a:spcBef>
                <a:spcPts val="300"/>
              </a:spcBef>
            </a:pPr>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"https://graph.microsoft.com/v1.0/me"</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Create a new instance of HttpClient class</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HttpClient</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Build an auth header using your token</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authHeader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AuthenticationHeaderValue</a:t>
            </a:r>
            <a:r>
              <a:rPr lang="en-US" sz="1800" dirty="0">
                <a:solidFill>
                  <a:srgbClr val="000000"/>
                </a:solidFill>
              </a:rPr>
              <a:t>(</a:t>
            </a:r>
          </a:p>
          <a:p>
            <a:pPr>
              <a:spcBef>
                <a:spcPts val="300"/>
              </a:spcBef>
            </a:pPr>
            <a:r>
              <a:rPr lang="en-US" sz="1800" dirty="0">
                <a:solidFill>
                  <a:srgbClr val="000000"/>
                </a:solidFill>
              </a:rPr>
              <a:t>    </a:t>
            </a:r>
            <a:r>
              <a:rPr lang="en-US" sz="1800" dirty="0">
                <a:solidFill>
                  <a:srgbClr val="A31515"/>
                </a:solidFill>
              </a:rPr>
              <a:t>"Bearer"</a:t>
            </a:r>
            <a:r>
              <a:rPr lang="en-US" sz="1800" dirty="0">
                <a:solidFill>
                  <a:srgbClr val="000000"/>
                </a:solidFill>
              </a:rPr>
              <a:t>, </a:t>
            </a:r>
          </a:p>
          <a:p>
            <a:pPr>
              <a:spcBef>
                <a:spcPts val="300"/>
              </a:spcBef>
            </a:pPr>
            <a:r>
              <a:rPr lang="en-US" sz="1800" dirty="0">
                <a:solidFill>
                  <a:srgbClr val="000000"/>
                </a:solidFill>
              </a:rPr>
              <a:t>    </a:t>
            </a:r>
            <a:r>
              <a:rPr lang="en-US" sz="1800" dirty="0">
                <a:solidFill>
                  <a:srgbClr val="001080"/>
                </a:solidFill>
              </a:rPr>
              <a:t>token</a:t>
            </a:r>
            <a:endParaRPr lang="en-US" sz="1800" dirty="0">
              <a:solidFill>
                <a:srgbClr val="000000"/>
              </a:solidFill>
            </a:endParaRPr>
          </a:p>
          <a:p>
            <a:pPr>
              <a:spcBef>
                <a:spcPts val="300"/>
              </a:spcBef>
            </a:pP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Set httpClient to use the previously-build auth header</a:t>
            </a:r>
            <a:endParaRPr lang="en-US" sz="1800" dirty="0">
              <a:solidFill>
                <a:srgbClr val="000000"/>
              </a:solidFill>
            </a:endParaRPr>
          </a:p>
          <a:p>
            <a:pPr>
              <a:spcBef>
                <a:spcPts val="300"/>
              </a:spcBef>
            </a:pPr>
            <a:r>
              <a:rPr lang="en-US" sz="1800" dirty="0">
                <a:solidFill>
                  <a:srgbClr val="001080"/>
                </a:solidFill>
              </a:rPr>
              <a:t>client</a:t>
            </a:r>
            <a:r>
              <a:rPr lang="en-US" sz="1800" dirty="0">
                <a:solidFill>
                  <a:srgbClr val="000000"/>
                </a:solidFill>
              </a:rPr>
              <a:t>.</a:t>
            </a:r>
            <a:r>
              <a:rPr lang="en-US" sz="1800" dirty="0">
                <a:solidFill>
                  <a:srgbClr val="001080"/>
                </a:solidFill>
              </a:rPr>
              <a:t>DefaultRequestHeaders</a:t>
            </a:r>
            <a:r>
              <a:rPr lang="en-US" sz="1800" dirty="0">
                <a:solidFill>
                  <a:srgbClr val="000000"/>
                </a:solidFill>
              </a:rPr>
              <a:t>.</a:t>
            </a:r>
            <a:r>
              <a:rPr lang="en-US" sz="1800" dirty="0">
                <a:solidFill>
                  <a:srgbClr val="001080"/>
                </a:solidFill>
              </a:rPr>
              <a:t>Authorization</a:t>
            </a:r>
            <a:r>
              <a:rPr lang="en-US" sz="1800" dirty="0">
                <a:solidFill>
                  <a:srgbClr val="000000"/>
                </a:solidFill>
              </a:rPr>
              <a:t> = </a:t>
            </a:r>
            <a:r>
              <a:rPr lang="en-US" sz="1800" dirty="0">
                <a:solidFill>
                  <a:srgbClr val="001080"/>
                </a:solidFill>
              </a:rPr>
              <a:t>authHeader</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Make a HTTP GET request to the endpoint</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GetAsync</a:t>
            </a:r>
            <a:r>
              <a:rPr lang="en-US" sz="1800" dirty="0">
                <a:solidFill>
                  <a:srgbClr val="000000"/>
                </a:solidFill>
              </a:rPr>
              <a:t>(</a:t>
            </a:r>
            <a:r>
              <a:rPr lang="en-US" sz="1800" dirty="0">
                <a:solidFill>
                  <a:srgbClr val="001080"/>
                </a:solidFill>
              </a:rPr>
              <a:t>endpoint</a:t>
            </a:r>
            <a:r>
              <a:rPr lang="en-US" sz="1800" dirty="0">
                <a:solidFill>
                  <a:srgbClr val="000000"/>
                </a:solidFill>
              </a:rPr>
              <a:t>);</a:t>
            </a:r>
          </a:p>
        </p:txBody>
      </p:sp>
    </p:spTree>
    <p:custDataLst>
      <p:tags r:id="rId1"/>
    </p:custDataLst>
    <p:extLst>
      <p:ext uri="{BB962C8B-B14F-4D97-AF65-F5344CB8AC3E}">
        <p14:creationId xmlns:p14="http://schemas.microsoft.com/office/powerpoint/2010/main" val="38407379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Interactive authentication by using MSAL.NET</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12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F94-14C0-41A2-AF25-C6F8BA5128DB}"/>
              </a:ext>
            </a:extLst>
          </p:cNvPr>
          <p:cNvSpPr>
            <a:spLocks noGrp="1"/>
          </p:cNvSpPr>
          <p:nvPr>
            <p:ph type="title"/>
          </p:nvPr>
        </p:nvSpPr>
        <p:spPr/>
        <p:txBody>
          <a:bodyPr/>
          <a:lstStyle/>
          <a:p>
            <a:r>
              <a:rPr lang="en-US" dirty="0"/>
              <a:t>Lesson 03: Microsoft Graph</a:t>
            </a:r>
          </a:p>
        </p:txBody>
      </p:sp>
    </p:spTree>
    <p:custDataLst>
      <p:tags r:id="rId1"/>
    </p:custDataLst>
    <p:extLst>
      <p:ext uri="{BB962C8B-B14F-4D97-AF65-F5344CB8AC3E}">
        <p14:creationId xmlns:p14="http://schemas.microsoft.com/office/powerpoint/2010/main" val="2085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9B0-B12F-438A-BC75-C875C2634A23}"/>
              </a:ext>
            </a:extLst>
          </p:cNvPr>
          <p:cNvSpPr>
            <a:spLocks noGrp="1"/>
          </p:cNvSpPr>
          <p:nvPr>
            <p:ph type="title"/>
          </p:nvPr>
        </p:nvSpPr>
        <p:spPr/>
        <p:txBody>
          <a:bodyPr/>
          <a:lstStyle/>
          <a:p>
            <a:r>
              <a:rPr lang="en-US" dirty="0"/>
              <a:t>Microsoft 365 platform</a:t>
            </a:r>
          </a:p>
        </p:txBody>
      </p:sp>
      <p:grpSp>
        <p:nvGrpSpPr>
          <p:cNvPr id="196" name="Group 195" descr="The Microsoft 365 platform is illustrated as a union between Microsoft-provided services and customer-built experiences with Microsoft Graph serving as the connecting component.">
            <a:extLst>
              <a:ext uri="{FF2B5EF4-FFF2-40B4-BE49-F238E27FC236}">
                <a16:creationId xmlns:a16="http://schemas.microsoft.com/office/drawing/2014/main" id="{4A1E2598-6DD1-4063-A872-061F60D3FD13}"/>
              </a:ext>
            </a:extLst>
          </p:cNvPr>
          <p:cNvGrpSpPr/>
          <p:nvPr/>
        </p:nvGrpSpPr>
        <p:grpSpPr>
          <a:xfrm>
            <a:off x="0" y="1501299"/>
            <a:ext cx="12192000" cy="5076737"/>
            <a:chOff x="0" y="1501299"/>
            <a:chExt cx="12192000" cy="5076737"/>
          </a:xfrm>
        </p:grpSpPr>
        <p:sp>
          <p:nvSpPr>
            <p:cNvPr id="3" name="Rectangle 2">
              <a:extLst>
                <a:ext uri="{FF2B5EF4-FFF2-40B4-BE49-F238E27FC236}">
                  <a16:creationId xmlns:a16="http://schemas.microsoft.com/office/drawing/2014/main" id="{4319043E-205F-4747-B3CF-EDBD0091477E}"/>
                </a:ext>
              </a:extLst>
            </p:cNvPr>
            <p:cNvSpPr/>
            <p:nvPr/>
          </p:nvSpPr>
          <p:spPr bwMode="auto">
            <a:xfrm>
              <a:off x="6238311"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4" name="TextBox 149">
              <a:extLst>
                <a:ext uri="{FF2B5EF4-FFF2-40B4-BE49-F238E27FC236}">
                  <a16:creationId xmlns:a16="http://schemas.microsoft.com/office/drawing/2014/main" id="{2E43EA5A-156C-42F7-9242-D67085C66252}"/>
                </a:ext>
              </a:extLst>
            </p:cNvPr>
            <p:cNvSpPr txBox="1"/>
            <p:nvPr/>
          </p:nvSpPr>
          <p:spPr>
            <a:xfrm>
              <a:off x="10104078" y="5486140"/>
              <a:ext cx="1540478"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cxnSp>
          <p:nvCxnSpPr>
            <p:cNvPr id="5" name="Straight Connector 4">
              <a:extLst>
                <a:ext uri="{FF2B5EF4-FFF2-40B4-BE49-F238E27FC236}">
                  <a16:creationId xmlns:a16="http://schemas.microsoft.com/office/drawing/2014/main" id="{0F6B16CB-9A04-4E86-B23D-70C180F7438F}"/>
                </a:ext>
              </a:extLst>
            </p:cNvPr>
            <p:cNvCxnSpPr/>
            <p:nvPr/>
          </p:nvCxnSpPr>
          <p:spPr>
            <a:xfrm>
              <a:off x="9215155" y="2649992"/>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CE2B33F-1F77-441D-B445-E057C33D4301}"/>
                </a:ext>
              </a:extLst>
            </p:cNvPr>
            <p:cNvGrpSpPr/>
            <p:nvPr/>
          </p:nvGrpSpPr>
          <p:grpSpPr>
            <a:xfrm>
              <a:off x="3269168" y="4875983"/>
              <a:ext cx="5661344" cy="1110072"/>
              <a:chOff x="3269168" y="4694199"/>
              <a:chExt cx="5661344" cy="1110072"/>
            </a:xfrm>
          </p:grpSpPr>
          <p:sp>
            <p:nvSpPr>
              <p:cNvPr id="189" name="Rectangle 188">
                <a:extLst>
                  <a:ext uri="{FF2B5EF4-FFF2-40B4-BE49-F238E27FC236}">
                    <a16:creationId xmlns:a16="http://schemas.microsoft.com/office/drawing/2014/main" id="{0622B4BB-F9EC-448B-A812-09B4F90CCB50}"/>
                  </a:ext>
                </a:extLst>
              </p:cNvPr>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pic>
            <p:nvPicPr>
              <p:cNvPr id="190" name="Picture 189">
                <a:extLst>
                  <a:ext uri="{FF2B5EF4-FFF2-40B4-BE49-F238E27FC236}">
                    <a16:creationId xmlns:a16="http://schemas.microsoft.com/office/drawing/2014/main" id="{3FB08140-C887-4524-AEC6-304F18654217}"/>
                  </a:ext>
                </a:extLst>
              </p:cNvPr>
              <p:cNvPicPr>
                <a:picLocks noChangeAspect="1"/>
              </p:cNvPicPr>
              <p:nvPr/>
            </p:nvPicPr>
            <p:blipFill rotWithShape="1">
              <a:blip r:embed="rId4"/>
              <a:srcRect l="695" r="192" b="3570"/>
              <a:stretch/>
            </p:blipFill>
            <p:spPr>
              <a:xfrm>
                <a:off x="3269168" y="4694199"/>
                <a:ext cx="5661344" cy="592307"/>
              </a:xfrm>
              <a:prstGeom prst="rect">
                <a:avLst/>
              </a:prstGeom>
            </p:spPr>
          </p:pic>
          <p:sp>
            <p:nvSpPr>
              <p:cNvPr id="191" name="Title 1">
                <a:extLst>
                  <a:ext uri="{FF2B5EF4-FFF2-40B4-BE49-F238E27FC236}">
                    <a16:creationId xmlns:a16="http://schemas.microsoft.com/office/drawing/2014/main" id="{8D84DEA2-9040-4C0D-8F9C-C25C0E8E1C28}"/>
                  </a:ext>
                </a:extLst>
              </p:cNvPr>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000" b="0" i="0" u="none" strike="noStrike" kern="0" cap="none" spc="-50" normalizeH="0" baseline="0" noProof="0" dirty="0">
                    <a:ln w="3175">
                      <a:noFill/>
                    </a:ln>
                    <a:solidFill>
                      <a:srgbClr val="1A1A1A"/>
                    </a:solidFill>
                    <a:effectLst/>
                    <a:uLnTx/>
                    <a:uFillTx/>
                    <a:latin typeface="Segoe UI Semibold" panose="020B0702040204020203" pitchFamily="34" charset="0"/>
                    <a:ea typeface="+mn-ea"/>
                    <a:cs typeface="Segoe UI Semibold" panose="020B0702040204020203" pitchFamily="34" charset="0"/>
                  </a:rPr>
                  <a:t>Microsoft </a:t>
                </a:r>
                <a:r>
                  <a:rPr kumimoji="0" lang="en-US" sz="2000" b="0" i="0" u="none" strike="noStrike" kern="0" cap="none" spc="-5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Graph</a:t>
                </a:r>
                <a:endParaRPr kumimoji="0" lang="en-US" sz="2000" b="0" i="0" u="none" strike="noStrike" kern="1200" cap="none" spc="-147" normalizeH="0" baseline="0" noProof="0" dirty="0">
                  <a:ln w="3175">
                    <a:noFill/>
                  </a:ln>
                  <a:solidFill>
                    <a:srgbClr val="1A1A1A"/>
                  </a:solidFill>
                  <a:effectLst/>
                  <a:uLnTx/>
                  <a:uFillTx/>
                  <a:latin typeface="Segoe UI"/>
                  <a:ea typeface="+mn-ea"/>
                  <a:cs typeface="+mn-cs"/>
                </a:endParaRPr>
              </a:p>
            </p:txBody>
          </p:sp>
          <p:sp>
            <p:nvSpPr>
              <p:cNvPr id="192" name="Rectangle 191">
                <a:extLst>
                  <a:ext uri="{FF2B5EF4-FFF2-40B4-BE49-F238E27FC236}">
                    <a16:creationId xmlns:a16="http://schemas.microsoft.com/office/drawing/2014/main" id="{70F7F918-2A85-4C15-8BCD-6F5D701549C2}"/>
                  </a:ext>
                </a:extLst>
              </p:cNvPr>
              <p:cNvSpPr/>
              <p:nvPr/>
            </p:nvSpPr>
            <p:spPr>
              <a:xfrm>
                <a:off x="3686508" y="5386009"/>
                <a:ext cx="725520"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rPr>
                  <a:t>Office 365</a:t>
                </a:r>
              </a:p>
            </p:txBody>
          </p:sp>
          <p:sp>
            <p:nvSpPr>
              <p:cNvPr id="193" name="Rectangle 192">
                <a:extLst>
                  <a:ext uri="{FF2B5EF4-FFF2-40B4-BE49-F238E27FC236}">
                    <a16:creationId xmlns:a16="http://schemas.microsoft.com/office/drawing/2014/main" id="{7F5B402B-7680-4CE1-8BE8-13995E1FED57}"/>
                  </a:ext>
                </a:extLst>
              </p:cNvPr>
              <p:cNvSpPr/>
              <p:nvPr/>
            </p:nvSpPr>
            <p:spPr>
              <a:xfrm>
                <a:off x="4884941" y="5386009"/>
                <a:ext cx="855362"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Windows 10</a:t>
                </a:r>
              </a:p>
            </p:txBody>
          </p:sp>
          <p:sp>
            <p:nvSpPr>
              <p:cNvPr id="194" name="Rectangle 193">
                <a:extLst>
                  <a:ext uri="{FF2B5EF4-FFF2-40B4-BE49-F238E27FC236}">
                    <a16:creationId xmlns:a16="http://schemas.microsoft.com/office/drawing/2014/main" id="{B354729A-6586-4D1E-8BE5-1ECF461A4C97}"/>
                  </a:ext>
                </a:extLst>
              </p:cNvPr>
              <p:cNvSpPr/>
              <p:nvPr/>
            </p:nvSpPr>
            <p:spPr>
              <a:xfrm>
                <a:off x="6081260" y="5386009"/>
                <a:ext cx="2567369"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Microsoft Enterprise Mobility + Security</a:t>
                </a:r>
              </a:p>
            </p:txBody>
          </p:sp>
          <p:cxnSp>
            <p:nvCxnSpPr>
              <p:cNvPr id="195" name="Straight Connector 194">
                <a:extLst>
                  <a:ext uri="{FF2B5EF4-FFF2-40B4-BE49-F238E27FC236}">
                    <a16:creationId xmlns:a16="http://schemas.microsoft.com/office/drawing/2014/main"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EE83A3E8-F450-4E79-A97A-2B20F4A1207D}"/>
                </a:ext>
              </a:extLst>
            </p:cNvPr>
            <p:cNvCxnSpPr>
              <a:cxnSpLocks/>
            </p:cNvCxnSpPr>
            <p:nvPr/>
          </p:nvCxnSpPr>
          <p:spPr>
            <a:xfrm flipV="1">
              <a:off x="6096000" y="4166717"/>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8" name="TextBox 280">
              <a:extLst>
                <a:ext uri="{FF2B5EF4-FFF2-40B4-BE49-F238E27FC236}">
                  <a16:creationId xmlns:a16="http://schemas.microsoft.com/office/drawing/2014/main" id="{17925C29-6B9F-4C70-9EC5-2430E274516D}"/>
                </a:ext>
              </a:extLst>
            </p:cNvPr>
            <p:cNvSpPr txBox="1"/>
            <p:nvPr/>
          </p:nvSpPr>
          <p:spPr>
            <a:xfrm>
              <a:off x="6391731" y="4230772"/>
              <a:ext cx="2267261"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cxnSp>
          <p:nvCxnSpPr>
            <p:cNvPr id="9" name="Straight Arrow Connector 8">
              <a:extLst>
                <a:ext uri="{FF2B5EF4-FFF2-40B4-BE49-F238E27FC236}">
                  <a16:creationId xmlns:a16="http://schemas.microsoft.com/office/drawing/2014/main" id="{A54509C3-9078-449C-B4EB-C8CD679F0E43}"/>
                </a:ext>
              </a:extLst>
            </p:cNvPr>
            <p:cNvCxnSpPr>
              <a:cxnSpLocks/>
            </p:cNvCxnSpPr>
            <p:nvPr/>
          </p:nvCxnSpPr>
          <p:spPr>
            <a:xfrm>
              <a:off x="2245489"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877520-234D-405C-93FB-6375FD2EC8C6}"/>
                </a:ext>
              </a:extLst>
            </p:cNvPr>
            <p:cNvSpPr/>
            <p:nvPr/>
          </p:nvSpPr>
          <p:spPr bwMode="auto">
            <a:xfrm>
              <a:off x="0"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grpSp>
          <p:nvGrpSpPr>
            <p:cNvPr id="11" name="Group 10">
              <a:extLst>
                <a:ext uri="{FF2B5EF4-FFF2-40B4-BE49-F238E27FC236}">
                  <a16:creationId xmlns:a16="http://schemas.microsoft.com/office/drawing/2014/main" id="{12CC79C8-2281-4FE6-9637-6E1EA7FF8618}"/>
                </a:ext>
              </a:extLst>
            </p:cNvPr>
            <p:cNvGrpSpPr/>
            <p:nvPr/>
          </p:nvGrpSpPr>
          <p:grpSpPr>
            <a:xfrm>
              <a:off x="310889" y="3374747"/>
              <a:ext cx="4048901" cy="215444"/>
              <a:chOff x="310889" y="3022368"/>
              <a:chExt cx="4048901" cy="215444"/>
            </a:xfrm>
          </p:grpSpPr>
          <p:sp>
            <p:nvSpPr>
              <p:cNvPr id="185" name="TextBox 105">
                <a:extLst>
                  <a:ext uri="{FF2B5EF4-FFF2-40B4-BE49-F238E27FC236}">
                    <a16:creationId xmlns:a16="http://schemas.microsoft.com/office/drawing/2014/main" id="{77613D4F-28AD-4BBF-A8CE-9C63DA9008FE}"/>
                  </a:ext>
                </a:extLst>
              </p:cNvPr>
              <p:cNvSpPr txBox="1"/>
              <p:nvPr/>
            </p:nvSpPr>
            <p:spPr>
              <a:xfrm>
                <a:off x="310889" y="3043079"/>
                <a:ext cx="904095" cy="193899"/>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Documents</a:t>
                </a:r>
              </a:p>
            </p:txBody>
          </p:sp>
          <p:sp>
            <p:nvSpPr>
              <p:cNvPr id="186" name="TextBox 106">
                <a:extLst>
                  <a:ext uri="{FF2B5EF4-FFF2-40B4-BE49-F238E27FC236}">
                    <a16:creationId xmlns:a16="http://schemas.microsoft.com/office/drawing/2014/main" id="{41454436-253B-4C11-8248-32107F5F9E9A}"/>
                  </a:ext>
                </a:extLst>
              </p:cNvPr>
              <p:cNvSpPr txBox="1"/>
              <p:nvPr/>
            </p:nvSpPr>
            <p:spPr>
              <a:xfrm>
                <a:off x="1457653" y="3022368"/>
                <a:ext cx="1117485"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Conversations</a:t>
                </a:r>
              </a:p>
            </p:txBody>
          </p:sp>
          <p:sp>
            <p:nvSpPr>
              <p:cNvPr id="187" name="TextBox 107">
                <a:extLst>
                  <a:ext uri="{FF2B5EF4-FFF2-40B4-BE49-F238E27FC236}">
                    <a16:creationId xmlns:a16="http://schemas.microsoft.com/office/drawing/2014/main" id="{6543DD92-EF1B-4491-A4B7-DA8F34277595}"/>
                  </a:ext>
                </a:extLst>
              </p:cNvPr>
              <p:cNvSpPr txBox="1"/>
              <p:nvPr/>
            </p:nvSpPr>
            <p:spPr>
              <a:xfrm>
                <a:off x="2887200" y="3022368"/>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Portals</a:t>
                </a:r>
              </a:p>
            </p:txBody>
          </p:sp>
          <p:sp>
            <p:nvSpPr>
              <p:cNvPr id="188" name="TextBox 108">
                <a:extLst>
                  <a:ext uri="{FF2B5EF4-FFF2-40B4-BE49-F238E27FC236}">
                    <a16:creationId xmlns:a16="http://schemas.microsoft.com/office/drawing/2014/main" id="{7FBACC53-36FA-4952-A239-9C57AC553E60}"/>
                  </a:ext>
                </a:extLst>
              </p:cNvPr>
              <p:cNvSpPr txBox="1"/>
              <p:nvPr/>
            </p:nvSpPr>
            <p:spPr>
              <a:xfrm>
                <a:off x="3691337" y="3022368"/>
                <a:ext cx="668453"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Timeline</a:t>
                </a:r>
              </a:p>
            </p:txBody>
          </p:sp>
        </p:grpSp>
        <p:sp>
          <p:nvSpPr>
            <p:cNvPr id="12" name="Rectangle 11">
              <a:extLst>
                <a:ext uri="{FF2B5EF4-FFF2-40B4-BE49-F238E27FC236}">
                  <a16:creationId xmlns:a16="http://schemas.microsoft.com/office/drawing/2014/main" id="{2609C3F7-85B7-4681-967D-624E9A34B885}"/>
                </a:ext>
              </a:extLst>
            </p:cNvPr>
            <p:cNvSpPr/>
            <p:nvPr/>
          </p:nvSpPr>
          <p:spPr>
            <a:xfrm>
              <a:off x="1596264" y="2320837"/>
              <a:ext cx="292836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Extend Microsoft 365 experiences</a:t>
              </a:r>
            </a:p>
          </p:txBody>
        </p:sp>
        <p:grpSp>
          <p:nvGrpSpPr>
            <p:cNvPr id="13" name="Group 12">
              <a:extLst>
                <a:ext uri="{FF2B5EF4-FFF2-40B4-BE49-F238E27FC236}">
                  <a16:creationId xmlns:a16="http://schemas.microsoft.com/office/drawing/2014/main" id="{0A7DDD8B-EA0B-42B4-AD6D-390AA2BA323E}"/>
                </a:ext>
              </a:extLst>
            </p:cNvPr>
            <p:cNvGrpSpPr/>
            <p:nvPr/>
          </p:nvGrpSpPr>
          <p:grpSpPr>
            <a:xfrm>
              <a:off x="6558509" y="3299341"/>
              <a:ext cx="4183473" cy="393954"/>
              <a:chOff x="6384885" y="2925418"/>
              <a:chExt cx="4183473" cy="393954"/>
            </a:xfrm>
          </p:grpSpPr>
          <p:sp>
            <p:nvSpPr>
              <p:cNvPr id="180" name="TextBox 198">
                <a:extLst>
                  <a:ext uri="{FF2B5EF4-FFF2-40B4-BE49-F238E27FC236}">
                    <a16:creationId xmlns:a16="http://schemas.microsoft.com/office/drawing/2014/main" id="{EDA21563-13D3-484D-A991-6C0DB67D5B5F}"/>
                  </a:ext>
                </a:extLst>
              </p:cNvPr>
              <p:cNvSpPr txBox="1"/>
              <p:nvPr/>
            </p:nvSpPr>
            <p:spPr>
              <a:xfrm>
                <a:off x="6384885" y="2925418"/>
                <a:ext cx="471155" cy="39395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Web </a:t>
                </a:r>
                <a:b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b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apps</a:t>
                </a:r>
              </a:p>
            </p:txBody>
          </p:sp>
          <p:sp>
            <p:nvSpPr>
              <p:cNvPr id="181" name="TextBox 199">
                <a:extLst>
                  <a:ext uri="{FF2B5EF4-FFF2-40B4-BE49-F238E27FC236}">
                    <a16:creationId xmlns:a16="http://schemas.microsoft.com/office/drawing/2014/main"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Bots &amp; agents</a:t>
                </a:r>
              </a:p>
            </p:txBody>
          </p:sp>
          <p:sp>
            <p:nvSpPr>
              <p:cNvPr id="182" name="TextBox 204">
                <a:extLst>
                  <a:ext uri="{FF2B5EF4-FFF2-40B4-BE49-F238E27FC236}">
                    <a16:creationId xmlns:a16="http://schemas.microsoft.com/office/drawing/2014/main"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Device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&amp; native</a:t>
                </a:r>
              </a:p>
            </p:txBody>
          </p:sp>
          <p:sp>
            <p:nvSpPr>
              <p:cNvPr id="183" name="TextBox 209">
                <a:extLst>
                  <a:ext uri="{FF2B5EF4-FFF2-40B4-BE49-F238E27FC236}">
                    <a16:creationId xmlns:a16="http://schemas.microsoft.com/office/drawing/2014/main"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Daemon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sp>
            <p:nvSpPr>
              <p:cNvPr id="184" name="TextBox 210">
                <a:extLst>
                  <a:ext uri="{FF2B5EF4-FFF2-40B4-BE49-F238E27FC236}">
                    <a16:creationId xmlns:a16="http://schemas.microsoft.com/office/drawing/2014/main"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Workflow automation</a:t>
                </a:r>
              </a:p>
            </p:txBody>
          </p:sp>
        </p:grpSp>
        <p:sp>
          <p:nvSpPr>
            <p:cNvPr id="14" name="Rectangle 13">
              <a:extLst>
                <a:ext uri="{FF2B5EF4-FFF2-40B4-BE49-F238E27FC236}">
                  <a16:creationId xmlns:a16="http://schemas.microsoft.com/office/drawing/2014/main" id="{D6AF26B2-AE11-4B7F-BDFC-BF3198AACAB9}"/>
                </a:ext>
              </a:extLst>
            </p:cNvPr>
            <p:cNvSpPr/>
            <p:nvPr/>
          </p:nvSpPr>
          <p:spPr>
            <a:xfrm>
              <a:off x="8241042" y="2320837"/>
              <a:ext cx="194822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Build your experience</a:t>
              </a:r>
            </a:p>
          </p:txBody>
        </p:sp>
        <p:cxnSp>
          <p:nvCxnSpPr>
            <p:cNvPr id="15" name="Straight Connector 14">
              <a:extLst>
                <a:ext uri="{FF2B5EF4-FFF2-40B4-BE49-F238E27FC236}">
                  <a16:creationId xmlns:a16="http://schemas.microsoft.com/office/drawing/2014/main" id="{136F8728-CE29-44F7-9AF9-6FD32675179E}"/>
                </a:ext>
              </a:extLst>
            </p:cNvPr>
            <p:cNvCxnSpPr>
              <a:cxnSpLocks/>
            </p:cNvCxnSpPr>
            <p:nvPr/>
          </p:nvCxnSpPr>
          <p:spPr>
            <a:xfrm>
              <a:off x="10444787"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D044F-5CFC-4186-A005-0A4EE1411936}"/>
                </a:ext>
              </a:extLst>
            </p:cNvPr>
            <p:cNvCxnSpPr>
              <a:cxnSpLocks/>
            </p:cNvCxnSpPr>
            <p:nvPr/>
          </p:nvCxnSpPr>
          <p:spPr>
            <a:xfrm>
              <a:off x="6492311"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CAD90D-A0CD-47E9-9F10-7C9118B3A9ED}"/>
                </a:ext>
              </a:extLst>
            </p:cNvPr>
            <p:cNvCxnSpPr>
              <a:cxnSpLocks/>
            </p:cNvCxnSpPr>
            <p:nvPr/>
          </p:nvCxnSpPr>
          <p:spPr>
            <a:xfrm>
              <a:off x="4939932"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934887-092C-4F8C-855D-F9FC2C7D846B}"/>
                </a:ext>
              </a:extLst>
            </p:cNvPr>
            <p:cNvCxnSpPr>
              <a:cxnSpLocks/>
            </p:cNvCxnSpPr>
            <p:nvPr/>
          </p:nvCxnSpPr>
          <p:spPr>
            <a:xfrm>
              <a:off x="434358"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310">
              <a:extLst>
                <a:ext uri="{FF2B5EF4-FFF2-40B4-BE49-F238E27FC236}">
                  <a16:creationId xmlns:a16="http://schemas.microsoft.com/office/drawing/2014/main" id="{CFD12855-8A3A-41E8-889B-C1F8C4A7BE0A}"/>
                </a:ext>
              </a:extLst>
            </p:cNvPr>
            <p:cNvSpPr txBox="1"/>
            <p:nvPr/>
          </p:nvSpPr>
          <p:spPr>
            <a:xfrm>
              <a:off x="1004170" y="5643953"/>
              <a:ext cx="1051710" cy="1692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grpSp>
          <p:nvGrpSpPr>
            <p:cNvPr id="20" name="Group 19">
              <a:extLst>
                <a:ext uri="{FF2B5EF4-FFF2-40B4-BE49-F238E27FC236}">
                  <a16:creationId xmlns:a16="http://schemas.microsoft.com/office/drawing/2014/main" id="{8E6A0157-51AE-490F-9667-918E14B56F4B}"/>
                </a:ext>
              </a:extLst>
            </p:cNvPr>
            <p:cNvGrpSpPr/>
            <p:nvPr/>
          </p:nvGrpSpPr>
          <p:grpSpPr>
            <a:xfrm>
              <a:off x="5070697" y="4113805"/>
              <a:ext cx="729573" cy="664821"/>
              <a:chOff x="5081870" y="3955592"/>
              <a:chExt cx="729573" cy="664821"/>
            </a:xfrm>
          </p:grpSpPr>
          <p:grpSp>
            <p:nvGrpSpPr>
              <p:cNvPr id="146" name="Group 145">
                <a:extLst>
                  <a:ext uri="{FF2B5EF4-FFF2-40B4-BE49-F238E27FC236}">
                    <a16:creationId xmlns:a16="http://schemas.microsoft.com/office/drawing/2014/main" id="{5C63CC5A-90DA-46A4-919D-7FBF3946E311}"/>
                  </a:ext>
                </a:extLst>
              </p:cNvPr>
              <p:cNvGrpSpPr/>
              <p:nvPr/>
            </p:nvGrpSpPr>
            <p:grpSpPr>
              <a:xfrm rot="8100000">
                <a:off x="5635809" y="4401410"/>
                <a:ext cx="75530" cy="166062"/>
                <a:chOff x="11254944" y="181522"/>
                <a:chExt cx="133855" cy="294296"/>
              </a:xfrm>
              <a:solidFill>
                <a:srgbClr val="0078D4"/>
              </a:solidFill>
            </p:grpSpPr>
            <p:sp>
              <p:nvSpPr>
                <p:cNvPr id="178" name="Oval 177">
                  <a:extLst>
                    <a:ext uri="{FF2B5EF4-FFF2-40B4-BE49-F238E27FC236}">
                      <a16:creationId xmlns:a16="http://schemas.microsoft.com/office/drawing/2014/main"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a:extLst>
                    <a:ext uri="{FF2B5EF4-FFF2-40B4-BE49-F238E27FC236}">
                      <a16:creationId xmlns:a16="http://schemas.microsoft.com/office/drawing/2014/main"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7" name="Group 146">
                <a:extLst>
                  <a:ext uri="{FF2B5EF4-FFF2-40B4-BE49-F238E27FC236}">
                    <a16:creationId xmlns:a16="http://schemas.microsoft.com/office/drawing/2014/main" id="{6BBF5AB7-2804-423E-86BA-B5D279E4BD92}"/>
                  </a:ext>
                </a:extLst>
              </p:cNvPr>
              <p:cNvGrpSpPr/>
              <p:nvPr/>
            </p:nvGrpSpPr>
            <p:grpSpPr>
              <a:xfrm rot="13500000">
                <a:off x="5187952" y="4401410"/>
                <a:ext cx="75530" cy="166062"/>
                <a:chOff x="11254944" y="181522"/>
                <a:chExt cx="133855" cy="294296"/>
              </a:xfrm>
              <a:solidFill>
                <a:srgbClr val="0078D4"/>
              </a:solidFill>
            </p:grpSpPr>
            <p:sp>
              <p:nvSpPr>
                <p:cNvPr id="176" name="Oval 175">
                  <a:extLst>
                    <a:ext uri="{FF2B5EF4-FFF2-40B4-BE49-F238E27FC236}">
                      <a16:creationId xmlns:a16="http://schemas.microsoft.com/office/drawing/2014/main"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a:extLst>
                    <a:ext uri="{FF2B5EF4-FFF2-40B4-BE49-F238E27FC236}">
                      <a16:creationId xmlns:a16="http://schemas.microsoft.com/office/drawing/2014/main"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id="{3503E782-187E-40CE-B4D8-72741AC2A2B1}"/>
                  </a:ext>
                </a:extLst>
              </p:cNvPr>
              <p:cNvGrpSpPr/>
              <p:nvPr/>
            </p:nvGrpSpPr>
            <p:grpSpPr>
              <a:xfrm rot="2700000">
                <a:off x="5635809" y="4018394"/>
                <a:ext cx="75530" cy="166062"/>
                <a:chOff x="11254944" y="181522"/>
                <a:chExt cx="133855" cy="294296"/>
              </a:xfrm>
              <a:solidFill>
                <a:srgbClr val="0078D4"/>
              </a:solidFill>
            </p:grpSpPr>
            <p:sp>
              <p:nvSpPr>
                <p:cNvPr id="174" name="Oval 173">
                  <a:extLst>
                    <a:ext uri="{FF2B5EF4-FFF2-40B4-BE49-F238E27FC236}">
                      <a16:creationId xmlns:a16="http://schemas.microsoft.com/office/drawing/2014/main"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a:extLst>
                    <a:ext uri="{FF2B5EF4-FFF2-40B4-BE49-F238E27FC236}">
                      <a16:creationId xmlns:a16="http://schemas.microsoft.com/office/drawing/2014/main"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76A9ADC5-881D-4FC4-94A1-4BBE203890AF}"/>
                  </a:ext>
                </a:extLst>
              </p:cNvPr>
              <p:cNvGrpSpPr/>
              <p:nvPr/>
            </p:nvGrpSpPr>
            <p:grpSpPr>
              <a:xfrm rot="18900000">
                <a:off x="5187952" y="4018394"/>
                <a:ext cx="75530" cy="166062"/>
                <a:chOff x="11254944" y="181522"/>
                <a:chExt cx="133855" cy="294296"/>
              </a:xfrm>
              <a:solidFill>
                <a:srgbClr val="0078D4"/>
              </a:solidFill>
            </p:grpSpPr>
            <p:sp>
              <p:nvSpPr>
                <p:cNvPr id="172" name="Oval 171">
                  <a:extLst>
                    <a:ext uri="{FF2B5EF4-FFF2-40B4-BE49-F238E27FC236}">
                      <a16:creationId xmlns:a16="http://schemas.microsoft.com/office/drawing/2014/main"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a:extLst>
                    <a:ext uri="{FF2B5EF4-FFF2-40B4-BE49-F238E27FC236}">
                      <a16:creationId xmlns:a16="http://schemas.microsoft.com/office/drawing/2014/main"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A3B0105F-2C0D-4CEE-BC49-23EB86E247D7}"/>
                  </a:ext>
                </a:extLst>
              </p:cNvPr>
              <p:cNvGrpSpPr/>
              <p:nvPr/>
            </p:nvGrpSpPr>
            <p:grpSpPr>
              <a:xfrm>
                <a:off x="5408985" y="3955592"/>
                <a:ext cx="75530" cy="166062"/>
                <a:chOff x="11254944" y="181522"/>
                <a:chExt cx="133855" cy="294296"/>
              </a:xfrm>
              <a:solidFill>
                <a:srgbClr val="0078D4"/>
              </a:solidFill>
            </p:grpSpPr>
            <p:sp>
              <p:nvSpPr>
                <p:cNvPr id="170" name="Oval 169">
                  <a:extLst>
                    <a:ext uri="{FF2B5EF4-FFF2-40B4-BE49-F238E27FC236}">
                      <a16:creationId xmlns:a16="http://schemas.microsoft.com/office/drawing/2014/main"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1" name="Group 150">
                <a:extLst>
                  <a:ext uri="{FF2B5EF4-FFF2-40B4-BE49-F238E27FC236}">
                    <a16:creationId xmlns:a16="http://schemas.microsoft.com/office/drawing/2014/main" id="{77AD8232-4CA9-4ADB-9C23-DC9BBA84C0E3}"/>
                  </a:ext>
                </a:extLst>
              </p:cNvPr>
              <p:cNvGrpSpPr/>
              <p:nvPr/>
            </p:nvGrpSpPr>
            <p:grpSpPr>
              <a:xfrm rot="10800000">
                <a:off x="5408985" y="4454351"/>
                <a:ext cx="75530" cy="166062"/>
                <a:chOff x="11254944" y="181522"/>
                <a:chExt cx="133855" cy="294296"/>
              </a:xfrm>
              <a:solidFill>
                <a:srgbClr val="0078D4"/>
              </a:solidFill>
            </p:grpSpPr>
            <p:sp>
              <p:nvSpPr>
                <p:cNvPr id="168" name="Oval 167">
                  <a:extLst>
                    <a:ext uri="{FF2B5EF4-FFF2-40B4-BE49-F238E27FC236}">
                      <a16:creationId xmlns:a16="http://schemas.microsoft.com/office/drawing/2014/main"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F2807D0C-547B-4288-BA9B-51CB2400F68F}"/>
                  </a:ext>
                </a:extLst>
              </p:cNvPr>
              <p:cNvGrpSpPr/>
              <p:nvPr/>
            </p:nvGrpSpPr>
            <p:grpSpPr>
              <a:xfrm rot="5400000">
                <a:off x="5690647" y="4204973"/>
                <a:ext cx="75530" cy="166062"/>
                <a:chOff x="11254944" y="181522"/>
                <a:chExt cx="133855" cy="294296"/>
              </a:xfrm>
              <a:solidFill>
                <a:srgbClr val="0078D4"/>
              </a:solidFill>
            </p:grpSpPr>
            <p:sp>
              <p:nvSpPr>
                <p:cNvPr id="166" name="Oval 165">
                  <a:extLst>
                    <a:ext uri="{FF2B5EF4-FFF2-40B4-BE49-F238E27FC236}">
                      <a16:creationId xmlns:a16="http://schemas.microsoft.com/office/drawing/2014/main"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a:extLst>
                    <a:ext uri="{FF2B5EF4-FFF2-40B4-BE49-F238E27FC236}">
                      <a16:creationId xmlns:a16="http://schemas.microsoft.com/office/drawing/2014/main"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3" name="Group 152">
                <a:extLst>
                  <a:ext uri="{FF2B5EF4-FFF2-40B4-BE49-F238E27FC236}">
                    <a16:creationId xmlns:a16="http://schemas.microsoft.com/office/drawing/2014/main" id="{B16FCDD7-80D6-45CE-A950-BB2B0C1BBBB1}"/>
                  </a:ext>
                </a:extLst>
              </p:cNvPr>
              <p:cNvGrpSpPr/>
              <p:nvPr/>
            </p:nvGrpSpPr>
            <p:grpSpPr>
              <a:xfrm rot="16200000">
                <a:off x="5127136" y="4204972"/>
                <a:ext cx="75530" cy="166062"/>
                <a:chOff x="11254944" y="181522"/>
                <a:chExt cx="133855" cy="294296"/>
              </a:xfrm>
              <a:solidFill>
                <a:srgbClr val="0078D4"/>
              </a:solidFill>
            </p:grpSpPr>
            <p:sp>
              <p:nvSpPr>
                <p:cNvPr id="164" name="Oval 163">
                  <a:extLst>
                    <a:ext uri="{FF2B5EF4-FFF2-40B4-BE49-F238E27FC236}">
                      <a16:creationId xmlns:a16="http://schemas.microsoft.com/office/drawing/2014/main"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F7670741-2F1D-4558-8C40-C0BA1068B649}"/>
                  </a:ext>
                </a:extLst>
              </p:cNvPr>
              <p:cNvGrpSpPr/>
              <p:nvPr/>
            </p:nvGrpSpPr>
            <p:grpSpPr>
              <a:xfrm>
                <a:off x="5246373" y="4117638"/>
                <a:ext cx="402825" cy="340673"/>
                <a:chOff x="10943433" y="301623"/>
                <a:chExt cx="406400" cy="343696"/>
              </a:xfrm>
            </p:grpSpPr>
            <p:sp>
              <p:nvSpPr>
                <p:cNvPr id="155" name="Freeform 50">
                  <a:extLst>
                    <a:ext uri="{FF2B5EF4-FFF2-40B4-BE49-F238E27FC236}">
                      <a16:creationId xmlns:a16="http://schemas.microsoft.com/office/drawing/2014/main"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6" name="Freeform 50">
                  <a:extLst>
                    <a:ext uri="{FF2B5EF4-FFF2-40B4-BE49-F238E27FC236}">
                      <a16:creationId xmlns:a16="http://schemas.microsoft.com/office/drawing/2014/main"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57" name="Group 156">
                  <a:extLst>
                    <a:ext uri="{FF2B5EF4-FFF2-40B4-BE49-F238E27FC236}">
                      <a16:creationId xmlns:a16="http://schemas.microsoft.com/office/drawing/2014/main" id="{51BB547C-75F8-4E31-BB95-57B671FAC1E6}"/>
                    </a:ext>
                  </a:extLst>
                </p:cNvPr>
                <p:cNvGrpSpPr/>
                <p:nvPr/>
              </p:nvGrpSpPr>
              <p:grpSpPr>
                <a:xfrm>
                  <a:off x="10972632" y="343467"/>
                  <a:ext cx="344411" cy="203201"/>
                  <a:chOff x="11633222" y="512763"/>
                  <a:chExt cx="261938" cy="203201"/>
                </a:xfrm>
              </p:grpSpPr>
              <p:sp>
                <p:nvSpPr>
                  <p:cNvPr id="158" name="Freeform 38">
                    <a:extLst>
                      <a:ext uri="{FF2B5EF4-FFF2-40B4-BE49-F238E27FC236}">
                        <a16:creationId xmlns:a16="http://schemas.microsoft.com/office/drawing/2014/main"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0" name="Freeform 40">
                    <a:extLst>
                      <a:ext uri="{FF2B5EF4-FFF2-40B4-BE49-F238E27FC236}">
                        <a16:creationId xmlns:a16="http://schemas.microsoft.com/office/drawing/2014/main"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1" name="Rectangle 160">
                    <a:extLst>
                      <a:ext uri="{FF2B5EF4-FFF2-40B4-BE49-F238E27FC236}">
                        <a16:creationId xmlns:a16="http://schemas.microsoft.com/office/drawing/2014/main"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2" name="Freeform 42">
                    <a:extLst>
                      <a:ext uri="{FF2B5EF4-FFF2-40B4-BE49-F238E27FC236}">
                        <a16:creationId xmlns:a16="http://schemas.microsoft.com/office/drawing/2014/main"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43">
                    <a:extLst>
                      <a:ext uri="{FF2B5EF4-FFF2-40B4-BE49-F238E27FC236}">
                        <a16:creationId xmlns:a16="http://schemas.microsoft.com/office/drawing/2014/main"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21" name="Group 20">
              <a:extLst>
                <a:ext uri="{FF2B5EF4-FFF2-40B4-BE49-F238E27FC236}">
                  <a16:creationId xmlns:a16="http://schemas.microsoft.com/office/drawing/2014/main" id="{96EAB655-DF70-4910-850B-A2D68F902797}"/>
                </a:ext>
              </a:extLst>
            </p:cNvPr>
            <p:cNvGrpSpPr/>
            <p:nvPr/>
          </p:nvGrpSpPr>
          <p:grpSpPr>
            <a:xfrm>
              <a:off x="434358" y="6013671"/>
              <a:ext cx="11503641" cy="564365"/>
              <a:chOff x="434358" y="5831887"/>
              <a:chExt cx="11503641" cy="564365"/>
            </a:xfrm>
          </p:grpSpPr>
          <p:grpSp>
            <p:nvGrpSpPr>
              <p:cNvPr id="141" name="Group 140">
                <a:extLst>
                  <a:ext uri="{FF2B5EF4-FFF2-40B4-BE49-F238E27FC236}">
                    <a16:creationId xmlns:a16="http://schemas.microsoft.com/office/drawing/2014/main" id="{36997FBE-7D2C-4CEB-B242-7270C0582BDE}"/>
                  </a:ext>
                </a:extLst>
              </p:cNvPr>
              <p:cNvGrpSpPr/>
              <p:nvPr/>
            </p:nvGrpSpPr>
            <p:grpSpPr>
              <a:xfrm>
                <a:off x="434358" y="5831887"/>
                <a:ext cx="11503641" cy="451414"/>
                <a:chOff x="434358" y="5970784"/>
                <a:chExt cx="11267647" cy="451414"/>
              </a:xfrm>
            </p:grpSpPr>
            <p:cxnSp>
              <p:nvCxnSpPr>
                <p:cNvPr id="143" name="Straight Connector 142">
                  <a:extLst>
                    <a:ext uri="{FF2B5EF4-FFF2-40B4-BE49-F238E27FC236}">
                      <a16:creationId xmlns:a16="http://schemas.microsoft.com/office/drawing/2014/main"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6BCAA1B1-3EB5-4F15-A5B1-3BCA4397DB83}"/>
                  </a:ext>
                </a:extLst>
              </p:cNvPr>
              <p:cNvSpPr/>
              <p:nvPr/>
            </p:nvSpPr>
            <p:spPr>
              <a:xfrm>
                <a:off x="5365087" y="6088475"/>
                <a:ext cx="1642181" cy="307777"/>
              </a:xfrm>
              <a:prstGeom prst="rect">
                <a:avLst/>
              </a:prstGeom>
              <a:solidFill>
                <a:schemeClr val="bg1"/>
              </a:solidFill>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Microsoft identity</a:t>
                </a:r>
              </a:p>
            </p:txBody>
          </p:sp>
        </p:grpSp>
        <p:cxnSp>
          <p:nvCxnSpPr>
            <p:cNvPr id="22" name="Straight Arrow Connector 21">
              <a:extLst>
                <a:ext uri="{FF2B5EF4-FFF2-40B4-BE49-F238E27FC236}">
                  <a16:creationId xmlns:a16="http://schemas.microsoft.com/office/drawing/2014/main" id="{7C44F82B-C168-4AED-A5CB-966023EB7748}"/>
                </a:ext>
              </a:extLst>
            </p:cNvPr>
            <p:cNvCxnSpPr>
              <a:cxnSpLocks/>
            </p:cNvCxnSpPr>
            <p:nvPr/>
          </p:nvCxnSpPr>
          <p:spPr>
            <a:xfrm>
              <a:off x="8922833"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124">
              <a:extLst>
                <a:ext uri="{FF2B5EF4-FFF2-40B4-BE49-F238E27FC236}">
                  <a16:creationId xmlns:a16="http://schemas.microsoft.com/office/drawing/2014/main" id="{1C53C934-7853-46E8-9683-BA8AF02EBABD}"/>
                </a:ext>
              </a:extLst>
            </p:cNvPr>
            <p:cNvSpPr txBox="1"/>
            <p:nvPr/>
          </p:nvSpPr>
          <p:spPr>
            <a:xfrm>
              <a:off x="1010407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Azure AI platform</a:t>
              </a:r>
            </a:p>
          </p:txBody>
        </p:sp>
        <p:sp>
          <p:nvSpPr>
            <p:cNvPr id="24" name="TextBox 128">
              <a:extLst>
                <a:ext uri="{FF2B5EF4-FFF2-40B4-BE49-F238E27FC236}">
                  <a16:creationId xmlns:a16="http://schemas.microsoft.com/office/drawing/2014/main" id="{9A1B78E5-38C1-4DC2-A84A-68415A7301D9}"/>
                </a:ext>
              </a:extLst>
            </p:cNvPr>
            <p:cNvSpPr txBox="1"/>
            <p:nvPr/>
          </p:nvSpPr>
          <p:spPr>
            <a:xfrm>
              <a:off x="23211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Your local data</a:t>
              </a:r>
            </a:p>
          </p:txBody>
        </p:sp>
        <p:grpSp>
          <p:nvGrpSpPr>
            <p:cNvPr id="25" name="Group 24">
              <a:extLst>
                <a:ext uri="{FF2B5EF4-FFF2-40B4-BE49-F238E27FC236}">
                  <a16:creationId xmlns:a16="http://schemas.microsoft.com/office/drawing/2014/main" id="{A99D96D9-9B13-4A1B-AA10-12DAB6BD0229}"/>
                </a:ext>
              </a:extLst>
            </p:cNvPr>
            <p:cNvGrpSpPr/>
            <p:nvPr/>
          </p:nvGrpSpPr>
          <p:grpSpPr>
            <a:xfrm>
              <a:off x="4661127" y="2750464"/>
              <a:ext cx="1063614" cy="1011539"/>
              <a:chOff x="4661127" y="2001519"/>
              <a:chExt cx="1063614" cy="1011539"/>
            </a:xfrm>
          </p:grpSpPr>
          <p:sp>
            <p:nvSpPr>
              <p:cNvPr id="135" name="Rectangle 134">
                <a:extLst>
                  <a:ext uri="{FF2B5EF4-FFF2-40B4-BE49-F238E27FC236}">
                    <a16:creationId xmlns:a16="http://schemas.microsoft.com/office/drawing/2014/main"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TextBox 264">
                <a:extLst>
                  <a:ext uri="{FF2B5EF4-FFF2-40B4-BE49-F238E27FC236}">
                    <a16:creationId xmlns:a16="http://schemas.microsoft.com/office/drawing/2014/main" id="{D64B7B3B-30E5-4586-8926-637D6FB42DD3}"/>
                  </a:ext>
                </a:extLst>
              </p:cNvPr>
              <p:cNvSpPr txBox="1"/>
              <p:nvPr/>
            </p:nvSpPr>
            <p:spPr>
              <a:xfrm>
                <a:off x="4875253" y="2625802"/>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Search</a:t>
                </a:r>
              </a:p>
            </p:txBody>
          </p:sp>
          <p:grpSp>
            <p:nvGrpSpPr>
              <p:cNvPr id="137" name="Group 136">
                <a:extLst>
                  <a:ext uri="{FF2B5EF4-FFF2-40B4-BE49-F238E27FC236}">
                    <a16:creationId xmlns:a16="http://schemas.microsoft.com/office/drawing/2014/main" id="{D5B14D46-F16A-4BF4-B5A8-DD822554883F}"/>
                  </a:ext>
                </a:extLst>
              </p:cNvPr>
              <p:cNvGrpSpPr>
                <a:grpSpLocks noChangeAspect="1"/>
              </p:cNvGrpSpPr>
              <p:nvPr/>
            </p:nvGrpSpPr>
            <p:grpSpPr bwMode="auto">
              <a:xfrm>
                <a:off x="5001208" y="2161097"/>
                <a:ext cx="383450" cy="381905"/>
                <a:chOff x="2769" y="2100"/>
                <a:chExt cx="248" cy="247"/>
              </a:xfrm>
            </p:grpSpPr>
            <p:sp>
              <p:nvSpPr>
                <p:cNvPr id="138" name="Freeform 5">
                  <a:extLst>
                    <a:ext uri="{FF2B5EF4-FFF2-40B4-BE49-F238E27FC236}">
                      <a16:creationId xmlns:a16="http://schemas.microsoft.com/office/drawing/2014/main"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6">
                  <a:extLst>
                    <a:ext uri="{FF2B5EF4-FFF2-40B4-BE49-F238E27FC236}">
                      <a16:creationId xmlns:a16="http://schemas.microsoft.com/office/drawing/2014/main"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7">
                  <a:extLst>
                    <a:ext uri="{FF2B5EF4-FFF2-40B4-BE49-F238E27FC236}">
                      <a16:creationId xmlns:a16="http://schemas.microsoft.com/office/drawing/2014/main"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id="{E5911EE0-AB43-42CE-BBFB-EFE5AEE95F35}"/>
                </a:ext>
              </a:extLst>
            </p:cNvPr>
            <p:cNvGrpSpPr/>
            <p:nvPr/>
          </p:nvGrpSpPr>
          <p:grpSpPr>
            <a:xfrm>
              <a:off x="10823957" y="2756349"/>
              <a:ext cx="1063244" cy="1008057"/>
              <a:chOff x="10823957" y="2007404"/>
              <a:chExt cx="1063244" cy="1008057"/>
            </a:xfrm>
          </p:grpSpPr>
          <p:sp>
            <p:nvSpPr>
              <p:cNvPr id="124" name="Rectangle 123">
                <a:extLst>
                  <a:ext uri="{FF2B5EF4-FFF2-40B4-BE49-F238E27FC236}">
                    <a16:creationId xmlns:a16="http://schemas.microsoft.com/office/drawing/2014/main"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TextBox 211">
                <a:extLst>
                  <a:ext uri="{FF2B5EF4-FFF2-40B4-BE49-F238E27FC236}">
                    <a16:creationId xmlns:a16="http://schemas.microsoft.com/office/drawing/2014/main"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Analytics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grpSp>
            <p:nvGrpSpPr>
              <p:cNvPr id="126" name="Group 125">
                <a:extLst>
                  <a:ext uri="{FF2B5EF4-FFF2-40B4-BE49-F238E27FC236}">
                    <a16:creationId xmlns:a16="http://schemas.microsoft.com/office/drawing/2014/main" id="{475F2593-477F-466E-A45F-48B88884FBFE}"/>
                  </a:ext>
                </a:extLst>
              </p:cNvPr>
              <p:cNvGrpSpPr>
                <a:grpSpLocks noChangeAspect="1"/>
              </p:cNvGrpSpPr>
              <p:nvPr/>
            </p:nvGrpSpPr>
            <p:grpSpPr bwMode="auto">
              <a:xfrm>
                <a:off x="11189410" y="2058312"/>
                <a:ext cx="351203" cy="388385"/>
                <a:chOff x="6772" y="1880"/>
                <a:chExt cx="170" cy="188"/>
              </a:xfrm>
              <a:solidFill>
                <a:srgbClr val="0078D4"/>
              </a:solidFill>
            </p:grpSpPr>
            <p:sp>
              <p:nvSpPr>
                <p:cNvPr id="127" name="Freeform 11">
                  <a:extLst>
                    <a:ext uri="{FF2B5EF4-FFF2-40B4-BE49-F238E27FC236}">
                      <a16:creationId xmlns:a16="http://schemas.microsoft.com/office/drawing/2014/main"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8" name="Freeform 12">
                  <a:extLst>
                    <a:ext uri="{FF2B5EF4-FFF2-40B4-BE49-F238E27FC236}">
                      <a16:creationId xmlns:a16="http://schemas.microsoft.com/office/drawing/2014/main"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3">
                  <a:extLst>
                    <a:ext uri="{FF2B5EF4-FFF2-40B4-BE49-F238E27FC236}">
                      <a16:creationId xmlns:a16="http://schemas.microsoft.com/office/drawing/2014/main"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Freeform 14">
                  <a:extLst>
                    <a:ext uri="{FF2B5EF4-FFF2-40B4-BE49-F238E27FC236}">
                      <a16:creationId xmlns:a16="http://schemas.microsoft.com/office/drawing/2014/main"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Freeform 15">
                  <a:extLst>
                    <a:ext uri="{FF2B5EF4-FFF2-40B4-BE49-F238E27FC236}">
                      <a16:creationId xmlns:a16="http://schemas.microsoft.com/office/drawing/2014/main"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6">
                  <a:extLst>
                    <a:ext uri="{FF2B5EF4-FFF2-40B4-BE49-F238E27FC236}">
                      <a16:creationId xmlns:a16="http://schemas.microsoft.com/office/drawing/2014/main"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7">
                  <a:extLst>
                    <a:ext uri="{FF2B5EF4-FFF2-40B4-BE49-F238E27FC236}">
                      <a16:creationId xmlns:a16="http://schemas.microsoft.com/office/drawing/2014/main"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4" name="Freeform 18">
                  <a:extLst>
                    <a:ext uri="{FF2B5EF4-FFF2-40B4-BE49-F238E27FC236}">
                      <a16:creationId xmlns:a16="http://schemas.microsoft.com/office/drawing/2014/main"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7" name="Group 26">
              <a:extLst>
                <a:ext uri="{FF2B5EF4-FFF2-40B4-BE49-F238E27FC236}">
                  <a16:creationId xmlns:a16="http://schemas.microsoft.com/office/drawing/2014/main" id="{6D37FA69-366E-4E08-A7DE-B5A2CDC1400B}"/>
                </a:ext>
              </a:extLst>
            </p:cNvPr>
            <p:cNvGrpSpPr/>
            <p:nvPr/>
          </p:nvGrpSpPr>
          <p:grpSpPr>
            <a:xfrm>
              <a:off x="9364493" y="5537198"/>
              <a:ext cx="546852" cy="377063"/>
              <a:chOff x="9390745" y="6012399"/>
              <a:chExt cx="546852" cy="377063"/>
            </a:xfrm>
          </p:grpSpPr>
          <p:sp>
            <p:nvSpPr>
              <p:cNvPr id="113" name="Freeform 24">
                <a:extLst>
                  <a:ext uri="{FF2B5EF4-FFF2-40B4-BE49-F238E27FC236}">
                    <a16:creationId xmlns:a16="http://schemas.microsoft.com/office/drawing/2014/main"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4" name="Freeform 25">
                <a:extLst>
                  <a:ext uri="{FF2B5EF4-FFF2-40B4-BE49-F238E27FC236}">
                    <a16:creationId xmlns:a16="http://schemas.microsoft.com/office/drawing/2014/main"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5" name="Freeform 26">
                <a:extLst>
                  <a:ext uri="{FF2B5EF4-FFF2-40B4-BE49-F238E27FC236}">
                    <a16:creationId xmlns:a16="http://schemas.microsoft.com/office/drawing/2014/main"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6" name="Freeform 26">
                <a:extLst>
                  <a:ext uri="{FF2B5EF4-FFF2-40B4-BE49-F238E27FC236}">
                    <a16:creationId xmlns:a16="http://schemas.microsoft.com/office/drawing/2014/main"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7" name="Freeform 25">
                <a:extLst>
                  <a:ext uri="{FF2B5EF4-FFF2-40B4-BE49-F238E27FC236}">
                    <a16:creationId xmlns:a16="http://schemas.microsoft.com/office/drawing/2014/main"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118" name="Straight Connector 117">
                <a:extLst>
                  <a:ext uri="{FF2B5EF4-FFF2-40B4-BE49-F238E27FC236}">
                    <a16:creationId xmlns:a16="http://schemas.microsoft.com/office/drawing/2014/main"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3" name="Freeform 36">
                <a:extLst>
                  <a:ext uri="{FF2B5EF4-FFF2-40B4-BE49-F238E27FC236}">
                    <a16:creationId xmlns:a16="http://schemas.microsoft.com/office/drawing/2014/main"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8" name="Freeform 5">
              <a:extLst>
                <a:ext uri="{FF2B5EF4-FFF2-40B4-BE49-F238E27FC236}">
                  <a16:creationId xmlns:a16="http://schemas.microsoft.com/office/drawing/2014/main" id="{02671BF7-4DF5-42D2-9301-F2AEF2ACB831}"/>
                </a:ext>
              </a:extLst>
            </p:cNvPr>
            <p:cNvSpPr>
              <a:spLocks/>
            </p:cNvSpPr>
            <p:nvPr/>
          </p:nvSpPr>
          <p:spPr bwMode="auto">
            <a:xfrm>
              <a:off x="2241963" y="5508547"/>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E7E3C126-6A3C-40E8-90C4-E6C6569A6014}"/>
                </a:ext>
              </a:extLst>
            </p:cNvPr>
            <p:cNvGrpSpPr/>
            <p:nvPr/>
          </p:nvGrpSpPr>
          <p:grpSpPr>
            <a:xfrm>
              <a:off x="1915388" y="2883180"/>
              <a:ext cx="382588" cy="374650"/>
              <a:chOff x="1928815" y="2165348"/>
              <a:chExt cx="382588" cy="374650"/>
            </a:xfrm>
          </p:grpSpPr>
          <p:sp>
            <p:nvSpPr>
              <p:cNvPr id="111" name="Freeform 5">
                <a:extLst>
                  <a:ext uri="{FF2B5EF4-FFF2-40B4-BE49-F238E27FC236}">
                    <a16:creationId xmlns:a16="http://schemas.microsoft.com/office/drawing/2014/main"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2" name="Rectangle 111">
                <a:extLst>
                  <a:ext uri="{FF2B5EF4-FFF2-40B4-BE49-F238E27FC236}">
                    <a16:creationId xmlns:a16="http://schemas.microsoft.com/office/drawing/2014/main"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F1F661C8-8DDA-4D10-B5CE-000E893FE554}"/>
                </a:ext>
              </a:extLst>
            </p:cNvPr>
            <p:cNvGrpSpPr/>
            <p:nvPr/>
          </p:nvGrpSpPr>
          <p:grpSpPr>
            <a:xfrm>
              <a:off x="618177" y="2886652"/>
              <a:ext cx="362264" cy="367723"/>
              <a:chOff x="641352" y="2152657"/>
              <a:chExt cx="315913" cy="320676"/>
            </a:xfrm>
          </p:grpSpPr>
          <p:grpSp>
            <p:nvGrpSpPr>
              <p:cNvPr id="107" name="Group 106">
                <a:extLst>
                  <a:ext uri="{FF2B5EF4-FFF2-40B4-BE49-F238E27FC236}">
                    <a16:creationId xmlns:a16="http://schemas.microsoft.com/office/drawing/2014/main" id="{B5A3ABDE-CD4D-48E5-8724-315FFFC887B4}"/>
                  </a:ext>
                </a:extLst>
              </p:cNvPr>
              <p:cNvGrpSpPr>
                <a:grpSpLocks noChangeAspect="1"/>
              </p:cNvGrpSpPr>
              <p:nvPr/>
            </p:nvGrpSpPr>
            <p:grpSpPr bwMode="auto">
              <a:xfrm>
                <a:off x="641352" y="2152657"/>
                <a:ext cx="315913" cy="320676"/>
                <a:chOff x="404" y="1356"/>
                <a:chExt cx="199" cy="202"/>
              </a:xfrm>
            </p:grpSpPr>
            <p:sp>
              <p:nvSpPr>
                <p:cNvPr id="109" name="Freeform 9">
                  <a:extLst>
                    <a:ext uri="{FF2B5EF4-FFF2-40B4-BE49-F238E27FC236}">
                      <a16:creationId xmlns:a16="http://schemas.microsoft.com/office/drawing/2014/main"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0" name="Freeform 10">
                  <a:extLst>
                    <a:ext uri="{FF2B5EF4-FFF2-40B4-BE49-F238E27FC236}">
                      <a16:creationId xmlns:a16="http://schemas.microsoft.com/office/drawing/2014/main"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08" name="Rectangle 107">
                <a:extLst>
                  <a:ext uri="{FF2B5EF4-FFF2-40B4-BE49-F238E27FC236}">
                    <a16:creationId xmlns:a16="http://schemas.microsoft.com/office/drawing/2014/main"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id="{A26C8E66-B380-4F89-8187-0E7CAEC40C07}"/>
                </a:ext>
              </a:extLst>
            </p:cNvPr>
            <p:cNvGrpSpPr>
              <a:grpSpLocks noChangeAspect="1"/>
            </p:cNvGrpSpPr>
            <p:nvPr/>
          </p:nvGrpSpPr>
          <p:grpSpPr bwMode="auto">
            <a:xfrm>
              <a:off x="2977030" y="2917039"/>
              <a:ext cx="439812" cy="306932"/>
              <a:chOff x="1915" y="1382"/>
              <a:chExt cx="235" cy="164"/>
            </a:xfrm>
          </p:grpSpPr>
          <p:sp>
            <p:nvSpPr>
              <p:cNvPr id="102" name="Freeform 14">
                <a:extLst>
                  <a:ext uri="{FF2B5EF4-FFF2-40B4-BE49-F238E27FC236}">
                    <a16:creationId xmlns:a16="http://schemas.microsoft.com/office/drawing/2014/main"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3" name="Freeform 15">
                <a:extLst>
                  <a:ext uri="{FF2B5EF4-FFF2-40B4-BE49-F238E27FC236}">
                    <a16:creationId xmlns:a16="http://schemas.microsoft.com/office/drawing/2014/main"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4" name="Freeform 16">
                <a:extLst>
                  <a:ext uri="{FF2B5EF4-FFF2-40B4-BE49-F238E27FC236}">
                    <a16:creationId xmlns:a16="http://schemas.microsoft.com/office/drawing/2014/main"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5" name="Freeform 17">
                <a:extLst>
                  <a:ext uri="{FF2B5EF4-FFF2-40B4-BE49-F238E27FC236}">
                    <a16:creationId xmlns:a16="http://schemas.microsoft.com/office/drawing/2014/main"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6" name="Freeform 18">
                <a:extLst>
                  <a:ext uri="{FF2B5EF4-FFF2-40B4-BE49-F238E27FC236}">
                    <a16:creationId xmlns:a16="http://schemas.microsoft.com/office/drawing/2014/main"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52480311-F9FE-4A60-94F3-12220B0E2563}"/>
                </a:ext>
              </a:extLst>
            </p:cNvPr>
            <p:cNvGrpSpPr/>
            <p:nvPr/>
          </p:nvGrpSpPr>
          <p:grpSpPr>
            <a:xfrm>
              <a:off x="9149956" y="2769889"/>
              <a:ext cx="257679" cy="463101"/>
              <a:chOff x="3535920" y="475638"/>
              <a:chExt cx="274320" cy="493005"/>
            </a:xfrm>
          </p:grpSpPr>
          <p:sp>
            <p:nvSpPr>
              <p:cNvPr id="96" name="Rectangle 95">
                <a:extLst>
                  <a:ext uri="{FF2B5EF4-FFF2-40B4-BE49-F238E27FC236}">
                    <a16:creationId xmlns:a16="http://schemas.microsoft.com/office/drawing/2014/main"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8" name="Rectangle 97">
                <a:extLst>
                  <a:ext uri="{FF2B5EF4-FFF2-40B4-BE49-F238E27FC236}">
                    <a16:creationId xmlns:a16="http://schemas.microsoft.com/office/drawing/2014/main"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9" name="Rectangle 98">
                <a:extLst>
                  <a:ext uri="{FF2B5EF4-FFF2-40B4-BE49-F238E27FC236}">
                    <a16:creationId xmlns:a16="http://schemas.microsoft.com/office/drawing/2014/main"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0" name="Rectangle 99">
                <a:extLst>
                  <a:ext uri="{FF2B5EF4-FFF2-40B4-BE49-F238E27FC236}">
                    <a16:creationId xmlns:a16="http://schemas.microsoft.com/office/drawing/2014/main"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F0BDA3EA-4364-46E6-BAFC-9B89674970F0}"/>
                </a:ext>
              </a:extLst>
            </p:cNvPr>
            <p:cNvGrpSpPr/>
            <p:nvPr/>
          </p:nvGrpSpPr>
          <p:grpSpPr>
            <a:xfrm>
              <a:off x="6526947" y="2812372"/>
              <a:ext cx="504181" cy="378134"/>
              <a:chOff x="6526947" y="2630588"/>
              <a:chExt cx="504181" cy="378134"/>
            </a:xfrm>
          </p:grpSpPr>
          <p:sp>
            <p:nvSpPr>
              <p:cNvPr id="82" name="Freeform 6">
                <a:extLst>
                  <a:ext uri="{FF2B5EF4-FFF2-40B4-BE49-F238E27FC236}">
                    <a16:creationId xmlns:a16="http://schemas.microsoft.com/office/drawing/2014/main"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3" name="Freeform 7">
                <a:extLst>
                  <a:ext uri="{FF2B5EF4-FFF2-40B4-BE49-F238E27FC236}">
                    <a16:creationId xmlns:a16="http://schemas.microsoft.com/office/drawing/2014/main"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4" name="Freeform 8">
                <a:extLst>
                  <a:ext uri="{FF2B5EF4-FFF2-40B4-BE49-F238E27FC236}">
                    <a16:creationId xmlns:a16="http://schemas.microsoft.com/office/drawing/2014/main"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85" name="Group 84">
                <a:extLst>
                  <a:ext uri="{FF2B5EF4-FFF2-40B4-BE49-F238E27FC236}">
                    <a16:creationId xmlns:a16="http://schemas.microsoft.com/office/drawing/2014/main" id="{8BD7162A-A632-45DA-BAB8-C0513D23B8B2}"/>
                  </a:ext>
                </a:extLst>
              </p:cNvPr>
              <p:cNvGrpSpPr/>
              <p:nvPr/>
            </p:nvGrpSpPr>
            <p:grpSpPr>
              <a:xfrm>
                <a:off x="6772734" y="2808359"/>
                <a:ext cx="201672" cy="148079"/>
                <a:chOff x="6718783" y="2209583"/>
                <a:chExt cx="274320" cy="201421"/>
              </a:xfrm>
            </p:grpSpPr>
            <p:sp>
              <p:nvSpPr>
                <p:cNvPr id="92" name="Rectangle 91">
                  <a:extLst>
                    <a:ext uri="{FF2B5EF4-FFF2-40B4-BE49-F238E27FC236}">
                      <a16:creationId xmlns:a16="http://schemas.microsoft.com/office/drawing/2014/main"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3" name="Rectangle 92">
                  <a:extLst>
                    <a:ext uri="{FF2B5EF4-FFF2-40B4-BE49-F238E27FC236}">
                      <a16:creationId xmlns:a16="http://schemas.microsoft.com/office/drawing/2014/main"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Rectangle 93">
                  <a:extLst>
                    <a:ext uri="{FF2B5EF4-FFF2-40B4-BE49-F238E27FC236}">
                      <a16:creationId xmlns:a16="http://schemas.microsoft.com/office/drawing/2014/main"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86" name="Freeform 9">
                <a:extLst>
                  <a:ext uri="{FF2B5EF4-FFF2-40B4-BE49-F238E27FC236}">
                    <a16:creationId xmlns:a16="http://schemas.microsoft.com/office/drawing/2014/main"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7" name="Freeform 11">
                <a:extLst>
                  <a:ext uri="{FF2B5EF4-FFF2-40B4-BE49-F238E27FC236}">
                    <a16:creationId xmlns:a16="http://schemas.microsoft.com/office/drawing/2014/main"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8" name="Freeform 12">
                <a:extLst>
                  <a:ext uri="{FF2B5EF4-FFF2-40B4-BE49-F238E27FC236}">
                    <a16:creationId xmlns:a16="http://schemas.microsoft.com/office/drawing/2014/main"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9" name="Freeform 16">
                <a:extLst>
                  <a:ext uri="{FF2B5EF4-FFF2-40B4-BE49-F238E27FC236}">
                    <a16:creationId xmlns:a16="http://schemas.microsoft.com/office/drawing/2014/main"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0" name="Freeform 17">
                <a:extLst>
                  <a:ext uri="{FF2B5EF4-FFF2-40B4-BE49-F238E27FC236}">
                    <a16:creationId xmlns:a16="http://schemas.microsoft.com/office/drawing/2014/main"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1" name="Freeform 18">
                <a:extLst>
                  <a:ext uri="{FF2B5EF4-FFF2-40B4-BE49-F238E27FC236}">
                    <a16:creationId xmlns:a16="http://schemas.microsoft.com/office/drawing/2014/main"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21DF9F7B-572D-4412-AE4B-451969BE639D}"/>
                </a:ext>
              </a:extLst>
            </p:cNvPr>
            <p:cNvGrpSpPr>
              <a:grpSpLocks noChangeAspect="1"/>
            </p:cNvGrpSpPr>
            <p:nvPr/>
          </p:nvGrpSpPr>
          <p:grpSpPr bwMode="auto">
            <a:xfrm>
              <a:off x="8194666" y="2919023"/>
              <a:ext cx="460642" cy="164797"/>
              <a:chOff x="5089" y="1396"/>
              <a:chExt cx="232" cy="83"/>
            </a:xfrm>
          </p:grpSpPr>
          <p:sp>
            <p:nvSpPr>
              <p:cNvPr id="79" name="Freeform 33">
                <a:extLst>
                  <a:ext uri="{FF2B5EF4-FFF2-40B4-BE49-F238E27FC236}">
                    <a16:creationId xmlns:a16="http://schemas.microsoft.com/office/drawing/2014/main"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0" name="Freeform 34">
                <a:extLst>
                  <a:ext uri="{FF2B5EF4-FFF2-40B4-BE49-F238E27FC236}">
                    <a16:creationId xmlns:a16="http://schemas.microsoft.com/office/drawing/2014/main"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1" name="Freeform 35">
                <a:extLst>
                  <a:ext uri="{FF2B5EF4-FFF2-40B4-BE49-F238E27FC236}">
                    <a16:creationId xmlns:a16="http://schemas.microsoft.com/office/drawing/2014/main"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id="{E1C48C29-DB53-44F8-A24F-69AEDDD1779B}"/>
                </a:ext>
              </a:extLst>
            </p:cNvPr>
            <p:cNvGrpSpPr>
              <a:grpSpLocks noChangeAspect="1"/>
            </p:cNvGrpSpPr>
            <p:nvPr/>
          </p:nvGrpSpPr>
          <p:grpSpPr bwMode="auto">
            <a:xfrm>
              <a:off x="7372937" y="2797445"/>
              <a:ext cx="342900" cy="407988"/>
              <a:chOff x="4535" y="1261"/>
              <a:chExt cx="216" cy="257"/>
            </a:xfrm>
          </p:grpSpPr>
          <p:sp>
            <p:nvSpPr>
              <p:cNvPr id="74" name="Freeform 39">
                <a:extLst>
                  <a:ext uri="{FF2B5EF4-FFF2-40B4-BE49-F238E27FC236}">
                    <a16:creationId xmlns:a16="http://schemas.microsoft.com/office/drawing/2014/main"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5" name="Freeform 40">
                <a:extLst>
                  <a:ext uri="{FF2B5EF4-FFF2-40B4-BE49-F238E27FC236}">
                    <a16:creationId xmlns:a16="http://schemas.microsoft.com/office/drawing/2014/main"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6" name="Freeform 41">
                <a:extLst>
                  <a:ext uri="{FF2B5EF4-FFF2-40B4-BE49-F238E27FC236}">
                    <a16:creationId xmlns:a16="http://schemas.microsoft.com/office/drawing/2014/main"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7" name="Freeform 42">
                <a:extLst>
                  <a:ext uri="{FF2B5EF4-FFF2-40B4-BE49-F238E27FC236}">
                    <a16:creationId xmlns:a16="http://schemas.microsoft.com/office/drawing/2014/main"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8" name="Freeform 43">
                <a:extLst>
                  <a:ext uri="{FF2B5EF4-FFF2-40B4-BE49-F238E27FC236}">
                    <a16:creationId xmlns:a16="http://schemas.microsoft.com/office/drawing/2014/main"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id="{88ABDE0B-396F-4F21-8793-168C3C3F8094}"/>
                </a:ext>
              </a:extLst>
            </p:cNvPr>
            <p:cNvGrpSpPr/>
            <p:nvPr/>
          </p:nvGrpSpPr>
          <p:grpSpPr>
            <a:xfrm>
              <a:off x="2641196" y="1604195"/>
              <a:ext cx="838504" cy="671904"/>
              <a:chOff x="9432924" y="395057"/>
              <a:chExt cx="608808" cy="487847"/>
            </a:xfrm>
          </p:grpSpPr>
          <p:sp>
            <p:nvSpPr>
              <p:cNvPr id="59" name="Freeform 5">
                <a:extLst>
                  <a:ext uri="{FF2B5EF4-FFF2-40B4-BE49-F238E27FC236}">
                    <a16:creationId xmlns:a16="http://schemas.microsoft.com/office/drawing/2014/main"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60" name="Group 59">
                <a:extLst>
                  <a:ext uri="{FF2B5EF4-FFF2-40B4-BE49-F238E27FC236}">
                    <a16:creationId xmlns:a16="http://schemas.microsoft.com/office/drawing/2014/main" id="{6AA3DF9D-7000-4EA2-B5E2-12E27990FE62}"/>
                  </a:ext>
                </a:extLst>
              </p:cNvPr>
              <p:cNvGrpSpPr/>
              <p:nvPr/>
            </p:nvGrpSpPr>
            <p:grpSpPr>
              <a:xfrm>
                <a:off x="9468355" y="511969"/>
                <a:ext cx="435264" cy="261937"/>
                <a:chOff x="9468355" y="509588"/>
                <a:chExt cx="435264" cy="261937"/>
              </a:xfrm>
            </p:grpSpPr>
            <p:sp>
              <p:nvSpPr>
                <p:cNvPr id="69" name="Rectangle 68">
                  <a:extLst>
                    <a:ext uri="{FF2B5EF4-FFF2-40B4-BE49-F238E27FC236}">
                      <a16:creationId xmlns:a16="http://schemas.microsoft.com/office/drawing/2014/main"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0" name="Group 69">
                  <a:extLst>
                    <a:ext uri="{FF2B5EF4-FFF2-40B4-BE49-F238E27FC236}">
                      <a16:creationId xmlns:a16="http://schemas.microsoft.com/office/drawing/2014/main" id="{8153EA8C-B6DF-46E5-8A83-CF5DF7953BFF}"/>
                    </a:ext>
                  </a:extLst>
                </p:cNvPr>
                <p:cNvGrpSpPr/>
                <p:nvPr/>
              </p:nvGrpSpPr>
              <p:grpSpPr>
                <a:xfrm>
                  <a:off x="9512805" y="597693"/>
                  <a:ext cx="174625" cy="139700"/>
                  <a:chOff x="8921568" y="690563"/>
                  <a:chExt cx="174625" cy="139700"/>
                </a:xfrm>
              </p:grpSpPr>
              <p:sp>
                <p:nvSpPr>
                  <p:cNvPr id="71" name="Freeform 25">
                    <a:extLst>
                      <a:ext uri="{FF2B5EF4-FFF2-40B4-BE49-F238E27FC236}">
                        <a16:creationId xmlns:a16="http://schemas.microsoft.com/office/drawing/2014/main"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2" name="Freeform 26">
                    <a:extLst>
                      <a:ext uri="{FF2B5EF4-FFF2-40B4-BE49-F238E27FC236}">
                        <a16:creationId xmlns:a16="http://schemas.microsoft.com/office/drawing/2014/main"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3" name="Freeform 27">
                    <a:extLst>
                      <a:ext uri="{FF2B5EF4-FFF2-40B4-BE49-F238E27FC236}">
                        <a16:creationId xmlns:a16="http://schemas.microsoft.com/office/drawing/2014/main"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61" name="Group 60">
                <a:extLst>
                  <a:ext uri="{FF2B5EF4-FFF2-40B4-BE49-F238E27FC236}">
                    <a16:creationId xmlns:a16="http://schemas.microsoft.com/office/drawing/2014/main" id="{B7E22003-7BF0-4CD2-982A-18D8465BC89E}"/>
                  </a:ext>
                </a:extLst>
              </p:cNvPr>
              <p:cNvGrpSpPr/>
              <p:nvPr/>
            </p:nvGrpSpPr>
            <p:grpSpPr>
              <a:xfrm>
                <a:off x="9720010" y="395057"/>
                <a:ext cx="321722" cy="351067"/>
                <a:chOff x="9766529" y="358433"/>
                <a:chExt cx="376382" cy="410713"/>
              </a:xfrm>
            </p:grpSpPr>
            <p:sp>
              <p:nvSpPr>
                <p:cNvPr id="62" name="Rectangle 61">
                  <a:extLst>
                    <a:ext uri="{FF2B5EF4-FFF2-40B4-BE49-F238E27FC236}">
                      <a16:creationId xmlns:a16="http://schemas.microsoft.com/office/drawing/2014/main"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3" name="Group 62">
                  <a:extLst>
                    <a:ext uri="{FF2B5EF4-FFF2-40B4-BE49-F238E27FC236}">
                      <a16:creationId xmlns:a16="http://schemas.microsoft.com/office/drawing/2014/main" id="{0F07E5E3-154D-4929-A8E5-51E67DCE79ED}"/>
                    </a:ext>
                  </a:extLst>
                </p:cNvPr>
                <p:cNvGrpSpPr>
                  <a:grpSpLocks noChangeAspect="1"/>
                </p:cNvGrpSpPr>
                <p:nvPr/>
              </p:nvGrpSpPr>
              <p:grpSpPr bwMode="auto">
                <a:xfrm>
                  <a:off x="9804391" y="374458"/>
                  <a:ext cx="317502" cy="361953"/>
                  <a:chOff x="6212" y="212"/>
                  <a:chExt cx="200" cy="228"/>
                </a:xfrm>
              </p:grpSpPr>
              <p:sp>
                <p:nvSpPr>
                  <p:cNvPr id="64" name="Freeform 9">
                    <a:extLst>
                      <a:ext uri="{FF2B5EF4-FFF2-40B4-BE49-F238E27FC236}">
                        <a16:creationId xmlns:a16="http://schemas.microsoft.com/office/drawing/2014/main"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5" name="Freeform 10">
                    <a:extLst>
                      <a:ext uri="{FF2B5EF4-FFF2-40B4-BE49-F238E27FC236}">
                        <a16:creationId xmlns:a16="http://schemas.microsoft.com/office/drawing/2014/main"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6" name="Freeform 11">
                    <a:extLst>
                      <a:ext uri="{FF2B5EF4-FFF2-40B4-BE49-F238E27FC236}">
                        <a16:creationId xmlns:a16="http://schemas.microsoft.com/office/drawing/2014/main"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7" name="Freeform 12">
                    <a:extLst>
                      <a:ext uri="{FF2B5EF4-FFF2-40B4-BE49-F238E27FC236}">
                        <a16:creationId xmlns:a16="http://schemas.microsoft.com/office/drawing/2014/main"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Freeform 13">
                    <a:extLst>
                      <a:ext uri="{FF2B5EF4-FFF2-40B4-BE49-F238E27FC236}">
                        <a16:creationId xmlns:a16="http://schemas.microsoft.com/office/drawing/2014/main"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37" name="Group 36">
              <a:extLst>
                <a:ext uri="{FF2B5EF4-FFF2-40B4-BE49-F238E27FC236}">
                  <a16:creationId xmlns:a16="http://schemas.microsoft.com/office/drawing/2014/main" id="{99646F09-E409-466E-97C0-A2F3E28742F6}"/>
                </a:ext>
              </a:extLst>
            </p:cNvPr>
            <p:cNvGrpSpPr/>
            <p:nvPr/>
          </p:nvGrpSpPr>
          <p:grpSpPr>
            <a:xfrm>
              <a:off x="8659834" y="1604195"/>
              <a:ext cx="1051317" cy="671904"/>
              <a:chOff x="8415591" y="1300508"/>
              <a:chExt cx="1049725" cy="670888"/>
            </a:xfrm>
          </p:grpSpPr>
          <p:grpSp>
            <p:nvGrpSpPr>
              <p:cNvPr id="49" name="Group 48">
                <a:extLst>
                  <a:ext uri="{FF2B5EF4-FFF2-40B4-BE49-F238E27FC236}">
                    <a16:creationId xmlns:a16="http://schemas.microsoft.com/office/drawing/2014/main" id="{2E4F54C3-9E43-4003-AF1C-A2BD3D09A0B6}"/>
                  </a:ext>
                </a:extLst>
              </p:cNvPr>
              <p:cNvGrpSpPr/>
              <p:nvPr/>
            </p:nvGrpSpPr>
            <p:grpSpPr>
              <a:xfrm>
                <a:off x="8415591" y="1561014"/>
                <a:ext cx="476085" cy="341540"/>
                <a:chOff x="8094049" y="1510237"/>
                <a:chExt cx="476085" cy="341540"/>
              </a:xfrm>
            </p:grpSpPr>
            <p:sp>
              <p:nvSpPr>
                <p:cNvPr id="57" name="Freeform 40">
                  <a:extLst>
                    <a:ext uri="{FF2B5EF4-FFF2-40B4-BE49-F238E27FC236}">
                      <a16:creationId xmlns:a16="http://schemas.microsoft.com/office/drawing/2014/main"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CA8F9704-BDE2-47BC-83FA-B9523CD7A21A}"/>
                  </a:ext>
                </a:extLst>
              </p:cNvPr>
              <p:cNvGrpSpPr>
                <a:grpSpLocks noChangeAspect="1"/>
              </p:cNvGrpSpPr>
              <p:nvPr/>
            </p:nvGrpSpPr>
            <p:grpSpPr bwMode="auto">
              <a:xfrm>
                <a:off x="8681085" y="1300508"/>
                <a:ext cx="549037" cy="653253"/>
                <a:chOff x="3620" y="233"/>
                <a:chExt cx="216" cy="257"/>
              </a:xfrm>
            </p:grpSpPr>
            <p:sp>
              <p:nvSpPr>
                <p:cNvPr id="52" name="Freeform 19">
                  <a:extLst>
                    <a:ext uri="{FF2B5EF4-FFF2-40B4-BE49-F238E27FC236}">
                      <a16:creationId xmlns:a16="http://schemas.microsoft.com/office/drawing/2014/main"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3" name="Freeform 20">
                  <a:extLst>
                    <a:ext uri="{FF2B5EF4-FFF2-40B4-BE49-F238E27FC236}">
                      <a16:creationId xmlns:a16="http://schemas.microsoft.com/office/drawing/2014/main"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4" name="Freeform 21">
                  <a:extLst>
                    <a:ext uri="{FF2B5EF4-FFF2-40B4-BE49-F238E27FC236}">
                      <a16:creationId xmlns:a16="http://schemas.microsoft.com/office/drawing/2014/main"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5" name="Freeform 22">
                  <a:extLst>
                    <a:ext uri="{FF2B5EF4-FFF2-40B4-BE49-F238E27FC236}">
                      <a16:creationId xmlns:a16="http://schemas.microsoft.com/office/drawing/2014/main"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6" name="Freeform 23">
                  <a:extLst>
                    <a:ext uri="{FF2B5EF4-FFF2-40B4-BE49-F238E27FC236}">
                      <a16:creationId xmlns:a16="http://schemas.microsoft.com/office/drawing/2014/main"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51" name="Freeform 44">
                <a:extLst>
                  <a:ext uri="{FF2B5EF4-FFF2-40B4-BE49-F238E27FC236}">
                    <a16:creationId xmlns:a16="http://schemas.microsoft.com/office/drawing/2014/main"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B9A868E7-739D-40D4-B41C-45A632C9BA1E}"/>
                </a:ext>
              </a:extLst>
            </p:cNvPr>
            <p:cNvGrpSpPr>
              <a:grpSpLocks noChangeAspect="1"/>
            </p:cNvGrpSpPr>
            <p:nvPr/>
          </p:nvGrpSpPr>
          <p:grpSpPr bwMode="auto">
            <a:xfrm>
              <a:off x="9994913" y="2794809"/>
              <a:ext cx="411163" cy="419100"/>
              <a:chOff x="6296" y="1646"/>
              <a:chExt cx="259" cy="264"/>
            </a:xfrm>
          </p:grpSpPr>
          <p:sp>
            <p:nvSpPr>
              <p:cNvPr id="47" name="Freeform 5">
                <a:extLst>
                  <a:ext uri="{FF2B5EF4-FFF2-40B4-BE49-F238E27FC236}">
                    <a16:creationId xmlns:a16="http://schemas.microsoft.com/office/drawing/2014/main"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Freeform 6">
                <a:extLst>
                  <a:ext uri="{FF2B5EF4-FFF2-40B4-BE49-F238E27FC236}">
                    <a16:creationId xmlns:a16="http://schemas.microsoft.com/office/drawing/2014/main"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id="{E91A96BD-BAFC-42E3-A00E-672F206CE2E9}"/>
                </a:ext>
              </a:extLst>
            </p:cNvPr>
            <p:cNvGrpSpPr/>
            <p:nvPr/>
          </p:nvGrpSpPr>
          <p:grpSpPr>
            <a:xfrm>
              <a:off x="3858388" y="2884849"/>
              <a:ext cx="441322" cy="353378"/>
              <a:chOff x="7566039" y="563563"/>
              <a:chExt cx="578997" cy="463617"/>
            </a:xfrm>
          </p:grpSpPr>
          <p:sp>
            <p:nvSpPr>
              <p:cNvPr id="40" name="Rectangle 39">
                <a:extLst>
                  <a:ext uri="{FF2B5EF4-FFF2-40B4-BE49-F238E27FC236}">
                    <a16:creationId xmlns:a16="http://schemas.microsoft.com/office/drawing/2014/main"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21">
                <a:extLst>
                  <a:ext uri="{FF2B5EF4-FFF2-40B4-BE49-F238E27FC236}">
                    <a16:creationId xmlns:a16="http://schemas.microsoft.com/office/drawing/2014/main"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24997470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0-3C39-433C-9874-8061F98869F0}"/>
              </a:ext>
            </a:extLst>
          </p:cNvPr>
          <p:cNvSpPr>
            <a:spLocks noGrp="1"/>
          </p:cNvSpPr>
          <p:nvPr>
            <p:ph type="title"/>
          </p:nvPr>
        </p:nvSpPr>
        <p:spPr/>
        <p:txBody>
          <a:bodyPr/>
          <a:lstStyle/>
          <a:p>
            <a:r>
              <a:rPr lang="en-US" dirty="0"/>
              <a:t>Microsoft Graph data and services</a:t>
            </a:r>
          </a:p>
        </p:txBody>
      </p:sp>
      <p:grpSp>
        <p:nvGrpSpPr>
          <p:cNvPr id="254" name="Group 253" descr="Microsoft Graph is illustrated as layers of services that affect the authorization, user experience, library, and capability components of applications.">
            <a:extLst>
              <a:ext uri="{FF2B5EF4-FFF2-40B4-BE49-F238E27FC236}">
                <a16:creationId xmlns:a16="http://schemas.microsoft.com/office/drawing/2014/main" id="{43FF8508-77F0-4312-ADEB-6099D99DAA3A}"/>
              </a:ext>
            </a:extLst>
          </p:cNvPr>
          <p:cNvGrpSpPr/>
          <p:nvPr/>
        </p:nvGrpSpPr>
        <p:grpSpPr>
          <a:xfrm>
            <a:off x="0" y="1369685"/>
            <a:ext cx="12192000" cy="5488315"/>
            <a:chOff x="0" y="1369685"/>
            <a:chExt cx="12192000" cy="5488315"/>
          </a:xfrm>
        </p:grpSpPr>
        <p:sp>
          <p:nvSpPr>
            <p:cNvPr id="128" name="Rectangle 127">
              <a:extLst>
                <a:ext uri="{FF2B5EF4-FFF2-40B4-BE49-F238E27FC236}">
                  <a16:creationId xmlns:a16="http://schemas.microsoft.com/office/drawing/2014/main" id="{88EDBEC6-75EA-477C-AA97-15D5D26F6BAF}"/>
                </a:ext>
              </a:extLst>
            </p:cNvPr>
            <p:cNvSpPr/>
            <p:nvPr/>
          </p:nvSpPr>
          <p:spPr bwMode="auto">
            <a:xfrm>
              <a:off x="0" y="5056375"/>
              <a:ext cx="12192000"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29" name="Rectangle 128">
              <a:extLst>
                <a:ext uri="{FF2B5EF4-FFF2-40B4-BE49-F238E27FC236}">
                  <a16:creationId xmlns:a16="http://schemas.microsoft.com/office/drawing/2014/main" id="{2E66FCE9-84C6-4E32-95A8-B4A0D8686287}"/>
                </a:ext>
              </a:extLst>
            </p:cNvPr>
            <p:cNvSpPr/>
            <p:nvPr/>
          </p:nvSpPr>
          <p:spPr bwMode="auto">
            <a:xfrm>
              <a:off x="154187" y="5972537"/>
              <a:ext cx="11883626"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a:extLst>
                <a:ext uri="{FF2B5EF4-FFF2-40B4-BE49-F238E27FC236}">
                  <a16:creationId xmlns:a16="http://schemas.microsoft.com/office/drawing/2014/main" id="{01D91B3B-49EF-47A4-B89B-631581876F3B}"/>
                </a:ext>
              </a:extLst>
            </p:cNvPr>
            <p:cNvSpPr/>
            <p:nvPr/>
          </p:nvSpPr>
          <p:spPr bwMode="auto">
            <a:xfrm>
              <a:off x="0" y="1369685"/>
              <a:ext cx="12192000"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31" name="Rectangle 130">
              <a:extLst>
                <a:ext uri="{FF2B5EF4-FFF2-40B4-BE49-F238E27FC236}">
                  <a16:creationId xmlns:a16="http://schemas.microsoft.com/office/drawing/2014/main" id="{86BE1715-3A4D-4E5B-A8E9-CEA420794935}"/>
                </a:ext>
              </a:extLst>
            </p:cNvPr>
            <p:cNvSpPr/>
            <p:nvPr/>
          </p:nvSpPr>
          <p:spPr>
            <a:xfrm>
              <a:off x="5703463" y="1559007"/>
              <a:ext cx="774571" cy="400110"/>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1A1A1A"/>
                  </a:solidFill>
                  <a:effectLst/>
                  <a:uLnTx/>
                  <a:uFillTx/>
                  <a:latin typeface="Segoe UI Semibold"/>
                  <a:ea typeface="+mn-ea"/>
                  <a:cs typeface="Segoe UI" pitchFamily="34" charset="0"/>
                </a:rPr>
                <a:t>Apps</a:t>
              </a:r>
            </a:p>
          </p:txBody>
        </p:sp>
        <p:grpSp>
          <p:nvGrpSpPr>
            <p:cNvPr id="132" name="Group 131">
              <a:extLst>
                <a:ext uri="{FF2B5EF4-FFF2-40B4-BE49-F238E27FC236}">
                  <a16:creationId xmlns:a16="http://schemas.microsoft.com/office/drawing/2014/main" id="{418B8C7F-C6AA-4FC3-87EF-CE5CFBDAAA95}"/>
                </a:ext>
              </a:extLst>
            </p:cNvPr>
            <p:cNvGrpSpPr/>
            <p:nvPr/>
          </p:nvGrpSpPr>
          <p:grpSpPr>
            <a:xfrm>
              <a:off x="1230371" y="1597795"/>
              <a:ext cx="783624" cy="627928"/>
              <a:chOff x="9432924" y="395057"/>
              <a:chExt cx="608808" cy="487847"/>
            </a:xfrm>
          </p:grpSpPr>
          <p:sp>
            <p:nvSpPr>
              <p:cNvPr id="133" name="Freeform 5">
                <a:extLst>
                  <a:ext uri="{FF2B5EF4-FFF2-40B4-BE49-F238E27FC236}">
                    <a16:creationId xmlns:a16="http://schemas.microsoft.com/office/drawing/2014/main" id="{053936F0-7000-42BE-9BA6-BD8BA34AFD2B}"/>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34" name="Group 133">
                <a:extLst>
                  <a:ext uri="{FF2B5EF4-FFF2-40B4-BE49-F238E27FC236}">
                    <a16:creationId xmlns:a16="http://schemas.microsoft.com/office/drawing/2014/main" id="{7923E754-5D5B-4582-87B0-53DEE20AAF9F}"/>
                  </a:ext>
                </a:extLst>
              </p:cNvPr>
              <p:cNvGrpSpPr/>
              <p:nvPr/>
            </p:nvGrpSpPr>
            <p:grpSpPr>
              <a:xfrm>
                <a:off x="9468355" y="511969"/>
                <a:ext cx="435264" cy="261937"/>
                <a:chOff x="9468355" y="509588"/>
                <a:chExt cx="435264" cy="261937"/>
              </a:xfrm>
            </p:grpSpPr>
            <p:sp>
              <p:nvSpPr>
                <p:cNvPr id="143" name="Rectangle 142">
                  <a:extLst>
                    <a:ext uri="{FF2B5EF4-FFF2-40B4-BE49-F238E27FC236}">
                      <a16:creationId xmlns:a16="http://schemas.microsoft.com/office/drawing/2014/main" id="{A8F76C44-6E3B-4336-BAC0-4F20B5BCFCCF}"/>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a:extLst>
                    <a:ext uri="{FF2B5EF4-FFF2-40B4-BE49-F238E27FC236}">
                      <a16:creationId xmlns:a16="http://schemas.microsoft.com/office/drawing/2014/main" id="{6EC7D874-93C5-4BF7-8846-4471CDD43F76}"/>
                    </a:ext>
                  </a:extLst>
                </p:cNvPr>
                <p:cNvGrpSpPr/>
                <p:nvPr/>
              </p:nvGrpSpPr>
              <p:grpSpPr>
                <a:xfrm>
                  <a:off x="9512805" y="597693"/>
                  <a:ext cx="174625" cy="139700"/>
                  <a:chOff x="8921568" y="690563"/>
                  <a:chExt cx="174625" cy="139700"/>
                </a:xfrm>
              </p:grpSpPr>
              <p:sp>
                <p:nvSpPr>
                  <p:cNvPr id="145" name="Freeform 25">
                    <a:extLst>
                      <a:ext uri="{FF2B5EF4-FFF2-40B4-BE49-F238E27FC236}">
                        <a16:creationId xmlns:a16="http://schemas.microsoft.com/office/drawing/2014/main" id="{AFCEC2FA-FFA4-44DB-ADC5-70B09F354D0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6" name="Freeform 26">
                    <a:extLst>
                      <a:ext uri="{FF2B5EF4-FFF2-40B4-BE49-F238E27FC236}">
                        <a16:creationId xmlns:a16="http://schemas.microsoft.com/office/drawing/2014/main" id="{4CD6F11D-D889-4043-A059-D6A0408FF0F9}"/>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7" name="Freeform 27">
                    <a:extLst>
                      <a:ext uri="{FF2B5EF4-FFF2-40B4-BE49-F238E27FC236}">
                        <a16:creationId xmlns:a16="http://schemas.microsoft.com/office/drawing/2014/main" id="{0A39704B-E1A8-4DED-BD9E-7023E0CEF704}"/>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135" name="Group 134">
                <a:extLst>
                  <a:ext uri="{FF2B5EF4-FFF2-40B4-BE49-F238E27FC236}">
                    <a16:creationId xmlns:a16="http://schemas.microsoft.com/office/drawing/2014/main" id="{41FC4388-BCF1-4DEC-84F1-1DFCE368FE43}"/>
                  </a:ext>
                </a:extLst>
              </p:cNvPr>
              <p:cNvGrpSpPr/>
              <p:nvPr/>
            </p:nvGrpSpPr>
            <p:grpSpPr>
              <a:xfrm>
                <a:off x="9720010" y="395057"/>
                <a:ext cx="321722" cy="351067"/>
                <a:chOff x="9766529" y="358433"/>
                <a:chExt cx="376382" cy="410713"/>
              </a:xfrm>
            </p:grpSpPr>
            <p:sp>
              <p:nvSpPr>
                <p:cNvPr id="136" name="Rectangle 135">
                  <a:extLst>
                    <a:ext uri="{FF2B5EF4-FFF2-40B4-BE49-F238E27FC236}">
                      <a16:creationId xmlns:a16="http://schemas.microsoft.com/office/drawing/2014/main" id="{8F3E15D0-58DF-489E-9985-AF1B6EAEF47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8">
                  <a:extLst>
                    <a:ext uri="{FF2B5EF4-FFF2-40B4-BE49-F238E27FC236}">
                      <a16:creationId xmlns:a16="http://schemas.microsoft.com/office/drawing/2014/main" id="{50A78A80-4FAE-4CAC-84C5-BEF33ADBAAAD}"/>
                    </a:ext>
                  </a:extLst>
                </p:cNvPr>
                <p:cNvGrpSpPr>
                  <a:grpSpLocks noChangeAspect="1"/>
                </p:cNvGrpSpPr>
                <p:nvPr/>
              </p:nvGrpSpPr>
              <p:grpSpPr bwMode="auto">
                <a:xfrm>
                  <a:off x="9804328" y="374456"/>
                  <a:ext cx="317500" cy="361951"/>
                  <a:chOff x="6212" y="212"/>
                  <a:chExt cx="200" cy="228"/>
                </a:xfrm>
              </p:grpSpPr>
              <p:sp>
                <p:nvSpPr>
                  <p:cNvPr id="138" name="Freeform 9">
                    <a:extLst>
                      <a:ext uri="{FF2B5EF4-FFF2-40B4-BE49-F238E27FC236}">
                        <a16:creationId xmlns:a16="http://schemas.microsoft.com/office/drawing/2014/main" id="{FFC4BBFC-656C-4C3D-A140-E0C81B1F16D3}"/>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10">
                    <a:extLst>
                      <a:ext uri="{FF2B5EF4-FFF2-40B4-BE49-F238E27FC236}">
                        <a16:creationId xmlns:a16="http://schemas.microsoft.com/office/drawing/2014/main" id="{8D3E99AC-0C21-4212-9E47-0202CE7F800D}"/>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11">
                    <a:extLst>
                      <a:ext uri="{FF2B5EF4-FFF2-40B4-BE49-F238E27FC236}">
                        <a16:creationId xmlns:a16="http://schemas.microsoft.com/office/drawing/2014/main" id="{360C852A-6A2B-4015-AF00-67E03A14A4CE}"/>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1" name="Freeform 12">
                    <a:extLst>
                      <a:ext uri="{FF2B5EF4-FFF2-40B4-BE49-F238E27FC236}">
                        <a16:creationId xmlns:a16="http://schemas.microsoft.com/office/drawing/2014/main" id="{2A2DEB1E-238D-4128-B065-FDD33FD38E19}"/>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2" name="Freeform 13">
                    <a:extLst>
                      <a:ext uri="{FF2B5EF4-FFF2-40B4-BE49-F238E27FC236}">
                        <a16:creationId xmlns:a16="http://schemas.microsoft.com/office/drawing/2014/main" id="{1E53AE93-FD0D-4AD3-AEB5-1E4D5B1625C6}"/>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cxnSp>
          <p:nvCxnSpPr>
            <p:cNvPr id="148" name="Straight Connector 147">
              <a:extLst>
                <a:ext uri="{FF2B5EF4-FFF2-40B4-BE49-F238E27FC236}">
                  <a16:creationId xmlns:a16="http://schemas.microsoft.com/office/drawing/2014/main" id="{D65A5CCC-C899-4784-B00A-BEEDC4C3C7A6}"/>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F925AE5F-998D-4FB1-8861-347916A5CFFB}"/>
                </a:ext>
              </a:extLst>
            </p:cNvPr>
            <p:cNvSpPr txBox="1"/>
            <p:nvPr/>
          </p:nvSpPr>
          <p:spPr>
            <a:xfrm>
              <a:off x="2766716" y="5402071"/>
              <a:ext cx="105171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sp>
          <p:nvSpPr>
            <p:cNvPr id="150" name="TextBox 149">
              <a:extLst>
                <a:ext uri="{FF2B5EF4-FFF2-40B4-BE49-F238E27FC236}">
                  <a16:creationId xmlns:a16="http://schemas.microsoft.com/office/drawing/2014/main" id="{03ED672A-DDD4-40D6-9427-23D59F2AD58E}"/>
                </a:ext>
              </a:extLst>
            </p:cNvPr>
            <p:cNvSpPr txBox="1"/>
            <p:nvPr/>
          </p:nvSpPr>
          <p:spPr>
            <a:xfrm>
              <a:off x="9861016" y="5294350"/>
              <a:ext cx="154047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sp>
          <p:nvSpPr>
            <p:cNvPr id="151" name="TextBox 150">
              <a:extLst>
                <a:ext uri="{FF2B5EF4-FFF2-40B4-BE49-F238E27FC236}">
                  <a16:creationId xmlns:a16="http://schemas.microsoft.com/office/drawing/2014/main" id="{2E3D88A8-0900-42B2-A0E3-240817670C95}"/>
                </a:ext>
              </a:extLst>
            </p:cNvPr>
            <p:cNvSpPr txBox="1"/>
            <p:nvPr/>
          </p:nvSpPr>
          <p:spPr>
            <a:xfrm>
              <a:off x="5680825" y="5294350"/>
              <a:ext cx="2267261"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grpSp>
          <p:nvGrpSpPr>
            <p:cNvPr id="152" name="Group 151">
              <a:extLst>
                <a:ext uri="{FF2B5EF4-FFF2-40B4-BE49-F238E27FC236}">
                  <a16:creationId xmlns:a16="http://schemas.microsoft.com/office/drawing/2014/main" id="{2BD3C3B3-482C-43FC-9CEA-D26D1B7A38C7}"/>
                </a:ext>
              </a:extLst>
            </p:cNvPr>
            <p:cNvGrpSpPr/>
            <p:nvPr/>
          </p:nvGrpSpPr>
          <p:grpSpPr>
            <a:xfrm>
              <a:off x="4954480" y="5276298"/>
              <a:ext cx="512476" cy="466990"/>
              <a:chOff x="5081869" y="3955592"/>
              <a:chExt cx="729574" cy="664821"/>
            </a:xfrm>
          </p:grpSpPr>
          <p:grpSp>
            <p:nvGrpSpPr>
              <p:cNvPr id="153" name="Group 152">
                <a:extLst>
                  <a:ext uri="{FF2B5EF4-FFF2-40B4-BE49-F238E27FC236}">
                    <a16:creationId xmlns:a16="http://schemas.microsoft.com/office/drawing/2014/main" id="{9017086C-90D0-40E7-BAE7-EA9BC3F0E75F}"/>
                  </a:ext>
                </a:extLst>
              </p:cNvPr>
              <p:cNvGrpSpPr/>
              <p:nvPr/>
            </p:nvGrpSpPr>
            <p:grpSpPr>
              <a:xfrm rot="8100000">
                <a:off x="5635810" y="4401411"/>
                <a:ext cx="75530" cy="166061"/>
                <a:chOff x="11254944" y="181522"/>
                <a:chExt cx="133855" cy="294296"/>
              </a:xfrm>
              <a:solidFill>
                <a:srgbClr val="0078D4"/>
              </a:solidFill>
            </p:grpSpPr>
            <p:sp>
              <p:nvSpPr>
                <p:cNvPr id="185" name="Oval 184">
                  <a:extLst>
                    <a:ext uri="{FF2B5EF4-FFF2-40B4-BE49-F238E27FC236}">
                      <a16:creationId xmlns:a16="http://schemas.microsoft.com/office/drawing/2014/main" id="{B8BB1765-BA64-410D-871E-58F169CDED0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a:extLst>
                    <a:ext uri="{FF2B5EF4-FFF2-40B4-BE49-F238E27FC236}">
                      <a16:creationId xmlns:a16="http://schemas.microsoft.com/office/drawing/2014/main" id="{0B3E2C84-19DE-4980-907D-52F014663BB3}"/>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08BFB3C6-C686-4DC3-A7B4-5A2ED3BDB16C}"/>
                  </a:ext>
                </a:extLst>
              </p:cNvPr>
              <p:cNvGrpSpPr/>
              <p:nvPr/>
            </p:nvGrpSpPr>
            <p:grpSpPr>
              <a:xfrm rot="13500000">
                <a:off x="5187951" y="4401411"/>
                <a:ext cx="75530" cy="166061"/>
                <a:chOff x="11254944" y="181522"/>
                <a:chExt cx="133855" cy="294296"/>
              </a:xfrm>
              <a:solidFill>
                <a:srgbClr val="0078D4"/>
              </a:solidFill>
            </p:grpSpPr>
            <p:sp>
              <p:nvSpPr>
                <p:cNvPr id="183" name="Oval 182">
                  <a:extLst>
                    <a:ext uri="{FF2B5EF4-FFF2-40B4-BE49-F238E27FC236}">
                      <a16:creationId xmlns:a16="http://schemas.microsoft.com/office/drawing/2014/main" id="{59CDD295-9050-4382-AA29-2C986BC86B5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id="{79F28FCF-E3C3-4608-B53B-247A98BEF1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5" name="Group 154">
                <a:extLst>
                  <a:ext uri="{FF2B5EF4-FFF2-40B4-BE49-F238E27FC236}">
                    <a16:creationId xmlns:a16="http://schemas.microsoft.com/office/drawing/2014/main" id="{9C683585-3DFD-44BB-A56E-C85CF65E3D02}"/>
                  </a:ext>
                </a:extLst>
              </p:cNvPr>
              <p:cNvGrpSpPr/>
              <p:nvPr/>
            </p:nvGrpSpPr>
            <p:grpSpPr>
              <a:xfrm rot="2700000">
                <a:off x="5635810" y="4018394"/>
                <a:ext cx="75530" cy="166061"/>
                <a:chOff x="11254944" y="181522"/>
                <a:chExt cx="133855" cy="294296"/>
              </a:xfrm>
              <a:solidFill>
                <a:srgbClr val="0078D4"/>
              </a:solidFill>
            </p:grpSpPr>
            <p:sp>
              <p:nvSpPr>
                <p:cNvPr id="181" name="Oval 180">
                  <a:extLst>
                    <a:ext uri="{FF2B5EF4-FFF2-40B4-BE49-F238E27FC236}">
                      <a16:creationId xmlns:a16="http://schemas.microsoft.com/office/drawing/2014/main" id="{33C62089-6790-4EEC-9584-3AAE7CEE6CB8}"/>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id="{BC67D278-0237-47AF-BE9E-7980EC3642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6" name="Group 155">
                <a:extLst>
                  <a:ext uri="{FF2B5EF4-FFF2-40B4-BE49-F238E27FC236}">
                    <a16:creationId xmlns:a16="http://schemas.microsoft.com/office/drawing/2014/main" id="{58F33D71-1E42-473C-9F2B-5A755B86BB31}"/>
                  </a:ext>
                </a:extLst>
              </p:cNvPr>
              <p:cNvGrpSpPr/>
              <p:nvPr/>
            </p:nvGrpSpPr>
            <p:grpSpPr>
              <a:xfrm rot="18900000">
                <a:off x="5187951" y="4018394"/>
                <a:ext cx="75530" cy="166061"/>
                <a:chOff x="11254944" y="181522"/>
                <a:chExt cx="133855" cy="294296"/>
              </a:xfrm>
              <a:solidFill>
                <a:srgbClr val="0078D4"/>
              </a:solidFill>
            </p:grpSpPr>
            <p:sp>
              <p:nvSpPr>
                <p:cNvPr id="179" name="Oval 178">
                  <a:extLst>
                    <a:ext uri="{FF2B5EF4-FFF2-40B4-BE49-F238E27FC236}">
                      <a16:creationId xmlns:a16="http://schemas.microsoft.com/office/drawing/2014/main" id="{9399BDC3-3EE1-4350-B44C-AC6B5CBDF0A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a:extLst>
                    <a:ext uri="{FF2B5EF4-FFF2-40B4-BE49-F238E27FC236}">
                      <a16:creationId xmlns:a16="http://schemas.microsoft.com/office/drawing/2014/main" id="{1A8CC796-70F4-4B18-8B79-72B926FE18AD}"/>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B8043D2F-506F-4A7C-8FC4-EDB9CC3822DC}"/>
                  </a:ext>
                </a:extLst>
              </p:cNvPr>
              <p:cNvGrpSpPr/>
              <p:nvPr/>
            </p:nvGrpSpPr>
            <p:grpSpPr>
              <a:xfrm>
                <a:off x="5408985" y="3955592"/>
                <a:ext cx="75530" cy="166061"/>
                <a:chOff x="11254944" y="181522"/>
                <a:chExt cx="133855" cy="294296"/>
              </a:xfrm>
              <a:solidFill>
                <a:srgbClr val="0078D4"/>
              </a:solidFill>
            </p:grpSpPr>
            <p:sp>
              <p:nvSpPr>
                <p:cNvPr id="177" name="Oval 176">
                  <a:extLst>
                    <a:ext uri="{FF2B5EF4-FFF2-40B4-BE49-F238E27FC236}">
                      <a16:creationId xmlns:a16="http://schemas.microsoft.com/office/drawing/2014/main" id="{D345CFD2-0EE1-4E3A-8311-5A31B8E5602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a:extLst>
                    <a:ext uri="{FF2B5EF4-FFF2-40B4-BE49-F238E27FC236}">
                      <a16:creationId xmlns:a16="http://schemas.microsoft.com/office/drawing/2014/main" id="{3D5F80A2-F132-4EB1-B5D2-B813756FD6A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FC7658DE-3B31-4708-A2DB-0AC8F3E62FC6}"/>
                  </a:ext>
                </a:extLst>
              </p:cNvPr>
              <p:cNvGrpSpPr/>
              <p:nvPr/>
            </p:nvGrpSpPr>
            <p:grpSpPr>
              <a:xfrm rot="10800000">
                <a:off x="5408985" y="4454352"/>
                <a:ext cx="75530" cy="166061"/>
                <a:chOff x="11254944" y="181522"/>
                <a:chExt cx="133855" cy="294296"/>
              </a:xfrm>
              <a:solidFill>
                <a:srgbClr val="0078D4"/>
              </a:solidFill>
            </p:grpSpPr>
            <p:sp>
              <p:nvSpPr>
                <p:cNvPr id="175" name="Oval 174">
                  <a:extLst>
                    <a:ext uri="{FF2B5EF4-FFF2-40B4-BE49-F238E27FC236}">
                      <a16:creationId xmlns:a16="http://schemas.microsoft.com/office/drawing/2014/main" id="{28511217-95FE-4DD8-B30F-5E9F272658C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a:extLst>
                    <a:ext uri="{FF2B5EF4-FFF2-40B4-BE49-F238E27FC236}">
                      <a16:creationId xmlns:a16="http://schemas.microsoft.com/office/drawing/2014/main" id="{36B822CF-C8DF-4417-86A5-D4E5849976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9" name="Group 158">
                <a:extLst>
                  <a:ext uri="{FF2B5EF4-FFF2-40B4-BE49-F238E27FC236}">
                    <a16:creationId xmlns:a16="http://schemas.microsoft.com/office/drawing/2014/main" id="{4FE90472-7352-42D3-9E8B-3728ED67D35B}"/>
                  </a:ext>
                </a:extLst>
              </p:cNvPr>
              <p:cNvGrpSpPr/>
              <p:nvPr/>
            </p:nvGrpSpPr>
            <p:grpSpPr>
              <a:xfrm rot="5400000">
                <a:off x="5690648" y="4204973"/>
                <a:ext cx="75530" cy="166061"/>
                <a:chOff x="11254944" y="181522"/>
                <a:chExt cx="133855" cy="294296"/>
              </a:xfrm>
              <a:solidFill>
                <a:srgbClr val="0078D4"/>
              </a:solidFill>
            </p:grpSpPr>
            <p:sp>
              <p:nvSpPr>
                <p:cNvPr id="173" name="Oval 172">
                  <a:extLst>
                    <a:ext uri="{FF2B5EF4-FFF2-40B4-BE49-F238E27FC236}">
                      <a16:creationId xmlns:a16="http://schemas.microsoft.com/office/drawing/2014/main" id="{E9BBFE82-6BE5-4519-A374-7F534406F641}"/>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id="{EA89F6F4-862B-424E-B784-CC7C79AAF0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a:extLst>
                  <a:ext uri="{FF2B5EF4-FFF2-40B4-BE49-F238E27FC236}">
                    <a16:creationId xmlns:a16="http://schemas.microsoft.com/office/drawing/2014/main" id="{4951C55D-CC95-4EFB-B985-6F545F7534A5}"/>
                  </a:ext>
                </a:extLst>
              </p:cNvPr>
              <p:cNvGrpSpPr/>
              <p:nvPr/>
            </p:nvGrpSpPr>
            <p:grpSpPr>
              <a:xfrm rot="16200000">
                <a:off x="5127135" y="4204972"/>
                <a:ext cx="75530" cy="166061"/>
                <a:chOff x="11254944" y="181522"/>
                <a:chExt cx="133855" cy="294296"/>
              </a:xfrm>
              <a:solidFill>
                <a:srgbClr val="0078D4"/>
              </a:solidFill>
            </p:grpSpPr>
            <p:sp>
              <p:nvSpPr>
                <p:cNvPr id="171" name="Oval 170">
                  <a:extLst>
                    <a:ext uri="{FF2B5EF4-FFF2-40B4-BE49-F238E27FC236}">
                      <a16:creationId xmlns:a16="http://schemas.microsoft.com/office/drawing/2014/main" id="{3F11C414-4A7F-44C6-9AC3-96FC8F7F31A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a:extLst>
                    <a:ext uri="{FF2B5EF4-FFF2-40B4-BE49-F238E27FC236}">
                      <a16:creationId xmlns:a16="http://schemas.microsoft.com/office/drawing/2014/main" id="{D23828F8-E98F-49AC-A49B-5E6D5595312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1" name="Group 160">
                <a:extLst>
                  <a:ext uri="{FF2B5EF4-FFF2-40B4-BE49-F238E27FC236}">
                    <a16:creationId xmlns:a16="http://schemas.microsoft.com/office/drawing/2014/main" id="{B003C5BF-6ACD-4892-B0F5-5B023B4B0A59}"/>
                  </a:ext>
                </a:extLst>
              </p:cNvPr>
              <p:cNvGrpSpPr/>
              <p:nvPr/>
            </p:nvGrpSpPr>
            <p:grpSpPr>
              <a:xfrm>
                <a:off x="5246373" y="4117638"/>
                <a:ext cx="402825" cy="340673"/>
                <a:chOff x="10943433" y="301623"/>
                <a:chExt cx="406400" cy="343696"/>
              </a:xfrm>
            </p:grpSpPr>
            <p:sp>
              <p:nvSpPr>
                <p:cNvPr id="162" name="Freeform 50">
                  <a:extLst>
                    <a:ext uri="{FF2B5EF4-FFF2-40B4-BE49-F238E27FC236}">
                      <a16:creationId xmlns:a16="http://schemas.microsoft.com/office/drawing/2014/main" id="{1E48352A-6874-4B89-9DE3-1DCB4F4B3D64}"/>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50">
                  <a:extLst>
                    <a:ext uri="{FF2B5EF4-FFF2-40B4-BE49-F238E27FC236}">
                      <a16:creationId xmlns:a16="http://schemas.microsoft.com/office/drawing/2014/main" id="{71F9562C-2964-43FC-8F37-BEA9E54CC93E}"/>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E06B9F65-FA51-4F8E-AB27-F1B806B276B7}"/>
                    </a:ext>
                  </a:extLst>
                </p:cNvPr>
                <p:cNvGrpSpPr/>
                <p:nvPr/>
              </p:nvGrpSpPr>
              <p:grpSpPr>
                <a:xfrm>
                  <a:off x="10974408" y="398922"/>
                  <a:ext cx="344451" cy="225177"/>
                  <a:chOff x="11633222" y="512763"/>
                  <a:chExt cx="261938" cy="203201"/>
                </a:xfrm>
              </p:grpSpPr>
              <p:sp>
                <p:nvSpPr>
                  <p:cNvPr id="165" name="Freeform 38">
                    <a:extLst>
                      <a:ext uri="{FF2B5EF4-FFF2-40B4-BE49-F238E27FC236}">
                        <a16:creationId xmlns:a16="http://schemas.microsoft.com/office/drawing/2014/main" id="{6C43A35A-0119-4238-ACE6-6FF79519060E}"/>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6" name="Rectangle 39">
                    <a:extLst>
                      <a:ext uri="{FF2B5EF4-FFF2-40B4-BE49-F238E27FC236}">
                        <a16:creationId xmlns:a16="http://schemas.microsoft.com/office/drawing/2014/main" id="{688CB559-7460-467A-8FB4-7E5542B14014}"/>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7" name="Freeform 40">
                    <a:extLst>
                      <a:ext uri="{FF2B5EF4-FFF2-40B4-BE49-F238E27FC236}">
                        <a16:creationId xmlns:a16="http://schemas.microsoft.com/office/drawing/2014/main" id="{03CC825D-817F-4BB3-B9E1-558CCE1FEA94}"/>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8" name="Rectangle 41">
                    <a:extLst>
                      <a:ext uri="{FF2B5EF4-FFF2-40B4-BE49-F238E27FC236}">
                        <a16:creationId xmlns:a16="http://schemas.microsoft.com/office/drawing/2014/main" id="{3807C716-6302-4A34-95A9-D23E0DD94CF0}"/>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9" name="Freeform 42">
                    <a:extLst>
                      <a:ext uri="{FF2B5EF4-FFF2-40B4-BE49-F238E27FC236}">
                        <a16:creationId xmlns:a16="http://schemas.microsoft.com/office/drawing/2014/main" id="{9C55A1AF-BCDB-4BCB-86DB-F2C5AF75C7B7}"/>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0" name="Freeform 43">
                    <a:extLst>
                      <a:ext uri="{FF2B5EF4-FFF2-40B4-BE49-F238E27FC236}">
                        <a16:creationId xmlns:a16="http://schemas.microsoft.com/office/drawing/2014/main" id="{0B908B27-F3F9-43A6-8E0B-05D1C3CA1CD8}"/>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sp>
          <p:nvSpPr>
            <p:cNvPr id="187" name="Rectangle 186">
              <a:extLst>
                <a:ext uri="{FF2B5EF4-FFF2-40B4-BE49-F238E27FC236}">
                  <a16:creationId xmlns:a16="http://schemas.microsoft.com/office/drawing/2014/main" id="{98351D27-5408-4124-8099-88DFC001CAFC}"/>
                </a:ext>
              </a:extLst>
            </p:cNvPr>
            <p:cNvSpPr/>
            <p:nvPr/>
          </p:nvSpPr>
          <p:spPr>
            <a:xfrm>
              <a:off x="588263" y="5325127"/>
              <a:ext cx="1121846" cy="369332"/>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itchFamily="34" charset="0"/>
                </a:rPr>
                <a:t>Interfaces</a:t>
              </a:r>
            </a:p>
          </p:txBody>
        </p:sp>
        <p:sp>
          <p:nvSpPr>
            <p:cNvPr id="188" name="Rectangle 187">
              <a:extLst>
                <a:ext uri="{FF2B5EF4-FFF2-40B4-BE49-F238E27FC236}">
                  <a16:creationId xmlns:a16="http://schemas.microsoft.com/office/drawing/2014/main" id="{9B5C040F-AE96-4799-95F8-C8ACB5C690BB}"/>
                </a:ext>
              </a:extLst>
            </p:cNvPr>
            <p:cNvSpPr/>
            <p:nvPr/>
          </p:nvSpPr>
          <p:spPr>
            <a:xfrm>
              <a:off x="588263" y="6170076"/>
              <a:ext cx="581249" cy="369332"/>
            </a:xfrm>
            <a:prstGeom prst="rect">
              <a:avLst/>
            </a:prstGeom>
            <a:noFill/>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Data</a:t>
              </a:r>
            </a:p>
          </p:txBody>
        </p:sp>
        <p:cxnSp>
          <p:nvCxnSpPr>
            <p:cNvPr id="189" name="Straight Connector 188">
              <a:extLst>
                <a:ext uri="{FF2B5EF4-FFF2-40B4-BE49-F238E27FC236}">
                  <a16:creationId xmlns:a16="http://schemas.microsoft.com/office/drawing/2014/main" id="{7FE903EF-3F97-4993-ACB2-DA1B2F45D817}"/>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B76060A8-A58D-4389-8FD7-5986BDABCC93}"/>
                </a:ext>
              </a:extLst>
            </p:cNvPr>
            <p:cNvGrpSpPr/>
            <p:nvPr/>
          </p:nvGrpSpPr>
          <p:grpSpPr>
            <a:xfrm>
              <a:off x="3707119" y="6145803"/>
              <a:ext cx="4765741" cy="387531"/>
              <a:chOff x="3530367" y="6145803"/>
              <a:chExt cx="4765741" cy="387531"/>
            </a:xfrm>
          </p:grpSpPr>
          <p:sp>
            <p:nvSpPr>
              <p:cNvPr id="191" name="Rectangle 190">
                <a:extLst>
                  <a:ext uri="{FF2B5EF4-FFF2-40B4-BE49-F238E27FC236}">
                    <a16:creationId xmlns:a16="http://schemas.microsoft.com/office/drawing/2014/main" id="{34EFADB6-EE20-4BB0-B63C-A57469086AA1}"/>
                  </a:ext>
                </a:extLst>
              </p:cNvPr>
              <p:cNvSpPr/>
              <p:nvPr/>
            </p:nvSpPr>
            <p:spPr>
              <a:xfrm>
                <a:off x="3530367" y="6154902"/>
                <a:ext cx="1638590"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Microsoft 365</a:t>
                </a:r>
              </a:p>
            </p:txBody>
          </p:sp>
          <p:sp>
            <p:nvSpPr>
              <p:cNvPr id="192" name="Rectangle 191">
                <a:extLst>
                  <a:ext uri="{FF2B5EF4-FFF2-40B4-BE49-F238E27FC236}">
                    <a16:creationId xmlns:a16="http://schemas.microsoft.com/office/drawing/2014/main" id="{886D24DC-7B24-4E00-A8E7-64D93F108FCE}"/>
                  </a:ext>
                </a:extLst>
              </p:cNvPr>
              <p:cNvSpPr/>
              <p:nvPr/>
            </p:nvSpPr>
            <p:spPr>
              <a:xfrm>
                <a:off x="6803071" y="6154902"/>
                <a:ext cx="1493037"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your.domain</a:t>
                </a:r>
              </a:p>
            </p:txBody>
          </p:sp>
          <p:cxnSp>
            <p:nvCxnSpPr>
              <p:cNvPr id="193" name="Straight Connector 192">
                <a:extLst>
                  <a:ext uri="{FF2B5EF4-FFF2-40B4-BE49-F238E27FC236}">
                    <a16:creationId xmlns:a16="http://schemas.microsoft.com/office/drawing/2014/main" id="{A034C9A0-F62C-4CEF-9A28-F16D3EF80235}"/>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64296351-7C6E-4CC6-8376-F7EB76BFFE03}"/>
                </a:ext>
              </a:extLst>
            </p:cNvPr>
            <p:cNvGrpSpPr/>
            <p:nvPr/>
          </p:nvGrpSpPr>
          <p:grpSpPr>
            <a:xfrm>
              <a:off x="588263" y="4437817"/>
              <a:ext cx="11015474" cy="338554"/>
              <a:chOff x="588263" y="4241047"/>
              <a:chExt cx="11015474" cy="338554"/>
            </a:xfrm>
          </p:grpSpPr>
          <p:sp>
            <p:nvSpPr>
              <p:cNvPr id="195" name="TextBox 194">
                <a:extLst>
                  <a:ext uri="{FF2B5EF4-FFF2-40B4-BE49-F238E27FC236}">
                    <a16:creationId xmlns:a16="http://schemas.microsoft.com/office/drawing/2014/main" id="{94EC7BCD-B557-4C7B-B18E-718430B3FC06}"/>
                  </a:ext>
                </a:extLst>
              </p:cNvPr>
              <p:cNvSpPr txBox="1"/>
              <p:nvPr/>
            </p:nvSpPr>
            <p:spPr>
              <a:xfrm>
                <a:off x="2063976"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Webhooks</a:t>
                </a:r>
              </a:p>
            </p:txBody>
          </p:sp>
          <p:sp>
            <p:nvSpPr>
              <p:cNvPr id="196" name="TextBox 195">
                <a:extLst>
                  <a:ext uri="{FF2B5EF4-FFF2-40B4-BE49-F238E27FC236}">
                    <a16:creationId xmlns:a16="http://schemas.microsoft.com/office/drawing/2014/main" id="{E75C50C0-B3AC-4C13-9304-1A51B0524D61}"/>
                  </a:ext>
                </a:extLst>
              </p:cNvPr>
              <p:cNvSpPr txBox="1"/>
              <p:nvPr/>
            </p:nvSpPr>
            <p:spPr>
              <a:xfrm>
                <a:off x="3679320"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Deltas</a:t>
                </a:r>
              </a:p>
            </p:txBody>
          </p:sp>
          <p:sp>
            <p:nvSpPr>
              <p:cNvPr id="197" name="TextBox 196">
                <a:extLst>
                  <a:ext uri="{FF2B5EF4-FFF2-40B4-BE49-F238E27FC236}">
                    <a16:creationId xmlns:a16="http://schemas.microsoft.com/office/drawing/2014/main" id="{374DF07B-8340-4F15-B4B6-768E535E7AE7}"/>
                  </a:ext>
                </a:extLst>
              </p:cNvPr>
              <p:cNvSpPr txBox="1"/>
              <p:nvPr/>
            </p:nvSpPr>
            <p:spPr>
              <a:xfrm>
                <a:off x="5294664"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Query</a:t>
                </a:r>
              </a:p>
            </p:txBody>
          </p:sp>
          <p:sp>
            <p:nvSpPr>
              <p:cNvPr id="198" name="TextBox 197">
                <a:extLst>
                  <a:ext uri="{FF2B5EF4-FFF2-40B4-BE49-F238E27FC236}">
                    <a16:creationId xmlns:a16="http://schemas.microsoft.com/office/drawing/2014/main" id="{369D1C66-506B-4250-9B16-0B36EB640F5E}"/>
                  </a:ext>
                </a:extLst>
              </p:cNvPr>
              <p:cNvSpPr txBox="1"/>
              <p:nvPr/>
            </p:nvSpPr>
            <p:spPr>
              <a:xfrm>
                <a:off x="6910008"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Notifications</a:t>
                </a:r>
              </a:p>
            </p:txBody>
          </p:sp>
          <p:sp>
            <p:nvSpPr>
              <p:cNvPr id="199" name="TextBox 198">
                <a:extLst>
                  <a:ext uri="{FF2B5EF4-FFF2-40B4-BE49-F238E27FC236}">
                    <a16:creationId xmlns:a16="http://schemas.microsoft.com/office/drawing/2014/main" id="{01131C42-C2B0-429E-987E-7B5092632A97}"/>
                  </a:ext>
                </a:extLst>
              </p:cNvPr>
              <p:cNvSpPr txBox="1"/>
              <p:nvPr/>
            </p:nvSpPr>
            <p:spPr>
              <a:xfrm>
                <a:off x="8629200" y="4254605"/>
                <a:ext cx="125534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Data extensions</a:t>
                </a:r>
              </a:p>
            </p:txBody>
          </p:sp>
          <p:sp>
            <p:nvSpPr>
              <p:cNvPr id="200" name="TextBox 199">
                <a:extLst>
                  <a:ext uri="{FF2B5EF4-FFF2-40B4-BE49-F238E27FC236}">
                    <a16:creationId xmlns:a16="http://schemas.microsoft.com/office/drawing/2014/main" id="{CE40F829-C49F-4E53-A517-5087B8939CDC}"/>
                  </a:ext>
                </a:extLst>
              </p:cNvPr>
              <p:cNvSpPr txBox="1"/>
              <p:nvPr/>
            </p:nvSpPr>
            <p:spPr>
              <a:xfrm>
                <a:off x="10140697"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More...</a:t>
                </a:r>
              </a:p>
            </p:txBody>
          </p:sp>
          <p:sp>
            <p:nvSpPr>
              <p:cNvPr id="201" name="Rectangle 200">
                <a:extLst>
                  <a:ext uri="{FF2B5EF4-FFF2-40B4-BE49-F238E27FC236}">
                    <a16:creationId xmlns:a16="http://schemas.microsoft.com/office/drawing/2014/main" id="{22F5FDB1-5B3F-4511-AF4E-23708C4780AB}"/>
                  </a:ext>
                </a:extLst>
              </p:cNvPr>
              <p:cNvSpPr/>
              <p:nvPr/>
            </p:nvSpPr>
            <p:spPr>
              <a:xfrm>
                <a:off x="588263" y="4241047"/>
                <a:ext cx="1162306"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Capabilities</a:t>
                </a:r>
              </a:p>
            </p:txBody>
          </p:sp>
        </p:grpSp>
        <p:grpSp>
          <p:nvGrpSpPr>
            <p:cNvPr id="202" name="Group 201">
              <a:extLst>
                <a:ext uri="{FF2B5EF4-FFF2-40B4-BE49-F238E27FC236}">
                  <a16:creationId xmlns:a16="http://schemas.microsoft.com/office/drawing/2014/main" id="{04AF92D9-A3E7-4256-B256-205A80DBCC0C}"/>
                </a:ext>
              </a:extLst>
            </p:cNvPr>
            <p:cNvGrpSpPr/>
            <p:nvPr/>
          </p:nvGrpSpPr>
          <p:grpSpPr>
            <a:xfrm>
              <a:off x="588263" y="3869278"/>
              <a:ext cx="11015474" cy="338554"/>
              <a:chOff x="588263" y="3684124"/>
              <a:chExt cx="11015474" cy="338554"/>
            </a:xfrm>
          </p:grpSpPr>
          <p:sp>
            <p:nvSpPr>
              <p:cNvPr id="203" name="TextBox 202">
                <a:extLst>
                  <a:ext uri="{FF2B5EF4-FFF2-40B4-BE49-F238E27FC236}">
                    <a16:creationId xmlns:a16="http://schemas.microsoft.com/office/drawing/2014/main" id="{3E2A068C-714F-4907-AD06-74EF039C0169}"/>
                  </a:ext>
                </a:extLst>
              </p:cNvPr>
              <p:cNvSpPr txBox="1"/>
              <p:nvPr/>
            </p:nvSpPr>
            <p:spPr>
              <a:xfrm>
                <a:off x="10140697"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Python</a:t>
                </a:r>
              </a:p>
            </p:txBody>
          </p:sp>
          <p:sp>
            <p:nvSpPr>
              <p:cNvPr id="204" name="TextBox 203">
                <a:extLst>
                  <a:ext uri="{FF2B5EF4-FFF2-40B4-BE49-F238E27FC236}">
                    <a16:creationId xmlns:a16="http://schemas.microsoft.com/office/drawing/2014/main" id="{5AC36988-FF30-4FD4-866E-B3C4CFC4B7B9}"/>
                  </a:ext>
                </a:extLst>
              </p:cNvPr>
              <p:cNvSpPr txBox="1"/>
              <p:nvPr/>
            </p:nvSpPr>
            <p:spPr>
              <a:xfrm>
                <a:off x="8525352"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PHP</a:t>
                </a:r>
              </a:p>
            </p:txBody>
          </p:sp>
          <p:sp>
            <p:nvSpPr>
              <p:cNvPr id="205" name="TextBox 204">
                <a:extLst>
                  <a:ext uri="{FF2B5EF4-FFF2-40B4-BE49-F238E27FC236}">
                    <a16:creationId xmlns:a16="http://schemas.microsoft.com/office/drawing/2014/main" id="{C1CC34C2-1661-4E6F-90D0-48C459BA22CF}"/>
                  </a:ext>
                </a:extLst>
              </p:cNvPr>
              <p:cNvSpPr txBox="1"/>
              <p:nvPr/>
            </p:nvSpPr>
            <p:spPr>
              <a:xfrm>
                <a:off x="3679320"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JavaScript/Node</a:t>
                </a:r>
              </a:p>
            </p:txBody>
          </p:sp>
          <p:sp>
            <p:nvSpPr>
              <p:cNvPr id="206" name="TextBox 205">
                <a:extLst>
                  <a:ext uri="{FF2B5EF4-FFF2-40B4-BE49-F238E27FC236}">
                    <a16:creationId xmlns:a16="http://schemas.microsoft.com/office/drawing/2014/main" id="{5F0DF1E1-1686-418A-AB47-DBFBA2619E88}"/>
                  </a:ext>
                </a:extLst>
              </p:cNvPr>
              <p:cNvSpPr txBox="1"/>
              <p:nvPr/>
            </p:nvSpPr>
            <p:spPr>
              <a:xfrm>
                <a:off x="2063976"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a:t>
                </a:r>
              </a:p>
            </p:txBody>
          </p:sp>
          <p:sp>
            <p:nvSpPr>
              <p:cNvPr id="207" name="TextBox 206">
                <a:extLst>
                  <a:ext uri="{FF2B5EF4-FFF2-40B4-BE49-F238E27FC236}">
                    <a16:creationId xmlns:a16="http://schemas.microsoft.com/office/drawing/2014/main" id="{C4FDC77F-F9EA-467F-A0F3-6E74F68CA1AA}"/>
                  </a:ext>
                </a:extLst>
              </p:cNvPr>
              <p:cNvSpPr txBox="1"/>
              <p:nvPr/>
            </p:nvSpPr>
            <p:spPr>
              <a:xfrm>
                <a:off x="5294664"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a:t>
                </a:r>
              </a:p>
            </p:txBody>
          </p:sp>
          <p:sp>
            <p:nvSpPr>
              <p:cNvPr id="208" name="TextBox 207">
                <a:extLst>
                  <a:ext uri="{FF2B5EF4-FFF2-40B4-BE49-F238E27FC236}">
                    <a16:creationId xmlns:a16="http://schemas.microsoft.com/office/drawing/2014/main" id="{FD2B721F-AD5F-4A83-8496-3C07DEAE10EE}"/>
                  </a:ext>
                </a:extLst>
              </p:cNvPr>
              <p:cNvSpPr txBox="1"/>
              <p:nvPr/>
            </p:nvSpPr>
            <p:spPr>
              <a:xfrm>
                <a:off x="7177170" y="3697587"/>
                <a:ext cx="928716"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Objective-C</a:t>
                </a:r>
              </a:p>
            </p:txBody>
          </p:sp>
          <p:sp>
            <p:nvSpPr>
              <p:cNvPr id="209" name="Rectangle 208">
                <a:extLst>
                  <a:ext uri="{FF2B5EF4-FFF2-40B4-BE49-F238E27FC236}">
                    <a16:creationId xmlns:a16="http://schemas.microsoft.com/office/drawing/2014/main" id="{83C5CAAB-4259-4B59-B927-3213E0895024}"/>
                  </a:ext>
                </a:extLst>
              </p:cNvPr>
              <p:cNvSpPr/>
              <p:nvPr/>
            </p:nvSpPr>
            <p:spPr>
              <a:xfrm>
                <a:off x="588263" y="3684124"/>
                <a:ext cx="877804"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Libraries</a:t>
                </a:r>
              </a:p>
            </p:txBody>
          </p:sp>
        </p:grpSp>
        <p:grpSp>
          <p:nvGrpSpPr>
            <p:cNvPr id="210" name="Group 209">
              <a:extLst>
                <a:ext uri="{FF2B5EF4-FFF2-40B4-BE49-F238E27FC236}">
                  <a16:creationId xmlns:a16="http://schemas.microsoft.com/office/drawing/2014/main" id="{CB857AAB-E612-4AF6-9A32-05E73E122AC0}"/>
                </a:ext>
              </a:extLst>
            </p:cNvPr>
            <p:cNvGrpSpPr/>
            <p:nvPr/>
          </p:nvGrpSpPr>
          <p:grpSpPr>
            <a:xfrm>
              <a:off x="588263" y="3304404"/>
              <a:ext cx="11015474" cy="338554"/>
              <a:chOff x="588263" y="3106077"/>
              <a:chExt cx="11015474" cy="338554"/>
            </a:xfrm>
          </p:grpSpPr>
          <p:sp>
            <p:nvSpPr>
              <p:cNvPr id="211" name="TextBox 210">
                <a:extLst>
                  <a:ext uri="{FF2B5EF4-FFF2-40B4-BE49-F238E27FC236}">
                    <a16:creationId xmlns:a16="http://schemas.microsoft.com/office/drawing/2014/main" id="{EBE953B9-CDB8-4583-A55E-D4CC1D939E61}"/>
                  </a:ext>
                </a:extLst>
              </p:cNvPr>
              <p:cNvSpPr txBox="1"/>
              <p:nvPr/>
            </p:nvSpPr>
            <p:spPr>
              <a:xfrm>
                <a:off x="2185365" y="3115780"/>
                <a:ext cx="1403141"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 components</a:t>
                </a:r>
              </a:p>
            </p:txBody>
          </p:sp>
          <p:sp>
            <p:nvSpPr>
              <p:cNvPr id="212" name="TextBox 211">
                <a:extLst>
                  <a:ext uri="{FF2B5EF4-FFF2-40B4-BE49-F238E27FC236}">
                    <a16:creationId xmlns:a16="http://schemas.microsoft.com/office/drawing/2014/main" id="{CB6DCEDA-BF4F-42D0-B640-4433F6D8170C}"/>
                  </a:ext>
                </a:extLst>
              </p:cNvPr>
              <p:cNvSpPr txBox="1"/>
              <p:nvPr/>
            </p:nvSpPr>
            <p:spPr>
              <a:xfrm>
                <a:off x="5758918" y="3115780"/>
                <a:ext cx="214988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Univeral Windows Platform</a:t>
                </a:r>
              </a:p>
            </p:txBody>
          </p:sp>
          <p:sp>
            <p:nvSpPr>
              <p:cNvPr id="213" name="TextBox 212">
                <a:extLst>
                  <a:ext uri="{FF2B5EF4-FFF2-40B4-BE49-F238E27FC236}">
                    <a16:creationId xmlns:a16="http://schemas.microsoft.com/office/drawing/2014/main" id="{9FCE4C2F-A623-4909-9C94-734DAFB5DDC9}"/>
                  </a:ext>
                </a:extLst>
              </p:cNvPr>
              <p:cNvSpPr txBox="1"/>
              <p:nvPr/>
            </p:nvSpPr>
            <p:spPr>
              <a:xfrm>
                <a:off x="9957817"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Adaptive cards</a:t>
                </a:r>
              </a:p>
            </p:txBody>
          </p:sp>
          <p:sp>
            <p:nvSpPr>
              <p:cNvPr id="214" name="TextBox 213">
                <a:extLst>
                  <a:ext uri="{FF2B5EF4-FFF2-40B4-BE49-F238E27FC236}">
                    <a16:creationId xmlns:a16="http://schemas.microsoft.com/office/drawing/2014/main" id="{E359AA92-AD9A-4BAC-81C0-A589EDBE9782}"/>
                  </a:ext>
                </a:extLst>
              </p:cNvPr>
              <p:cNvSpPr txBox="1"/>
              <p:nvPr/>
            </p:nvSpPr>
            <p:spPr>
              <a:xfrm>
                <a:off x="798435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Pickers</a:t>
                </a:r>
              </a:p>
            </p:txBody>
          </p:sp>
          <p:sp>
            <p:nvSpPr>
              <p:cNvPr id="215" name="TextBox 214">
                <a:extLst>
                  <a:ext uri="{FF2B5EF4-FFF2-40B4-BE49-F238E27FC236}">
                    <a16:creationId xmlns:a16="http://schemas.microsoft.com/office/drawing/2014/main" id="{49A70DAD-402B-4173-A37A-0FE67362C89C}"/>
                  </a:ext>
                </a:extLst>
              </p:cNvPr>
              <p:cNvSpPr txBox="1"/>
              <p:nvPr/>
            </p:nvSpPr>
            <p:spPr>
              <a:xfrm>
                <a:off x="403743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React components</a:t>
                </a:r>
              </a:p>
            </p:txBody>
          </p:sp>
          <p:sp>
            <p:nvSpPr>
              <p:cNvPr id="216" name="Rectangle 215">
                <a:extLst>
                  <a:ext uri="{FF2B5EF4-FFF2-40B4-BE49-F238E27FC236}">
                    <a16:creationId xmlns:a16="http://schemas.microsoft.com/office/drawing/2014/main" id="{9277419D-FAC8-4309-99C0-0B5626F035CB}"/>
                  </a:ext>
                </a:extLst>
              </p:cNvPr>
              <p:cNvSpPr/>
              <p:nvPr/>
            </p:nvSpPr>
            <p:spPr>
              <a:xfrm>
                <a:off x="588263" y="3106077"/>
                <a:ext cx="1571905"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User experience</a:t>
                </a:r>
              </a:p>
            </p:txBody>
          </p:sp>
        </p:grpSp>
        <p:grpSp>
          <p:nvGrpSpPr>
            <p:cNvPr id="217" name="Group 216">
              <a:extLst>
                <a:ext uri="{FF2B5EF4-FFF2-40B4-BE49-F238E27FC236}">
                  <a16:creationId xmlns:a16="http://schemas.microsoft.com/office/drawing/2014/main" id="{3D1CB9DB-2A25-40DB-B1B8-ABA9E68B5A02}"/>
                </a:ext>
              </a:extLst>
            </p:cNvPr>
            <p:cNvGrpSpPr/>
            <p:nvPr/>
          </p:nvGrpSpPr>
          <p:grpSpPr>
            <a:xfrm>
              <a:off x="588263" y="2735137"/>
              <a:ext cx="11015474" cy="338554"/>
              <a:chOff x="588263" y="2549942"/>
              <a:chExt cx="11015474" cy="338554"/>
            </a:xfrm>
          </p:grpSpPr>
          <p:sp>
            <p:nvSpPr>
              <p:cNvPr id="218" name="TextBox 217">
                <a:extLst>
                  <a:ext uri="{FF2B5EF4-FFF2-40B4-BE49-F238E27FC236}">
                    <a16:creationId xmlns:a16="http://schemas.microsoft.com/office/drawing/2014/main" id="{E116E8FA-0280-4B14-812D-BBDD3A07BF7D}"/>
                  </a:ext>
                </a:extLst>
              </p:cNvPr>
              <p:cNvSpPr txBox="1"/>
              <p:nvPr/>
            </p:nvSpPr>
            <p:spPr>
              <a:xfrm>
                <a:off x="403743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Implicit-grant</a:t>
                </a:r>
              </a:p>
            </p:txBody>
          </p:sp>
          <p:sp>
            <p:nvSpPr>
              <p:cNvPr id="219" name="TextBox 218">
                <a:extLst>
                  <a:ext uri="{FF2B5EF4-FFF2-40B4-BE49-F238E27FC236}">
                    <a16:creationId xmlns:a16="http://schemas.microsoft.com/office/drawing/2014/main" id="{98867B2F-BC43-43C8-B5E8-A2A8F54BCAA0}"/>
                  </a:ext>
                </a:extLst>
              </p:cNvPr>
              <p:cNvSpPr txBox="1"/>
              <p:nvPr/>
            </p:nvSpPr>
            <p:spPr>
              <a:xfrm>
                <a:off x="2085436" y="2560278"/>
                <a:ext cx="1603003"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Authentication code</a:t>
                </a:r>
              </a:p>
            </p:txBody>
          </p:sp>
          <p:sp>
            <p:nvSpPr>
              <p:cNvPr id="220" name="TextBox 219">
                <a:extLst>
                  <a:ext uri="{FF2B5EF4-FFF2-40B4-BE49-F238E27FC236}">
                    <a16:creationId xmlns:a16="http://schemas.microsoft.com/office/drawing/2014/main" id="{AB9FF559-4DCA-4475-BC28-1BC6126CFDEB}"/>
                  </a:ext>
                </a:extLst>
              </p:cNvPr>
              <p:cNvSpPr txBox="1"/>
              <p:nvPr/>
            </p:nvSpPr>
            <p:spPr>
              <a:xfrm>
                <a:off x="601089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Device-code</a:t>
                </a:r>
              </a:p>
            </p:txBody>
          </p:sp>
          <p:sp>
            <p:nvSpPr>
              <p:cNvPr id="221" name="TextBox 220">
                <a:extLst>
                  <a:ext uri="{FF2B5EF4-FFF2-40B4-BE49-F238E27FC236}">
                    <a16:creationId xmlns:a16="http://schemas.microsoft.com/office/drawing/2014/main" id="{62519083-E121-4E16-9B5F-3BE57B3E90AD}"/>
                  </a:ext>
                </a:extLst>
              </p:cNvPr>
              <p:cNvSpPr txBox="1"/>
              <p:nvPr/>
            </p:nvSpPr>
            <p:spPr>
              <a:xfrm>
                <a:off x="798435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On-behalf-of</a:t>
                </a:r>
              </a:p>
            </p:txBody>
          </p:sp>
          <p:sp>
            <p:nvSpPr>
              <p:cNvPr id="222" name="TextBox 221">
                <a:extLst>
                  <a:ext uri="{FF2B5EF4-FFF2-40B4-BE49-F238E27FC236}">
                    <a16:creationId xmlns:a16="http://schemas.microsoft.com/office/drawing/2014/main" id="{68AEE49E-C3D4-4CE3-A852-459F5617044D}"/>
                  </a:ext>
                </a:extLst>
              </p:cNvPr>
              <p:cNvSpPr txBox="1"/>
              <p:nvPr/>
            </p:nvSpPr>
            <p:spPr>
              <a:xfrm>
                <a:off x="9957817"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Client-credentials</a:t>
                </a:r>
              </a:p>
            </p:txBody>
          </p:sp>
          <p:sp>
            <p:nvSpPr>
              <p:cNvPr id="223" name="Rectangle 222">
                <a:extLst>
                  <a:ext uri="{FF2B5EF4-FFF2-40B4-BE49-F238E27FC236}">
                    <a16:creationId xmlns:a16="http://schemas.microsoft.com/office/drawing/2014/main" id="{356673EB-DF18-4D55-B373-665834BA13C7}"/>
                  </a:ext>
                </a:extLst>
              </p:cNvPr>
              <p:cNvSpPr/>
              <p:nvPr/>
            </p:nvSpPr>
            <p:spPr>
              <a:xfrm>
                <a:off x="588263" y="2549942"/>
                <a:ext cx="544380"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Auth</a:t>
                </a:r>
              </a:p>
            </p:txBody>
          </p:sp>
        </p:grpSp>
        <p:sp>
          <p:nvSpPr>
            <p:cNvPr id="224" name="TextBox 223">
              <a:extLst>
                <a:ext uri="{FF2B5EF4-FFF2-40B4-BE49-F238E27FC236}">
                  <a16:creationId xmlns:a16="http://schemas.microsoft.com/office/drawing/2014/main" id="{BD3EEC99-1B6F-4471-839C-A7C685CF7AEE}"/>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Web</a:t>
              </a:r>
            </a:p>
          </p:txBody>
        </p:sp>
        <p:sp>
          <p:nvSpPr>
            <p:cNvPr id="225" name="TextBox 224">
              <a:extLst>
                <a:ext uri="{FF2B5EF4-FFF2-40B4-BE49-F238E27FC236}">
                  <a16:creationId xmlns:a16="http://schemas.microsoft.com/office/drawing/2014/main" id="{E8C6970B-C92F-4A1F-912F-1794795E46F7}"/>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Automation</a:t>
              </a:r>
            </a:p>
          </p:txBody>
        </p:sp>
        <p:sp>
          <p:nvSpPr>
            <p:cNvPr id="226" name="TextBox 225">
              <a:extLst>
                <a:ext uri="{FF2B5EF4-FFF2-40B4-BE49-F238E27FC236}">
                  <a16:creationId xmlns:a16="http://schemas.microsoft.com/office/drawing/2014/main" id="{9BD3692A-6E21-42A6-8946-8874BF12F9EB}"/>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Bots</a:t>
              </a:r>
            </a:p>
          </p:txBody>
        </p:sp>
        <p:sp>
          <p:nvSpPr>
            <p:cNvPr id="227" name="TextBox 226">
              <a:extLst>
                <a:ext uri="{FF2B5EF4-FFF2-40B4-BE49-F238E27FC236}">
                  <a16:creationId xmlns:a16="http://schemas.microsoft.com/office/drawing/2014/main" id="{2A9C0E87-CF8C-492B-AD04-4DFB01D0C282}"/>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Analytics</a:t>
              </a:r>
            </a:p>
          </p:txBody>
        </p:sp>
        <p:sp>
          <p:nvSpPr>
            <p:cNvPr id="228" name="TextBox 227">
              <a:extLst>
                <a:ext uri="{FF2B5EF4-FFF2-40B4-BE49-F238E27FC236}">
                  <a16:creationId xmlns:a16="http://schemas.microsoft.com/office/drawing/2014/main" id="{F226079F-582E-4150-9F21-DA0A9A0A48E5}"/>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Native</a:t>
              </a:r>
            </a:p>
          </p:txBody>
        </p:sp>
        <p:sp>
          <p:nvSpPr>
            <p:cNvPr id="229" name="TextBox 228">
              <a:extLst>
                <a:ext uri="{FF2B5EF4-FFF2-40B4-BE49-F238E27FC236}">
                  <a16:creationId xmlns:a16="http://schemas.microsoft.com/office/drawing/2014/main" id="{177B5872-1C05-4D44-8DD8-553474E6CFC8}"/>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Flows</a:t>
              </a:r>
            </a:p>
          </p:txBody>
        </p:sp>
        <p:grpSp>
          <p:nvGrpSpPr>
            <p:cNvPr id="230" name="Group 229">
              <a:extLst>
                <a:ext uri="{FF2B5EF4-FFF2-40B4-BE49-F238E27FC236}">
                  <a16:creationId xmlns:a16="http://schemas.microsoft.com/office/drawing/2014/main" id="{D46D3E2C-CEE7-4BDF-9351-540E479E4333}"/>
                </a:ext>
              </a:extLst>
            </p:cNvPr>
            <p:cNvGrpSpPr/>
            <p:nvPr/>
          </p:nvGrpSpPr>
          <p:grpSpPr>
            <a:xfrm>
              <a:off x="9137860" y="5355414"/>
              <a:ext cx="546852" cy="377063"/>
              <a:chOff x="9390745" y="6012399"/>
              <a:chExt cx="546852" cy="377063"/>
            </a:xfrm>
          </p:grpSpPr>
          <p:sp>
            <p:nvSpPr>
              <p:cNvPr id="231" name="Freeform 24">
                <a:extLst>
                  <a:ext uri="{FF2B5EF4-FFF2-40B4-BE49-F238E27FC236}">
                    <a16:creationId xmlns:a16="http://schemas.microsoft.com/office/drawing/2014/main" id="{92FEDB6D-915A-4EC7-A100-3BD28E35EB5D}"/>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2" name="Freeform 25">
                <a:extLst>
                  <a:ext uri="{FF2B5EF4-FFF2-40B4-BE49-F238E27FC236}">
                    <a16:creationId xmlns:a16="http://schemas.microsoft.com/office/drawing/2014/main" id="{A09138AE-98FA-4884-96E2-FAE53048F6A3}"/>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3" name="Freeform 26">
                <a:extLst>
                  <a:ext uri="{FF2B5EF4-FFF2-40B4-BE49-F238E27FC236}">
                    <a16:creationId xmlns:a16="http://schemas.microsoft.com/office/drawing/2014/main" id="{557F4C86-87A5-432F-9EDE-5F722498A1CF}"/>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4" name="Freeform 26">
                <a:extLst>
                  <a:ext uri="{FF2B5EF4-FFF2-40B4-BE49-F238E27FC236}">
                    <a16:creationId xmlns:a16="http://schemas.microsoft.com/office/drawing/2014/main" id="{0BEBEEA0-5E85-4EA9-BA0A-027C442CD225}"/>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25">
                <a:extLst>
                  <a:ext uri="{FF2B5EF4-FFF2-40B4-BE49-F238E27FC236}">
                    <a16:creationId xmlns:a16="http://schemas.microsoft.com/office/drawing/2014/main" id="{2149492B-216E-4D2F-B741-25D1625F8BFB}"/>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36" name="Straight Connector 235">
                <a:extLst>
                  <a:ext uri="{FF2B5EF4-FFF2-40B4-BE49-F238E27FC236}">
                    <a16:creationId xmlns:a16="http://schemas.microsoft.com/office/drawing/2014/main" id="{68B4CE85-B9E8-46C8-86AA-89F928129C03}"/>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BEE45F6-E5D1-402F-B32F-FB481EC845D3}"/>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AE5CA9-FF9B-4501-9AE5-80754695F060}"/>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544122A-DD7B-43B1-8BFD-7A5CE21E0C3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7799967-E645-44E8-A078-50640B5C8AAB}"/>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1" name="Freeform 36">
                <a:extLst>
                  <a:ext uri="{FF2B5EF4-FFF2-40B4-BE49-F238E27FC236}">
                    <a16:creationId xmlns:a16="http://schemas.microsoft.com/office/drawing/2014/main" id="{431E795C-451A-48AA-A356-34A677BDBA9D}"/>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2" name="Group 241">
              <a:extLst>
                <a:ext uri="{FF2B5EF4-FFF2-40B4-BE49-F238E27FC236}">
                  <a16:creationId xmlns:a16="http://schemas.microsoft.com/office/drawing/2014/main" id="{16D18AB5-8D0F-4803-BA5D-F52948FB2D10}"/>
                </a:ext>
              </a:extLst>
            </p:cNvPr>
            <p:cNvGrpSpPr/>
            <p:nvPr/>
          </p:nvGrpSpPr>
          <p:grpSpPr>
            <a:xfrm>
              <a:off x="10231475" y="1615424"/>
              <a:ext cx="954695" cy="610153"/>
              <a:chOff x="8415591" y="1300508"/>
              <a:chExt cx="1049725" cy="670888"/>
            </a:xfrm>
          </p:grpSpPr>
          <p:grpSp>
            <p:nvGrpSpPr>
              <p:cNvPr id="243" name="Group 242">
                <a:extLst>
                  <a:ext uri="{FF2B5EF4-FFF2-40B4-BE49-F238E27FC236}">
                    <a16:creationId xmlns:a16="http://schemas.microsoft.com/office/drawing/2014/main" id="{31A366C0-93C8-4128-BA9D-551B061B0D86}"/>
                  </a:ext>
                </a:extLst>
              </p:cNvPr>
              <p:cNvGrpSpPr/>
              <p:nvPr/>
            </p:nvGrpSpPr>
            <p:grpSpPr>
              <a:xfrm>
                <a:off x="8415591" y="1561014"/>
                <a:ext cx="476085" cy="341540"/>
                <a:chOff x="8094049" y="1510237"/>
                <a:chExt cx="476085" cy="341540"/>
              </a:xfrm>
            </p:grpSpPr>
            <p:sp>
              <p:nvSpPr>
                <p:cNvPr id="251" name="Freeform 40">
                  <a:extLst>
                    <a:ext uri="{FF2B5EF4-FFF2-40B4-BE49-F238E27FC236}">
                      <a16:creationId xmlns:a16="http://schemas.microsoft.com/office/drawing/2014/main" id="{A2C85D8E-A138-4497-9E6D-97ED1354CA33}"/>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CE63E01D-08E3-417C-8AD7-DE15D44AA402}"/>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4" name="Group 18">
                <a:extLst>
                  <a:ext uri="{FF2B5EF4-FFF2-40B4-BE49-F238E27FC236}">
                    <a16:creationId xmlns:a16="http://schemas.microsoft.com/office/drawing/2014/main" id="{B7711B02-30F7-4B6F-8B7A-9BA746AE3FC6}"/>
                  </a:ext>
                </a:extLst>
              </p:cNvPr>
              <p:cNvGrpSpPr>
                <a:grpSpLocks noChangeAspect="1"/>
              </p:cNvGrpSpPr>
              <p:nvPr/>
            </p:nvGrpSpPr>
            <p:grpSpPr bwMode="auto">
              <a:xfrm>
                <a:off x="8681085" y="1300508"/>
                <a:ext cx="549037" cy="653253"/>
                <a:chOff x="3620" y="233"/>
                <a:chExt cx="216" cy="257"/>
              </a:xfrm>
            </p:grpSpPr>
            <p:sp>
              <p:nvSpPr>
                <p:cNvPr id="246" name="Freeform 19">
                  <a:extLst>
                    <a:ext uri="{FF2B5EF4-FFF2-40B4-BE49-F238E27FC236}">
                      <a16:creationId xmlns:a16="http://schemas.microsoft.com/office/drawing/2014/main" id="{267D373D-4D1D-4E05-89DC-5FFD629507DA}"/>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7" name="Freeform 20">
                  <a:extLst>
                    <a:ext uri="{FF2B5EF4-FFF2-40B4-BE49-F238E27FC236}">
                      <a16:creationId xmlns:a16="http://schemas.microsoft.com/office/drawing/2014/main" id="{CA795CDC-C917-430C-BB17-41F6925F5D47}"/>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8" name="Freeform 21">
                  <a:extLst>
                    <a:ext uri="{FF2B5EF4-FFF2-40B4-BE49-F238E27FC236}">
                      <a16:creationId xmlns:a16="http://schemas.microsoft.com/office/drawing/2014/main" id="{4A9E0B3F-7B65-43F5-A515-C8F4649FE68F}"/>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9" name="Freeform 22">
                  <a:extLst>
                    <a:ext uri="{FF2B5EF4-FFF2-40B4-BE49-F238E27FC236}">
                      <a16:creationId xmlns:a16="http://schemas.microsoft.com/office/drawing/2014/main" id="{717C4F3D-B621-4A1F-925A-E7E117E07A95}"/>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50" name="Freeform 23">
                  <a:extLst>
                    <a:ext uri="{FF2B5EF4-FFF2-40B4-BE49-F238E27FC236}">
                      <a16:creationId xmlns:a16="http://schemas.microsoft.com/office/drawing/2014/main" id="{D986D0EC-1488-410B-A260-EBBC0B3987A1}"/>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245" name="Freeform 44">
                <a:extLst>
                  <a:ext uri="{FF2B5EF4-FFF2-40B4-BE49-F238E27FC236}">
                    <a16:creationId xmlns:a16="http://schemas.microsoft.com/office/drawing/2014/main" id="{BB8CA118-E8D1-4C2C-A6B1-7F717CFDB790}"/>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3" name="Freeform 5">
              <a:extLst>
                <a:ext uri="{FF2B5EF4-FFF2-40B4-BE49-F238E27FC236}">
                  <a16:creationId xmlns:a16="http://schemas.microsoft.com/office/drawing/2014/main" id="{30784CD0-79A0-4EA9-B45B-B04B6C2F83FB}"/>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291136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730F-BB41-43D1-B937-6ABCE51BDDF5}"/>
              </a:ext>
            </a:extLst>
          </p:cNvPr>
          <p:cNvSpPr>
            <a:spLocks noGrp="1"/>
          </p:cNvSpPr>
          <p:nvPr>
            <p:ph type="title"/>
          </p:nvPr>
        </p:nvSpPr>
        <p:spPr/>
        <p:txBody>
          <a:bodyPr/>
          <a:lstStyle/>
          <a:p>
            <a:r>
              <a:rPr lang="en-US" dirty="0"/>
              <a:t>Graph data</a:t>
            </a:r>
          </a:p>
        </p:txBody>
      </p:sp>
      <p:graphicFrame>
        <p:nvGraphicFramePr>
          <p:cNvPr id="7" name="Diagram 6" descr="Tables illustrating the various types of data you can find on the Graph.">
            <a:extLst>
              <a:ext uri="{FF2B5EF4-FFF2-40B4-BE49-F238E27FC236}">
                <a16:creationId xmlns:a16="http://schemas.microsoft.com/office/drawing/2014/main" id="{F5C70255-4CB2-4553-8A72-20BD38679A2F}"/>
              </a:ext>
            </a:extLst>
          </p:cNvPr>
          <p:cNvGraphicFramePr/>
          <p:nvPr>
            <p:extLst>
              <p:ext uri="{D42A27DB-BD31-4B8C-83A1-F6EECF244321}">
                <p14:modId xmlns:p14="http://schemas.microsoft.com/office/powerpoint/2010/main" val="2038165929"/>
              </p:ext>
            </p:extLst>
          </p:nvPr>
        </p:nvGraphicFramePr>
        <p:xfrm>
          <a:off x="469900" y="1435497"/>
          <a:ext cx="11018520" cy="3451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id="{95D0F87A-0073-4445-A650-87A57A6435C8}"/>
              </a:ext>
            </a:extLst>
          </p:cNvPr>
          <p:cNvSpPr>
            <a:spLocks noGrp="1"/>
          </p:cNvSpPr>
          <p:nvPr>
            <p:ph type="body" sz="quarter" idx="10"/>
          </p:nvPr>
        </p:nvSpPr>
        <p:spPr>
          <a:xfrm>
            <a:off x="584200" y="5135881"/>
            <a:ext cx="11018520" cy="1264919"/>
          </a:xfrm>
        </p:spPr>
        <p:txBody>
          <a:bodyPr lIns="0" rIns="0" numCol="5" spcCol="0">
            <a:noAutofit/>
          </a:bodyPr>
          <a:lstStyle/>
          <a:p>
            <a:pPr marL="0" indent="0">
              <a:lnSpc>
                <a:spcPct val="114000"/>
              </a:lnSpc>
              <a:buNone/>
            </a:pPr>
            <a:r>
              <a:rPr lang="en-US" sz="1400" dirty="0"/>
              <a:t>Mail, Calendar,  </a:t>
            </a:r>
          </a:p>
          <a:p>
            <a:pPr marL="0" indent="0">
              <a:lnSpc>
                <a:spcPct val="114000"/>
              </a:lnSpc>
              <a:buNone/>
            </a:pPr>
            <a:r>
              <a:rPr lang="en-US" sz="1400" dirty="0"/>
              <a:t>Contacts, Tasks,</a:t>
            </a:r>
          </a:p>
          <a:p>
            <a:pPr marL="0" indent="0">
              <a:lnSpc>
                <a:spcPct val="114000"/>
              </a:lnSpc>
              <a:buNone/>
            </a:pPr>
            <a:r>
              <a:rPr lang="en-US" sz="1400" dirty="0"/>
              <a:t>Sites, Lists,</a:t>
            </a:r>
          </a:p>
          <a:p>
            <a:pPr marL="0" indent="0">
              <a:lnSpc>
                <a:spcPct val="114000"/>
              </a:lnSpc>
              <a:buNone/>
            </a:pPr>
            <a:r>
              <a:rPr lang="en-US" sz="1400" dirty="0"/>
              <a:t>Drives, Files</a:t>
            </a:r>
          </a:p>
          <a:p>
            <a:pPr marL="0" indent="0">
              <a:lnSpc>
                <a:spcPct val="114000"/>
              </a:lnSpc>
              <a:buNone/>
            </a:pPr>
            <a:r>
              <a:rPr lang="en-US" sz="1400" dirty="0"/>
              <a:t>Channels, Messages,</a:t>
            </a:r>
          </a:p>
          <a:p>
            <a:pPr marL="0" indent="0">
              <a:lnSpc>
                <a:spcPct val="114000"/>
              </a:lnSpc>
              <a:buNone/>
            </a:pPr>
            <a:r>
              <a:rPr lang="en-US" sz="1400" dirty="0"/>
              <a:t>Tasks, Plans,</a:t>
            </a:r>
          </a:p>
          <a:p>
            <a:pPr marL="0" indent="0">
              <a:lnSpc>
                <a:spcPct val="114000"/>
              </a:lnSpc>
              <a:buNone/>
            </a:pPr>
            <a:r>
              <a:rPr lang="en-US" sz="1400" dirty="0"/>
              <a:t>Spreadsheets,</a:t>
            </a:r>
          </a:p>
          <a:p>
            <a:pPr marL="0" indent="0">
              <a:lnSpc>
                <a:spcPct val="114000"/>
              </a:lnSpc>
              <a:buNone/>
            </a:pPr>
            <a:r>
              <a:rPr lang="en-US" sz="1400" dirty="0"/>
              <a:t>Notes, </a:t>
            </a:r>
          </a:p>
          <a:p>
            <a:pPr marL="0" indent="0">
              <a:lnSpc>
                <a:spcPct val="114000"/>
              </a:lnSpc>
              <a:buNone/>
            </a:pPr>
            <a:r>
              <a:rPr lang="en-US" sz="1400" dirty="0"/>
              <a:t>Identity Management,</a:t>
            </a:r>
          </a:p>
          <a:p>
            <a:pPr marL="0" indent="0">
              <a:lnSpc>
                <a:spcPct val="114000"/>
              </a:lnSpc>
              <a:buNone/>
            </a:pPr>
            <a:r>
              <a:rPr lang="en-US" sz="1400" dirty="0"/>
              <a:t>Access Control, </a:t>
            </a:r>
          </a:p>
          <a:p>
            <a:pPr marL="0" indent="0">
              <a:lnSpc>
                <a:spcPct val="114000"/>
              </a:lnSpc>
              <a:buNone/>
            </a:pPr>
            <a:r>
              <a:rPr lang="en-US" sz="1400" dirty="0"/>
              <a:t>Synchronization, </a:t>
            </a:r>
          </a:p>
          <a:p>
            <a:pPr marL="0" indent="0">
              <a:lnSpc>
                <a:spcPct val="114000"/>
              </a:lnSpc>
              <a:buNone/>
            </a:pPr>
            <a:r>
              <a:rPr lang="en-US" sz="1400" dirty="0"/>
              <a:t>Policies</a:t>
            </a:r>
          </a:p>
          <a:p>
            <a:pPr marL="0" indent="0">
              <a:lnSpc>
                <a:spcPct val="114000"/>
              </a:lnSpc>
              <a:buNone/>
            </a:pPr>
            <a:r>
              <a:rPr lang="en-US" sz="1400" dirty="0"/>
              <a:t>Administrative Units,</a:t>
            </a:r>
          </a:p>
          <a:p>
            <a:pPr marL="0" indent="0">
              <a:lnSpc>
                <a:spcPct val="114000"/>
              </a:lnSpc>
              <a:buNone/>
            </a:pPr>
            <a:r>
              <a:rPr lang="en-US" sz="1400" dirty="0"/>
              <a:t>Applications and Devices, </a:t>
            </a:r>
          </a:p>
          <a:p>
            <a:pPr marL="0" indent="0">
              <a:lnSpc>
                <a:spcPct val="114000"/>
              </a:lnSpc>
              <a:buNone/>
            </a:pPr>
            <a:r>
              <a:rPr lang="en-US" sz="1400" dirty="0"/>
              <a:t>Alerts, </a:t>
            </a:r>
          </a:p>
          <a:p>
            <a:pPr marL="0" indent="0">
              <a:lnSpc>
                <a:spcPct val="114000"/>
              </a:lnSpc>
              <a:buNone/>
            </a:pPr>
            <a:r>
              <a:rPr lang="en-US" sz="1400" dirty="0"/>
              <a:t>Domains</a:t>
            </a:r>
          </a:p>
          <a:p>
            <a:pPr marL="0" indent="0">
              <a:lnSpc>
                <a:spcPct val="114000"/>
              </a:lnSpc>
              <a:buNone/>
            </a:pPr>
            <a:r>
              <a:rPr lang="en-US" sz="1400" dirty="0"/>
              <a:t>Advanced Threat Analytics,</a:t>
            </a:r>
          </a:p>
          <a:p>
            <a:pPr marL="0" indent="0">
              <a:lnSpc>
                <a:spcPct val="114000"/>
              </a:lnSpc>
              <a:buNone/>
            </a:pPr>
            <a:r>
              <a:rPr lang="en-US" sz="1400" dirty="0"/>
              <a:t>Advanced Threat Protection,</a:t>
            </a:r>
          </a:p>
          <a:p>
            <a:pPr marL="0" indent="0">
              <a:lnSpc>
                <a:spcPct val="114000"/>
              </a:lnSpc>
              <a:buNone/>
            </a:pPr>
            <a:r>
              <a:rPr lang="en-US" sz="1400" dirty="0"/>
              <a:t>and more</a:t>
            </a:r>
          </a:p>
        </p:txBody>
      </p:sp>
    </p:spTree>
    <p:custDataLst>
      <p:tags r:id="rId1"/>
    </p:custDataLst>
    <p:extLst>
      <p:ext uri="{BB962C8B-B14F-4D97-AF65-F5344CB8AC3E}">
        <p14:creationId xmlns:p14="http://schemas.microsoft.com/office/powerpoint/2010/main" val="5289490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7EB0-917F-44B0-930B-36BE663DE04F}"/>
              </a:ext>
            </a:extLst>
          </p:cNvPr>
          <p:cNvSpPr>
            <a:spLocks noGrp="1"/>
          </p:cNvSpPr>
          <p:nvPr>
            <p:ph type="title"/>
          </p:nvPr>
        </p:nvSpPr>
        <p:spPr/>
        <p:txBody>
          <a:bodyPr/>
          <a:lstStyle/>
          <a:p>
            <a:r>
              <a:rPr lang="en-US" dirty="0"/>
              <a:t>Graph explorer</a:t>
            </a:r>
          </a:p>
        </p:txBody>
      </p:sp>
      <p:sp>
        <p:nvSpPr>
          <p:cNvPr id="3" name="Text Placeholder 2">
            <a:extLst>
              <a:ext uri="{FF2B5EF4-FFF2-40B4-BE49-F238E27FC236}">
                <a16:creationId xmlns:a16="http://schemas.microsoft.com/office/drawing/2014/main" id="{848FD62D-C93C-4C8E-B841-D4D7D150D82F}"/>
              </a:ext>
            </a:extLst>
          </p:cNvPr>
          <p:cNvSpPr>
            <a:spLocks noGrp="1"/>
          </p:cNvSpPr>
          <p:nvPr>
            <p:ph type="body" sz="quarter" idx="10"/>
          </p:nvPr>
        </p:nvSpPr>
        <p:spPr>
          <a:xfrm>
            <a:off x="584199" y="1435100"/>
            <a:ext cx="2923761" cy="4425827"/>
          </a:xfrm>
        </p:spPr>
        <p:txBody>
          <a:bodyPr/>
          <a:lstStyle/>
          <a:p>
            <a:r>
              <a:rPr lang="en-US" sz="2400" dirty="0"/>
              <a:t>Quickly test requests directly in the browser</a:t>
            </a:r>
          </a:p>
          <a:p>
            <a:endParaRPr lang="en-US" sz="2400" dirty="0"/>
          </a:p>
          <a:p>
            <a:r>
              <a:rPr lang="en-US" sz="2400" dirty="0"/>
              <a:t>Supported accounts:</a:t>
            </a:r>
          </a:p>
          <a:p>
            <a:pPr lvl="1"/>
            <a:r>
              <a:rPr lang="it-IT" sz="1600" dirty="0"/>
              <a:t>Demo (commercial)</a:t>
            </a:r>
          </a:p>
          <a:p>
            <a:pPr lvl="1"/>
            <a:r>
              <a:rPr lang="it-IT" sz="1600" dirty="0"/>
              <a:t>Consumer (@outlook.com)</a:t>
            </a:r>
          </a:p>
          <a:p>
            <a:pPr lvl="1"/>
            <a:r>
              <a:rPr lang="it-IT" sz="1600" dirty="0"/>
              <a:t>Commercial (@your.domain)</a:t>
            </a:r>
          </a:p>
          <a:p>
            <a:endParaRPr lang="en-US" sz="2400" dirty="0"/>
          </a:p>
        </p:txBody>
      </p:sp>
      <p:pic>
        <p:nvPicPr>
          <p:cNvPr id="6" name="Picture 5" descr="The screenshot depicts a user’s profile data in the Graph Explorer online tool.">
            <a:extLst>
              <a:ext uri="{FF2B5EF4-FFF2-40B4-BE49-F238E27FC236}">
                <a16:creationId xmlns:a16="http://schemas.microsoft.com/office/drawing/2014/main" id="{FB482B07-7FF9-436A-9C75-C14A0AD261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99559" y="1435100"/>
            <a:ext cx="7507222" cy="3803464"/>
          </a:xfrm>
          <a:prstGeom prst="rect">
            <a:avLst/>
          </a:prstGeom>
          <a:ln>
            <a:solidFill>
              <a:schemeClr val="tx1"/>
            </a:solidFill>
          </a:ln>
        </p:spPr>
      </p:pic>
    </p:spTree>
    <p:custDataLst>
      <p:tags r:id="rId1"/>
    </p:custDataLst>
    <p:extLst>
      <p:ext uri="{BB962C8B-B14F-4D97-AF65-F5344CB8AC3E}">
        <p14:creationId xmlns:p14="http://schemas.microsoft.com/office/powerpoint/2010/main" val="29037835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4C65-5745-4BF9-A282-4462E31C3376}"/>
              </a:ext>
            </a:extLst>
          </p:cNvPr>
          <p:cNvSpPr>
            <a:spLocks noGrp="1"/>
          </p:cNvSpPr>
          <p:nvPr>
            <p:ph type="title"/>
          </p:nvPr>
        </p:nvSpPr>
        <p:spPr>
          <a:xfrm>
            <a:off x="588263" y="457200"/>
            <a:ext cx="11018520" cy="553998"/>
          </a:xfrm>
        </p:spPr>
        <p:txBody>
          <a:bodyPr/>
          <a:lstStyle/>
          <a:p>
            <a:r>
              <a:rPr lang="en-US" dirty="0"/>
              <a:t>Microsoft Graph SDK</a:t>
            </a:r>
          </a:p>
        </p:txBody>
      </p:sp>
      <p:sp>
        <p:nvSpPr>
          <p:cNvPr id="6" name="Text Placeholder 2">
            <a:extLst>
              <a:ext uri="{FF2B5EF4-FFF2-40B4-BE49-F238E27FC236}">
                <a16:creationId xmlns:a16="http://schemas.microsoft.com/office/drawing/2014/main" id="{096B692A-4467-4823-8CE3-CCF7FEAA2155}"/>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231775" marR="0" indent="-231775"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Char char=""/>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27038" marR="0" indent="-1714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kern="1200" spc="0" baseline="0">
                <a:gradFill>
                  <a:gsLst>
                    <a:gs pos="1250">
                      <a:schemeClr val="tx1"/>
                    </a:gs>
                    <a:gs pos="100000">
                      <a:schemeClr val="tx1"/>
                    </a:gs>
                  </a:gsLst>
                  <a:lin ang="5400000" scaled="0"/>
                </a:gradFill>
                <a:latin typeface="+mn-lt"/>
                <a:ea typeface="+mn-ea"/>
                <a:cs typeface="+mn-cs"/>
              </a:defRPr>
            </a:lvl2pPr>
            <a:lvl3pPr marL="639763" marR="0" indent="-1889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kern="1200" spc="0" baseline="0">
                <a:gradFill>
                  <a:gsLst>
                    <a:gs pos="1250">
                      <a:schemeClr val="tx1"/>
                    </a:gs>
                    <a:gs pos="100000">
                      <a:schemeClr val="tx1"/>
                    </a:gs>
                  </a:gsLst>
                  <a:lin ang="5400000" scaled="0"/>
                </a:gradFill>
                <a:latin typeface="+mn-lt"/>
                <a:ea typeface="+mn-ea"/>
                <a:cs typeface="+mn-cs"/>
              </a:defRPr>
            </a:lvl3pPr>
            <a:lvl4pPr marL="828675"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4pPr>
            <a:lvl5pPr marL="1023938" marR="0" indent="-16986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224"/>
              </a:spcBef>
              <a:spcAft>
                <a:spcPts val="0"/>
              </a:spcAft>
              <a:buClr>
                <a:srgbClr val="1A1A1A"/>
              </a:buClr>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Installs as two packages</a:t>
            </a:r>
          </a:p>
        </p:txBody>
      </p:sp>
      <p:sp>
        <p:nvSpPr>
          <p:cNvPr id="3" name="Text Placeholder 2">
            <a:extLst>
              <a:ext uri="{FF2B5EF4-FFF2-40B4-BE49-F238E27FC236}">
                <a16:creationId xmlns:a16="http://schemas.microsoft.com/office/drawing/2014/main" id="{20418CBF-92FF-4737-A028-587FA63CF097}"/>
              </a:ext>
            </a:extLst>
          </p:cNvPr>
          <p:cNvSpPr>
            <a:spLocks noGrp="1"/>
          </p:cNvSpPr>
          <p:nvPr>
            <p:ph type="body" sz="quarter" idx="10"/>
          </p:nvPr>
        </p:nvSpPr>
        <p:spPr>
          <a:xfrm>
            <a:off x="584200" y="2289889"/>
            <a:ext cx="5212080" cy="1785104"/>
          </a:xfrm>
        </p:spPr>
        <p:txBody>
          <a:bodyPr/>
          <a:lstStyle/>
          <a:p>
            <a:pPr marL="0" indent="0">
              <a:buNone/>
            </a:pPr>
            <a:r>
              <a:rPr lang="en-US" b="1" dirty="0">
                <a:latin typeface="+mj-lt"/>
              </a:rPr>
              <a:t>Microsoft.Graph</a:t>
            </a:r>
          </a:p>
          <a:p>
            <a:pPr lvl="1"/>
            <a:r>
              <a:rPr lang="en-US" dirty="0"/>
              <a:t>Object-relational mapping tool for Microsoft Graph</a:t>
            </a:r>
          </a:p>
          <a:p>
            <a:pPr lvl="1"/>
            <a:r>
              <a:rPr lang="en-US" dirty="0"/>
              <a:t>Contains classes mapped to the RESTful syntax of the Microsoft Graph API</a:t>
            </a:r>
          </a:p>
        </p:txBody>
      </p:sp>
      <p:sp>
        <p:nvSpPr>
          <p:cNvPr id="4" name="Text Placeholder 3">
            <a:extLst>
              <a:ext uri="{FF2B5EF4-FFF2-40B4-BE49-F238E27FC236}">
                <a16:creationId xmlns:a16="http://schemas.microsoft.com/office/drawing/2014/main" id="{9DCD0F3A-35E1-427C-954E-F243F0B7D8B4}"/>
              </a:ext>
            </a:extLst>
          </p:cNvPr>
          <p:cNvSpPr>
            <a:spLocks noGrp="1"/>
          </p:cNvSpPr>
          <p:nvPr>
            <p:ph type="body" sz="quarter" idx="11"/>
          </p:nvPr>
        </p:nvSpPr>
        <p:spPr>
          <a:xfrm>
            <a:off x="6389914" y="2289889"/>
            <a:ext cx="5212080" cy="1477328"/>
          </a:xfrm>
        </p:spPr>
        <p:txBody>
          <a:bodyPr/>
          <a:lstStyle/>
          <a:p>
            <a:pPr marL="0" indent="0">
              <a:buNone/>
            </a:pPr>
            <a:r>
              <a:rPr lang="en-US" b="1" dirty="0">
                <a:latin typeface="Segoe UI Semibold" panose="020B0702040204020203" pitchFamily="34" charset="0"/>
                <a:cs typeface="Segoe UI Semibold" panose="020B0702040204020203" pitchFamily="34" charset="0"/>
              </a:rPr>
              <a:t>Microsoft.Graph.Auth</a:t>
            </a:r>
          </a:p>
          <a:p>
            <a:pPr lvl="1"/>
            <a:r>
              <a:rPr lang="en-US" dirty="0"/>
              <a:t>Providers to integrate the Microsoft Graph SDK with the MSAL application builders</a:t>
            </a:r>
          </a:p>
          <a:p>
            <a:pPr lvl="1"/>
            <a:r>
              <a:rPr lang="en-US" dirty="0"/>
              <a:t>Supports various authentication flows</a:t>
            </a:r>
          </a:p>
        </p:txBody>
      </p:sp>
    </p:spTree>
    <p:custDataLst>
      <p:tags r:id="rId1"/>
    </p:custDataLst>
    <p:extLst>
      <p:ext uri="{BB962C8B-B14F-4D97-AF65-F5344CB8AC3E}">
        <p14:creationId xmlns:p14="http://schemas.microsoft.com/office/powerpoint/2010/main" val="4214540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68-EC93-46D8-8246-88D80E750741}"/>
              </a:ext>
            </a:extLst>
          </p:cNvPr>
          <p:cNvSpPr>
            <a:spLocks noGrp="1"/>
          </p:cNvSpPr>
          <p:nvPr>
            <p:ph type="title"/>
          </p:nvPr>
        </p:nvSpPr>
        <p:spPr/>
        <p:txBody>
          <a:bodyPr/>
          <a:lstStyle/>
          <a:p>
            <a:r>
              <a:rPr lang="en-US" dirty="0"/>
              <a:t>Identity as the control plane</a:t>
            </a:r>
          </a:p>
        </p:txBody>
      </p:sp>
      <p:grpSp>
        <p:nvGrpSpPr>
          <p:cNvPr id="283" name="Group 282" descr="The diagram depicts the cloud identity as the common service among many cloud, on-premises, and device applications.">
            <a:extLst>
              <a:ext uri="{FF2B5EF4-FFF2-40B4-BE49-F238E27FC236}">
                <a16:creationId xmlns:a16="http://schemas.microsoft.com/office/drawing/2014/main" id="{51AC6528-0066-4B1A-A0DB-C41787692242}"/>
              </a:ext>
            </a:extLst>
          </p:cNvPr>
          <p:cNvGrpSpPr/>
          <p:nvPr/>
        </p:nvGrpSpPr>
        <p:grpSpPr>
          <a:xfrm>
            <a:off x="370937" y="1155600"/>
            <a:ext cx="11341192" cy="5119086"/>
            <a:chOff x="370937" y="1155600"/>
            <a:chExt cx="11341192" cy="5119086"/>
          </a:xfrm>
        </p:grpSpPr>
        <p:sp>
          <p:nvSpPr>
            <p:cNvPr id="3" name="Rectangle 2">
              <a:extLst>
                <a:ext uri="{FF2B5EF4-FFF2-40B4-BE49-F238E27FC236}">
                  <a16:creationId xmlns:a16="http://schemas.microsoft.com/office/drawing/2014/main" id="{3C94D1BA-9E7D-460E-A10C-2ECAAC5FE194}"/>
                </a:ext>
              </a:extLst>
            </p:cNvPr>
            <p:cNvSpPr/>
            <p:nvPr/>
          </p:nvSpPr>
          <p:spPr bwMode="auto">
            <a:xfrm>
              <a:off x="785914" y="5862683"/>
              <a:ext cx="2464430" cy="369332"/>
            </a:xfrm>
            <a:prstGeom prst="rect">
              <a:avLst/>
            </a:prstGeom>
            <a:noFill/>
          </p:spPr>
          <p:txBody>
            <a:bodyPr wrap="square" rtlCol="0" anchor="ctr">
              <a:spAutoFit/>
            </a:bodyPr>
            <a:lstStyle/>
            <a:p>
              <a:pPr algn="ctr" defTabSz="914102" fontAlgn="base">
                <a:lnSpc>
                  <a:spcPct val="90000"/>
                </a:lnSpc>
                <a:spcBef>
                  <a:spcPct val="0"/>
                </a:spcBef>
                <a:spcAft>
                  <a:spcPct val="0"/>
                </a:spcAft>
              </a:pPr>
              <a:r>
                <a:rPr lang="en-US" sz="2000" spc="29" dirty="0">
                  <a:gradFill>
                    <a:gsLst>
                      <a:gs pos="0">
                        <a:srgbClr val="353535"/>
                      </a:gs>
                      <a:gs pos="100000">
                        <a:srgbClr val="353535"/>
                      </a:gs>
                    </a:gsLst>
                    <a:lin ang="5400000" scaled="0"/>
                  </a:gradFill>
                  <a:latin typeface="Segoe UI (Body)"/>
                  <a:cs typeface="Segoe UI Semilight" panose="020B0402040204020203" pitchFamily="34" charset="0"/>
                </a:rPr>
                <a:t>On-premises apps</a:t>
              </a:r>
            </a:p>
          </p:txBody>
        </p:sp>
        <p:grpSp>
          <p:nvGrpSpPr>
            <p:cNvPr id="4" name="Group 207">
              <a:extLst>
                <a:ext uri="{FF2B5EF4-FFF2-40B4-BE49-F238E27FC236}">
                  <a16:creationId xmlns:a16="http://schemas.microsoft.com/office/drawing/2014/main" id="{C63D808F-B932-42BC-9333-A689E1B22040}"/>
                </a:ext>
              </a:extLst>
            </p:cNvPr>
            <p:cNvGrpSpPr>
              <a:grpSpLocks noChangeAspect="1"/>
            </p:cNvGrpSpPr>
            <p:nvPr/>
          </p:nvGrpSpPr>
          <p:grpSpPr bwMode="auto">
            <a:xfrm>
              <a:off x="3341620" y="5532892"/>
              <a:ext cx="743588" cy="723552"/>
              <a:chOff x="3750" y="2040"/>
              <a:chExt cx="334" cy="325"/>
            </a:xfrm>
            <a:solidFill>
              <a:srgbClr val="0078D7"/>
            </a:solidFill>
          </p:grpSpPr>
          <p:sp>
            <p:nvSpPr>
              <p:cNvPr id="5" name="Rectangle 208">
                <a:extLst>
                  <a:ext uri="{FF2B5EF4-FFF2-40B4-BE49-F238E27FC236}">
                    <a16:creationId xmlns:a16="http://schemas.microsoft.com/office/drawing/2014/main" id="{060993FA-8DF8-425C-B580-825F6C899B54}"/>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6" name="Freeform 209">
                <a:extLst>
                  <a:ext uri="{FF2B5EF4-FFF2-40B4-BE49-F238E27FC236}">
                    <a16:creationId xmlns:a16="http://schemas.microsoft.com/office/drawing/2014/main" id="{10EDF812-527F-4A91-B833-13CEC642E639}"/>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7" name="Freeform 210">
                <a:extLst>
                  <a:ext uri="{FF2B5EF4-FFF2-40B4-BE49-F238E27FC236}">
                    <a16:creationId xmlns:a16="http://schemas.microsoft.com/office/drawing/2014/main" id="{CC2A3FDA-25A4-4373-A8F4-44B02B2EE6C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8" name="Freeform 211">
                <a:extLst>
                  <a:ext uri="{FF2B5EF4-FFF2-40B4-BE49-F238E27FC236}">
                    <a16:creationId xmlns:a16="http://schemas.microsoft.com/office/drawing/2014/main" id="{3C91A56E-0D0C-4695-AC8E-D2176B228548}"/>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9" name="Rectangle 212">
                <a:extLst>
                  <a:ext uri="{FF2B5EF4-FFF2-40B4-BE49-F238E27FC236}">
                    <a16:creationId xmlns:a16="http://schemas.microsoft.com/office/drawing/2014/main" id="{365B7126-7CFB-4F07-A2D9-0A8339E6B99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0" name="Rectangle 213">
                <a:extLst>
                  <a:ext uri="{FF2B5EF4-FFF2-40B4-BE49-F238E27FC236}">
                    <a16:creationId xmlns:a16="http://schemas.microsoft.com/office/drawing/2014/main" id="{D51FB59A-8E9E-425C-9C3B-CAE2E3AE3954}"/>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1" name="Rectangle 214">
                <a:extLst>
                  <a:ext uri="{FF2B5EF4-FFF2-40B4-BE49-F238E27FC236}">
                    <a16:creationId xmlns:a16="http://schemas.microsoft.com/office/drawing/2014/main" id="{EA217AA6-D156-41F3-87D3-6811D84765CA}"/>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2" name="Rectangle 215">
                <a:extLst>
                  <a:ext uri="{FF2B5EF4-FFF2-40B4-BE49-F238E27FC236}">
                    <a16:creationId xmlns:a16="http://schemas.microsoft.com/office/drawing/2014/main" id="{EFE2FD6D-6435-4837-AA8C-EBD5E9B90B2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3" name="Rectangle 216">
                <a:extLst>
                  <a:ext uri="{FF2B5EF4-FFF2-40B4-BE49-F238E27FC236}">
                    <a16:creationId xmlns:a16="http://schemas.microsoft.com/office/drawing/2014/main" id="{9D13924A-3174-493D-9BB5-5E71D2CBD3D6}"/>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4" name="Rectangle 217">
                <a:extLst>
                  <a:ext uri="{FF2B5EF4-FFF2-40B4-BE49-F238E27FC236}">
                    <a16:creationId xmlns:a16="http://schemas.microsoft.com/office/drawing/2014/main" id="{6F3E5626-50AF-45A9-90B3-9A26B9FC4379}"/>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Rectangle 218">
                <a:extLst>
                  <a:ext uri="{FF2B5EF4-FFF2-40B4-BE49-F238E27FC236}">
                    <a16:creationId xmlns:a16="http://schemas.microsoft.com/office/drawing/2014/main" id="{152363CB-89A8-4C88-B46F-F9591EF21E82}"/>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Rectangle 219">
                <a:extLst>
                  <a:ext uri="{FF2B5EF4-FFF2-40B4-BE49-F238E27FC236}">
                    <a16:creationId xmlns:a16="http://schemas.microsoft.com/office/drawing/2014/main" id="{85180ED4-8E69-40E9-8BF5-8D85CF377D34}"/>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Rectangle 220">
                <a:extLst>
                  <a:ext uri="{FF2B5EF4-FFF2-40B4-BE49-F238E27FC236}">
                    <a16:creationId xmlns:a16="http://schemas.microsoft.com/office/drawing/2014/main" id="{FF7AEFED-BD5D-4BC2-A4AB-A599619BCEF5}"/>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21">
                <a:extLst>
                  <a:ext uri="{FF2B5EF4-FFF2-40B4-BE49-F238E27FC236}">
                    <a16:creationId xmlns:a16="http://schemas.microsoft.com/office/drawing/2014/main" id="{094C7691-56E0-434E-B9F9-5F48FB0291BA}"/>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22">
                <a:extLst>
                  <a:ext uri="{FF2B5EF4-FFF2-40B4-BE49-F238E27FC236}">
                    <a16:creationId xmlns:a16="http://schemas.microsoft.com/office/drawing/2014/main" id="{F62FCF27-1E25-4630-BE3A-1D6A1B10EC63}"/>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23">
                <a:extLst>
                  <a:ext uri="{FF2B5EF4-FFF2-40B4-BE49-F238E27FC236}">
                    <a16:creationId xmlns:a16="http://schemas.microsoft.com/office/drawing/2014/main" id="{EC943A34-1A88-47F4-851D-24291391AF4F}"/>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24">
                <a:extLst>
                  <a:ext uri="{FF2B5EF4-FFF2-40B4-BE49-F238E27FC236}">
                    <a16:creationId xmlns:a16="http://schemas.microsoft.com/office/drawing/2014/main" id="{D60AC4A2-00D5-46DD-9907-CBE830CAFEFC}"/>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25">
                <a:extLst>
                  <a:ext uri="{FF2B5EF4-FFF2-40B4-BE49-F238E27FC236}">
                    <a16:creationId xmlns:a16="http://schemas.microsoft.com/office/drawing/2014/main" id="{F62E7B09-3897-426B-8C7A-3835436C7FC4}"/>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26">
                <a:extLst>
                  <a:ext uri="{FF2B5EF4-FFF2-40B4-BE49-F238E27FC236}">
                    <a16:creationId xmlns:a16="http://schemas.microsoft.com/office/drawing/2014/main" id="{E52FCBA8-2B4B-4A8A-9DC4-D6F6CB0AD7AE}"/>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27">
                <a:extLst>
                  <a:ext uri="{FF2B5EF4-FFF2-40B4-BE49-F238E27FC236}">
                    <a16:creationId xmlns:a16="http://schemas.microsoft.com/office/drawing/2014/main" id="{DB957A30-3CAA-46EE-966B-E65B6AC3CBAD}"/>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28">
                <a:extLst>
                  <a:ext uri="{FF2B5EF4-FFF2-40B4-BE49-F238E27FC236}">
                    <a16:creationId xmlns:a16="http://schemas.microsoft.com/office/drawing/2014/main" id="{E1BD4205-8E79-4283-A5D2-97F7CE1C7C31}"/>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9">
                <a:extLst>
                  <a:ext uri="{FF2B5EF4-FFF2-40B4-BE49-F238E27FC236}">
                    <a16:creationId xmlns:a16="http://schemas.microsoft.com/office/drawing/2014/main" id="{951B0187-4DBE-4A6A-AC56-6C9FF802AF52}"/>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30">
                <a:extLst>
                  <a:ext uri="{FF2B5EF4-FFF2-40B4-BE49-F238E27FC236}">
                    <a16:creationId xmlns:a16="http://schemas.microsoft.com/office/drawing/2014/main" id="{85256739-A500-4B0A-BF87-17621BAE7279}"/>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31">
                <a:extLst>
                  <a:ext uri="{FF2B5EF4-FFF2-40B4-BE49-F238E27FC236}">
                    <a16:creationId xmlns:a16="http://schemas.microsoft.com/office/drawing/2014/main" id="{FDFBAC25-1305-4355-AE07-72B681470230}"/>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32">
                <a:extLst>
                  <a:ext uri="{FF2B5EF4-FFF2-40B4-BE49-F238E27FC236}">
                    <a16:creationId xmlns:a16="http://schemas.microsoft.com/office/drawing/2014/main" id="{EBE00596-8860-4C79-BDE7-71AD99005D46}"/>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33">
                <a:extLst>
                  <a:ext uri="{FF2B5EF4-FFF2-40B4-BE49-F238E27FC236}">
                    <a16:creationId xmlns:a16="http://schemas.microsoft.com/office/drawing/2014/main" id="{74B9E66A-911B-4654-A082-2AF03B504A19}"/>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34">
                <a:extLst>
                  <a:ext uri="{FF2B5EF4-FFF2-40B4-BE49-F238E27FC236}">
                    <a16:creationId xmlns:a16="http://schemas.microsoft.com/office/drawing/2014/main" id="{255D38B7-1E66-45D5-8C51-28644258F205}"/>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35">
                <a:extLst>
                  <a:ext uri="{FF2B5EF4-FFF2-40B4-BE49-F238E27FC236}">
                    <a16:creationId xmlns:a16="http://schemas.microsoft.com/office/drawing/2014/main" id="{F1DAEFC3-153B-477A-91AF-C9DBAFF45A12}"/>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nvGrpSpPr>
            <p:cNvPr id="33" name="Group 32">
              <a:extLst>
                <a:ext uri="{FF2B5EF4-FFF2-40B4-BE49-F238E27FC236}">
                  <a16:creationId xmlns:a16="http://schemas.microsoft.com/office/drawing/2014/main" id="{9AF9C3CF-ED91-46B8-A1A8-2BCC868D4034}"/>
                </a:ext>
              </a:extLst>
            </p:cNvPr>
            <p:cNvGrpSpPr>
              <a:grpSpLocks noChangeAspect="1"/>
            </p:cNvGrpSpPr>
            <p:nvPr/>
          </p:nvGrpSpPr>
          <p:grpSpPr>
            <a:xfrm>
              <a:off x="1896627" y="5215781"/>
              <a:ext cx="457200" cy="457200"/>
              <a:chOff x="1896627" y="5215781"/>
              <a:chExt cx="482174" cy="482174"/>
            </a:xfrm>
          </p:grpSpPr>
          <p:sp useBgFill="1">
            <p:nvSpPr>
              <p:cNvPr id="34" name="Oval 33">
                <a:extLst>
                  <a:ext uri="{FF2B5EF4-FFF2-40B4-BE49-F238E27FC236}">
                    <a16:creationId xmlns:a16="http://schemas.microsoft.com/office/drawing/2014/main" id="{B9E7330E-900F-4960-A450-E10716FDB017}"/>
                  </a:ext>
                </a:extLst>
              </p:cNvPr>
              <p:cNvSpPr/>
              <p:nvPr/>
            </p:nvSpPr>
            <p:spPr bwMode="auto">
              <a:xfrm rot="20949588">
                <a:off x="1896627" y="5215781"/>
                <a:ext cx="482174" cy="48217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5" name="graph_9" title="Icon of a line chart with connected circles at varying points">
                <a:extLst>
                  <a:ext uri="{FF2B5EF4-FFF2-40B4-BE49-F238E27FC236}">
                    <a16:creationId xmlns:a16="http://schemas.microsoft.com/office/drawing/2014/main" id="{ABC55151-1EFE-4170-9C85-C7BC0B5FB197}"/>
                  </a:ext>
                </a:extLst>
              </p:cNvPr>
              <p:cNvSpPr>
                <a:spLocks noChangeAspect="1" noEditPoints="1"/>
              </p:cNvSpPr>
              <p:nvPr/>
            </p:nvSpPr>
            <p:spPr bwMode="auto">
              <a:xfrm>
                <a:off x="2003742" y="5300371"/>
                <a:ext cx="304008" cy="27432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36" name="Group 35">
              <a:extLst>
                <a:ext uri="{FF2B5EF4-FFF2-40B4-BE49-F238E27FC236}">
                  <a16:creationId xmlns:a16="http://schemas.microsoft.com/office/drawing/2014/main" id="{EF72E5C8-1E76-448E-92D8-43204400CCC1}"/>
                </a:ext>
              </a:extLst>
            </p:cNvPr>
            <p:cNvGrpSpPr>
              <a:grpSpLocks noChangeAspect="1"/>
            </p:cNvGrpSpPr>
            <p:nvPr/>
          </p:nvGrpSpPr>
          <p:grpSpPr>
            <a:xfrm>
              <a:off x="1157026" y="4622545"/>
              <a:ext cx="457200" cy="457200"/>
              <a:chOff x="1157026" y="4622545"/>
              <a:chExt cx="541630" cy="541630"/>
            </a:xfrm>
          </p:grpSpPr>
          <p:sp useBgFill="1">
            <p:nvSpPr>
              <p:cNvPr id="37" name="Oval 36">
                <a:extLst>
                  <a:ext uri="{FF2B5EF4-FFF2-40B4-BE49-F238E27FC236}">
                    <a16:creationId xmlns:a16="http://schemas.microsoft.com/office/drawing/2014/main" id="{74209B64-EE94-44C5-9031-FEEE8B71BF3E}"/>
                  </a:ext>
                </a:extLst>
              </p:cNvPr>
              <p:cNvSpPr/>
              <p:nvPr/>
            </p:nvSpPr>
            <p:spPr bwMode="auto">
              <a:xfrm rot="1963522">
                <a:off x="1157026" y="4622545"/>
                <a:ext cx="541630" cy="5416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8" name="Browser_4" title="Icon of a website or an app window">
                <a:extLst>
                  <a:ext uri="{FF2B5EF4-FFF2-40B4-BE49-F238E27FC236}">
                    <a16:creationId xmlns:a16="http://schemas.microsoft.com/office/drawing/2014/main" id="{F746AD9D-5E1F-4ABA-B1C4-E87DB95A08BB}"/>
                  </a:ext>
                </a:extLst>
              </p:cNvPr>
              <p:cNvSpPr>
                <a:spLocks noChangeAspect="1" noEditPoints="1"/>
              </p:cNvSpPr>
              <p:nvPr/>
            </p:nvSpPr>
            <p:spPr bwMode="auto">
              <a:xfrm>
                <a:off x="1239119" y="4750395"/>
                <a:ext cx="370670" cy="27432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99F050B1-61F5-4779-B19E-07DDD25D13FE}"/>
                </a:ext>
              </a:extLst>
            </p:cNvPr>
            <p:cNvGrpSpPr>
              <a:grpSpLocks noChangeAspect="1"/>
            </p:cNvGrpSpPr>
            <p:nvPr/>
          </p:nvGrpSpPr>
          <p:grpSpPr>
            <a:xfrm>
              <a:off x="4233502" y="4456587"/>
              <a:ext cx="457200" cy="457200"/>
              <a:chOff x="4294815" y="4541652"/>
              <a:chExt cx="532130" cy="532130"/>
            </a:xfrm>
          </p:grpSpPr>
          <p:sp useBgFill="1">
            <p:nvSpPr>
              <p:cNvPr id="40" name="Oval 39">
                <a:extLst>
                  <a:ext uri="{FF2B5EF4-FFF2-40B4-BE49-F238E27FC236}">
                    <a16:creationId xmlns:a16="http://schemas.microsoft.com/office/drawing/2014/main" id="{2282A7C2-C737-436D-A7AE-902404400C4A}"/>
                  </a:ext>
                </a:extLst>
              </p:cNvPr>
              <p:cNvSpPr/>
              <p:nvPr/>
            </p:nvSpPr>
            <p:spPr bwMode="auto">
              <a:xfrm rot="829071">
                <a:off x="4294815" y="4541652"/>
                <a:ext cx="532130" cy="5321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Browser" title="Icon of a browser window">
                <a:extLst>
                  <a:ext uri="{FF2B5EF4-FFF2-40B4-BE49-F238E27FC236}">
                    <a16:creationId xmlns:a16="http://schemas.microsoft.com/office/drawing/2014/main" id="{3222EBBF-0FE0-4B3B-B776-B2336FAC6517}"/>
                  </a:ext>
                </a:extLst>
              </p:cNvPr>
              <p:cNvSpPr>
                <a:spLocks noChangeAspect="1" noEditPoints="1"/>
              </p:cNvSpPr>
              <p:nvPr/>
            </p:nvSpPr>
            <p:spPr bwMode="auto">
              <a:xfrm>
                <a:off x="4389498" y="4670557"/>
                <a:ext cx="342765" cy="27432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a:extLst>
                <a:ext uri="{FF2B5EF4-FFF2-40B4-BE49-F238E27FC236}">
                  <a16:creationId xmlns:a16="http://schemas.microsoft.com/office/drawing/2014/main" id="{8C33F180-58FA-42EA-83B1-B2B470135D6C}"/>
                </a:ext>
              </a:extLst>
            </p:cNvPr>
            <p:cNvGrpSpPr>
              <a:grpSpLocks noChangeAspect="1"/>
            </p:cNvGrpSpPr>
            <p:nvPr/>
          </p:nvGrpSpPr>
          <p:grpSpPr>
            <a:xfrm>
              <a:off x="3462191" y="3604158"/>
              <a:ext cx="457200" cy="457200"/>
              <a:chOff x="1140250" y="3639754"/>
              <a:chExt cx="604488" cy="604488"/>
            </a:xfrm>
          </p:grpSpPr>
          <p:sp useBgFill="1">
            <p:nvSpPr>
              <p:cNvPr id="43" name="Oval 42">
                <a:extLst>
                  <a:ext uri="{FF2B5EF4-FFF2-40B4-BE49-F238E27FC236}">
                    <a16:creationId xmlns:a16="http://schemas.microsoft.com/office/drawing/2014/main" id="{3D8C5892-C2A0-440F-93C0-28DB3B7FAE35}"/>
                  </a:ext>
                </a:extLst>
              </p:cNvPr>
              <p:cNvSpPr/>
              <p:nvPr/>
            </p:nvSpPr>
            <p:spPr bwMode="auto">
              <a:xfrm rot="20989471">
                <a:off x="1140250" y="363975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Financial_E7BB" title="Icon of a chart made of vertical lines with a line tracing the top of each, turning into an arrow pointing up">
                <a:extLst>
                  <a:ext uri="{FF2B5EF4-FFF2-40B4-BE49-F238E27FC236}">
                    <a16:creationId xmlns:a16="http://schemas.microsoft.com/office/drawing/2014/main" id="{0673EFA8-8FF7-4DED-8235-9EB565FD9682}"/>
                  </a:ext>
                </a:extLst>
              </p:cNvPr>
              <p:cNvSpPr>
                <a:spLocks noChangeAspect="1" noEditPoints="1"/>
              </p:cNvSpPr>
              <p:nvPr/>
            </p:nvSpPr>
            <p:spPr bwMode="auto">
              <a:xfrm>
                <a:off x="1237479" y="375911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45" name="Group 44">
              <a:extLst>
                <a:ext uri="{FF2B5EF4-FFF2-40B4-BE49-F238E27FC236}">
                  <a16:creationId xmlns:a16="http://schemas.microsoft.com/office/drawing/2014/main" id="{2DDA80B5-16C0-4752-B365-668F9C7E45FB}"/>
                </a:ext>
              </a:extLst>
            </p:cNvPr>
            <p:cNvGrpSpPr/>
            <p:nvPr/>
          </p:nvGrpSpPr>
          <p:grpSpPr>
            <a:xfrm>
              <a:off x="923736" y="1568603"/>
              <a:ext cx="783610" cy="764214"/>
              <a:chOff x="1411101" y="1343746"/>
              <a:chExt cx="619830" cy="604488"/>
            </a:xfrm>
          </p:grpSpPr>
          <p:sp useBgFill="1">
            <p:nvSpPr>
              <p:cNvPr id="46" name="Oval 45">
                <a:extLst>
                  <a:ext uri="{FF2B5EF4-FFF2-40B4-BE49-F238E27FC236}">
                    <a16:creationId xmlns:a16="http://schemas.microsoft.com/office/drawing/2014/main" id="{BEF33146-CE79-4A34-9A3A-93DE8F2CE1AA}"/>
                  </a:ext>
                </a:extLst>
              </p:cNvPr>
              <p:cNvSpPr/>
              <p:nvPr/>
            </p:nvSpPr>
            <p:spPr bwMode="auto">
              <a:xfrm rot="20152574">
                <a:off x="1414680" y="1343746"/>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cloud" title="Icon of a cloud">
                <a:extLst>
                  <a:ext uri="{FF2B5EF4-FFF2-40B4-BE49-F238E27FC236}">
                    <a16:creationId xmlns:a16="http://schemas.microsoft.com/office/drawing/2014/main" id="{8AD7912A-66B8-4FC1-BE96-AE6275F96BF7}"/>
                  </a:ext>
                </a:extLst>
              </p:cNvPr>
              <p:cNvSpPr>
                <a:spLocks noChangeAspect="1"/>
              </p:cNvSpPr>
              <p:nvPr/>
            </p:nvSpPr>
            <p:spPr bwMode="auto">
              <a:xfrm>
                <a:off x="1411101" y="1436007"/>
                <a:ext cx="619830" cy="3948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48" name="Group 47">
              <a:extLst>
                <a:ext uri="{FF2B5EF4-FFF2-40B4-BE49-F238E27FC236}">
                  <a16:creationId xmlns:a16="http://schemas.microsoft.com/office/drawing/2014/main" id="{EAED0A34-CEF4-490B-9E0C-32D9D278AA79}"/>
                </a:ext>
              </a:extLst>
            </p:cNvPr>
            <p:cNvGrpSpPr>
              <a:grpSpLocks noChangeAspect="1"/>
            </p:cNvGrpSpPr>
            <p:nvPr/>
          </p:nvGrpSpPr>
          <p:grpSpPr>
            <a:xfrm>
              <a:off x="10612427" y="5608162"/>
              <a:ext cx="457200" cy="465623"/>
              <a:chOff x="10612413" y="5608118"/>
              <a:chExt cx="457810" cy="466244"/>
            </a:xfrm>
          </p:grpSpPr>
          <p:sp useBgFill="1">
            <p:nvSpPr>
              <p:cNvPr id="49" name="Oval 48">
                <a:extLst>
                  <a:ext uri="{FF2B5EF4-FFF2-40B4-BE49-F238E27FC236}">
                    <a16:creationId xmlns:a16="http://schemas.microsoft.com/office/drawing/2014/main" id="{C5264576-45B4-4670-81CE-9DC9464979D2}"/>
                  </a:ext>
                </a:extLst>
              </p:cNvPr>
              <p:cNvSpPr/>
              <p:nvPr/>
            </p:nvSpPr>
            <p:spPr bwMode="auto">
              <a:xfrm rot="1704175">
                <a:off x="10612413" y="5608118"/>
                <a:ext cx="457810" cy="4578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0" name="signal_3" title="Icon of a communication tower with signal lines">
                <a:extLst>
                  <a:ext uri="{FF2B5EF4-FFF2-40B4-BE49-F238E27FC236}">
                    <a16:creationId xmlns:a16="http://schemas.microsoft.com/office/drawing/2014/main" id="{3BBEA682-43F3-4E05-AF70-AE0F336A3AA5}"/>
                  </a:ext>
                </a:extLst>
              </p:cNvPr>
              <p:cNvSpPr>
                <a:spLocks noChangeAspect="1" noEditPoints="1"/>
              </p:cNvSpPr>
              <p:nvPr/>
            </p:nvSpPr>
            <p:spPr bwMode="auto">
              <a:xfrm>
                <a:off x="10718158" y="5708602"/>
                <a:ext cx="266669" cy="36576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a:extLst>
                <a:ext uri="{FF2B5EF4-FFF2-40B4-BE49-F238E27FC236}">
                  <a16:creationId xmlns:a16="http://schemas.microsoft.com/office/drawing/2014/main" id="{E88ADD56-52BE-4892-A783-D89512E38474}"/>
                </a:ext>
              </a:extLst>
            </p:cNvPr>
            <p:cNvGrpSpPr>
              <a:grpSpLocks noChangeAspect="1"/>
            </p:cNvGrpSpPr>
            <p:nvPr/>
          </p:nvGrpSpPr>
          <p:grpSpPr>
            <a:xfrm>
              <a:off x="8716601" y="4278602"/>
              <a:ext cx="457200" cy="457200"/>
              <a:chOff x="7475573" y="4715004"/>
              <a:chExt cx="498762" cy="498762"/>
            </a:xfrm>
          </p:grpSpPr>
          <p:sp useBgFill="1">
            <p:nvSpPr>
              <p:cNvPr id="52" name="Oval 51">
                <a:extLst>
                  <a:ext uri="{FF2B5EF4-FFF2-40B4-BE49-F238E27FC236}">
                    <a16:creationId xmlns:a16="http://schemas.microsoft.com/office/drawing/2014/main" id="{F80EF66D-7D2A-4AF5-96D3-5BC2831FEAB4}"/>
                  </a:ext>
                </a:extLst>
              </p:cNvPr>
              <p:cNvSpPr/>
              <p:nvPr/>
            </p:nvSpPr>
            <p:spPr bwMode="auto">
              <a:xfrm rot="20008084">
                <a:off x="7475573" y="4715004"/>
                <a:ext cx="498762" cy="4987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3" name="server" title="Icon of a server tower">
                <a:extLst>
                  <a:ext uri="{FF2B5EF4-FFF2-40B4-BE49-F238E27FC236}">
                    <a16:creationId xmlns:a16="http://schemas.microsoft.com/office/drawing/2014/main" id="{20D8CDD4-836C-4A96-8506-D5F652091EC2}"/>
                  </a:ext>
                </a:extLst>
              </p:cNvPr>
              <p:cNvSpPr>
                <a:spLocks noChangeAspect="1" noEditPoints="1"/>
              </p:cNvSpPr>
              <p:nvPr/>
            </p:nvSpPr>
            <p:spPr bwMode="auto">
              <a:xfrm>
                <a:off x="7630073" y="4753846"/>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85A2D239-A220-4396-8927-DD2AFBAE1A85}"/>
                </a:ext>
              </a:extLst>
            </p:cNvPr>
            <p:cNvGrpSpPr>
              <a:grpSpLocks noChangeAspect="1"/>
            </p:cNvGrpSpPr>
            <p:nvPr/>
          </p:nvGrpSpPr>
          <p:grpSpPr>
            <a:xfrm>
              <a:off x="2066161" y="2473009"/>
              <a:ext cx="457200" cy="457200"/>
              <a:chOff x="1126865" y="2366817"/>
              <a:chExt cx="604488" cy="604488"/>
            </a:xfrm>
          </p:grpSpPr>
          <p:sp useBgFill="1">
            <p:nvSpPr>
              <p:cNvPr id="55" name="Oval 54">
                <a:extLst>
                  <a:ext uri="{FF2B5EF4-FFF2-40B4-BE49-F238E27FC236}">
                    <a16:creationId xmlns:a16="http://schemas.microsoft.com/office/drawing/2014/main" id="{0DF4E6FD-2277-4A06-84CE-10F93D8B0095}"/>
                  </a:ext>
                </a:extLst>
              </p:cNvPr>
              <p:cNvSpPr/>
              <p:nvPr/>
            </p:nvSpPr>
            <p:spPr bwMode="auto">
              <a:xfrm>
                <a:off x="1126865" y="23668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6" name="Database_EFC7" title="Icon of a cylinder">
                <a:extLst>
                  <a:ext uri="{FF2B5EF4-FFF2-40B4-BE49-F238E27FC236}">
                    <a16:creationId xmlns:a16="http://schemas.microsoft.com/office/drawing/2014/main" id="{149DD599-13CD-47EB-8D2F-A5C45FF84983}"/>
                  </a:ext>
                </a:extLst>
              </p:cNvPr>
              <p:cNvSpPr>
                <a:spLocks noChangeAspect="1" noEditPoints="1"/>
              </p:cNvSpPr>
              <p:nvPr/>
            </p:nvSpPr>
            <p:spPr bwMode="auto">
              <a:xfrm>
                <a:off x="1270828" y="2463321"/>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B3D0C212-D020-450B-B448-1ACEA0FBE2E7}"/>
                </a:ext>
              </a:extLst>
            </p:cNvPr>
            <p:cNvGrpSpPr>
              <a:grpSpLocks noChangeAspect="1"/>
            </p:cNvGrpSpPr>
            <p:nvPr/>
          </p:nvGrpSpPr>
          <p:grpSpPr>
            <a:xfrm>
              <a:off x="2788800" y="1184793"/>
              <a:ext cx="458875" cy="457200"/>
              <a:chOff x="3430399" y="1830309"/>
              <a:chExt cx="606703" cy="604488"/>
            </a:xfrm>
          </p:grpSpPr>
          <p:sp useBgFill="1">
            <p:nvSpPr>
              <p:cNvPr id="58" name="Oval 57">
                <a:extLst>
                  <a:ext uri="{FF2B5EF4-FFF2-40B4-BE49-F238E27FC236}">
                    <a16:creationId xmlns:a16="http://schemas.microsoft.com/office/drawing/2014/main" id="{E9A7633F-EA91-4002-96F1-E13077325FF6}"/>
                  </a:ext>
                </a:extLst>
              </p:cNvPr>
              <p:cNvSpPr/>
              <p:nvPr/>
            </p:nvSpPr>
            <p:spPr bwMode="auto">
              <a:xfrm rot="3278507">
                <a:off x="3432614" y="1830309"/>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brain_2" title="Icon of a brain with circles and connection lines inside">
                <a:extLst>
                  <a:ext uri="{FF2B5EF4-FFF2-40B4-BE49-F238E27FC236}">
                    <a16:creationId xmlns:a16="http://schemas.microsoft.com/office/drawing/2014/main" id="{15DA429E-E078-49F8-B302-D9907498F70D}"/>
                  </a:ext>
                </a:extLst>
              </p:cNvPr>
              <p:cNvSpPr>
                <a:spLocks noChangeAspect="1" noEditPoints="1"/>
              </p:cNvSpPr>
              <p:nvPr/>
            </p:nvSpPr>
            <p:spPr bwMode="auto">
              <a:xfrm>
                <a:off x="3430399" y="1981011"/>
                <a:ext cx="544536" cy="36512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0" name="Group 59">
              <a:extLst>
                <a:ext uri="{FF2B5EF4-FFF2-40B4-BE49-F238E27FC236}">
                  <a16:creationId xmlns:a16="http://schemas.microsoft.com/office/drawing/2014/main" id="{E49C7EA0-0FDE-4AD6-829B-2206313D853C}"/>
                </a:ext>
              </a:extLst>
            </p:cNvPr>
            <p:cNvGrpSpPr/>
            <p:nvPr/>
          </p:nvGrpSpPr>
          <p:grpSpPr>
            <a:xfrm>
              <a:off x="9582191" y="4333206"/>
              <a:ext cx="457200" cy="457200"/>
              <a:chOff x="9463232" y="4272032"/>
              <a:chExt cx="457200" cy="457200"/>
            </a:xfrm>
          </p:grpSpPr>
          <p:sp useBgFill="1">
            <p:nvSpPr>
              <p:cNvPr id="61" name="Oval 60">
                <a:extLst>
                  <a:ext uri="{FF2B5EF4-FFF2-40B4-BE49-F238E27FC236}">
                    <a16:creationId xmlns:a16="http://schemas.microsoft.com/office/drawing/2014/main" id="{3055F2D4-89AA-4E85-A2E5-08FDA1EB805C}"/>
                  </a:ext>
                </a:extLst>
              </p:cNvPr>
              <p:cNvSpPr>
                <a:spLocks noChangeAspect="1"/>
              </p:cNvSpPr>
              <p:nvPr/>
            </p:nvSpPr>
            <p:spPr bwMode="auto">
              <a:xfrm>
                <a:off x="9463232" y="4272032"/>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2" name="printer" title="Icon of a printer">
                <a:extLst>
                  <a:ext uri="{FF2B5EF4-FFF2-40B4-BE49-F238E27FC236}">
                    <a16:creationId xmlns:a16="http://schemas.microsoft.com/office/drawing/2014/main" id="{BE4EFB4E-0E3B-4BF9-8E47-6A23C57DCF5C}"/>
                  </a:ext>
                </a:extLst>
              </p:cNvPr>
              <p:cNvSpPr>
                <a:spLocks noChangeAspect="1" noEditPoints="1"/>
              </p:cNvSpPr>
              <p:nvPr/>
            </p:nvSpPr>
            <p:spPr bwMode="auto">
              <a:xfrm>
                <a:off x="9550005" y="4359393"/>
                <a:ext cx="283654" cy="282478"/>
              </a:xfrm>
              <a:custGeom>
                <a:avLst/>
                <a:gdLst>
                  <a:gd name="T0" fmla="*/ 88 w 333"/>
                  <a:gd name="T1" fmla="*/ 285 h 331"/>
                  <a:gd name="T2" fmla="*/ 0 w 333"/>
                  <a:gd name="T3" fmla="*/ 285 h 331"/>
                  <a:gd name="T4" fmla="*/ 0 w 333"/>
                  <a:gd name="T5" fmla="*/ 146 h 331"/>
                  <a:gd name="T6" fmla="*/ 18 w 333"/>
                  <a:gd name="T7" fmla="*/ 128 h 331"/>
                  <a:gd name="T8" fmla="*/ 315 w 333"/>
                  <a:gd name="T9" fmla="*/ 128 h 331"/>
                  <a:gd name="T10" fmla="*/ 333 w 333"/>
                  <a:gd name="T11" fmla="*/ 146 h 331"/>
                  <a:gd name="T12" fmla="*/ 333 w 333"/>
                  <a:gd name="T13" fmla="*/ 285 h 331"/>
                  <a:gd name="T14" fmla="*/ 243 w 333"/>
                  <a:gd name="T15" fmla="*/ 285 h 331"/>
                  <a:gd name="T16" fmla="*/ 244 w 333"/>
                  <a:gd name="T17" fmla="*/ 128 h 331"/>
                  <a:gd name="T18" fmla="*/ 244 w 333"/>
                  <a:gd name="T19" fmla="*/ 0 h 331"/>
                  <a:gd name="T20" fmla="*/ 88 w 333"/>
                  <a:gd name="T21" fmla="*/ 0 h 331"/>
                  <a:gd name="T22" fmla="*/ 88 w 333"/>
                  <a:gd name="T23" fmla="*/ 128 h 331"/>
                  <a:gd name="T24" fmla="*/ 244 w 333"/>
                  <a:gd name="T25" fmla="*/ 222 h 331"/>
                  <a:gd name="T26" fmla="*/ 88 w 333"/>
                  <a:gd name="T27" fmla="*/ 222 h 331"/>
                  <a:gd name="T28" fmla="*/ 88 w 333"/>
                  <a:gd name="T29" fmla="*/ 331 h 331"/>
                  <a:gd name="T30" fmla="*/ 244 w 333"/>
                  <a:gd name="T31" fmla="*/ 331 h 331"/>
                  <a:gd name="T32" fmla="*/ 244 w 333"/>
                  <a:gd name="T33" fmla="*/ 222 h 331"/>
                  <a:gd name="T34" fmla="*/ 44 w 333"/>
                  <a:gd name="T35" fmla="*/ 181 h 331"/>
                  <a:gd name="T36" fmla="*/ 50 w 333"/>
                  <a:gd name="T37" fmla="*/ 175 h 331"/>
                  <a:gd name="T38" fmla="*/ 44 w 333"/>
                  <a:gd name="T39" fmla="*/ 168 h 331"/>
                  <a:gd name="T40" fmla="*/ 37 w 333"/>
                  <a:gd name="T41" fmla="*/ 175 h 331"/>
                  <a:gd name="T42" fmla="*/ 44 w 333"/>
                  <a:gd name="T43"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1">
                    <a:moveTo>
                      <a:pt x="88" y="285"/>
                    </a:moveTo>
                    <a:cubicBezTo>
                      <a:pt x="0" y="285"/>
                      <a:pt x="0" y="285"/>
                      <a:pt x="0" y="285"/>
                    </a:cubicBezTo>
                    <a:cubicBezTo>
                      <a:pt x="0" y="146"/>
                      <a:pt x="0" y="146"/>
                      <a:pt x="0" y="146"/>
                    </a:cubicBezTo>
                    <a:cubicBezTo>
                      <a:pt x="0" y="136"/>
                      <a:pt x="8" y="128"/>
                      <a:pt x="18" y="128"/>
                    </a:cubicBezTo>
                    <a:cubicBezTo>
                      <a:pt x="315" y="128"/>
                      <a:pt x="315" y="128"/>
                      <a:pt x="315" y="128"/>
                    </a:cubicBezTo>
                    <a:cubicBezTo>
                      <a:pt x="325" y="128"/>
                      <a:pt x="333" y="136"/>
                      <a:pt x="333" y="146"/>
                    </a:cubicBezTo>
                    <a:cubicBezTo>
                      <a:pt x="333" y="285"/>
                      <a:pt x="333" y="285"/>
                      <a:pt x="333" y="285"/>
                    </a:cubicBezTo>
                    <a:cubicBezTo>
                      <a:pt x="243" y="285"/>
                      <a:pt x="243" y="285"/>
                      <a:pt x="243" y="285"/>
                    </a:cubicBezTo>
                    <a:moveTo>
                      <a:pt x="244" y="128"/>
                    </a:moveTo>
                    <a:cubicBezTo>
                      <a:pt x="244" y="0"/>
                      <a:pt x="244" y="0"/>
                      <a:pt x="244" y="0"/>
                    </a:cubicBezTo>
                    <a:cubicBezTo>
                      <a:pt x="88" y="0"/>
                      <a:pt x="88" y="0"/>
                      <a:pt x="88" y="0"/>
                    </a:cubicBezTo>
                    <a:cubicBezTo>
                      <a:pt x="88" y="128"/>
                      <a:pt x="88" y="128"/>
                      <a:pt x="88" y="128"/>
                    </a:cubicBezTo>
                    <a:moveTo>
                      <a:pt x="244" y="222"/>
                    </a:moveTo>
                    <a:cubicBezTo>
                      <a:pt x="88" y="222"/>
                      <a:pt x="88" y="222"/>
                      <a:pt x="88" y="222"/>
                    </a:cubicBezTo>
                    <a:cubicBezTo>
                      <a:pt x="88" y="331"/>
                      <a:pt x="88" y="331"/>
                      <a:pt x="88" y="331"/>
                    </a:cubicBezTo>
                    <a:cubicBezTo>
                      <a:pt x="244" y="331"/>
                      <a:pt x="244" y="331"/>
                      <a:pt x="244" y="331"/>
                    </a:cubicBezTo>
                    <a:lnTo>
                      <a:pt x="244" y="222"/>
                    </a:lnTo>
                    <a:close/>
                    <a:moveTo>
                      <a:pt x="44" y="181"/>
                    </a:moveTo>
                    <a:cubicBezTo>
                      <a:pt x="47" y="181"/>
                      <a:pt x="50" y="178"/>
                      <a:pt x="50" y="175"/>
                    </a:cubicBezTo>
                    <a:cubicBezTo>
                      <a:pt x="50" y="171"/>
                      <a:pt x="47" y="168"/>
                      <a:pt x="44" y="168"/>
                    </a:cubicBezTo>
                    <a:cubicBezTo>
                      <a:pt x="40" y="168"/>
                      <a:pt x="37" y="171"/>
                      <a:pt x="37" y="175"/>
                    </a:cubicBezTo>
                    <a:cubicBezTo>
                      <a:pt x="37" y="178"/>
                      <a:pt x="40" y="181"/>
                      <a:pt x="44" y="18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3" name="Group 62">
              <a:extLst>
                <a:ext uri="{FF2B5EF4-FFF2-40B4-BE49-F238E27FC236}">
                  <a16:creationId xmlns:a16="http://schemas.microsoft.com/office/drawing/2014/main" id="{4D6AC839-EA04-4717-960A-EE3D12A8A489}"/>
                </a:ext>
              </a:extLst>
            </p:cNvPr>
            <p:cNvGrpSpPr>
              <a:grpSpLocks noChangeAspect="1"/>
            </p:cNvGrpSpPr>
            <p:nvPr/>
          </p:nvGrpSpPr>
          <p:grpSpPr>
            <a:xfrm>
              <a:off x="2708682" y="4394060"/>
              <a:ext cx="457200" cy="457200"/>
              <a:chOff x="2354380" y="4396466"/>
              <a:chExt cx="572142" cy="572142"/>
            </a:xfrm>
          </p:grpSpPr>
          <p:sp useBgFill="1">
            <p:nvSpPr>
              <p:cNvPr id="64" name="Oval 63">
                <a:extLst>
                  <a:ext uri="{FF2B5EF4-FFF2-40B4-BE49-F238E27FC236}">
                    <a16:creationId xmlns:a16="http://schemas.microsoft.com/office/drawing/2014/main" id="{409356C3-C224-449D-B746-42D56BDCBE8D}"/>
                  </a:ext>
                </a:extLst>
              </p:cNvPr>
              <p:cNvSpPr/>
              <p:nvPr/>
            </p:nvSpPr>
            <p:spPr bwMode="auto">
              <a:xfrm rot="20979210">
                <a:off x="2354380" y="4396466"/>
                <a:ext cx="572142" cy="57214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5" name="server_2" title="Icon of a server tower with a padlock on the lower right corner">
                <a:extLst>
                  <a:ext uri="{FF2B5EF4-FFF2-40B4-BE49-F238E27FC236}">
                    <a16:creationId xmlns:a16="http://schemas.microsoft.com/office/drawing/2014/main" id="{79BA6CE3-6149-42DA-BBE2-FD5921F0EC22}"/>
                  </a:ext>
                </a:extLst>
              </p:cNvPr>
              <p:cNvSpPr>
                <a:spLocks noChangeAspect="1" noEditPoints="1"/>
              </p:cNvSpPr>
              <p:nvPr/>
            </p:nvSpPr>
            <p:spPr bwMode="auto">
              <a:xfrm>
                <a:off x="2532563" y="4474713"/>
                <a:ext cx="295016" cy="365760"/>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6" name="Group 65">
              <a:extLst>
                <a:ext uri="{FF2B5EF4-FFF2-40B4-BE49-F238E27FC236}">
                  <a16:creationId xmlns:a16="http://schemas.microsoft.com/office/drawing/2014/main" id="{17B21310-992D-4E72-9C3D-862F5B993002}"/>
                </a:ext>
              </a:extLst>
            </p:cNvPr>
            <p:cNvGrpSpPr>
              <a:grpSpLocks noChangeAspect="1"/>
            </p:cNvGrpSpPr>
            <p:nvPr/>
          </p:nvGrpSpPr>
          <p:grpSpPr>
            <a:xfrm>
              <a:off x="6884307" y="4987181"/>
              <a:ext cx="457200" cy="457200"/>
              <a:chOff x="6538140" y="5095221"/>
              <a:chExt cx="512584" cy="512584"/>
            </a:xfrm>
          </p:grpSpPr>
          <p:sp useBgFill="1">
            <p:nvSpPr>
              <p:cNvPr id="67" name="Oval 66">
                <a:extLst>
                  <a:ext uri="{FF2B5EF4-FFF2-40B4-BE49-F238E27FC236}">
                    <a16:creationId xmlns:a16="http://schemas.microsoft.com/office/drawing/2014/main" id="{CCADA87E-2711-46FA-AA92-856518B883E2}"/>
                  </a:ext>
                </a:extLst>
              </p:cNvPr>
              <p:cNvSpPr/>
              <p:nvPr/>
            </p:nvSpPr>
            <p:spPr bwMode="auto">
              <a:xfrm rot="829071">
                <a:off x="6538140" y="5095221"/>
                <a:ext cx="512584" cy="51258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8" name="watch" title="Icon of a smart watch">
                <a:extLst>
                  <a:ext uri="{FF2B5EF4-FFF2-40B4-BE49-F238E27FC236}">
                    <a16:creationId xmlns:a16="http://schemas.microsoft.com/office/drawing/2014/main" id="{1683A873-C902-483C-9539-39F76B0FE05C}"/>
                  </a:ext>
                </a:extLst>
              </p:cNvPr>
              <p:cNvSpPr>
                <a:spLocks noChangeAspect="1" noEditPoints="1"/>
              </p:cNvSpPr>
              <p:nvPr/>
            </p:nvSpPr>
            <p:spPr bwMode="auto">
              <a:xfrm>
                <a:off x="6686058" y="5168632"/>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9" name="Group 68">
              <a:extLst>
                <a:ext uri="{FF2B5EF4-FFF2-40B4-BE49-F238E27FC236}">
                  <a16:creationId xmlns:a16="http://schemas.microsoft.com/office/drawing/2014/main" id="{FB57ABEC-6C4E-4482-844B-8625DFF5DDC3}"/>
                </a:ext>
              </a:extLst>
            </p:cNvPr>
            <p:cNvGrpSpPr>
              <a:grpSpLocks noChangeAspect="1"/>
            </p:cNvGrpSpPr>
            <p:nvPr/>
          </p:nvGrpSpPr>
          <p:grpSpPr>
            <a:xfrm>
              <a:off x="4745624" y="5313894"/>
              <a:ext cx="457200" cy="457200"/>
              <a:chOff x="4745624" y="5313894"/>
              <a:chExt cx="604488" cy="604488"/>
            </a:xfrm>
          </p:grpSpPr>
          <p:sp useBgFill="1">
            <p:nvSpPr>
              <p:cNvPr id="70" name="Oval 69">
                <a:extLst>
                  <a:ext uri="{FF2B5EF4-FFF2-40B4-BE49-F238E27FC236}">
                    <a16:creationId xmlns:a16="http://schemas.microsoft.com/office/drawing/2014/main" id="{E5404516-B5BA-472C-A708-039F3FA1D37A}"/>
                  </a:ext>
                </a:extLst>
              </p:cNvPr>
              <p:cNvSpPr/>
              <p:nvPr/>
            </p:nvSpPr>
            <p:spPr bwMode="auto">
              <a:xfrm rot="829071">
                <a:off x="4745624" y="531389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1" name="network_3" title="Icon of a server connected to a network">
                <a:extLst>
                  <a:ext uri="{FF2B5EF4-FFF2-40B4-BE49-F238E27FC236}">
                    <a16:creationId xmlns:a16="http://schemas.microsoft.com/office/drawing/2014/main" id="{54BCAD36-E9B6-4736-9B9A-16CC2188784A}"/>
                  </a:ext>
                </a:extLst>
              </p:cNvPr>
              <p:cNvSpPr>
                <a:spLocks noChangeAspect="1" noEditPoints="1"/>
              </p:cNvSpPr>
              <p:nvPr/>
            </p:nvSpPr>
            <p:spPr bwMode="auto">
              <a:xfrm>
                <a:off x="4871638" y="5433258"/>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76A11000-ABBA-47A5-B2BD-07D9DD8456DA}"/>
                </a:ext>
              </a:extLst>
            </p:cNvPr>
            <p:cNvGrpSpPr/>
            <p:nvPr/>
          </p:nvGrpSpPr>
          <p:grpSpPr>
            <a:xfrm>
              <a:off x="9387191" y="5210022"/>
              <a:ext cx="457200" cy="457200"/>
              <a:chOff x="9689149" y="5198375"/>
              <a:chExt cx="457200" cy="457200"/>
            </a:xfrm>
          </p:grpSpPr>
          <p:sp useBgFill="1">
            <p:nvSpPr>
              <p:cNvPr id="73" name="Oval 72">
                <a:extLst>
                  <a:ext uri="{FF2B5EF4-FFF2-40B4-BE49-F238E27FC236}">
                    <a16:creationId xmlns:a16="http://schemas.microsoft.com/office/drawing/2014/main" id="{97CC6618-302B-4B5B-ADAF-9ED96030FAD4}"/>
                  </a:ext>
                </a:extLst>
              </p:cNvPr>
              <p:cNvSpPr>
                <a:spLocks noChangeAspect="1"/>
              </p:cNvSpPr>
              <p:nvPr/>
            </p:nvSpPr>
            <p:spPr bwMode="auto">
              <a:xfrm rot="21178379">
                <a:off x="9689149" y="5198375"/>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4" name="scanner_2" title="Icon of a barcode scanner">
                <a:extLst>
                  <a:ext uri="{FF2B5EF4-FFF2-40B4-BE49-F238E27FC236}">
                    <a16:creationId xmlns:a16="http://schemas.microsoft.com/office/drawing/2014/main" id="{E5E7DEFD-0F54-4EAD-B95A-B24576C0C9E9}"/>
                  </a:ext>
                </a:extLst>
              </p:cNvPr>
              <p:cNvSpPr>
                <a:spLocks noChangeAspect="1" noEditPoints="1"/>
              </p:cNvSpPr>
              <p:nvPr/>
            </p:nvSpPr>
            <p:spPr bwMode="auto">
              <a:xfrm>
                <a:off x="9795551" y="5284426"/>
                <a:ext cx="228014" cy="271676"/>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BDCC284E-2EF6-4F0C-9C0D-A45447C80651}"/>
                </a:ext>
              </a:extLst>
            </p:cNvPr>
            <p:cNvGrpSpPr>
              <a:grpSpLocks noChangeAspect="1"/>
            </p:cNvGrpSpPr>
            <p:nvPr/>
          </p:nvGrpSpPr>
          <p:grpSpPr>
            <a:xfrm>
              <a:off x="8023783" y="4096836"/>
              <a:ext cx="416062" cy="416062"/>
              <a:chOff x="8421331" y="4300684"/>
              <a:chExt cx="493683" cy="493683"/>
            </a:xfrm>
          </p:grpSpPr>
          <p:sp useBgFill="1">
            <p:nvSpPr>
              <p:cNvPr id="76" name="Oval 75">
                <a:extLst>
                  <a:ext uri="{FF2B5EF4-FFF2-40B4-BE49-F238E27FC236}">
                    <a16:creationId xmlns:a16="http://schemas.microsoft.com/office/drawing/2014/main" id="{FB36D333-6F05-4DCD-A531-F143DEBDB177}"/>
                  </a:ext>
                </a:extLst>
              </p:cNvPr>
              <p:cNvSpPr/>
              <p:nvPr/>
            </p:nvSpPr>
            <p:spPr bwMode="auto">
              <a:xfrm rot="4356482">
                <a:off x="8421331" y="4300684"/>
                <a:ext cx="493683" cy="49368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7" name="CellPhone_E8EA" title="Icon of a cellphone">
                <a:extLst>
                  <a:ext uri="{FF2B5EF4-FFF2-40B4-BE49-F238E27FC236}">
                    <a16:creationId xmlns:a16="http://schemas.microsoft.com/office/drawing/2014/main" id="{A8F1A5C1-02F4-45D2-8376-2C2E95D25D6B}"/>
                  </a:ext>
                </a:extLst>
              </p:cNvPr>
              <p:cNvSpPr>
                <a:spLocks noChangeAspect="1" noEditPoints="1"/>
              </p:cNvSpPr>
              <p:nvPr/>
            </p:nvSpPr>
            <p:spPr bwMode="auto">
              <a:xfrm>
                <a:off x="8553266" y="4370674"/>
                <a:ext cx="219493" cy="36576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78" name="Group 77">
              <a:extLst>
                <a:ext uri="{FF2B5EF4-FFF2-40B4-BE49-F238E27FC236}">
                  <a16:creationId xmlns:a16="http://schemas.microsoft.com/office/drawing/2014/main" id="{58564EE6-2A9E-4BA8-B2DA-04AFB4AABB63}"/>
                </a:ext>
              </a:extLst>
            </p:cNvPr>
            <p:cNvGrpSpPr>
              <a:grpSpLocks noChangeAspect="1"/>
            </p:cNvGrpSpPr>
            <p:nvPr/>
          </p:nvGrpSpPr>
          <p:grpSpPr>
            <a:xfrm>
              <a:off x="7370441" y="4356720"/>
              <a:ext cx="457200" cy="457200"/>
              <a:chOff x="8424907" y="5060951"/>
              <a:chExt cx="604488" cy="604488"/>
            </a:xfrm>
          </p:grpSpPr>
          <p:sp useBgFill="1">
            <p:nvSpPr>
              <p:cNvPr id="79" name="Oval 78">
                <a:extLst>
                  <a:ext uri="{FF2B5EF4-FFF2-40B4-BE49-F238E27FC236}">
                    <a16:creationId xmlns:a16="http://schemas.microsoft.com/office/drawing/2014/main" id="{3D249FD8-C536-492A-ABAF-4F77EC5183A6}"/>
                  </a:ext>
                </a:extLst>
              </p:cNvPr>
              <p:cNvSpPr/>
              <p:nvPr/>
            </p:nvSpPr>
            <p:spPr bwMode="auto">
              <a:xfrm rot="1315268">
                <a:off x="8424907" y="5060951"/>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Laptop_E770" title="Icon of a laptop">
                <a:extLst>
                  <a:ext uri="{FF2B5EF4-FFF2-40B4-BE49-F238E27FC236}">
                    <a16:creationId xmlns:a16="http://schemas.microsoft.com/office/drawing/2014/main" id="{095E29C4-FF16-4E93-8636-DB87F3BEC1C4}"/>
                  </a:ext>
                </a:extLst>
              </p:cNvPr>
              <p:cNvSpPr>
                <a:spLocks noChangeAspect="1" noEditPoints="1"/>
              </p:cNvSpPr>
              <p:nvPr/>
            </p:nvSpPr>
            <p:spPr bwMode="auto">
              <a:xfrm>
                <a:off x="8497531" y="51975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1" name="Group 80">
              <a:extLst>
                <a:ext uri="{FF2B5EF4-FFF2-40B4-BE49-F238E27FC236}">
                  <a16:creationId xmlns:a16="http://schemas.microsoft.com/office/drawing/2014/main" id="{5FE429F8-EE6F-4842-B6FB-E9415F488977}"/>
                </a:ext>
              </a:extLst>
            </p:cNvPr>
            <p:cNvGrpSpPr>
              <a:grpSpLocks noChangeAspect="1"/>
            </p:cNvGrpSpPr>
            <p:nvPr/>
          </p:nvGrpSpPr>
          <p:grpSpPr>
            <a:xfrm>
              <a:off x="7335022" y="5817486"/>
              <a:ext cx="457200" cy="457200"/>
              <a:chOff x="7389406" y="5633327"/>
              <a:chExt cx="604488" cy="604488"/>
            </a:xfrm>
          </p:grpSpPr>
          <p:sp useBgFill="1">
            <p:nvSpPr>
              <p:cNvPr id="82" name="Oval 81">
                <a:extLst>
                  <a:ext uri="{FF2B5EF4-FFF2-40B4-BE49-F238E27FC236}">
                    <a16:creationId xmlns:a16="http://schemas.microsoft.com/office/drawing/2014/main" id="{A972E7BE-6E53-4943-A890-2FB19386ED7C}"/>
                  </a:ext>
                </a:extLst>
              </p:cNvPr>
              <p:cNvSpPr/>
              <p:nvPr/>
            </p:nvSpPr>
            <p:spPr bwMode="auto">
              <a:xfrm rot="829071">
                <a:off x="7389406" y="563332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Devices3_EA6C" title="Icon of a cellphone in front of a monitor">
                <a:extLst>
                  <a:ext uri="{FF2B5EF4-FFF2-40B4-BE49-F238E27FC236}">
                    <a16:creationId xmlns:a16="http://schemas.microsoft.com/office/drawing/2014/main" id="{D58A72FF-2CAB-4557-AC80-CF5327003DFF}"/>
                  </a:ext>
                </a:extLst>
              </p:cNvPr>
              <p:cNvSpPr>
                <a:spLocks noChangeAspect="1" noEditPoints="1"/>
              </p:cNvSpPr>
              <p:nvPr/>
            </p:nvSpPr>
            <p:spPr bwMode="auto">
              <a:xfrm>
                <a:off x="7479885" y="5774213"/>
                <a:ext cx="411480" cy="285065"/>
              </a:xfrm>
              <a:custGeom>
                <a:avLst/>
                <a:gdLst>
                  <a:gd name="T0" fmla="*/ 1320 w 5719"/>
                  <a:gd name="T1" fmla="*/ 3962 h 3962"/>
                  <a:gd name="T2" fmla="*/ 0 w 5719"/>
                  <a:gd name="T3" fmla="*/ 3962 h 3962"/>
                  <a:gd name="T4" fmla="*/ 0 w 5719"/>
                  <a:gd name="T5" fmla="*/ 1761 h 3962"/>
                  <a:gd name="T6" fmla="*/ 1320 w 5719"/>
                  <a:gd name="T7" fmla="*/ 1761 h 3962"/>
                  <a:gd name="T8" fmla="*/ 1320 w 5719"/>
                  <a:gd name="T9" fmla="*/ 3962 h 3962"/>
                  <a:gd name="T10" fmla="*/ 1320 w 5719"/>
                  <a:gd name="T11" fmla="*/ 3081 h 3962"/>
                  <a:gd name="T12" fmla="*/ 5719 w 5719"/>
                  <a:gd name="T13" fmla="*/ 3081 h 3962"/>
                  <a:gd name="T14" fmla="*/ 5719 w 5719"/>
                  <a:gd name="T15" fmla="*/ 0 h 3962"/>
                  <a:gd name="T16" fmla="*/ 440 w 5719"/>
                  <a:gd name="T17" fmla="*/ 0 h 3962"/>
                  <a:gd name="T18" fmla="*/ 440 w 5719"/>
                  <a:gd name="T19" fmla="*/ 1761 h 3962"/>
                  <a:gd name="T20" fmla="*/ 3080 w 5719"/>
                  <a:gd name="T21" fmla="*/ 3962 h 3962"/>
                  <a:gd name="T22" fmla="*/ 3080 w 5719"/>
                  <a:gd name="T23" fmla="*/ 3081 h 3962"/>
                  <a:gd name="T24" fmla="*/ 4180 w 5719"/>
                  <a:gd name="T25" fmla="*/ 3962 h 3962"/>
                  <a:gd name="T26" fmla="*/ 1980 w 5719"/>
                  <a:gd name="T27" fmla="*/ 3962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9" h="3962">
                    <a:moveTo>
                      <a:pt x="1320" y="3962"/>
                    </a:moveTo>
                    <a:lnTo>
                      <a:pt x="0" y="3962"/>
                    </a:lnTo>
                    <a:lnTo>
                      <a:pt x="0" y="1761"/>
                    </a:lnTo>
                    <a:lnTo>
                      <a:pt x="1320" y="1761"/>
                    </a:lnTo>
                    <a:lnTo>
                      <a:pt x="1320" y="3962"/>
                    </a:lnTo>
                    <a:moveTo>
                      <a:pt x="1320" y="3081"/>
                    </a:moveTo>
                    <a:lnTo>
                      <a:pt x="5719" y="3081"/>
                    </a:lnTo>
                    <a:lnTo>
                      <a:pt x="5719" y="0"/>
                    </a:lnTo>
                    <a:lnTo>
                      <a:pt x="440" y="0"/>
                    </a:lnTo>
                    <a:lnTo>
                      <a:pt x="440" y="1761"/>
                    </a:lnTo>
                    <a:moveTo>
                      <a:pt x="3080" y="3962"/>
                    </a:moveTo>
                    <a:lnTo>
                      <a:pt x="3080" y="3081"/>
                    </a:lnTo>
                    <a:moveTo>
                      <a:pt x="4180" y="3962"/>
                    </a:moveTo>
                    <a:lnTo>
                      <a:pt x="1980" y="39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4" name="Group 83">
              <a:extLst>
                <a:ext uri="{FF2B5EF4-FFF2-40B4-BE49-F238E27FC236}">
                  <a16:creationId xmlns:a16="http://schemas.microsoft.com/office/drawing/2014/main" id="{4BC0C9BD-9D42-4DAF-973C-F8D3C586EEF3}"/>
                </a:ext>
              </a:extLst>
            </p:cNvPr>
            <p:cNvGrpSpPr>
              <a:grpSpLocks noChangeAspect="1"/>
            </p:cNvGrpSpPr>
            <p:nvPr/>
          </p:nvGrpSpPr>
          <p:grpSpPr>
            <a:xfrm>
              <a:off x="11213477" y="5128050"/>
              <a:ext cx="457200" cy="457200"/>
              <a:chOff x="2918031" y="2453893"/>
              <a:chExt cx="475798" cy="475798"/>
            </a:xfrm>
          </p:grpSpPr>
          <p:sp useBgFill="1">
            <p:nvSpPr>
              <p:cNvPr id="85" name="Oval 84">
                <a:extLst>
                  <a:ext uri="{FF2B5EF4-FFF2-40B4-BE49-F238E27FC236}">
                    <a16:creationId xmlns:a16="http://schemas.microsoft.com/office/drawing/2014/main" id="{E78CDD69-29F0-485E-ACF9-3CF9FF36155B}"/>
                  </a:ext>
                </a:extLst>
              </p:cNvPr>
              <p:cNvSpPr/>
              <p:nvPr/>
            </p:nvSpPr>
            <p:spPr bwMode="auto">
              <a:xfrm rot="1018474">
                <a:off x="2918031" y="2453893"/>
                <a:ext cx="475798" cy="47579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obot_E99A" title="Icon of a robot">
                <a:extLst>
                  <a:ext uri="{FF2B5EF4-FFF2-40B4-BE49-F238E27FC236}">
                    <a16:creationId xmlns:a16="http://schemas.microsoft.com/office/drawing/2014/main" id="{DF6E26BA-2F61-4CB5-84FC-053972FA0E5E}"/>
                  </a:ext>
                </a:extLst>
              </p:cNvPr>
              <p:cNvSpPr>
                <a:spLocks noChangeAspect="1" noEditPoints="1"/>
              </p:cNvSpPr>
              <p:nvPr/>
            </p:nvSpPr>
            <p:spPr bwMode="auto">
              <a:xfrm>
                <a:off x="3014404" y="2470166"/>
                <a:ext cx="283053" cy="36576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7" name="Group 86">
              <a:extLst>
                <a:ext uri="{FF2B5EF4-FFF2-40B4-BE49-F238E27FC236}">
                  <a16:creationId xmlns:a16="http://schemas.microsoft.com/office/drawing/2014/main" id="{FB0D7DA6-1578-4AA2-A1E3-50FA1434829B}"/>
                </a:ext>
              </a:extLst>
            </p:cNvPr>
            <p:cNvGrpSpPr>
              <a:grpSpLocks noChangeAspect="1"/>
            </p:cNvGrpSpPr>
            <p:nvPr/>
          </p:nvGrpSpPr>
          <p:grpSpPr>
            <a:xfrm>
              <a:off x="10813717" y="4431400"/>
              <a:ext cx="457200" cy="457200"/>
              <a:chOff x="10742419" y="4392663"/>
              <a:chExt cx="503962" cy="503962"/>
            </a:xfrm>
          </p:grpSpPr>
          <p:sp useBgFill="1">
            <p:nvSpPr>
              <p:cNvPr id="88" name="Oval 87">
                <a:extLst>
                  <a:ext uri="{FF2B5EF4-FFF2-40B4-BE49-F238E27FC236}">
                    <a16:creationId xmlns:a16="http://schemas.microsoft.com/office/drawing/2014/main" id="{80E839E5-7F2B-4AE5-AE5F-AA9773954416}"/>
                  </a:ext>
                </a:extLst>
              </p:cNvPr>
              <p:cNvSpPr/>
              <p:nvPr/>
            </p:nvSpPr>
            <p:spPr bwMode="auto">
              <a:xfrm rot="829071">
                <a:off x="10742419" y="4392663"/>
                <a:ext cx="503962" cy="5039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9" name="camera_4" title="Icon of a security camera">
                <a:extLst>
                  <a:ext uri="{FF2B5EF4-FFF2-40B4-BE49-F238E27FC236}">
                    <a16:creationId xmlns:a16="http://schemas.microsoft.com/office/drawing/2014/main" id="{3F882426-E737-4C1E-A15F-D0F77E93DC68}"/>
                  </a:ext>
                </a:extLst>
              </p:cNvPr>
              <p:cNvSpPr>
                <a:spLocks noChangeAspect="1" noEditPoints="1"/>
              </p:cNvSpPr>
              <p:nvPr/>
            </p:nvSpPr>
            <p:spPr bwMode="auto">
              <a:xfrm>
                <a:off x="10810826" y="4533107"/>
                <a:ext cx="348001" cy="280518"/>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0" name="Group 89">
              <a:extLst>
                <a:ext uri="{FF2B5EF4-FFF2-40B4-BE49-F238E27FC236}">
                  <a16:creationId xmlns:a16="http://schemas.microsoft.com/office/drawing/2014/main" id="{5B96FD5C-9C87-4676-BAE9-5AAEECF39447}"/>
                </a:ext>
              </a:extLst>
            </p:cNvPr>
            <p:cNvGrpSpPr>
              <a:grpSpLocks noChangeAspect="1"/>
            </p:cNvGrpSpPr>
            <p:nvPr/>
          </p:nvGrpSpPr>
          <p:grpSpPr>
            <a:xfrm>
              <a:off x="2846747" y="2000879"/>
              <a:ext cx="457200" cy="457200"/>
              <a:chOff x="1991812" y="2055341"/>
              <a:chExt cx="531570" cy="531570"/>
            </a:xfrm>
          </p:grpSpPr>
          <p:sp useBgFill="1">
            <p:nvSpPr>
              <p:cNvPr id="91" name="Oval 90">
                <a:extLst>
                  <a:ext uri="{FF2B5EF4-FFF2-40B4-BE49-F238E27FC236}">
                    <a16:creationId xmlns:a16="http://schemas.microsoft.com/office/drawing/2014/main" id="{DF5DE7C3-07E1-47AA-B600-633B60231F41}"/>
                  </a:ext>
                </a:extLst>
              </p:cNvPr>
              <p:cNvSpPr/>
              <p:nvPr/>
            </p:nvSpPr>
            <p:spPr bwMode="auto">
              <a:xfrm rot="20650545">
                <a:off x="1991812" y="2055341"/>
                <a:ext cx="531570" cy="53157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2" name="chip" title="Icon of a computer chip">
                <a:extLst>
                  <a:ext uri="{FF2B5EF4-FFF2-40B4-BE49-F238E27FC236}">
                    <a16:creationId xmlns:a16="http://schemas.microsoft.com/office/drawing/2014/main" id="{7B0E60C8-4CFA-455A-93B9-99CD73AB61ED}"/>
                  </a:ext>
                </a:extLst>
              </p:cNvPr>
              <p:cNvSpPr>
                <a:spLocks noChangeAspect="1" noEditPoints="1"/>
              </p:cNvSpPr>
              <p:nvPr/>
            </p:nvSpPr>
            <p:spPr bwMode="auto">
              <a:xfrm>
                <a:off x="2078350" y="2138246"/>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3" name="Group 92">
              <a:extLst>
                <a:ext uri="{FF2B5EF4-FFF2-40B4-BE49-F238E27FC236}">
                  <a16:creationId xmlns:a16="http://schemas.microsoft.com/office/drawing/2014/main" id="{6CE6C247-66F0-43F2-BC6F-68B1914F3419}"/>
                </a:ext>
              </a:extLst>
            </p:cNvPr>
            <p:cNvGrpSpPr>
              <a:grpSpLocks noChangeAspect="1"/>
            </p:cNvGrpSpPr>
            <p:nvPr/>
          </p:nvGrpSpPr>
          <p:grpSpPr>
            <a:xfrm>
              <a:off x="4288571" y="2140181"/>
              <a:ext cx="457200" cy="457200"/>
              <a:chOff x="4333356" y="2180217"/>
              <a:chExt cx="604488" cy="604488"/>
            </a:xfrm>
          </p:grpSpPr>
          <p:sp useBgFill="1">
            <p:nvSpPr>
              <p:cNvPr id="94" name="Oval 93">
                <a:extLst>
                  <a:ext uri="{FF2B5EF4-FFF2-40B4-BE49-F238E27FC236}">
                    <a16:creationId xmlns:a16="http://schemas.microsoft.com/office/drawing/2014/main" id="{53279057-922E-4BF0-812B-A97104B51BE2}"/>
                  </a:ext>
                </a:extLst>
              </p:cNvPr>
              <p:cNvSpPr/>
              <p:nvPr/>
            </p:nvSpPr>
            <p:spPr bwMode="auto">
              <a:xfrm rot="1864674">
                <a:off x="4333356" y="21802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Browser_2" title="Icon of a browser window with a home symbol inside">
                <a:extLst>
                  <a:ext uri="{FF2B5EF4-FFF2-40B4-BE49-F238E27FC236}">
                    <a16:creationId xmlns:a16="http://schemas.microsoft.com/office/drawing/2014/main" id="{12CB9E8D-0A0B-4877-9048-E2C65F38EC83}"/>
                  </a:ext>
                </a:extLst>
              </p:cNvPr>
              <p:cNvSpPr>
                <a:spLocks noChangeAspect="1" noEditPoints="1"/>
              </p:cNvSpPr>
              <p:nvPr/>
            </p:nvSpPr>
            <p:spPr bwMode="auto">
              <a:xfrm>
                <a:off x="4413378" y="2289618"/>
                <a:ext cx="430220" cy="36576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id="{40CBFD3C-B290-41B5-AF15-0F14269DC3DC}"/>
                </a:ext>
              </a:extLst>
            </p:cNvPr>
            <p:cNvGrpSpPr>
              <a:grpSpLocks noChangeAspect="1"/>
            </p:cNvGrpSpPr>
            <p:nvPr/>
          </p:nvGrpSpPr>
          <p:grpSpPr>
            <a:xfrm>
              <a:off x="8574787" y="2085105"/>
              <a:ext cx="495911" cy="495911"/>
              <a:chOff x="8078398" y="2264154"/>
              <a:chExt cx="534779" cy="534779"/>
            </a:xfrm>
          </p:grpSpPr>
          <p:sp useBgFill="1">
            <p:nvSpPr>
              <p:cNvPr id="97" name="Oval 96">
                <a:extLst>
                  <a:ext uri="{FF2B5EF4-FFF2-40B4-BE49-F238E27FC236}">
                    <a16:creationId xmlns:a16="http://schemas.microsoft.com/office/drawing/2014/main" id="{7113F444-AFB6-4BF6-8802-45E693ADC9AE}"/>
                  </a:ext>
                </a:extLst>
              </p:cNvPr>
              <p:cNvSpPr/>
              <p:nvPr/>
            </p:nvSpPr>
            <p:spPr bwMode="auto">
              <a:xfrm rot="499123">
                <a:off x="8078398" y="2264154"/>
                <a:ext cx="534779" cy="534779"/>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8" name="girl" title="Icon of a young woman">
                <a:extLst>
                  <a:ext uri="{FF2B5EF4-FFF2-40B4-BE49-F238E27FC236}">
                    <a16:creationId xmlns:a16="http://schemas.microsoft.com/office/drawing/2014/main" id="{2ECF901E-85BE-402B-BA94-9B4CDEB2EE10}"/>
                  </a:ext>
                </a:extLst>
              </p:cNvPr>
              <p:cNvSpPr>
                <a:spLocks noChangeAspect="1" noEditPoints="1"/>
              </p:cNvSpPr>
              <p:nvPr/>
            </p:nvSpPr>
            <p:spPr bwMode="auto">
              <a:xfrm>
                <a:off x="8169012" y="2348401"/>
                <a:ext cx="308832" cy="365760"/>
              </a:xfrm>
              <a:custGeom>
                <a:avLst/>
                <a:gdLst>
                  <a:gd name="T0" fmla="*/ 65 w 299"/>
                  <a:gd name="T1" fmla="*/ 119 h 354"/>
                  <a:gd name="T2" fmla="*/ 169 w 299"/>
                  <a:gd name="T3" fmla="*/ 15 h 354"/>
                  <a:gd name="T4" fmla="*/ 273 w 299"/>
                  <a:gd name="T5" fmla="*/ 119 h 354"/>
                  <a:gd name="T6" fmla="*/ 169 w 299"/>
                  <a:gd name="T7" fmla="*/ 223 h 354"/>
                  <a:gd name="T8" fmla="*/ 65 w 299"/>
                  <a:gd name="T9" fmla="*/ 119 h 354"/>
                  <a:gd name="T10" fmla="*/ 299 w 299"/>
                  <a:gd name="T11" fmla="*/ 354 h 354"/>
                  <a:gd name="T12" fmla="*/ 169 w 299"/>
                  <a:gd name="T13" fmla="*/ 223 h 354"/>
                  <a:gd name="T14" fmla="*/ 38 w 299"/>
                  <a:gd name="T15" fmla="*/ 354 h 354"/>
                  <a:gd name="T16" fmla="*/ 112 w 299"/>
                  <a:gd name="T17" fmla="*/ 236 h 354"/>
                  <a:gd name="T18" fmla="*/ 169 w 299"/>
                  <a:gd name="T19" fmla="*/ 289 h 354"/>
                  <a:gd name="T20" fmla="*/ 225 w 299"/>
                  <a:gd name="T21" fmla="*/ 236 h 354"/>
                  <a:gd name="T22" fmla="*/ 105 w 299"/>
                  <a:gd name="T23" fmla="*/ 37 h 354"/>
                  <a:gd name="T24" fmla="*/ 165 w 299"/>
                  <a:gd name="T25" fmla="*/ 85 h 354"/>
                  <a:gd name="T26" fmla="*/ 269 w 299"/>
                  <a:gd name="T27" fmla="*/ 90 h 354"/>
                  <a:gd name="T28" fmla="*/ 69 w 299"/>
                  <a:gd name="T29" fmla="*/ 148 h 354"/>
                  <a:gd name="T30" fmla="*/ 105 w 299"/>
                  <a:gd name="T31" fmla="*/ 107 h 354"/>
                  <a:gd name="T32" fmla="*/ 99 w 299"/>
                  <a:gd name="T33" fmla="*/ 42 h 354"/>
                  <a:gd name="T34" fmla="*/ 105 w 299"/>
                  <a:gd name="T35" fmla="*/ 37 h 354"/>
                  <a:gd name="T36" fmla="*/ 55 w 299"/>
                  <a:gd name="T37" fmla="*/ 25 h 354"/>
                  <a:gd name="T38" fmla="*/ 62 w 299"/>
                  <a:gd name="T39" fmla="*/ 109 h 354"/>
                  <a:gd name="T40" fmla="*/ 0 w 299"/>
                  <a:gd name="T41" fmla="*/ 12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 h="354">
                    <a:moveTo>
                      <a:pt x="65" y="119"/>
                    </a:moveTo>
                    <a:cubicBezTo>
                      <a:pt x="65" y="62"/>
                      <a:pt x="111" y="15"/>
                      <a:pt x="169" y="15"/>
                    </a:cubicBezTo>
                    <a:cubicBezTo>
                      <a:pt x="226" y="15"/>
                      <a:pt x="273" y="62"/>
                      <a:pt x="273" y="119"/>
                    </a:cubicBezTo>
                    <a:cubicBezTo>
                      <a:pt x="273" y="177"/>
                      <a:pt x="226" y="223"/>
                      <a:pt x="169" y="223"/>
                    </a:cubicBezTo>
                    <a:cubicBezTo>
                      <a:pt x="111" y="223"/>
                      <a:pt x="65" y="177"/>
                      <a:pt x="65" y="119"/>
                    </a:cubicBezTo>
                    <a:close/>
                    <a:moveTo>
                      <a:pt x="299" y="354"/>
                    </a:moveTo>
                    <a:cubicBezTo>
                      <a:pt x="299" y="282"/>
                      <a:pt x="241" y="223"/>
                      <a:pt x="169" y="223"/>
                    </a:cubicBezTo>
                    <a:cubicBezTo>
                      <a:pt x="97" y="223"/>
                      <a:pt x="38" y="282"/>
                      <a:pt x="38" y="354"/>
                    </a:cubicBezTo>
                    <a:moveTo>
                      <a:pt x="112" y="236"/>
                    </a:moveTo>
                    <a:cubicBezTo>
                      <a:pt x="169" y="289"/>
                      <a:pt x="169" y="289"/>
                      <a:pt x="169" y="289"/>
                    </a:cubicBezTo>
                    <a:cubicBezTo>
                      <a:pt x="225" y="236"/>
                      <a:pt x="225" y="236"/>
                      <a:pt x="225" y="236"/>
                    </a:cubicBezTo>
                    <a:moveTo>
                      <a:pt x="105" y="37"/>
                    </a:moveTo>
                    <a:cubicBezTo>
                      <a:pt x="105" y="37"/>
                      <a:pt x="130" y="75"/>
                      <a:pt x="165" y="85"/>
                    </a:cubicBezTo>
                    <a:cubicBezTo>
                      <a:pt x="206" y="96"/>
                      <a:pt x="269" y="90"/>
                      <a:pt x="269" y="90"/>
                    </a:cubicBezTo>
                    <a:moveTo>
                      <a:pt x="69" y="148"/>
                    </a:moveTo>
                    <a:cubicBezTo>
                      <a:pt x="69" y="148"/>
                      <a:pt x="98" y="128"/>
                      <a:pt x="105" y="107"/>
                    </a:cubicBezTo>
                    <a:cubicBezTo>
                      <a:pt x="117" y="68"/>
                      <a:pt x="99" y="42"/>
                      <a:pt x="99" y="42"/>
                    </a:cubicBezTo>
                    <a:moveTo>
                      <a:pt x="105" y="37"/>
                    </a:moveTo>
                    <a:cubicBezTo>
                      <a:pt x="105" y="37"/>
                      <a:pt x="87" y="0"/>
                      <a:pt x="55" y="25"/>
                    </a:cubicBezTo>
                    <a:cubicBezTo>
                      <a:pt x="28" y="47"/>
                      <a:pt x="66" y="87"/>
                      <a:pt x="62" y="109"/>
                    </a:cubicBezTo>
                    <a:cubicBezTo>
                      <a:pt x="55" y="139"/>
                      <a:pt x="0" y="127"/>
                      <a:pt x="0" y="12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id="{6C980C21-76A9-49B6-9134-FAB99AD6ACE2}"/>
                </a:ext>
              </a:extLst>
            </p:cNvPr>
            <p:cNvGrpSpPr>
              <a:grpSpLocks noChangeAspect="1"/>
            </p:cNvGrpSpPr>
            <p:nvPr/>
          </p:nvGrpSpPr>
          <p:grpSpPr>
            <a:xfrm>
              <a:off x="7405031" y="1872424"/>
              <a:ext cx="457200" cy="457200"/>
              <a:chOff x="7390889" y="2022303"/>
              <a:chExt cx="507144" cy="507144"/>
            </a:xfrm>
          </p:grpSpPr>
          <p:sp useBgFill="1">
            <p:nvSpPr>
              <p:cNvPr id="100" name="Oval 99">
                <a:extLst>
                  <a:ext uri="{FF2B5EF4-FFF2-40B4-BE49-F238E27FC236}">
                    <a16:creationId xmlns:a16="http://schemas.microsoft.com/office/drawing/2014/main" id="{5A73E101-812B-4BDD-AD62-325B68EBF011}"/>
                  </a:ext>
                </a:extLst>
              </p:cNvPr>
              <p:cNvSpPr/>
              <p:nvPr/>
            </p:nvSpPr>
            <p:spPr bwMode="auto">
              <a:xfrm rot="4020000">
                <a:off x="7390889" y="2022303"/>
                <a:ext cx="507144" cy="50714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girl_2" title="Icon of a woman">
                <a:extLst>
                  <a:ext uri="{FF2B5EF4-FFF2-40B4-BE49-F238E27FC236}">
                    <a16:creationId xmlns:a16="http://schemas.microsoft.com/office/drawing/2014/main" id="{49298DCD-823F-467B-803A-A3F6E5A04CA9}"/>
                  </a:ext>
                </a:extLst>
              </p:cNvPr>
              <p:cNvSpPr>
                <a:spLocks noChangeAspect="1" noEditPoints="1"/>
              </p:cNvSpPr>
              <p:nvPr/>
            </p:nvSpPr>
            <p:spPr bwMode="auto">
              <a:xfrm>
                <a:off x="7466785" y="2068928"/>
                <a:ext cx="355352" cy="365760"/>
              </a:xfrm>
              <a:custGeom>
                <a:avLst/>
                <a:gdLst>
                  <a:gd name="T0" fmla="*/ 62 w 331"/>
                  <a:gd name="T1" fmla="*/ 104 h 339"/>
                  <a:gd name="T2" fmla="*/ 166 w 331"/>
                  <a:gd name="T3" fmla="*/ 0 h 339"/>
                  <a:gd name="T4" fmla="*/ 270 w 331"/>
                  <a:gd name="T5" fmla="*/ 104 h 339"/>
                  <a:gd name="T6" fmla="*/ 166 w 331"/>
                  <a:gd name="T7" fmla="*/ 208 h 339"/>
                  <a:gd name="T8" fmla="*/ 62 w 331"/>
                  <a:gd name="T9" fmla="*/ 104 h 339"/>
                  <a:gd name="T10" fmla="*/ 296 w 331"/>
                  <a:gd name="T11" fmla="*/ 339 h 339"/>
                  <a:gd name="T12" fmla="*/ 166 w 331"/>
                  <a:gd name="T13" fmla="*/ 208 h 339"/>
                  <a:gd name="T14" fmla="*/ 35 w 331"/>
                  <a:gd name="T15" fmla="*/ 339 h 339"/>
                  <a:gd name="T16" fmla="*/ 109 w 331"/>
                  <a:gd name="T17" fmla="*/ 221 h 339"/>
                  <a:gd name="T18" fmla="*/ 166 w 331"/>
                  <a:gd name="T19" fmla="*/ 274 h 339"/>
                  <a:gd name="T20" fmla="*/ 222 w 331"/>
                  <a:gd name="T21" fmla="*/ 221 h 339"/>
                  <a:gd name="T22" fmla="*/ 0 w 331"/>
                  <a:gd name="T23" fmla="*/ 190 h 339"/>
                  <a:gd name="T24" fmla="*/ 31 w 331"/>
                  <a:gd name="T25" fmla="*/ 217 h 339"/>
                  <a:gd name="T26" fmla="*/ 62 w 331"/>
                  <a:gd name="T27" fmla="*/ 190 h 339"/>
                  <a:gd name="T28" fmla="*/ 62 w 331"/>
                  <a:gd name="T29" fmla="*/ 101 h 339"/>
                  <a:gd name="T30" fmla="*/ 62 w 331"/>
                  <a:gd name="T31" fmla="*/ 192 h 339"/>
                  <a:gd name="T32" fmla="*/ 270 w 331"/>
                  <a:gd name="T33" fmla="*/ 190 h 339"/>
                  <a:gd name="T34" fmla="*/ 300 w 331"/>
                  <a:gd name="T35" fmla="*/ 217 h 339"/>
                  <a:gd name="T36" fmla="*/ 331 w 331"/>
                  <a:gd name="T37" fmla="*/ 190 h 339"/>
                  <a:gd name="T38" fmla="*/ 270 w 331"/>
                  <a:gd name="T39" fmla="*/ 101 h 339"/>
                  <a:gd name="T40" fmla="*/ 270 w 331"/>
                  <a:gd name="T41" fmla="*/ 19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9">
                    <a:moveTo>
                      <a:pt x="62" y="104"/>
                    </a:moveTo>
                    <a:cubicBezTo>
                      <a:pt x="62" y="47"/>
                      <a:pt x="108" y="0"/>
                      <a:pt x="166" y="0"/>
                    </a:cubicBezTo>
                    <a:cubicBezTo>
                      <a:pt x="223" y="0"/>
                      <a:pt x="270" y="47"/>
                      <a:pt x="270" y="104"/>
                    </a:cubicBezTo>
                    <a:cubicBezTo>
                      <a:pt x="270" y="162"/>
                      <a:pt x="223" y="208"/>
                      <a:pt x="166" y="208"/>
                    </a:cubicBezTo>
                    <a:cubicBezTo>
                      <a:pt x="108" y="208"/>
                      <a:pt x="62" y="162"/>
                      <a:pt x="62" y="104"/>
                    </a:cubicBezTo>
                    <a:close/>
                    <a:moveTo>
                      <a:pt x="296" y="339"/>
                    </a:moveTo>
                    <a:cubicBezTo>
                      <a:pt x="296" y="267"/>
                      <a:pt x="238" y="208"/>
                      <a:pt x="166" y="208"/>
                    </a:cubicBezTo>
                    <a:cubicBezTo>
                      <a:pt x="94" y="208"/>
                      <a:pt x="35" y="267"/>
                      <a:pt x="35" y="339"/>
                    </a:cubicBezTo>
                    <a:moveTo>
                      <a:pt x="109" y="221"/>
                    </a:moveTo>
                    <a:cubicBezTo>
                      <a:pt x="166" y="274"/>
                      <a:pt x="166" y="274"/>
                      <a:pt x="166" y="274"/>
                    </a:cubicBezTo>
                    <a:cubicBezTo>
                      <a:pt x="222" y="221"/>
                      <a:pt x="222" y="221"/>
                      <a:pt x="222" y="221"/>
                    </a:cubicBezTo>
                    <a:moveTo>
                      <a:pt x="0" y="190"/>
                    </a:moveTo>
                    <a:cubicBezTo>
                      <a:pt x="0" y="205"/>
                      <a:pt x="14" y="217"/>
                      <a:pt x="31" y="217"/>
                    </a:cubicBezTo>
                    <a:cubicBezTo>
                      <a:pt x="48" y="217"/>
                      <a:pt x="62" y="205"/>
                      <a:pt x="62" y="190"/>
                    </a:cubicBezTo>
                    <a:moveTo>
                      <a:pt x="62" y="101"/>
                    </a:moveTo>
                    <a:cubicBezTo>
                      <a:pt x="62" y="192"/>
                      <a:pt x="62" y="192"/>
                      <a:pt x="62" y="192"/>
                    </a:cubicBezTo>
                    <a:moveTo>
                      <a:pt x="270" y="190"/>
                    </a:moveTo>
                    <a:cubicBezTo>
                      <a:pt x="270" y="205"/>
                      <a:pt x="283" y="217"/>
                      <a:pt x="300" y="217"/>
                    </a:cubicBezTo>
                    <a:cubicBezTo>
                      <a:pt x="317" y="217"/>
                      <a:pt x="331" y="205"/>
                      <a:pt x="331" y="190"/>
                    </a:cubicBezTo>
                    <a:moveTo>
                      <a:pt x="270" y="101"/>
                    </a:moveTo>
                    <a:cubicBezTo>
                      <a:pt x="270" y="192"/>
                      <a:pt x="270" y="192"/>
                      <a:pt x="270"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02" name="Group 101">
              <a:extLst>
                <a:ext uri="{FF2B5EF4-FFF2-40B4-BE49-F238E27FC236}">
                  <a16:creationId xmlns:a16="http://schemas.microsoft.com/office/drawing/2014/main" id="{9EADB15A-8F0B-4E98-8442-920C60D552C4}"/>
                </a:ext>
              </a:extLst>
            </p:cNvPr>
            <p:cNvGrpSpPr>
              <a:grpSpLocks noChangeAspect="1"/>
            </p:cNvGrpSpPr>
            <p:nvPr/>
          </p:nvGrpSpPr>
          <p:grpSpPr>
            <a:xfrm>
              <a:off x="3489988" y="2419774"/>
              <a:ext cx="457200" cy="457200"/>
              <a:chOff x="3581379" y="3092968"/>
              <a:chExt cx="604488" cy="604488"/>
            </a:xfrm>
          </p:grpSpPr>
          <p:sp useBgFill="1">
            <p:nvSpPr>
              <p:cNvPr id="103" name="Oval 102">
                <a:extLst>
                  <a:ext uri="{FF2B5EF4-FFF2-40B4-BE49-F238E27FC236}">
                    <a16:creationId xmlns:a16="http://schemas.microsoft.com/office/drawing/2014/main" id="{2A037231-8349-4602-A7BB-3A82AE063C1A}"/>
                  </a:ext>
                </a:extLst>
              </p:cNvPr>
              <p:cNvSpPr/>
              <p:nvPr/>
            </p:nvSpPr>
            <p:spPr bwMode="auto">
              <a:xfrm>
                <a:off x="3581379" y="309296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4" name="mail" title="Icon of an envelope">
                <a:extLst>
                  <a:ext uri="{FF2B5EF4-FFF2-40B4-BE49-F238E27FC236}">
                    <a16:creationId xmlns:a16="http://schemas.microsoft.com/office/drawing/2014/main" id="{E91F9749-5A30-4E5D-BCFC-0F0F7CE10898}"/>
                  </a:ext>
                </a:extLst>
              </p:cNvPr>
              <p:cNvSpPr>
                <a:spLocks noChangeAspect="1" noEditPoints="1"/>
              </p:cNvSpPr>
              <p:nvPr/>
            </p:nvSpPr>
            <p:spPr bwMode="auto">
              <a:xfrm>
                <a:off x="3682816" y="3265983"/>
                <a:ext cx="411480" cy="246888"/>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5" name="Group 104">
              <a:extLst>
                <a:ext uri="{FF2B5EF4-FFF2-40B4-BE49-F238E27FC236}">
                  <a16:creationId xmlns:a16="http://schemas.microsoft.com/office/drawing/2014/main" id="{589BA6F4-9F47-466B-AA7D-2B45A514F697}"/>
                </a:ext>
              </a:extLst>
            </p:cNvPr>
            <p:cNvGrpSpPr>
              <a:grpSpLocks noChangeAspect="1"/>
            </p:cNvGrpSpPr>
            <p:nvPr/>
          </p:nvGrpSpPr>
          <p:grpSpPr>
            <a:xfrm>
              <a:off x="3015848" y="3072427"/>
              <a:ext cx="457200" cy="457200"/>
              <a:chOff x="2049022" y="3050887"/>
              <a:chExt cx="541624" cy="541624"/>
            </a:xfrm>
          </p:grpSpPr>
          <p:sp useBgFill="1">
            <p:nvSpPr>
              <p:cNvPr id="106" name="Oval 105">
                <a:extLst>
                  <a:ext uri="{FF2B5EF4-FFF2-40B4-BE49-F238E27FC236}">
                    <a16:creationId xmlns:a16="http://schemas.microsoft.com/office/drawing/2014/main" id="{22DA289A-BAD0-4EE8-88C6-6A96FDA2FC5B}"/>
                  </a:ext>
                </a:extLst>
              </p:cNvPr>
              <p:cNvSpPr/>
              <p:nvPr/>
            </p:nvSpPr>
            <p:spPr bwMode="auto">
              <a:xfrm>
                <a:off x="2049022" y="3050887"/>
                <a:ext cx="541624" cy="54162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7" name="speech_4" title="Icon of a chat bubble with a video camera inside">
                <a:extLst>
                  <a:ext uri="{FF2B5EF4-FFF2-40B4-BE49-F238E27FC236}">
                    <a16:creationId xmlns:a16="http://schemas.microsoft.com/office/drawing/2014/main" id="{0F6DA8C3-5511-4E62-91D1-B09972E4A174}"/>
                  </a:ext>
                </a:extLst>
              </p:cNvPr>
              <p:cNvSpPr>
                <a:spLocks noChangeAspect="1" noEditPoints="1"/>
              </p:cNvSpPr>
              <p:nvPr/>
            </p:nvSpPr>
            <p:spPr bwMode="auto">
              <a:xfrm>
                <a:off x="2142755" y="3188431"/>
                <a:ext cx="357666" cy="317742"/>
              </a:xfrm>
              <a:custGeom>
                <a:avLst/>
                <a:gdLst>
                  <a:gd name="T0" fmla="*/ 122 w 215"/>
                  <a:gd name="T1" fmla="*/ 145 h 191"/>
                  <a:gd name="T2" fmla="*/ 77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0 w 215"/>
                  <a:gd name="T17" fmla="*/ 145 h 191"/>
                  <a:gd name="T18" fmla="*/ 120 w 215"/>
                  <a:gd name="T19" fmla="*/ 145 h 191"/>
                  <a:gd name="T20" fmla="*/ 122 w 215"/>
                  <a:gd name="T21" fmla="*/ 145 h 191"/>
                  <a:gd name="T22" fmla="*/ 215 w 215"/>
                  <a:gd name="T23" fmla="*/ 145 h 191"/>
                  <a:gd name="T24" fmla="*/ 215 w 215"/>
                  <a:gd name="T25" fmla="*/ 120 h 191"/>
                  <a:gd name="T26" fmla="*/ 131 w 215"/>
                  <a:gd name="T27" fmla="*/ 60 h 191"/>
                  <a:gd name="T28" fmla="*/ 131 w 215"/>
                  <a:gd name="T29" fmla="*/ 40 h 191"/>
                  <a:gd name="T30" fmla="*/ 54 w 215"/>
                  <a:gd name="T31" fmla="*/ 40 h 191"/>
                  <a:gd name="T32" fmla="*/ 54 w 215"/>
                  <a:gd name="T33" fmla="*/ 102 h 191"/>
                  <a:gd name="T34" fmla="*/ 131 w 215"/>
                  <a:gd name="T35" fmla="*/ 102 h 191"/>
                  <a:gd name="T36" fmla="*/ 131 w 215"/>
                  <a:gd name="T37" fmla="*/ 60 h 191"/>
                  <a:gd name="T38" fmla="*/ 131 w 215"/>
                  <a:gd name="T39" fmla="*/ 84 h 191"/>
                  <a:gd name="T40" fmla="*/ 161 w 215"/>
                  <a:gd name="T41" fmla="*/ 100 h 191"/>
                  <a:gd name="T42" fmla="*/ 161 w 215"/>
                  <a:gd name="T43" fmla="*/ 45 h 191"/>
                  <a:gd name="T44" fmla="*/ 131 w 215"/>
                  <a:gd name="T45" fmla="*/ 6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191">
                    <a:moveTo>
                      <a:pt x="122" y="145"/>
                    </a:moveTo>
                    <a:lnTo>
                      <a:pt x="77" y="145"/>
                    </a:lnTo>
                    <a:lnTo>
                      <a:pt x="31" y="191"/>
                    </a:lnTo>
                    <a:lnTo>
                      <a:pt x="31" y="145"/>
                    </a:lnTo>
                    <a:lnTo>
                      <a:pt x="0" y="145"/>
                    </a:lnTo>
                    <a:lnTo>
                      <a:pt x="0" y="0"/>
                    </a:lnTo>
                    <a:lnTo>
                      <a:pt x="215" y="0"/>
                    </a:lnTo>
                    <a:lnTo>
                      <a:pt x="215" y="120"/>
                    </a:lnTo>
                    <a:moveTo>
                      <a:pt x="120" y="145"/>
                    </a:moveTo>
                    <a:lnTo>
                      <a:pt x="120" y="145"/>
                    </a:lnTo>
                    <a:moveTo>
                      <a:pt x="122" y="145"/>
                    </a:moveTo>
                    <a:lnTo>
                      <a:pt x="215" y="145"/>
                    </a:lnTo>
                    <a:lnTo>
                      <a:pt x="215" y="120"/>
                    </a:lnTo>
                    <a:moveTo>
                      <a:pt x="131" y="60"/>
                    </a:moveTo>
                    <a:lnTo>
                      <a:pt x="131" y="40"/>
                    </a:lnTo>
                    <a:lnTo>
                      <a:pt x="54" y="40"/>
                    </a:lnTo>
                    <a:lnTo>
                      <a:pt x="54" y="102"/>
                    </a:lnTo>
                    <a:lnTo>
                      <a:pt x="131" y="102"/>
                    </a:lnTo>
                    <a:lnTo>
                      <a:pt x="131" y="60"/>
                    </a:lnTo>
                    <a:moveTo>
                      <a:pt x="131" y="84"/>
                    </a:moveTo>
                    <a:lnTo>
                      <a:pt x="161" y="100"/>
                    </a:lnTo>
                    <a:lnTo>
                      <a:pt x="161" y="45"/>
                    </a:lnTo>
                    <a:lnTo>
                      <a:pt x="131" y="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8" name="Group 107">
              <a:extLst>
                <a:ext uri="{FF2B5EF4-FFF2-40B4-BE49-F238E27FC236}">
                  <a16:creationId xmlns:a16="http://schemas.microsoft.com/office/drawing/2014/main" id="{F8A7F01F-834C-482C-AF7C-9FC4F9C1B8FA}"/>
                </a:ext>
              </a:extLst>
            </p:cNvPr>
            <p:cNvGrpSpPr>
              <a:grpSpLocks noChangeAspect="1"/>
            </p:cNvGrpSpPr>
            <p:nvPr/>
          </p:nvGrpSpPr>
          <p:grpSpPr>
            <a:xfrm>
              <a:off x="4419179" y="1358375"/>
              <a:ext cx="457200" cy="457200"/>
              <a:chOff x="4654814" y="1371795"/>
              <a:chExt cx="604488" cy="604488"/>
            </a:xfrm>
          </p:grpSpPr>
          <p:sp useBgFill="1">
            <p:nvSpPr>
              <p:cNvPr id="109" name="Oval 108">
                <a:extLst>
                  <a:ext uri="{FF2B5EF4-FFF2-40B4-BE49-F238E27FC236}">
                    <a16:creationId xmlns:a16="http://schemas.microsoft.com/office/drawing/2014/main" id="{454A6710-4B52-49FE-AEEE-D8F6BCAF1755}"/>
                  </a:ext>
                </a:extLst>
              </p:cNvPr>
              <p:cNvSpPr/>
              <p:nvPr/>
            </p:nvSpPr>
            <p:spPr bwMode="auto">
              <a:xfrm rot="1225678">
                <a:off x="4654814" y="1371795"/>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0" name="ActivityFeed_F056" title="Icon of two chat bubbles stacked vertically">
                <a:extLst>
                  <a:ext uri="{FF2B5EF4-FFF2-40B4-BE49-F238E27FC236}">
                    <a16:creationId xmlns:a16="http://schemas.microsoft.com/office/drawing/2014/main" id="{B3E0A7C0-5064-40DA-8E30-F7CB108A8579}"/>
                  </a:ext>
                </a:extLst>
              </p:cNvPr>
              <p:cNvSpPr>
                <a:spLocks noChangeAspect="1" noEditPoints="1"/>
              </p:cNvSpPr>
              <p:nvPr/>
            </p:nvSpPr>
            <p:spPr bwMode="auto">
              <a:xfrm>
                <a:off x="4743157" y="1508151"/>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a:extLst>
                <a:ext uri="{FF2B5EF4-FFF2-40B4-BE49-F238E27FC236}">
                  <a16:creationId xmlns:a16="http://schemas.microsoft.com/office/drawing/2014/main" id="{F1DB12A0-EF51-489A-B693-A34CF01136FC}"/>
                </a:ext>
              </a:extLst>
            </p:cNvPr>
            <p:cNvSpPr txBox="1"/>
            <p:nvPr/>
          </p:nvSpPr>
          <p:spPr>
            <a:xfrm>
              <a:off x="9068481" y="5900371"/>
              <a:ext cx="1387275" cy="32585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l"/>
              <a:r>
                <a:rPr lang="en-US" dirty="0"/>
                <a:t>Devices</a:t>
              </a:r>
            </a:p>
          </p:txBody>
        </p:sp>
        <p:sp>
          <p:nvSpPr>
            <p:cNvPr id="112" name="TextBox 111">
              <a:extLst>
                <a:ext uri="{FF2B5EF4-FFF2-40B4-BE49-F238E27FC236}">
                  <a16:creationId xmlns:a16="http://schemas.microsoft.com/office/drawing/2014/main" id="{DE260379-5CE8-4E83-847B-259D390CAFA2}"/>
                </a:ext>
              </a:extLst>
            </p:cNvPr>
            <p:cNvSpPr txBox="1"/>
            <p:nvPr/>
          </p:nvSpPr>
          <p:spPr>
            <a:xfrm>
              <a:off x="370937" y="1291275"/>
              <a:ext cx="1663737"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r"/>
              <a:r>
                <a:rPr lang="en-US" sz="2000" dirty="0">
                  <a:latin typeface="Segoe UI (Body)"/>
                  <a:cs typeface="Segoe UI Semilight" panose="020B0402040204020203" pitchFamily="34" charset="0"/>
                </a:rPr>
                <a:t>Cloud Apps</a:t>
              </a:r>
            </a:p>
          </p:txBody>
        </p:sp>
        <p:sp>
          <p:nvSpPr>
            <p:cNvPr id="113" name="TextBox 112">
              <a:extLst>
                <a:ext uri="{FF2B5EF4-FFF2-40B4-BE49-F238E27FC236}">
                  <a16:creationId xmlns:a16="http://schemas.microsoft.com/office/drawing/2014/main" id="{2D85A0DF-51DD-46B0-9DAD-D62371AF48D9}"/>
                </a:ext>
              </a:extLst>
            </p:cNvPr>
            <p:cNvSpPr txBox="1"/>
            <p:nvPr/>
          </p:nvSpPr>
          <p:spPr>
            <a:xfrm>
              <a:off x="9835408" y="1411691"/>
              <a:ext cx="1360522" cy="55399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Partners &amp;</a:t>
              </a:r>
              <a:br>
                <a:rPr lang="en-US" sz="2000" dirty="0">
                  <a:latin typeface="Segoe UI (Body)"/>
                  <a:cs typeface="Segoe UI Semilight" panose="020B0402040204020203" pitchFamily="34" charset="0"/>
                </a:rPr>
              </a:br>
              <a:r>
                <a:rPr lang="en-US" sz="2000" dirty="0">
                  <a:latin typeface="Segoe UI (Body)"/>
                  <a:cs typeface="Segoe UI Semilight" panose="020B0402040204020203" pitchFamily="34" charset="0"/>
                </a:rPr>
                <a:t>Customers</a:t>
              </a:r>
            </a:p>
          </p:txBody>
        </p:sp>
        <p:grpSp>
          <p:nvGrpSpPr>
            <p:cNvPr id="114" name="Group 113">
              <a:extLst>
                <a:ext uri="{FF2B5EF4-FFF2-40B4-BE49-F238E27FC236}">
                  <a16:creationId xmlns:a16="http://schemas.microsoft.com/office/drawing/2014/main" id="{560C2318-EC93-416A-AF44-4AF1F1A6E007}"/>
                </a:ext>
              </a:extLst>
            </p:cNvPr>
            <p:cNvGrpSpPr/>
            <p:nvPr/>
          </p:nvGrpSpPr>
          <p:grpSpPr>
            <a:xfrm>
              <a:off x="9566946" y="3040208"/>
              <a:ext cx="687118" cy="687116"/>
              <a:chOff x="9474333" y="2932047"/>
              <a:chExt cx="519317" cy="519316"/>
            </a:xfrm>
          </p:grpSpPr>
          <p:sp useBgFill="1">
            <p:nvSpPr>
              <p:cNvPr id="115" name="Oval 114">
                <a:extLst>
                  <a:ext uri="{FF2B5EF4-FFF2-40B4-BE49-F238E27FC236}">
                    <a16:creationId xmlns:a16="http://schemas.microsoft.com/office/drawing/2014/main" id="{7F4E45F0-96DD-47E8-88FD-A94EA60DEBA1}"/>
                  </a:ext>
                </a:extLst>
              </p:cNvPr>
              <p:cNvSpPr/>
              <p:nvPr/>
            </p:nvSpPr>
            <p:spPr bwMode="auto">
              <a:xfrm rot="273531">
                <a:off x="9474333" y="2932047"/>
                <a:ext cx="519317" cy="5193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6" name="people_4" title="Icon of a person">
                <a:extLst>
                  <a:ext uri="{FF2B5EF4-FFF2-40B4-BE49-F238E27FC236}">
                    <a16:creationId xmlns:a16="http://schemas.microsoft.com/office/drawing/2014/main" id="{38DE264C-6F38-4F15-880B-1B18134704EE}"/>
                  </a:ext>
                </a:extLst>
              </p:cNvPr>
              <p:cNvSpPr>
                <a:spLocks noChangeAspect="1" noEditPoints="1"/>
              </p:cNvSpPr>
              <p:nvPr/>
            </p:nvSpPr>
            <p:spPr bwMode="auto">
              <a:xfrm>
                <a:off x="9570411" y="298489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a:extLst>
                <a:ext uri="{FF2B5EF4-FFF2-40B4-BE49-F238E27FC236}">
                  <a16:creationId xmlns:a16="http://schemas.microsoft.com/office/drawing/2014/main" id="{77E5AED9-5F49-444A-8C46-D090591D343E}"/>
                </a:ext>
              </a:extLst>
            </p:cNvPr>
            <p:cNvGrpSpPr>
              <a:grpSpLocks noChangeAspect="1"/>
            </p:cNvGrpSpPr>
            <p:nvPr/>
          </p:nvGrpSpPr>
          <p:grpSpPr>
            <a:xfrm>
              <a:off x="6603137" y="1562428"/>
              <a:ext cx="457200" cy="457200"/>
              <a:chOff x="6280345" y="1579525"/>
              <a:chExt cx="565440" cy="565440"/>
            </a:xfrm>
          </p:grpSpPr>
          <p:sp useBgFill="1">
            <p:nvSpPr>
              <p:cNvPr id="118" name="Oval 117">
                <a:extLst>
                  <a:ext uri="{FF2B5EF4-FFF2-40B4-BE49-F238E27FC236}">
                    <a16:creationId xmlns:a16="http://schemas.microsoft.com/office/drawing/2014/main" id="{9A5401E5-6ABC-4B2D-A739-0FADA51AA03A}"/>
                  </a:ext>
                </a:extLst>
              </p:cNvPr>
              <p:cNvSpPr/>
              <p:nvPr/>
            </p:nvSpPr>
            <p:spPr bwMode="auto">
              <a:xfrm rot="3735757">
                <a:off x="6280345" y="1579525"/>
                <a:ext cx="565440" cy="5654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people_12" title="Icon of three people">
                <a:extLst>
                  <a:ext uri="{FF2B5EF4-FFF2-40B4-BE49-F238E27FC236}">
                    <a16:creationId xmlns:a16="http://schemas.microsoft.com/office/drawing/2014/main" id="{8E3D1C01-67CF-4A27-8CB2-D988DE9DCF04}"/>
                  </a:ext>
                </a:extLst>
              </p:cNvPr>
              <p:cNvSpPr>
                <a:spLocks noChangeAspect="1" noEditPoints="1"/>
              </p:cNvSpPr>
              <p:nvPr/>
            </p:nvSpPr>
            <p:spPr bwMode="auto">
              <a:xfrm>
                <a:off x="6348713" y="1679365"/>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a:extLst>
                <a:ext uri="{FF2B5EF4-FFF2-40B4-BE49-F238E27FC236}">
                  <a16:creationId xmlns:a16="http://schemas.microsoft.com/office/drawing/2014/main" id="{3CD93897-54EA-469B-BB33-DCC4A86D5054}"/>
                </a:ext>
              </a:extLst>
            </p:cNvPr>
            <p:cNvGrpSpPr>
              <a:grpSpLocks noChangeAspect="1"/>
            </p:cNvGrpSpPr>
            <p:nvPr/>
          </p:nvGrpSpPr>
          <p:grpSpPr>
            <a:xfrm>
              <a:off x="8870374" y="3609368"/>
              <a:ext cx="457200" cy="457200"/>
              <a:chOff x="3811718" y="5897776"/>
              <a:chExt cx="548640" cy="548640"/>
            </a:xfrm>
          </p:grpSpPr>
          <p:sp useBgFill="1">
            <p:nvSpPr>
              <p:cNvPr id="121" name="Oval 120">
                <a:extLst>
                  <a:ext uri="{FF2B5EF4-FFF2-40B4-BE49-F238E27FC236}">
                    <a16:creationId xmlns:a16="http://schemas.microsoft.com/office/drawing/2014/main" id="{0E1531F6-0130-4BB1-8D0D-B229FA3AFE4D}"/>
                  </a:ext>
                </a:extLst>
              </p:cNvPr>
              <p:cNvSpPr/>
              <p:nvPr/>
            </p:nvSpPr>
            <p:spPr bwMode="auto">
              <a:xfrm>
                <a:off x="381171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2" name="people_4" title="Icon of a person">
                <a:extLst>
                  <a:ext uri="{FF2B5EF4-FFF2-40B4-BE49-F238E27FC236}">
                    <a16:creationId xmlns:a16="http://schemas.microsoft.com/office/drawing/2014/main" id="{F8AED0BC-316B-4F1B-B080-82D90961BAEA}"/>
                  </a:ext>
                </a:extLst>
              </p:cNvPr>
              <p:cNvSpPr>
                <a:spLocks noChangeAspect="1" noEditPoints="1"/>
              </p:cNvSpPr>
              <p:nvPr/>
            </p:nvSpPr>
            <p:spPr bwMode="auto">
              <a:xfrm>
                <a:off x="3942905" y="6012076"/>
                <a:ext cx="286267"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3" name="Group 122">
              <a:extLst>
                <a:ext uri="{FF2B5EF4-FFF2-40B4-BE49-F238E27FC236}">
                  <a16:creationId xmlns:a16="http://schemas.microsoft.com/office/drawing/2014/main" id="{CBED3389-2FD3-4CE0-B4E9-BE4AE0FB14C6}"/>
                </a:ext>
              </a:extLst>
            </p:cNvPr>
            <p:cNvGrpSpPr>
              <a:grpSpLocks noChangeAspect="1"/>
            </p:cNvGrpSpPr>
            <p:nvPr/>
          </p:nvGrpSpPr>
          <p:grpSpPr>
            <a:xfrm>
              <a:off x="8173906" y="2990384"/>
              <a:ext cx="457200" cy="457200"/>
              <a:chOff x="2134878" y="5897776"/>
              <a:chExt cx="548640" cy="548640"/>
            </a:xfrm>
          </p:grpSpPr>
          <p:sp useBgFill="1">
            <p:nvSpPr>
              <p:cNvPr id="124" name="Oval 123">
                <a:extLst>
                  <a:ext uri="{FF2B5EF4-FFF2-40B4-BE49-F238E27FC236}">
                    <a16:creationId xmlns:a16="http://schemas.microsoft.com/office/drawing/2014/main" id="{BC592477-D16C-4C3A-AEC3-AA6018531D1E}"/>
                  </a:ext>
                </a:extLst>
              </p:cNvPr>
              <p:cNvSpPr/>
              <p:nvPr/>
            </p:nvSpPr>
            <p:spPr bwMode="auto">
              <a:xfrm>
                <a:off x="213487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5" name="people_7" title="Icon of two people">
                <a:extLst>
                  <a:ext uri="{FF2B5EF4-FFF2-40B4-BE49-F238E27FC236}">
                    <a16:creationId xmlns:a16="http://schemas.microsoft.com/office/drawing/2014/main" id="{241B6CAF-8941-4FEA-9A49-A7AEFF7B350F}"/>
                  </a:ext>
                </a:extLst>
              </p:cNvPr>
              <p:cNvSpPr>
                <a:spLocks noChangeAspect="1" noEditPoints="1"/>
              </p:cNvSpPr>
              <p:nvPr/>
            </p:nvSpPr>
            <p:spPr bwMode="auto">
              <a:xfrm>
                <a:off x="2257032" y="5993788"/>
                <a:ext cx="293157" cy="32004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6" name="Group 125">
              <a:extLst>
                <a:ext uri="{FF2B5EF4-FFF2-40B4-BE49-F238E27FC236}">
                  <a16:creationId xmlns:a16="http://schemas.microsoft.com/office/drawing/2014/main" id="{7BFA47F8-591B-493B-B71C-FA854ECBB6F3}"/>
                </a:ext>
              </a:extLst>
            </p:cNvPr>
            <p:cNvGrpSpPr>
              <a:grpSpLocks noChangeAspect="1"/>
            </p:cNvGrpSpPr>
            <p:nvPr/>
          </p:nvGrpSpPr>
          <p:grpSpPr>
            <a:xfrm>
              <a:off x="9158590" y="3030386"/>
              <a:ext cx="457201" cy="457200"/>
              <a:chOff x="2929661" y="5897776"/>
              <a:chExt cx="548640" cy="548640"/>
            </a:xfrm>
          </p:grpSpPr>
          <p:sp useBgFill="1">
            <p:nvSpPr>
              <p:cNvPr id="127" name="Oval 126">
                <a:extLst>
                  <a:ext uri="{FF2B5EF4-FFF2-40B4-BE49-F238E27FC236}">
                    <a16:creationId xmlns:a16="http://schemas.microsoft.com/office/drawing/2014/main" id="{D56EA9CD-DD67-435B-B224-7C0E6E38E990}"/>
                  </a:ext>
                </a:extLst>
              </p:cNvPr>
              <p:cNvSpPr/>
              <p:nvPr/>
            </p:nvSpPr>
            <p:spPr bwMode="auto">
              <a:xfrm>
                <a:off x="2929661"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amily_EBDA" title="Icon of a family of people">
                <a:extLst>
                  <a:ext uri="{FF2B5EF4-FFF2-40B4-BE49-F238E27FC236}">
                    <a16:creationId xmlns:a16="http://schemas.microsoft.com/office/drawing/2014/main" id="{16F8FD3A-EF42-4FEE-8333-9979FB71BC89}"/>
                  </a:ext>
                </a:extLst>
              </p:cNvPr>
              <p:cNvSpPr>
                <a:spLocks noChangeAspect="1" noEditPoints="1"/>
              </p:cNvSpPr>
              <p:nvPr/>
            </p:nvSpPr>
            <p:spPr bwMode="auto">
              <a:xfrm>
                <a:off x="3031374" y="6002594"/>
                <a:ext cx="345214" cy="317694"/>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sp>
          <p:nvSpPr>
            <p:cNvPr id="129" name="TextBox 128">
              <a:extLst>
                <a:ext uri="{FF2B5EF4-FFF2-40B4-BE49-F238E27FC236}">
                  <a16:creationId xmlns:a16="http://schemas.microsoft.com/office/drawing/2014/main" id="{17950A67-9ED9-4206-B1D1-C67AD9AEA82B}"/>
                </a:ext>
              </a:extLst>
            </p:cNvPr>
            <p:cNvSpPr txBox="1"/>
            <p:nvPr/>
          </p:nvSpPr>
          <p:spPr>
            <a:xfrm>
              <a:off x="10288786" y="3221293"/>
              <a:ext cx="1423343"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Employees</a:t>
              </a:r>
            </a:p>
          </p:txBody>
        </p:sp>
        <p:grpSp>
          <p:nvGrpSpPr>
            <p:cNvPr id="130" name="Group 129" descr="factory icon">
              <a:extLst>
                <a:ext uri="{FF2B5EF4-FFF2-40B4-BE49-F238E27FC236}">
                  <a16:creationId xmlns:a16="http://schemas.microsoft.com/office/drawing/2014/main" id="{044263E5-CAD7-49CD-A1EA-B374497A7375}"/>
                </a:ext>
              </a:extLst>
            </p:cNvPr>
            <p:cNvGrpSpPr>
              <a:grpSpLocks noChangeAspect="1"/>
            </p:cNvGrpSpPr>
            <p:nvPr/>
          </p:nvGrpSpPr>
          <p:grpSpPr>
            <a:xfrm>
              <a:off x="8062799" y="1255624"/>
              <a:ext cx="457200" cy="457200"/>
              <a:chOff x="3888602" y="4110297"/>
              <a:chExt cx="527686" cy="527686"/>
            </a:xfrm>
          </p:grpSpPr>
          <p:sp useBgFill="1">
            <p:nvSpPr>
              <p:cNvPr id="131" name="Oval 130">
                <a:extLst>
                  <a:ext uri="{FF2B5EF4-FFF2-40B4-BE49-F238E27FC236}">
                    <a16:creationId xmlns:a16="http://schemas.microsoft.com/office/drawing/2014/main" id="{8CB75821-5707-4341-87CC-73F92718F12F}"/>
                  </a:ext>
                </a:extLst>
              </p:cNvPr>
              <p:cNvSpPr/>
              <p:nvPr/>
            </p:nvSpPr>
            <p:spPr bwMode="auto">
              <a:xfrm rot="4401276">
                <a:off x="3888602" y="4110297"/>
                <a:ext cx="527686" cy="52768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41">
                <a:extLst>
                  <a:ext uri="{FF2B5EF4-FFF2-40B4-BE49-F238E27FC236}">
                    <a16:creationId xmlns:a16="http://schemas.microsoft.com/office/drawing/2014/main" id="{95366CBB-EDF1-4037-BBDF-CCBB5E345D1F}"/>
                  </a:ext>
                </a:extLst>
              </p:cNvPr>
              <p:cNvSpPr>
                <a:spLocks noEditPoints="1"/>
              </p:cNvSpPr>
              <p:nvPr/>
            </p:nvSpPr>
            <p:spPr bwMode="auto">
              <a:xfrm>
                <a:off x="3962698" y="4255548"/>
                <a:ext cx="379494" cy="23718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865" dirty="0">
                  <a:gradFill>
                    <a:gsLst>
                      <a:gs pos="0">
                        <a:srgbClr val="505050"/>
                      </a:gs>
                      <a:gs pos="100000">
                        <a:srgbClr val="505050"/>
                      </a:gs>
                    </a:gsLst>
                    <a:lin ang="5400000" scaled="1"/>
                  </a:gradFill>
                  <a:latin typeface="Segoe UI Semilight"/>
                </a:endParaRPr>
              </a:p>
            </p:txBody>
          </p:sp>
        </p:grpSp>
        <p:grpSp>
          <p:nvGrpSpPr>
            <p:cNvPr id="133" name="Group 132">
              <a:extLst>
                <a:ext uri="{FF2B5EF4-FFF2-40B4-BE49-F238E27FC236}">
                  <a16:creationId xmlns:a16="http://schemas.microsoft.com/office/drawing/2014/main" id="{9E2E4DBD-2647-4CF1-9730-8D644224D7A7}"/>
                </a:ext>
              </a:extLst>
            </p:cNvPr>
            <p:cNvGrpSpPr>
              <a:grpSpLocks noChangeAspect="1"/>
            </p:cNvGrpSpPr>
            <p:nvPr/>
          </p:nvGrpSpPr>
          <p:grpSpPr>
            <a:xfrm>
              <a:off x="2930066" y="5072528"/>
              <a:ext cx="457200" cy="457200"/>
              <a:chOff x="2930066" y="5072528"/>
              <a:chExt cx="562530" cy="562530"/>
            </a:xfrm>
          </p:grpSpPr>
          <p:sp useBgFill="1">
            <p:nvSpPr>
              <p:cNvPr id="134" name="Oval 133">
                <a:extLst>
                  <a:ext uri="{FF2B5EF4-FFF2-40B4-BE49-F238E27FC236}">
                    <a16:creationId xmlns:a16="http://schemas.microsoft.com/office/drawing/2014/main" id="{00984C7F-3D39-484F-BB21-4B23A6B65820}"/>
                  </a:ext>
                </a:extLst>
              </p:cNvPr>
              <p:cNvSpPr/>
              <p:nvPr/>
            </p:nvSpPr>
            <p:spPr bwMode="auto">
              <a:xfrm rot="21043547">
                <a:off x="2930066" y="5072528"/>
                <a:ext cx="562530" cy="5625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5" name="Database_EFC7" title="Icon of a cylinder">
                <a:extLst>
                  <a:ext uri="{FF2B5EF4-FFF2-40B4-BE49-F238E27FC236}">
                    <a16:creationId xmlns:a16="http://schemas.microsoft.com/office/drawing/2014/main" id="{3E69E77F-2BF8-4B75-BA36-EE6D5950055C}"/>
                  </a:ext>
                </a:extLst>
              </p:cNvPr>
              <p:cNvSpPr>
                <a:spLocks noChangeAspect="1" noEditPoints="1"/>
              </p:cNvSpPr>
              <p:nvPr/>
            </p:nvSpPr>
            <p:spPr bwMode="auto">
              <a:xfrm>
                <a:off x="3070637" y="5170913"/>
                <a:ext cx="281388" cy="3657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CF4B0A7B-5E14-47DF-8FB0-E7DBD92395CD}"/>
                </a:ext>
              </a:extLst>
            </p:cNvPr>
            <p:cNvGrpSpPr>
              <a:grpSpLocks noChangeAspect="1"/>
            </p:cNvGrpSpPr>
            <p:nvPr/>
          </p:nvGrpSpPr>
          <p:grpSpPr>
            <a:xfrm>
              <a:off x="8333068" y="5899523"/>
              <a:ext cx="498435" cy="365760"/>
              <a:chOff x="7016656" y="6251061"/>
              <a:chExt cx="498435" cy="365760"/>
            </a:xfrm>
          </p:grpSpPr>
          <p:sp>
            <p:nvSpPr>
              <p:cNvPr id="137" name="Rectangle 136">
                <a:extLst>
                  <a:ext uri="{FF2B5EF4-FFF2-40B4-BE49-F238E27FC236}">
                    <a16:creationId xmlns:a16="http://schemas.microsoft.com/office/drawing/2014/main" id="{C4AC4AF0-3C9D-481B-AD48-0AF96A48AFA4}"/>
                  </a:ext>
                </a:extLst>
              </p:cNvPr>
              <p:cNvSpPr/>
              <p:nvPr/>
            </p:nvSpPr>
            <p:spPr bwMode="auto">
              <a:xfrm>
                <a:off x="7086600" y="6343650"/>
                <a:ext cx="142875" cy="2047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38" name="UniversalApp_E8CC" title="Icon of a cellphone in front of a tablet">
                <a:extLst>
                  <a:ext uri="{FF2B5EF4-FFF2-40B4-BE49-F238E27FC236}">
                    <a16:creationId xmlns:a16="http://schemas.microsoft.com/office/drawing/2014/main" id="{661D99C1-9CF0-4384-AD3A-D00531B3981E}"/>
                  </a:ext>
                </a:extLst>
              </p:cNvPr>
              <p:cNvSpPr>
                <a:spLocks noChangeAspect="1" noEditPoints="1"/>
              </p:cNvSpPr>
              <p:nvPr/>
            </p:nvSpPr>
            <p:spPr bwMode="auto">
              <a:xfrm>
                <a:off x="7016656" y="6251061"/>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9" name="Group 138">
              <a:extLst>
                <a:ext uri="{FF2B5EF4-FFF2-40B4-BE49-F238E27FC236}">
                  <a16:creationId xmlns:a16="http://schemas.microsoft.com/office/drawing/2014/main" id="{A501D2BB-DC46-48C1-BCAE-942C84DAD0C7}"/>
                </a:ext>
              </a:extLst>
            </p:cNvPr>
            <p:cNvGrpSpPr/>
            <p:nvPr/>
          </p:nvGrpSpPr>
          <p:grpSpPr>
            <a:xfrm>
              <a:off x="8942459" y="1304542"/>
              <a:ext cx="838656" cy="838656"/>
              <a:chOff x="8150339" y="1402293"/>
              <a:chExt cx="708222" cy="708222"/>
            </a:xfrm>
          </p:grpSpPr>
          <p:sp useBgFill="1">
            <p:nvSpPr>
              <p:cNvPr id="140" name="Oval 139">
                <a:extLst>
                  <a:ext uri="{FF2B5EF4-FFF2-40B4-BE49-F238E27FC236}">
                    <a16:creationId xmlns:a16="http://schemas.microsoft.com/office/drawing/2014/main" id="{F1C49FAE-6DB3-4858-B12A-9665DE34B2D3}"/>
                  </a:ext>
                </a:extLst>
              </p:cNvPr>
              <p:cNvSpPr/>
              <p:nvPr/>
            </p:nvSpPr>
            <p:spPr bwMode="auto">
              <a:xfrm rot="5790326">
                <a:off x="8150339" y="1402293"/>
                <a:ext cx="708222" cy="70822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41" name="Modern_workplace" title="Icon of three people connected by a dotted line">
                <a:extLst>
                  <a:ext uri="{FF2B5EF4-FFF2-40B4-BE49-F238E27FC236}">
                    <a16:creationId xmlns:a16="http://schemas.microsoft.com/office/drawing/2014/main" id="{412A420B-2C7F-4741-9B8B-59E80D8F139F}"/>
                  </a:ext>
                </a:extLst>
              </p:cNvPr>
              <p:cNvSpPr>
                <a:spLocks noChangeAspect="1" noEditPoints="1"/>
              </p:cNvSpPr>
              <p:nvPr/>
            </p:nvSpPr>
            <p:spPr bwMode="auto">
              <a:xfrm>
                <a:off x="8256761" y="1478337"/>
                <a:ext cx="495378" cy="480081"/>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chemeClr val="bg1"/>
              </a:solid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cxnSp>
          <p:nvCxnSpPr>
            <p:cNvPr id="142" name="Straight Connector 141">
              <a:extLst>
                <a:ext uri="{FF2B5EF4-FFF2-40B4-BE49-F238E27FC236}">
                  <a16:creationId xmlns:a16="http://schemas.microsoft.com/office/drawing/2014/main" id="{57B6A5AA-387A-4F23-AE05-290207E51152}"/>
                </a:ext>
              </a:extLst>
            </p:cNvPr>
            <p:cNvCxnSpPr>
              <a:cxnSpLocks/>
              <a:stCxn id="121" idx="1"/>
              <a:endCxn id="124" idx="5"/>
            </p:cNvCxnSpPr>
            <p:nvPr/>
          </p:nvCxnSpPr>
          <p:spPr>
            <a:xfrm flipH="1" flipV="1">
              <a:off x="8564151" y="3380629"/>
              <a:ext cx="373178" cy="29569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657D583-0EA8-47B0-A636-24EDAFDA70A6}"/>
                </a:ext>
              </a:extLst>
            </p:cNvPr>
            <p:cNvCxnSpPr>
              <a:cxnSpLocks/>
              <a:stCxn id="124" idx="6"/>
              <a:endCxn id="127" idx="2"/>
            </p:cNvCxnSpPr>
            <p:nvPr/>
          </p:nvCxnSpPr>
          <p:spPr>
            <a:xfrm>
              <a:off x="8631106" y="3218984"/>
              <a:ext cx="527484" cy="4000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471995-543E-475C-B581-61CDAE085A7D}"/>
                </a:ext>
              </a:extLst>
            </p:cNvPr>
            <p:cNvCxnSpPr>
              <a:cxnSpLocks/>
              <a:stCxn id="97" idx="1"/>
              <a:endCxn id="131" idx="7"/>
            </p:cNvCxnSpPr>
            <p:nvPr/>
          </p:nvCxnSpPr>
          <p:spPr>
            <a:xfrm flipH="1" flipV="1">
              <a:off x="8492573" y="1592793"/>
              <a:ext cx="182050" cy="5414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724473-E2A9-4F24-8007-F8219BC16DFE}"/>
                </a:ext>
              </a:extLst>
            </p:cNvPr>
            <p:cNvCxnSpPr>
              <a:cxnSpLocks/>
              <a:stCxn id="193" idx="6"/>
              <a:endCxn id="131" idx="4"/>
            </p:cNvCxnSpPr>
            <p:nvPr/>
          </p:nvCxnSpPr>
          <p:spPr>
            <a:xfrm>
              <a:off x="7606449" y="1504809"/>
              <a:ext cx="465929" cy="448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76F28F9-039C-405A-B963-8040AB4839F9}"/>
                </a:ext>
              </a:extLst>
            </p:cNvPr>
            <p:cNvCxnSpPr>
              <a:cxnSpLocks/>
              <a:stCxn id="97" idx="3"/>
            </p:cNvCxnSpPr>
            <p:nvPr/>
          </p:nvCxnSpPr>
          <p:spPr>
            <a:xfrm flipH="1">
              <a:off x="6179511" y="2481180"/>
              <a:ext cx="2444378" cy="9493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9FD3899-BF6D-4E20-A185-C66FE97DE31A}"/>
                </a:ext>
              </a:extLst>
            </p:cNvPr>
            <p:cNvCxnSpPr>
              <a:cxnSpLocks/>
              <a:stCxn id="100" idx="4"/>
            </p:cNvCxnSpPr>
            <p:nvPr/>
          </p:nvCxnSpPr>
          <p:spPr>
            <a:xfrm flipH="1">
              <a:off x="6166164" y="2190345"/>
              <a:ext cx="1257040" cy="12049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298033-90D4-44DB-9A6C-76B169059BD2}"/>
                </a:ext>
              </a:extLst>
            </p:cNvPr>
            <p:cNvCxnSpPr>
              <a:cxnSpLocks/>
              <a:stCxn id="118" idx="5"/>
            </p:cNvCxnSpPr>
            <p:nvPr/>
          </p:nvCxnSpPr>
          <p:spPr>
            <a:xfrm flipH="1">
              <a:off x="6128138" y="2009331"/>
              <a:ext cx="635761" cy="132029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681FA4-6811-4FF3-952B-540048D4B263}"/>
                </a:ext>
              </a:extLst>
            </p:cNvPr>
            <p:cNvCxnSpPr>
              <a:cxnSpLocks/>
              <a:stCxn id="109" idx="5"/>
            </p:cNvCxnSpPr>
            <p:nvPr/>
          </p:nvCxnSpPr>
          <p:spPr>
            <a:xfrm>
              <a:off x="4742840" y="1794873"/>
              <a:ext cx="1333521" cy="15798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3CA29F-0A37-4ABD-8D40-C26ADBAA94FB}"/>
                </a:ext>
              </a:extLst>
            </p:cNvPr>
            <p:cNvCxnSpPr>
              <a:cxnSpLocks/>
              <a:stCxn id="94" idx="6"/>
            </p:cNvCxnSpPr>
            <p:nvPr/>
          </p:nvCxnSpPr>
          <p:spPr>
            <a:xfrm>
              <a:off x="4712959" y="2486785"/>
              <a:ext cx="1556590" cy="10124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3510CCA-4A8B-45AD-AC33-C1EF092BBEF3}"/>
                </a:ext>
              </a:extLst>
            </p:cNvPr>
            <p:cNvCxnSpPr>
              <a:cxnSpLocks/>
              <a:stCxn id="210" idx="0"/>
              <a:endCxn id="52" idx="3"/>
            </p:cNvCxnSpPr>
            <p:nvPr/>
          </p:nvCxnSpPr>
          <p:spPr>
            <a:xfrm flipV="1">
              <a:off x="8829152" y="4724030"/>
              <a:ext cx="43634" cy="3433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60807BF-3F2F-4D95-B621-64D88D04C8E4}"/>
                </a:ext>
              </a:extLst>
            </p:cNvPr>
            <p:cNvCxnSpPr>
              <a:cxnSpLocks/>
              <a:stCxn id="232" idx="6"/>
            </p:cNvCxnSpPr>
            <p:nvPr/>
          </p:nvCxnSpPr>
          <p:spPr>
            <a:xfrm>
              <a:off x="4585454" y="3101022"/>
              <a:ext cx="1649386" cy="316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638203-0841-45EA-A13F-F4E1F756EBD2}"/>
                </a:ext>
              </a:extLst>
            </p:cNvPr>
            <p:cNvCxnSpPr>
              <a:cxnSpLocks/>
              <a:stCxn id="131" idx="5"/>
              <a:endCxn id="100" idx="0"/>
            </p:cNvCxnSpPr>
            <p:nvPr/>
          </p:nvCxnSpPr>
          <p:spPr>
            <a:xfrm flipH="1">
              <a:off x="7844058" y="1685398"/>
              <a:ext cx="338772" cy="3263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F8543B-EF4E-4028-8163-4C6D6FFB9F36}"/>
                </a:ext>
              </a:extLst>
            </p:cNvPr>
            <p:cNvCxnSpPr>
              <a:cxnSpLocks/>
              <a:stCxn id="121" idx="2"/>
            </p:cNvCxnSpPr>
            <p:nvPr/>
          </p:nvCxnSpPr>
          <p:spPr>
            <a:xfrm flipH="1" flipV="1">
              <a:off x="6140274" y="3419014"/>
              <a:ext cx="2730100" cy="41895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AD8E4B8-F62C-4220-B3FF-28DE478CBCF1}"/>
                </a:ext>
              </a:extLst>
            </p:cNvPr>
            <p:cNvCxnSpPr>
              <a:cxnSpLocks/>
              <a:stCxn id="124" idx="2"/>
            </p:cNvCxnSpPr>
            <p:nvPr/>
          </p:nvCxnSpPr>
          <p:spPr>
            <a:xfrm flipH="1">
              <a:off x="6128460" y="3218984"/>
              <a:ext cx="2045446" cy="187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6F495BB-FDFA-40C4-992F-BBF6A5A6C3BE}"/>
                </a:ext>
              </a:extLst>
            </p:cNvPr>
            <p:cNvCxnSpPr>
              <a:cxnSpLocks/>
              <a:stCxn id="106" idx="7"/>
              <a:endCxn id="103" idx="3"/>
            </p:cNvCxnSpPr>
            <p:nvPr/>
          </p:nvCxnSpPr>
          <p:spPr>
            <a:xfrm flipV="1">
              <a:off x="3406093" y="2810019"/>
              <a:ext cx="150850" cy="32936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1CB80B-2F49-464C-8374-6E3BEB759223}"/>
                </a:ext>
              </a:extLst>
            </p:cNvPr>
            <p:cNvCxnSpPr>
              <a:cxnSpLocks/>
              <a:stCxn id="61" idx="6"/>
              <a:endCxn id="88" idx="2"/>
            </p:cNvCxnSpPr>
            <p:nvPr/>
          </p:nvCxnSpPr>
          <p:spPr>
            <a:xfrm>
              <a:off x="10039391" y="4561806"/>
              <a:ext cx="780942" cy="4359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C0DD7BC-8E2E-4829-80A6-8B4E99C0D253}"/>
                </a:ext>
              </a:extLst>
            </p:cNvPr>
            <p:cNvCxnSpPr>
              <a:cxnSpLocks/>
              <a:stCxn id="55" idx="2"/>
            </p:cNvCxnSpPr>
            <p:nvPr/>
          </p:nvCxnSpPr>
          <p:spPr>
            <a:xfrm flipH="1">
              <a:off x="1766888" y="2701609"/>
              <a:ext cx="299273"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88E25AB-BD01-4660-9660-E983E7D48236}"/>
                </a:ext>
              </a:extLst>
            </p:cNvPr>
            <p:cNvCxnSpPr>
              <a:cxnSpLocks/>
              <a:stCxn id="40" idx="7"/>
            </p:cNvCxnSpPr>
            <p:nvPr/>
          </p:nvCxnSpPr>
          <p:spPr>
            <a:xfrm flipV="1">
              <a:off x="4657676" y="3455109"/>
              <a:ext cx="1444060" cy="111171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3E1D25F-CD40-4FFA-9CAD-DCB6D5B344BA}"/>
                </a:ext>
              </a:extLst>
            </p:cNvPr>
            <p:cNvCxnSpPr>
              <a:cxnSpLocks/>
              <a:stCxn id="134" idx="6"/>
              <a:endCxn id="40" idx="3"/>
            </p:cNvCxnSpPr>
            <p:nvPr/>
          </p:nvCxnSpPr>
          <p:spPr>
            <a:xfrm flipV="1">
              <a:off x="3384278" y="4803547"/>
              <a:ext cx="882250" cy="4607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7CC471A-7C3E-408B-A642-EC0FCCE8C0BD}"/>
                </a:ext>
              </a:extLst>
            </p:cNvPr>
            <p:cNvCxnSpPr>
              <a:cxnSpLocks/>
              <a:stCxn id="235" idx="7"/>
              <a:endCxn id="58" idx="4"/>
            </p:cNvCxnSpPr>
            <p:nvPr/>
          </p:nvCxnSpPr>
          <p:spPr>
            <a:xfrm flipV="1">
              <a:off x="2441937" y="1545681"/>
              <a:ext cx="390705" cy="29355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CFBB1BF-818E-436C-A785-84E6E29CF161}"/>
                </a:ext>
              </a:extLst>
            </p:cNvPr>
            <p:cNvCxnSpPr>
              <a:cxnSpLocks/>
              <a:stCxn id="58" idx="7"/>
              <a:endCxn id="109" idx="3"/>
            </p:cNvCxnSpPr>
            <p:nvPr/>
          </p:nvCxnSpPr>
          <p:spPr>
            <a:xfrm>
              <a:off x="3244448" y="1451681"/>
              <a:ext cx="1195433" cy="23035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2CB65C8-65EF-42A5-8927-4A1DB55FDB97}"/>
                </a:ext>
              </a:extLst>
            </p:cNvPr>
            <p:cNvCxnSpPr>
              <a:cxnSpLocks/>
              <a:stCxn id="94" idx="1"/>
              <a:endCxn id="109" idx="4"/>
            </p:cNvCxnSpPr>
            <p:nvPr/>
          </p:nvCxnSpPr>
          <p:spPr>
            <a:xfrm flipV="1">
              <a:off x="4462169" y="1801199"/>
              <a:ext cx="105822" cy="3456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1D640B-C4AF-4D33-98CE-07DB0EA5F796}"/>
                </a:ext>
              </a:extLst>
            </p:cNvPr>
            <p:cNvCxnSpPr>
              <a:cxnSpLocks/>
              <a:stCxn id="70" idx="0"/>
            </p:cNvCxnSpPr>
            <p:nvPr/>
          </p:nvCxnSpPr>
          <p:spPr>
            <a:xfrm flipV="1">
              <a:off x="5028822" y="3431950"/>
              <a:ext cx="1105519" cy="18885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480D3EB-E3B7-4224-9F50-F7E3ADE4B1DB}"/>
                </a:ext>
              </a:extLst>
            </p:cNvPr>
            <p:cNvGrpSpPr>
              <a:grpSpLocks noChangeAspect="1"/>
            </p:cNvGrpSpPr>
            <p:nvPr/>
          </p:nvGrpSpPr>
          <p:grpSpPr>
            <a:xfrm>
              <a:off x="6279038" y="5817486"/>
              <a:ext cx="457200" cy="457200"/>
              <a:chOff x="6063453" y="5701048"/>
              <a:chExt cx="604488" cy="604488"/>
            </a:xfrm>
          </p:grpSpPr>
          <p:sp useBgFill="1">
            <p:nvSpPr>
              <p:cNvPr id="166" name="Oval 165">
                <a:extLst>
                  <a:ext uri="{FF2B5EF4-FFF2-40B4-BE49-F238E27FC236}">
                    <a16:creationId xmlns:a16="http://schemas.microsoft.com/office/drawing/2014/main" id="{3B88C14E-DC78-42B4-BE18-BBBF322C608D}"/>
                  </a:ext>
                </a:extLst>
              </p:cNvPr>
              <p:cNvSpPr/>
              <p:nvPr/>
            </p:nvSpPr>
            <p:spPr bwMode="auto">
              <a:xfrm>
                <a:off x="6063453" y="570104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a:extLst>
                  <a:ext uri="{FF2B5EF4-FFF2-40B4-BE49-F238E27FC236}">
                    <a16:creationId xmlns:a16="http://schemas.microsoft.com/office/drawing/2014/main" id="{A83E02F3-E5B2-4DEF-B1B3-7052F183A67D}"/>
                  </a:ext>
                </a:extLst>
              </p:cNvPr>
              <p:cNvGrpSpPr>
                <a:grpSpLocks noChangeAspect="1"/>
              </p:cNvGrpSpPr>
              <p:nvPr/>
            </p:nvGrpSpPr>
            <p:grpSpPr>
              <a:xfrm>
                <a:off x="6165235" y="5794471"/>
                <a:ext cx="400924" cy="331478"/>
                <a:chOff x="6032952" y="5892675"/>
                <a:chExt cx="411480" cy="340208"/>
              </a:xfrm>
            </p:grpSpPr>
            <p:sp>
              <p:nvSpPr>
                <p:cNvPr id="168" name="Freeform 21" title="Icon of an xbox controller">
                  <a:extLst>
                    <a:ext uri="{FF2B5EF4-FFF2-40B4-BE49-F238E27FC236}">
                      <a16:creationId xmlns:a16="http://schemas.microsoft.com/office/drawing/2014/main" id="{059D87A9-28A5-44A8-8C85-B5016DE2624B}"/>
                    </a:ext>
                  </a:extLst>
                </p:cNvPr>
                <p:cNvSpPr>
                  <a:spLocks noChangeAspect="1" noEditPoints="1"/>
                </p:cNvSpPr>
                <p:nvPr/>
              </p:nvSpPr>
              <p:spPr bwMode="auto">
                <a:xfrm>
                  <a:off x="6110249" y="5892675"/>
                  <a:ext cx="242677" cy="140980"/>
                </a:xfrm>
                <a:custGeom>
                  <a:avLst/>
                  <a:gdLst>
                    <a:gd name="T0" fmla="*/ 601 w 770"/>
                    <a:gd name="T1" fmla="*/ 70 h 447"/>
                    <a:gd name="T2" fmla="*/ 526 w 770"/>
                    <a:gd name="T3" fmla="*/ 10 h 447"/>
                    <a:gd name="T4" fmla="*/ 456 w 770"/>
                    <a:gd name="T5" fmla="*/ 39 h 447"/>
                    <a:gd name="T6" fmla="*/ 390 w 770"/>
                    <a:gd name="T7" fmla="*/ 39 h 447"/>
                    <a:gd name="T8" fmla="*/ 382 w 770"/>
                    <a:gd name="T9" fmla="*/ 39 h 447"/>
                    <a:gd name="T10" fmla="*/ 314 w 770"/>
                    <a:gd name="T11" fmla="*/ 39 h 447"/>
                    <a:gd name="T12" fmla="*/ 246 w 770"/>
                    <a:gd name="T13" fmla="*/ 10 h 447"/>
                    <a:gd name="T14" fmla="*/ 170 w 770"/>
                    <a:gd name="T15" fmla="*/ 70 h 447"/>
                    <a:gd name="T16" fmla="*/ 93 w 770"/>
                    <a:gd name="T17" fmla="*/ 420 h 447"/>
                    <a:gd name="T18" fmla="*/ 146 w 770"/>
                    <a:gd name="T19" fmla="*/ 447 h 447"/>
                    <a:gd name="T20" fmla="*/ 220 w 770"/>
                    <a:gd name="T21" fmla="*/ 368 h 447"/>
                    <a:gd name="T22" fmla="*/ 316 w 770"/>
                    <a:gd name="T23" fmla="*/ 329 h 447"/>
                    <a:gd name="T24" fmla="*/ 454 w 770"/>
                    <a:gd name="T25" fmla="*/ 329 h 447"/>
                    <a:gd name="T26" fmla="*/ 552 w 770"/>
                    <a:gd name="T27" fmla="*/ 368 h 447"/>
                    <a:gd name="T28" fmla="*/ 624 w 770"/>
                    <a:gd name="T29" fmla="*/ 447 h 447"/>
                    <a:gd name="T30" fmla="*/ 677 w 770"/>
                    <a:gd name="T31" fmla="*/ 420 h 447"/>
                    <a:gd name="T32" fmla="*/ 601 w 770"/>
                    <a:gd name="T33" fmla="*/ 70 h 447"/>
                    <a:gd name="T34" fmla="*/ 405 w 770"/>
                    <a:gd name="T35" fmla="*/ 133 h 447"/>
                    <a:gd name="T36" fmla="*/ 386 w 770"/>
                    <a:gd name="T37" fmla="*/ 111 h 447"/>
                    <a:gd name="T38" fmla="*/ 366 w 770"/>
                    <a:gd name="T39" fmla="*/ 131 h 447"/>
                    <a:gd name="T40" fmla="*/ 384 w 770"/>
                    <a:gd name="T41" fmla="*/ 150 h 447"/>
                    <a:gd name="T42" fmla="*/ 405 w 770"/>
                    <a:gd name="T43" fmla="*/ 1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0" h="447">
                      <a:moveTo>
                        <a:pt x="601" y="70"/>
                      </a:moveTo>
                      <a:cubicBezTo>
                        <a:pt x="608" y="33"/>
                        <a:pt x="583" y="22"/>
                        <a:pt x="526" y="10"/>
                      </a:cubicBezTo>
                      <a:cubicBezTo>
                        <a:pt x="468" y="0"/>
                        <a:pt x="456" y="39"/>
                        <a:pt x="456" y="39"/>
                      </a:cubicBezTo>
                      <a:cubicBezTo>
                        <a:pt x="390" y="39"/>
                        <a:pt x="390" y="39"/>
                        <a:pt x="390" y="39"/>
                      </a:cubicBezTo>
                      <a:cubicBezTo>
                        <a:pt x="382" y="39"/>
                        <a:pt x="382" y="39"/>
                        <a:pt x="382" y="39"/>
                      </a:cubicBezTo>
                      <a:cubicBezTo>
                        <a:pt x="314" y="39"/>
                        <a:pt x="314" y="39"/>
                        <a:pt x="314" y="39"/>
                      </a:cubicBezTo>
                      <a:cubicBezTo>
                        <a:pt x="314" y="39"/>
                        <a:pt x="304" y="0"/>
                        <a:pt x="246" y="10"/>
                      </a:cubicBezTo>
                      <a:cubicBezTo>
                        <a:pt x="187" y="22"/>
                        <a:pt x="164" y="33"/>
                        <a:pt x="170" y="70"/>
                      </a:cubicBezTo>
                      <a:cubicBezTo>
                        <a:pt x="170" y="70"/>
                        <a:pt x="0" y="321"/>
                        <a:pt x="93" y="420"/>
                      </a:cubicBezTo>
                      <a:cubicBezTo>
                        <a:pt x="125" y="447"/>
                        <a:pt x="132" y="447"/>
                        <a:pt x="146" y="447"/>
                      </a:cubicBezTo>
                      <a:cubicBezTo>
                        <a:pt x="160" y="447"/>
                        <a:pt x="185" y="395"/>
                        <a:pt x="220" y="368"/>
                      </a:cubicBezTo>
                      <a:cubicBezTo>
                        <a:pt x="255" y="339"/>
                        <a:pt x="288" y="331"/>
                        <a:pt x="316" y="329"/>
                      </a:cubicBezTo>
                      <a:cubicBezTo>
                        <a:pt x="337" y="329"/>
                        <a:pt x="435" y="329"/>
                        <a:pt x="454" y="329"/>
                      </a:cubicBezTo>
                      <a:cubicBezTo>
                        <a:pt x="483" y="331"/>
                        <a:pt x="517" y="339"/>
                        <a:pt x="552" y="368"/>
                      </a:cubicBezTo>
                      <a:cubicBezTo>
                        <a:pt x="587" y="395"/>
                        <a:pt x="610" y="447"/>
                        <a:pt x="624" y="447"/>
                      </a:cubicBezTo>
                      <a:cubicBezTo>
                        <a:pt x="638" y="447"/>
                        <a:pt x="647" y="447"/>
                        <a:pt x="677" y="420"/>
                      </a:cubicBezTo>
                      <a:cubicBezTo>
                        <a:pt x="770" y="321"/>
                        <a:pt x="601" y="70"/>
                        <a:pt x="601" y="70"/>
                      </a:cubicBezTo>
                      <a:close/>
                      <a:moveTo>
                        <a:pt x="405" y="133"/>
                      </a:moveTo>
                      <a:cubicBezTo>
                        <a:pt x="405" y="121"/>
                        <a:pt x="398" y="111"/>
                        <a:pt x="386" y="111"/>
                      </a:cubicBezTo>
                      <a:cubicBezTo>
                        <a:pt x="376" y="111"/>
                        <a:pt x="366" y="119"/>
                        <a:pt x="366" y="131"/>
                      </a:cubicBezTo>
                      <a:cubicBezTo>
                        <a:pt x="366" y="140"/>
                        <a:pt x="374" y="150"/>
                        <a:pt x="384" y="150"/>
                      </a:cubicBezTo>
                      <a:cubicBezTo>
                        <a:pt x="396" y="150"/>
                        <a:pt x="404" y="142"/>
                        <a:pt x="405" y="13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69" name="Xbox" title="Icon of an xbox one">
                  <a:extLst>
                    <a:ext uri="{FF2B5EF4-FFF2-40B4-BE49-F238E27FC236}">
                      <a16:creationId xmlns:a16="http://schemas.microsoft.com/office/drawing/2014/main" id="{3CB9F096-2284-460B-971A-7024EC00D723}"/>
                    </a:ext>
                  </a:extLst>
                </p:cNvPr>
                <p:cNvSpPr>
                  <a:spLocks noChangeAspect="1" noEditPoints="1"/>
                </p:cNvSpPr>
                <p:nvPr/>
              </p:nvSpPr>
              <p:spPr bwMode="auto">
                <a:xfrm>
                  <a:off x="6032952" y="6066611"/>
                  <a:ext cx="411480" cy="166272"/>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cxnSp>
          <p:nvCxnSpPr>
            <p:cNvPr id="170" name="Straight Connector 169">
              <a:extLst>
                <a:ext uri="{FF2B5EF4-FFF2-40B4-BE49-F238E27FC236}">
                  <a16:creationId xmlns:a16="http://schemas.microsoft.com/office/drawing/2014/main" id="{EC38BB71-2B0A-4C01-A713-F016A727210A}"/>
                </a:ext>
              </a:extLst>
            </p:cNvPr>
            <p:cNvCxnSpPr>
              <a:cxnSpLocks/>
              <a:stCxn id="43" idx="2"/>
              <a:endCxn id="201" idx="6"/>
            </p:cNvCxnSpPr>
            <p:nvPr/>
          </p:nvCxnSpPr>
          <p:spPr>
            <a:xfrm flipH="1">
              <a:off x="2792841" y="3873143"/>
              <a:ext cx="672946" cy="1080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515AB79-D3B6-4F56-A5F8-59E48954558F}"/>
                </a:ext>
              </a:extLst>
            </p:cNvPr>
            <p:cNvCxnSpPr>
              <a:cxnSpLocks/>
              <a:stCxn id="43" idx="6"/>
            </p:cNvCxnSpPr>
            <p:nvPr/>
          </p:nvCxnSpPr>
          <p:spPr>
            <a:xfrm flipV="1">
              <a:off x="3915795" y="3468515"/>
              <a:ext cx="2207465" cy="323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10BA505-1872-4FF6-BEDF-295108E02E43}"/>
                </a:ext>
              </a:extLst>
            </p:cNvPr>
            <p:cNvCxnSpPr>
              <a:cxnSpLocks/>
              <a:stCxn id="37" idx="7"/>
              <a:endCxn id="64" idx="2"/>
            </p:cNvCxnSpPr>
            <p:nvPr/>
          </p:nvCxnSpPr>
          <p:spPr>
            <a:xfrm flipV="1">
              <a:off x="1609001" y="4663717"/>
              <a:ext cx="1103398" cy="1388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57F3CB7-4C29-4235-99A6-9B3C73C67A57}"/>
                </a:ext>
              </a:extLst>
            </p:cNvPr>
            <p:cNvCxnSpPr>
              <a:cxnSpLocks/>
              <a:stCxn id="64" idx="6"/>
              <a:endCxn id="40" idx="2"/>
            </p:cNvCxnSpPr>
            <p:nvPr/>
          </p:nvCxnSpPr>
          <p:spPr>
            <a:xfrm>
              <a:off x="3162165" y="4581603"/>
              <a:ext cx="1077953" cy="4898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CAA1EC4-388E-4BDA-966A-FFAE34AC791C}"/>
                </a:ext>
              </a:extLst>
            </p:cNvPr>
            <p:cNvCxnSpPr>
              <a:cxnSpLocks/>
              <a:stCxn id="34" idx="6"/>
              <a:endCxn id="134" idx="2"/>
            </p:cNvCxnSpPr>
            <p:nvPr/>
          </p:nvCxnSpPr>
          <p:spPr>
            <a:xfrm flipV="1">
              <a:off x="2349748" y="5337969"/>
              <a:ext cx="583306" cy="634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015A72-EE7B-4677-A14F-AB0AD645308E}"/>
                </a:ext>
              </a:extLst>
            </p:cNvPr>
            <p:cNvCxnSpPr>
              <a:cxnSpLocks/>
              <a:stCxn id="34" idx="7"/>
              <a:endCxn id="64" idx="3"/>
            </p:cNvCxnSpPr>
            <p:nvPr/>
          </p:nvCxnSpPr>
          <p:spPr>
            <a:xfrm flipV="1">
              <a:off x="2253587" y="4810708"/>
              <a:ext cx="553710" cy="4445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AB1C03A-D833-4C54-BB0A-91B3242372EE}"/>
                </a:ext>
              </a:extLst>
            </p:cNvPr>
            <p:cNvCxnSpPr>
              <a:cxnSpLocks/>
              <a:stCxn id="70" idx="1"/>
              <a:endCxn id="40" idx="5"/>
            </p:cNvCxnSpPr>
            <p:nvPr/>
          </p:nvCxnSpPr>
          <p:spPr>
            <a:xfrm flipH="1" flipV="1">
              <a:off x="4580462" y="4880761"/>
              <a:ext cx="275402" cy="46615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BBFDA0C-05AD-4326-9A37-1320DC4FE6D1}"/>
                </a:ext>
              </a:extLst>
            </p:cNvPr>
            <p:cNvCxnSpPr>
              <a:cxnSpLocks/>
              <a:stCxn id="204" idx="5"/>
              <a:endCxn id="49" idx="1"/>
            </p:cNvCxnSpPr>
            <p:nvPr/>
          </p:nvCxnSpPr>
          <p:spPr>
            <a:xfrm>
              <a:off x="10493139" y="5278845"/>
              <a:ext cx="282591" cy="33884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4450ACF-84D2-43C3-90E2-E78475966933}"/>
                </a:ext>
              </a:extLst>
            </p:cNvPr>
            <p:cNvCxnSpPr>
              <a:cxnSpLocks/>
              <a:stCxn id="73" idx="5"/>
              <a:endCxn id="49" idx="2"/>
            </p:cNvCxnSpPr>
            <p:nvPr/>
          </p:nvCxnSpPr>
          <p:spPr>
            <a:xfrm>
              <a:off x="9795997" y="5579278"/>
              <a:ext cx="843948" cy="14874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209F54E-EC25-443D-9B6C-26C5AF106FB3}"/>
                </a:ext>
              </a:extLst>
            </p:cNvPr>
            <p:cNvCxnSpPr>
              <a:cxnSpLocks/>
              <a:stCxn id="210" idx="6"/>
              <a:endCxn id="73" idx="2"/>
            </p:cNvCxnSpPr>
            <p:nvPr/>
          </p:nvCxnSpPr>
          <p:spPr>
            <a:xfrm>
              <a:off x="9057752" y="5295990"/>
              <a:ext cx="331156" cy="17059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C3F21B7-4683-4680-A265-7BD823DDF6F8}"/>
                </a:ext>
              </a:extLst>
            </p:cNvPr>
            <p:cNvCxnSpPr>
              <a:cxnSpLocks/>
              <a:stCxn id="73" idx="7"/>
              <a:endCxn id="204" idx="2"/>
            </p:cNvCxnSpPr>
            <p:nvPr/>
          </p:nvCxnSpPr>
          <p:spPr>
            <a:xfrm flipV="1">
              <a:off x="9756447" y="5117200"/>
              <a:ext cx="346447" cy="14121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B632EA3-B537-43DC-A27D-03629924B031}"/>
                </a:ext>
              </a:extLst>
            </p:cNvPr>
            <p:cNvCxnSpPr>
              <a:cxnSpLocks/>
              <a:stCxn id="85" idx="1"/>
              <a:endCxn id="88" idx="5"/>
            </p:cNvCxnSpPr>
            <p:nvPr/>
          </p:nvCxnSpPr>
          <p:spPr>
            <a:xfrm flipH="1" flipV="1">
              <a:off x="11160677" y="4855574"/>
              <a:ext cx="173989" cy="29928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B73C7F1-D311-45AB-8E95-1AC39235B79D}"/>
                </a:ext>
              </a:extLst>
            </p:cNvPr>
            <p:cNvCxnSpPr>
              <a:cxnSpLocks/>
              <a:stCxn id="88" idx="3"/>
              <a:endCxn id="204" idx="7"/>
            </p:cNvCxnSpPr>
            <p:nvPr/>
          </p:nvCxnSpPr>
          <p:spPr>
            <a:xfrm flipH="1">
              <a:off x="10493139" y="4778360"/>
              <a:ext cx="353604" cy="17719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C7134E9-0EC0-43E5-B5AE-97BA1D2DDF5E}"/>
                </a:ext>
              </a:extLst>
            </p:cNvPr>
            <p:cNvCxnSpPr>
              <a:cxnSpLocks/>
              <a:stCxn id="49" idx="0"/>
              <a:endCxn id="85" idx="3"/>
            </p:cNvCxnSpPr>
            <p:nvPr/>
          </p:nvCxnSpPr>
          <p:spPr>
            <a:xfrm flipV="1">
              <a:off x="10949765" y="5464061"/>
              <a:ext cx="290517" cy="1716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B0F72AF-0315-490D-B6AA-09B75B85262A}"/>
                </a:ext>
              </a:extLst>
            </p:cNvPr>
            <p:cNvCxnSpPr>
              <a:cxnSpLocks/>
              <a:endCxn id="76" idx="3"/>
            </p:cNvCxnSpPr>
            <p:nvPr/>
          </p:nvCxnSpPr>
          <p:spPr>
            <a:xfrm>
              <a:off x="5781783" y="3225910"/>
              <a:ext cx="2265687" cy="98255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D3AB644-C87D-4E19-811E-A41F0C2EFBB9}"/>
                </a:ext>
              </a:extLst>
            </p:cNvPr>
            <p:cNvCxnSpPr>
              <a:cxnSpLocks/>
              <a:endCxn id="79" idx="2"/>
            </p:cNvCxnSpPr>
            <p:nvPr/>
          </p:nvCxnSpPr>
          <p:spPr>
            <a:xfrm>
              <a:off x="6141919" y="3415111"/>
              <a:ext cx="1245050" cy="108486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671C5D9-F5CA-4793-906D-126CFA78143D}"/>
                </a:ext>
              </a:extLst>
            </p:cNvPr>
            <p:cNvCxnSpPr>
              <a:cxnSpLocks/>
              <a:endCxn id="67" idx="1"/>
            </p:cNvCxnSpPr>
            <p:nvPr/>
          </p:nvCxnSpPr>
          <p:spPr>
            <a:xfrm>
              <a:off x="6162330" y="3433995"/>
              <a:ext cx="832217" cy="15862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4780DB6-DA7E-43AF-91A8-1468FFAC6568}"/>
                </a:ext>
              </a:extLst>
            </p:cNvPr>
            <p:cNvCxnSpPr>
              <a:cxnSpLocks/>
              <a:endCxn id="166" idx="0"/>
            </p:cNvCxnSpPr>
            <p:nvPr/>
          </p:nvCxnSpPr>
          <p:spPr>
            <a:xfrm>
              <a:off x="6160965" y="3421281"/>
              <a:ext cx="346673" cy="23962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20CF74F-57DD-4674-AC50-CC4BBC8F5797}"/>
                </a:ext>
              </a:extLst>
            </p:cNvPr>
            <p:cNvCxnSpPr>
              <a:cxnSpLocks/>
            </p:cNvCxnSpPr>
            <p:nvPr/>
          </p:nvCxnSpPr>
          <p:spPr>
            <a:xfrm flipH="1">
              <a:off x="6736238" y="6000576"/>
              <a:ext cx="605400" cy="9102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23CA1CC-A960-4990-A762-034FD3513C6E}"/>
                </a:ext>
              </a:extLst>
            </p:cNvPr>
            <p:cNvCxnSpPr>
              <a:cxnSpLocks/>
              <a:stCxn id="67" idx="5"/>
              <a:endCxn id="82" idx="1"/>
            </p:cNvCxnSpPr>
            <p:nvPr/>
          </p:nvCxnSpPr>
          <p:spPr>
            <a:xfrm>
              <a:off x="7231267" y="5411355"/>
              <a:ext cx="213995" cy="43915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BDE5D5D-64C8-4914-A29D-845B25C02189}"/>
                </a:ext>
              </a:extLst>
            </p:cNvPr>
            <p:cNvCxnSpPr>
              <a:cxnSpLocks/>
              <a:stCxn id="121" idx="7"/>
              <a:endCxn id="127" idx="4"/>
            </p:cNvCxnSpPr>
            <p:nvPr/>
          </p:nvCxnSpPr>
          <p:spPr>
            <a:xfrm flipV="1">
              <a:off x="9260619" y="3487586"/>
              <a:ext cx="126572" cy="18873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EB420D2-5124-46DF-A4B5-4034B2E0B72C}"/>
                </a:ext>
              </a:extLst>
            </p:cNvPr>
            <p:cNvCxnSpPr>
              <a:cxnSpLocks/>
              <a:stCxn id="97" idx="2"/>
              <a:endCxn id="100" idx="7"/>
            </p:cNvCxnSpPr>
            <p:nvPr/>
          </p:nvCxnSpPr>
          <p:spPr>
            <a:xfrm flipH="1" flipV="1">
              <a:off x="7845586" y="2186659"/>
              <a:ext cx="731810" cy="1105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70F4ECC-CBC3-4C73-BE92-A65957914837}"/>
                </a:ext>
              </a:extLst>
            </p:cNvPr>
            <p:cNvGrpSpPr>
              <a:grpSpLocks noChangeAspect="1"/>
            </p:cNvGrpSpPr>
            <p:nvPr/>
          </p:nvGrpSpPr>
          <p:grpSpPr>
            <a:xfrm>
              <a:off x="7183654" y="1155600"/>
              <a:ext cx="457200" cy="457200"/>
              <a:chOff x="9083273" y="2224226"/>
              <a:chExt cx="493034" cy="493034"/>
            </a:xfrm>
          </p:grpSpPr>
          <p:sp useBgFill="1">
            <p:nvSpPr>
              <p:cNvPr id="193" name="Oval 192">
                <a:extLst>
                  <a:ext uri="{FF2B5EF4-FFF2-40B4-BE49-F238E27FC236}">
                    <a16:creationId xmlns:a16="http://schemas.microsoft.com/office/drawing/2014/main" id="{348F5272-3D90-4188-AC1C-B294A8995203}"/>
                  </a:ext>
                </a:extLst>
              </p:cNvPr>
              <p:cNvSpPr/>
              <p:nvPr/>
            </p:nvSpPr>
            <p:spPr bwMode="auto">
              <a:xfrm rot="1910594">
                <a:off x="9083273" y="2224226"/>
                <a:ext cx="493034" cy="49303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boy" title="Icon of a man">
                <a:extLst>
                  <a:ext uri="{FF2B5EF4-FFF2-40B4-BE49-F238E27FC236}">
                    <a16:creationId xmlns:a16="http://schemas.microsoft.com/office/drawing/2014/main" id="{287F4A6D-F817-48DA-A8A9-F45BC8E779CB}"/>
                  </a:ext>
                </a:extLst>
              </p:cNvPr>
              <p:cNvSpPr>
                <a:spLocks noChangeAspect="1" noEditPoints="1"/>
              </p:cNvSpPr>
              <p:nvPr/>
            </p:nvSpPr>
            <p:spPr bwMode="auto">
              <a:xfrm>
                <a:off x="9189284" y="226570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cxnSp>
          <p:nvCxnSpPr>
            <p:cNvPr id="195" name="Straight Connector 194">
              <a:extLst>
                <a:ext uri="{FF2B5EF4-FFF2-40B4-BE49-F238E27FC236}">
                  <a16:creationId xmlns:a16="http://schemas.microsoft.com/office/drawing/2014/main" id="{C1B965FB-5BBF-41E3-905B-81E97CF8B3C9}"/>
                </a:ext>
              </a:extLst>
            </p:cNvPr>
            <p:cNvCxnSpPr>
              <a:cxnSpLocks/>
              <a:stCxn id="118" idx="0"/>
              <a:endCxn id="193" idx="4"/>
            </p:cNvCxnSpPr>
            <p:nvPr/>
          </p:nvCxnSpPr>
          <p:spPr>
            <a:xfrm flipV="1">
              <a:off x="7034069" y="1578395"/>
              <a:ext cx="257576" cy="10623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E604219-25F3-4A85-902A-1D7D7A37E1EF}"/>
                </a:ext>
              </a:extLst>
            </p:cNvPr>
            <p:cNvCxnSpPr>
              <a:cxnSpLocks/>
              <a:stCxn id="100" idx="3"/>
              <a:endCxn id="118" idx="7"/>
            </p:cNvCxnSpPr>
            <p:nvPr/>
          </p:nvCxnSpPr>
          <p:spPr>
            <a:xfrm flipH="1" flipV="1">
              <a:off x="7050040" y="1858866"/>
              <a:ext cx="371636" cy="1565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A3C2EA01-ED5D-4C11-8D0E-FE8C72202D4A}"/>
                </a:ext>
              </a:extLst>
            </p:cNvPr>
            <p:cNvGrpSpPr/>
            <p:nvPr/>
          </p:nvGrpSpPr>
          <p:grpSpPr>
            <a:xfrm>
              <a:off x="950884" y="3421347"/>
              <a:ext cx="457200" cy="457200"/>
              <a:chOff x="4835090" y="6953298"/>
              <a:chExt cx="457200" cy="457200"/>
            </a:xfrm>
          </p:grpSpPr>
          <p:sp useBgFill="1">
            <p:nvSpPr>
              <p:cNvPr id="198" name="Oval 197">
                <a:extLst>
                  <a:ext uri="{FF2B5EF4-FFF2-40B4-BE49-F238E27FC236}">
                    <a16:creationId xmlns:a16="http://schemas.microsoft.com/office/drawing/2014/main" id="{1F6D4862-5AD7-4032-9156-3D41B7027BE0}"/>
                  </a:ext>
                </a:extLst>
              </p:cNvPr>
              <p:cNvSpPr/>
              <p:nvPr/>
            </p:nvSpPr>
            <p:spPr bwMode="auto">
              <a:xfrm rot="623412">
                <a:off x="4835090"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9" name="Train2_EA0E" title="Icon of a train">
                <a:extLst>
                  <a:ext uri="{FF2B5EF4-FFF2-40B4-BE49-F238E27FC236}">
                    <a16:creationId xmlns:a16="http://schemas.microsoft.com/office/drawing/2014/main" id="{895644CE-BD5A-4523-B649-D3EED0937654}"/>
                  </a:ext>
                </a:extLst>
              </p:cNvPr>
              <p:cNvSpPr>
                <a:spLocks noChangeAspect="1" noEditPoints="1"/>
              </p:cNvSpPr>
              <p:nvPr/>
            </p:nvSpPr>
            <p:spPr bwMode="auto">
              <a:xfrm>
                <a:off x="4939876" y="7021878"/>
                <a:ext cx="247628" cy="320040"/>
              </a:xfrm>
              <a:custGeom>
                <a:avLst/>
                <a:gdLst>
                  <a:gd name="T0" fmla="*/ 2996 w 2996"/>
                  <a:gd name="T1" fmla="*/ 3872 h 3872"/>
                  <a:gd name="T2" fmla="*/ 2369 w 2996"/>
                  <a:gd name="T3" fmla="*/ 3245 h 3872"/>
                  <a:gd name="T4" fmla="*/ 621 w 2996"/>
                  <a:gd name="T5" fmla="*/ 3251 h 3872"/>
                  <a:gd name="T6" fmla="*/ 0 w 2996"/>
                  <a:gd name="T7" fmla="*/ 3872 h 3872"/>
                  <a:gd name="T8" fmla="*/ 1867 w 2996"/>
                  <a:gd name="T9" fmla="*/ 1624 h 3872"/>
                  <a:gd name="T10" fmla="*/ 1492 w 2996"/>
                  <a:gd name="T11" fmla="*/ 1998 h 3872"/>
                  <a:gd name="T12" fmla="*/ 1117 w 2996"/>
                  <a:gd name="T13" fmla="*/ 1624 h 3872"/>
                  <a:gd name="T14" fmla="*/ 1492 w 2996"/>
                  <a:gd name="T15" fmla="*/ 1249 h 3872"/>
                  <a:gd name="T16" fmla="*/ 1867 w 2996"/>
                  <a:gd name="T17" fmla="*/ 1624 h 3872"/>
                  <a:gd name="T18" fmla="*/ 1492 w 2996"/>
                  <a:gd name="T19" fmla="*/ 0 h 3872"/>
                  <a:gd name="T20" fmla="*/ 1492 w 2996"/>
                  <a:gd name="T21" fmla="*/ 749 h 3872"/>
                  <a:gd name="T22" fmla="*/ 480 w 2996"/>
                  <a:gd name="T23" fmla="*/ 999 h 3872"/>
                  <a:gd name="T24" fmla="*/ 1492 w 2996"/>
                  <a:gd name="T25" fmla="*/ 749 h 3872"/>
                  <a:gd name="T26" fmla="*/ 2504 w 2996"/>
                  <a:gd name="T27" fmla="*/ 999 h 3872"/>
                  <a:gd name="T28" fmla="*/ 368 w 2996"/>
                  <a:gd name="T29" fmla="*/ 2748 h 3872"/>
                  <a:gd name="T30" fmla="*/ 2616 w 2996"/>
                  <a:gd name="T31" fmla="*/ 2748 h 3872"/>
                  <a:gd name="T32" fmla="*/ 1492 w 2996"/>
                  <a:gd name="T33" fmla="*/ 2748 h 3872"/>
                  <a:gd name="T34" fmla="*/ 1492 w 2996"/>
                  <a:gd name="T35" fmla="*/ 3539 h 3872"/>
                  <a:gd name="T36" fmla="*/ 2117 w 2996"/>
                  <a:gd name="T37" fmla="*/ 2748 h 3872"/>
                  <a:gd name="T38" fmla="*/ 2117 w 2996"/>
                  <a:gd name="T39" fmla="*/ 3330 h 3872"/>
                  <a:gd name="T40" fmla="*/ 867 w 2996"/>
                  <a:gd name="T41" fmla="*/ 2748 h 3872"/>
                  <a:gd name="T42" fmla="*/ 867 w 2996"/>
                  <a:gd name="T43" fmla="*/ 3330 h 3872"/>
                  <a:gd name="T44" fmla="*/ 2445 w 2996"/>
                  <a:gd name="T45" fmla="*/ 3221 h 3872"/>
                  <a:gd name="T46" fmla="*/ 1492 w 2996"/>
                  <a:gd name="T47" fmla="*/ 3539 h 3872"/>
                  <a:gd name="T48" fmla="*/ 539 w 2996"/>
                  <a:gd name="T49" fmla="*/ 3221 h 3872"/>
                  <a:gd name="T50" fmla="*/ 368 w 2996"/>
                  <a:gd name="T51" fmla="*/ 2984 h 3872"/>
                  <a:gd name="T52" fmla="*/ 368 w 2996"/>
                  <a:gd name="T53" fmla="*/ 1249 h 3872"/>
                  <a:gd name="T54" fmla="*/ 493 w 2996"/>
                  <a:gd name="T55" fmla="*/ 874 h 3872"/>
                  <a:gd name="T56" fmla="*/ 493 w 2996"/>
                  <a:gd name="T57" fmla="*/ 414 h 3872"/>
                  <a:gd name="T58" fmla="*/ 682 w 2996"/>
                  <a:gd name="T59" fmla="*/ 171 h 3872"/>
                  <a:gd name="T60" fmla="*/ 1242 w 2996"/>
                  <a:gd name="T61" fmla="*/ 31 h 3872"/>
                  <a:gd name="T62" fmla="*/ 1363 w 2996"/>
                  <a:gd name="T63" fmla="*/ 8 h 3872"/>
                  <a:gd name="T64" fmla="*/ 1492 w 2996"/>
                  <a:gd name="T65" fmla="*/ 0 h 3872"/>
                  <a:gd name="T66" fmla="*/ 1621 w 2996"/>
                  <a:gd name="T67" fmla="*/ 8 h 3872"/>
                  <a:gd name="T68" fmla="*/ 1742 w 2996"/>
                  <a:gd name="T69" fmla="*/ 31 h 3872"/>
                  <a:gd name="T70" fmla="*/ 2302 w 2996"/>
                  <a:gd name="T71" fmla="*/ 171 h 3872"/>
                  <a:gd name="T72" fmla="*/ 2491 w 2996"/>
                  <a:gd name="T73" fmla="*/ 414 h 3872"/>
                  <a:gd name="T74" fmla="*/ 2491 w 2996"/>
                  <a:gd name="T75" fmla="*/ 874 h 3872"/>
                  <a:gd name="T76" fmla="*/ 2616 w 2996"/>
                  <a:gd name="T77" fmla="*/ 1249 h 3872"/>
                  <a:gd name="T78" fmla="*/ 2616 w 2996"/>
                  <a:gd name="T79" fmla="*/ 2984 h 3872"/>
                  <a:gd name="T80" fmla="*/ 2445 w 2996"/>
                  <a:gd name="T81" fmla="*/ 3221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96" h="3872">
                    <a:moveTo>
                      <a:pt x="2996" y="3872"/>
                    </a:moveTo>
                    <a:cubicBezTo>
                      <a:pt x="2369" y="3245"/>
                      <a:pt x="2369" y="3245"/>
                      <a:pt x="2369" y="3245"/>
                    </a:cubicBezTo>
                    <a:moveTo>
                      <a:pt x="621" y="3251"/>
                    </a:moveTo>
                    <a:cubicBezTo>
                      <a:pt x="0" y="3872"/>
                      <a:pt x="0" y="3872"/>
                      <a:pt x="0" y="3872"/>
                    </a:cubicBezTo>
                    <a:moveTo>
                      <a:pt x="1867" y="1624"/>
                    </a:moveTo>
                    <a:cubicBezTo>
                      <a:pt x="1867" y="1831"/>
                      <a:pt x="1699" y="1998"/>
                      <a:pt x="1492" y="1998"/>
                    </a:cubicBezTo>
                    <a:cubicBezTo>
                      <a:pt x="1285" y="1998"/>
                      <a:pt x="1117" y="1831"/>
                      <a:pt x="1117" y="1624"/>
                    </a:cubicBezTo>
                    <a:cubicBezTo>
                      <a:pt x="1117" y="1417"/>
                      <a:pt x="1285" y="1249"/>
                      <a:pt x="1492" y="1249"/>
                    </a:cubicBezTo>
                    <a:cubicBezTo>
                      <a:pt x="1699" y="1249"/>
                      <a:pt x="1867" y="1417"/>
                      <a:pt x="1867" y="1624"/>
                    </a:cubicBezTo>
                    <a:close/>
                    <a:moveTo>
                      <a:pt x="1492" y="0"/>
                    </a:moveTo>
                    <a:cubicBezTo>
                      <a:pt x="1492" y="749"/>
                      <a:pt x="1492" y="749"/>
                      <a:pt x="1492" y="749"/>
                    </a:cubicBezTo>
                    <a:moveTo>
                      <a:pt x="480" y="999"/>
                    </a:moveTo>
                    <a:cubicBezTo>
                      <a:pt x="1492" y="749"/>
                      <a:pt x="1492" y="749"/>
                      <a:pt x="1492" y="749"/>
                    </a:cubicBezTo>
                    <a:cubicBezTo>
                      <a:pt x="2504" y="999"/>
                      <a:pt x="2504" y="999"/>
                      <a:pt x="2504" y="999"/>
                    </a:cubicBezTo>
                    <a:moveTo>
                      <a:pt x="368" y="2748"/>
                    </a:moveTo>
                    <a:cubicBezTo>
                      <a:pt x="2616" y="2748"/>
                      <a:pt x="2616" y="2748"/>
                      <a:pt x="2616" y="2748"/>
                    </a:cubicBezTo>
                    <a:moveTo>
                      <a:pt x="1492" y="2748"/>
                    </a:moveTo>
                    <a:cubicBezTo>
                      <a:pt x="1492" y="3539"/>
                      <a:pt x="1492" y="3539"/>
                      <a:pt x="1492" y="3539"/>
                    </a:cubicBezTo>
                    <a:moveTo>
                      <a:pt x="2117" y="2748"/>
                    </a:moveTo>
                    <a:cubicBezTo>
                      <a:pt x="2117" y="3330"/>
                      <a:pt x="2117" y="3330"/>
                      <a:pt x="2117" y="3330"/>
                    </a:cubicBezTo>
                    <a:moveTo>
                      <a:pt x="867" y="2748"/>
                    </a:moveTo>
                    <a:cubicBezTo>
                      <a:pt x="867" y="3330"/>
                      <a:pt x="867" y="3330"/>
                      <a:pt x="867" y="3330"/>
                    </a:cubicBezTo>
                    <a:moveTo>
                      <a:pt x="2445" y="3221"/>
                    </a:moveTo>
                    <a:cubicBezTo>
                      <a:pt x="1492" y="3539"/>
                      <a:pt x="1492" y="3539"/>
                      <a:pt x="1492" y="3539"/>
                    </a:cubicBezTo>
                    <a:cubicBezTo>
                      <a:pt x="539" y="3221"/>
                      <a:pt x="539" y="3221"/>
                      <a:pt x="539" y="3221"/>
                    </a:cubicBezTo>
                    <a:cubicBezTo>
                      <a:pt x="437" y="3187"/>
                      <a:pt x="368" y="3092"/>
                      <a:pt x="368" y="2984"/>
                    </a:cubicBezTo>
                    <a:cubicBezTo>
                      <a:pt x="368" y="1249"/>
                      <a:pt x="368" y="1249"/>
                      <a:pt x="368" y="1249"/>
                    </a:cubicBezTo>
                    <a:cubicBezTo>
                      <a:pt x="493" y="874"/>
                      <a:pt x="493" y="874"/>
                      <a:pt x="493" y="874"/>
                    </a:cubicBezTo>
                    <a:cubicBezTo>
                      <a:pt x="493" y="414"/>
                      <a:pt x="493" y="414"/>
                      <a:pt x="493" y="414"/>
                    </a:cubicBezTo>
                    <a:cubicBezTo>
                      <a:pt x="493" y="299"/>
                      <a:pt x="571" y="199"/>
                      <a:pt x="682" y="171"/>
                    </a:cubicBezTo>
                    <a:cubicBezTo>
                      <a:pt x="1242" y="31"/>
                      <a:pt x="1242" y="31"/>
                      <a:pt x="1242" y="31"/>
                    </a:cubicBezTo>
                    <a:cubicBezTo>
                      <a:pt x="1281" y="21"/>
                      <a:pt x="1321" y="13"/>
                      <a:pt x="1363" y="8"/>
                    </a:cubicBezTo>
                    <a:cubicBezTo>
                      <a:pt x="1404" y="3"/>
                      <a:pt x="1448" y="0"/>
                      <a:pt x="1492" y="0"/>
                    </a:cubicBezTo>
                    <a:cubicBezTo>
                      <a:pt x="1536" y="0"/>
                      <a:pt x="1580" y="3"/>
                      <a:pt x="1621" y="8"/>
                    </a:cubicBezTo>
                    <a:cubicBezTo>
                      <a:pt x="1663" y="13"/>
                      <a:pt x="1703" y="21"/>
                      <a:pt x="1742" y="31"/>
                    </a:cubicBezTo>
                    <a:cubicBezTo>
                      <a:pt x="2302" y="171"/>
                      <a:pt x="2302" y="171"/>
                      <a:pt x="2302" y="171"/>
                    </a:cubicBezTo>
                    <a:cubicBezTo>
                      <a:pt x="2413" y="199"/>
                      <a:pt x="2491" y="299"/>
                      <a:pt x="2491" y="414"/>
                    </a:cubicBezTo>
                    <a:cubicBezTo>
                      <a:pt x="2491" y="874"/>
                      <a:pt x="2491" y="874"/>
                      <a:pt x="2491" y="874"/>
                    </a:cubicBezTo>
                    <a:cubicBezTo>
                      <a:pt x="2616" y="1249"/>
                      <a:pt x="2616" y="1249"/>
                      <a:pt x="2616" y="1249"/>
                    </a:cubicBezTo>
                    <a:cubicBezTo>
                      <a:pt x="2616" y="2984"/>
                      <a:pt x="2616" y="2984"/>
                      <a:pt x="2616" y="2984"/>
                    </a:cubicBezTo>
                    <a:cubicBezTo>
                      <a:pt x="2616" y="3092"/>
                      <a:pt x="2547" y="3187"/>
                      <a:pt x="2445" y="322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0" name="Group 199">
              <a:extLst>
                <a:ext uri="{FF2B5EF4-FFF2-40B4-BE49-F238E27FC236}">
                  <a16:creationId xmlns:a16="http://schemas.microsoft.com/office/drawing/2014/main" id="{9719BBD6-8417-4FED-BAF1-EF4B289C0FDD}"/>
                </a:ext>
              </a:extLst>
            </p:cNvPr>
            <p:cNvGrpSpPr/>
            <p:nvPr/>
          </p:nvGrpSpPr>
          <p:grpSpPr>
            <a:xfrm>
              <a:off x="2335641" y="3655352"/>
              <a:ext cx="457200" cy="457200"/>
              <a:chOff x="4165619" y="6953298"/>
              <a:chExt cx="457200" cy="457200"/>
            </a:xfrm>
          </p:grpSpPr>
          <p:sp useBgFill="1">
            <p:nvSpPr>
              <p:cNvPr id="201" name="Oval 200">
                <a:extLst>
                  <a:ext uri="{FF2B5EF4-FFF2-40B4-BE49-F238E27FC236}">
                    <a16:creationId xmlns:a16="http://schemas.microsoft.com/office/drawing/2014/main" id="{4C0C61F1-A92F-4882-BBC5-E942DCF52FC0}"/>
                  </a:ext>
                </a:extLst>
              </p:cNvPr>
              <p:cNvSpPr/>
              <p:nvPr/>
            </p:nvSpPr>
            <p:spPr bwMode="auto">
              <a:xfrm>
                <a:off x="4165619"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2" name="Airplane_E709" title="Icon of an airplane">
                <a:extLst>
                  <a:ext uri="{FF2B5EF4-FFF2-40B4-BE49-F238E27FC236}">
                    <a16:creationId xmlns:a16="http://schemas.microsoft.com/office/drawing/2014/main" id="{BED1A215-23C2-4F5B-8069-7F1F171D34A5}"/>
                  </a:ext>
                </a:extLst>
              </p:cNvPr>
              <p:cNvSpPr>
                <a:spLocks noChangeAspect="1"/>
              </p:cNvSpPr>
              <p:nvPr/>
            </p:nvSpPr>
            <p:spPr bwMode="auto">
              <a:xfrm>
                <a:off x="4255340" y="7021878"/>
                <a:ext cx="315859" cy="32004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3" name="Group 202">
              <a:extLst>
                <a:ext uri="{FF2B5EF4-FFF2-40B4-BE49-F238E27FC236}">
                  <a16:creationId xmlns:a16="http://schemas.microsoft.com/office/drawing/2014/main" id="{C565C807-0178-42A9-9DA6-7EDBA7892ACF}"/>
                </a:ext>
              </a:extLst>
            </p:cNvPr>
            <p:cNvGrpSpPr/>
            <p:nvPr/>
          </p:nvGrpSpPr>
          <p:grpSpPr>
            <a:xfrm>
              <a:off x="10102894" y="4888600"/>
              <a:ext cx="457200" cy="457200"/>
              <a:chOff x="5485511" y="6953298"/>
              <a:chExt cx="457200" cy="457200"/>
            </a:xfrm>
          </p:grpSpPr>
          <p:sp useBgFill="1">
            <p:nvSpPr>
              <p:cNvPr id="204" name="Oval 203">
                <a:extLst>
                  <a:ext uri="{FF2B5EF4-FFF2-40B4-BE49-F238E27FC236}">
                    <a16:creationId xmlns:a16="http://schemas.microsoft.com/office/drawing/2014/main" id="{A3AA1743-5B84-493F-A1E5-90650951FEC4}"/>
                  </a:ext>
                </a:extLst>
              </p:cNvPr>
              <p:cNvSpPr/>
              <p:nvPr/>
            </p:nvSpPr>
            <p:spPr bwMode="auto">
              <a:xfrm>
                <a:off x="5485511"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5" name="Temperature_med" title="Icon of a thermometer showing medium temperature">
                <a:extLst>
                  <a:ext uri="{FF2B5EF4-FFF2-40B4-BE49-F238E27FC236}">
                    <a16:creationId xmlns:a16="http://schemas.microsoft.com/office/drawing/2014/main" id="{20B641AF-0773-4A30-A8AD-95B590087FC3}"/>
                  </a:ext>
                </a:extLst>
              </p:cNvPr>
              <p:cNvSpPr>
                <a:spLocks noChangeAspect="1" noEditPoints="1"/>
              </p:cNvSpPr>
              <p:nvPr/>
            </p:nvSpPr>
            <p:spPr bwMode="auto">
              <a:xfrm>
                <a:off x="5650119" y="7021878"/>
                <a:ext cx="127985" cy="32004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6" name="Group 205">
              <a:extLst>
                <a:ext uri="{FF2B5EF4-FFF2-40B4-BE49-F238E27FC236}">
                  <a16:creationId xmlns:a16="http://schemas.microsoft.com/office/drawing/2014/main" id="{CDBB6023-1719-4C09-90D1-4D17A98B32FE}"/>
                </a:ext>
              </a:extLst>
            </p:cNvPr>
            <p:cNvGrpSpPr/>
            <p:nvPr/>
          </p:nvGrpSpPr>
          <p:grpSpPr>
            <a:xfrm>
              <a:off x="566513" y="2318426"/>
              <a:ext cx="457200" cy="457200"/>
              <a:chOff x="3534248" y="6953298"/>
              <a:chExt cx="457200" cy="457200"/>
            </a:xfrm>
          </p:grpSpPr>
          <p:sp useBgFill="1">
            <p:nvSpPr>
              <p:cNvPr id="207" name="Oval 206">
                <a:extLst>
                  <a:ext uri="{FF2B5EF4-FFF2-40B4-BE49-F238E27FC236}">
                    <a16:creationId xmlns:a16="http://schemas.microsoft.com/office/drawing/2014/main" id="{BE5413C8-0225-4079-881F-91FA8DF0173F}"/>
                  </a:ext>
                </a:extLst>
              </p:cNvPr>
              <p:cNvSpPr/>
              <p:nvPr/>
            </p:nvSpPr>
            <p:spPr bwMode="auto">
              <a:xfrm>
                <a:off x="3534248"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8" name="bot_3" title="Icon of two chevron brackets with two dots between them">
                <a:extLst>
                  <a:ext uri="{FF2B5EF4-FFF2-40B4-BE49-F238E27FC236}">
                    <a16:creationId xmlns:a16="http://schemas.microsoft.com/office/drawing/2014/main" id="{96335B4C-E9E8-4806-8F7D-361FE8BF39DC}"/>
                  </a:ext>
                </a:extLst>
              </p:cNvPr>
              <p:cNvSpPr>
                <a:spLocks noChangeAspect="1" noEditPoints="1"/>
              </p:cNvSpPr>
              <p:nvPr/>
            </p:nvSpPr>
            <p:spPr bwMode="auto">
              <a:xfrm>
                <a:off x="3579968" y="7050682"/>
                <a:ext cx="365760" cy="262433"/>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9" name="Group 208">
              <a:extLst>
                <a:ext uri="{FF2B5EF4-FFF2-40B4-BE49-F238E27FC236}">
                  <a16:creationId xmlns:a16="http://schemas.microsoft.com/office/drawing/2014/main" id="{9EAC35B8-79E7-4060-A43F-295ADB0CE11D}"/>
                </a:ext>
              </a:extLst>
            </p:cNvPr>
            <p:cNvGrpSpPr/>
            <p:nvPr/>
          </p:nvGrpSpPr>
          <p:grpSpPr>
            <a:xfrm>
              <a:off x="8600552" y="5067390"/>
              <a:ext cx="457200" cy="457200"/>
              <a:chOff x="6135932" y="6953298"/>
              <a:chExt cx="457200" cy="457200"/>
            </a:xfrm>
          </p:grpSpPr>
          <p:sp useBgFill="1">
            <p:nvSpPr>
              <p:cNvPr id="210" name="Oval 209">
                <a:extLst>
                  <a:ext uri="{FF2B5EF4-FFF2-40B4-BE49-F238E27FC236}">
                    <a16:creationId xmlns:a16="http://schemas.microsoft.com/office/drawing/2014/main" id="{F94DA9A7-1ACE-4EF8-8E5D-D2A88ABFAE2D}"/>
                  </a:ext>
                </a:extLst>
              </p:cNvPr>
              <p:cNvSpPr/>
              <p:nvPr/>
            </p:nvSpPr>
            <p:spPr bwMode="auto">
              <a:xfrm>
                <a:off x="6135932"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1" name="speedometer_2" title="Icon of a spedometer showing fast speed">
                <a:extLst>
                  <a:ext uri="{FF2B5EF4-FFF2-40B4-BE49-F238E27FC236}">
                    <a16:creationId xmlns:a16="http://schemas.microsoft.com/office/drawing/2014/main" id="{E830A099-48EF-480E-8998-68D061AE6943}"/>
                  </a:ext>
                </a:extLst>
              </p:cNvPr>
              <p:cNvSpPr>
                <a:spLocks noChangeAspect="1" noEditPoints="1"/>
              </p:cNvSpPr>
              <p:nvPr/>
            </p:nvSpPr>
            <p:spPr bwMode="auto">
              <a:xfrm>
                <a:off x="6204512" y="7021878"/>
                <a:ext cx="320040" cy="32004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12" name="Group 211">
              <a:extLst>
                <a:ext uri="{FF2B5EF4-FFF2-40B4-BE49-F238E27FC236}">
                  <a16:creationId xmlns:a16="http://schemas.microsoft.com/office/drawing/2014/main" id="{23B20793-3E19-49DC-946E-2C71BF9A0180}"/>
                </a:ext>
              </a:extLst>
            </p:cNvPr>
            <p:cNvGrpSpPr/>
            <p:nvPr/>
          </p:nvGrpSpPr>
          <p:grpSpPr>
            <a:xfrm>
              <a:off x="7766421" y="5184831"/>
              <a:ext cx="457200" cy="457200"/>
              <a:chOff x="6786353" y="6953298"/>
              <a:chExt cx="457200" cy="457200"/>
            </a:xfrm>
          </p:grpSpPr>
          <p:sp useBgFill="1">
            <p:nvSpPr>
              <p:cNvPr id="213" name="Oval 212">
                <a:extLst>
                  <a:ext uri="{FF2B5EF4-FFF2-40B4-BE49-F238E27FC236}">
                    <a16:creationId xmlns:a16="http://schemas.microsoft.com/office/drawing/2014/main" id="{E390A0F6-316E-4A64-8AA3-0DFDB05E79CD}"/>
                  </a:ext>
                </a:extLst>
              </p:cNvPr>
              <p:cNvSpPr/>
              <p:nvPr/>
            </p:nvSpPr>
            <p:spPr bwMode="auto">
              <a:xfrm rot="20197877">
                <a:off x="6786353"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4" name="plant_3" title="Icon of three stalks of wheat">
                <a:extLst>
                  <a:ext uri="{FF2B5EF4-FFF2-40B4-BE49-F238E27FC236}">
                    <a16:creationId xmlns:a16="http://schemas.microsoft.com/office/drawing/2014/main" id="{31DA750C-BC75-4C1C-AC93-467717E7D38C}"/>
                  </a:ext>
                </a:extLst>
              </p:cNvPr>
              <p:cNvSpPr>
                <a:spLocks noChangeAspect="1" noEditPoints="1"/>
              </p:cNvSpPr>
              <p:nvPr/>
            </p:nvSpPr>
            <p:spPr bwMode="auto">
              <a:xfrm>
                <a:off x="6921989" y="7021878"/>
                <a:ext cx="185928" cy="32004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15" name="Straight Connector 214">
              <a:extLst>
                <a:ext uri="{FF2B5EF4-FFF2-40B4-BE49-F238E27FC236}">
                  <a16:creationId xmlns:a16="http://schemas.microsoft.com/office/drawing/2014/main" id="{570C211A-A8E5-4BA9-A74A-96F05CAD4EFA}"/>
                </a:ext>
              </a:extLst>
            </p:cNvPr>
            <p:cNvCxnSpPr>
              <a:cxnSpLocks/>
              <a:stCxn id="52" idx="5"/>
              <a:endCxn id="61" idx="2"/>
            </p:cNvCxnSpPr>
            <p:nvPr/>
          </p:nvCxnSpPr>
          <p:spPr>
            <a:xfrm flipV="1">
              <a:off x="9162029" y="4561806"/>
              <a:ext cx="420162" cy="1781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C30DF7-BE6C-4AC4-A4BF-5DE2194FF37E}"/>
                </a:ext>
              </a:extLst>
            </p:cNvPr>
            <p:cNvCxnSpPr>
              <a:cxnSpLocks/>
              <a:stCxn id="52" idx="1"/>
              <a:endCxn id="76" idx="7"/>
            </p:cNvCxnSpPr>
            <p:nvPr/>
          </p:nvCxnSpPr>
          <p:spPr>
            <a:xfrm flipH="1" flipV="1">
              <a:off x="8416158" y="4401273"/>
              <a:ext cx="312215" cy="33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099BC47-C186-4FD0-9618-3D9D34F60A9C}"/>
                </a:ext>
              </a:extLst>
            </p:cNvPr>
            <p:cNvCxnSpPr>
              <a:cxnSpLocks/>
              <a:stCxn id="67" idx="7"/>
              <a:endCxn id="79" idx="4"/>
            </p:cNvCxnSpPr>
            <p:nvPr/>
          </p:nvCxnSpPr>
          <p:spPr>
            <a:xfrm flipV="1">
              <a:off x="7308481" y="4797392"/>
              <a:ext cx="205217" cy="3000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263122C-CCDF-4CF2-9A81-FCC9C80B4727}"/>
                </a:ext>
              </a:extLst>
            </p:cNvPr>
            <p:cNvCxnSpPr>
              <a:cxnSpLocks/>
              <a:stCxn id="79" idx="7"/>
              <a:endCxn id="76" idx="4"/>
            </p:cNvCxnSpPr>
            <p:nvPr/>
          </p:nvCxnSpPr>
          <p:spPr>
            <a:xfrm flipV="1">
              <a:off x="7809346" y="4367049"/>
              <a:ext cx="223948" cy="1286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B244A02-ED22-4AAC-AD91-456F41B4F387}"/>
                </a:ext>
              </a:extLst>
            </p:cNvPr>
            <p:cNvCxnSpPr>
              <a:cxnSpLocks/>
              <a:stCxn id="210" idx="2"/>
              <a:endCxn id="213" idx="6"/>
            </p:cNvCxnSpPr>
            <p:nvPr/>
          </p:nvCxnSpPr>
          <p:spPr>
            <a:xfrm flipH="1">
              <a:off x="8204869" y="5295990"/>
              <a:ext cx="395683" cy="2676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2DF08BD-5B16-4AFE-A4D5-281C930365A1}"/>
                </a:ext>
              </a:extLst>
            </p:cNvPr>
            <p:cNvCxnSpPr>
              <a:cxnSpLocks/>
              <a:stCxn id="79" idx="5"/>
              <a:endCxn id="213" idx="0"/>
            </p:cNvCxnSpPr>
            <p:nvPr/>
          </p:nvCxnSpPr>
          <p:spPr>
            <a:xfrm>
              <a:off x="7688652" y="4795625"/>
              <a:ext cx="215696" cy="4079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C19481C-7007-40A6-B40F-225386430DD7}"/>
                </a:ext>
              </a:extLst>
            </p:cNvPr>
            <p:cNvCxnSpPr>
              <a:cxnSpLocks/>
              <a:stCxn id="201" idx="2"/>
              <a:endCxn id="198" idx="6"/>
            </p:cNvCxnSpPr>
            <p:nvPr/>
          </p:nvCxnSpPr>
          <p:spPr>
            <a:xfrm flipH="1" flipV="1">
              <a:off x="1404335" y="3691175"/>
              <a:ext cx="931306" cy="19277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16B86018-6298-4436-A83F-4CB99C1721D0}"/>
                </a:ext>
              </a:extLst>
            </p:cNvPr>
            <p:cNvGrpSpPr/>
            <p:nvPr/>
          </p:nvGrpSpPr>
          <p:grpSpPr>
            <a:xfrm>
              <a:off x="3358121" y="1632143"/>
              <a:ext cx="457200" cy="457200"/>
              <a:chOff x="1724949" y="2851929"/>
              <a:chExt cx="457200" cy="457200"/>
            </a:xfrm>
          </p:grpSpPr>
          <p:sp useBgFill="1">
            <p:nvSpPr>
              <p:cNvPr id="223" name="Oval 222">
                <a:extLst>
                  <a:ext uri="{FF2B5EF4-FFF2-40B4-BE49-F238E27FC236}">
                    <a16:creationId xmlns:a16="http://schemas.microsoft.com/office/drawing/2014/main" id="{2AB19948-C8F3-45D3-AC06-8D87DC131AC6}"/>
                  </a:ext>
                </a:extLst>
              </p:cNvPr>
              <p:cNvSpPr/>
              <p:nvPr/>
            </p:nvSpPr>
            <p:spPr bwMode="auto">
              <a:xfrm>
                <a:off x="1724949" y="285192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4" name="Picture 2" descr="See the source image">
                <a:extLst>
                  <a:ext uri="{FF2B5EF4-FFF2-40B4-BE49-F238E27FC236}">
                    <a16:creationId xmlns:a16="http://schemas.microsoft.com/office/drawing/2014/main" id="{422C8A07-3C37-40EA-9D67-9D320558FBDA}"/>
                  </a:ext>
                </a:extLst>
              </p:cNvPr>
              <p:cNvPicPr>
                <a:picLocks noChangeAspect="1" noChangeArrowheads="1"/>
              </p:cNvPicPr>
              <p:nvPr/>
            </p:nvPicPr>
            <p:blipFill>
              <a:blip r:embed="rId4" cstate="hqprint">
                <a:biLevel thresh="50000"/>
                <a:extLst>
                  <a:ext uri="{28A0092B-C50C-407E-A947-70E740481C1C}">
                    <a14:useLocalDpi xmlns:a14="http://schemas.microsoft.com/office/drawing/2010/main"/>
                  </a:ext>
                </a:extLst>
              </a:blip>
              <a:srcRect/>
              <a:stretch>
                <a:fillRect/>
              </a:stretch>
            </p:blipFill>
            <p:spPr bwMode="auto">
              <a:xfrm>
                <a:off x="1793241" y="2986997"/>
                <a:ext cx="320618" cy="176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5" name="Group 224">
              <a:extLst>
                <a:ext uri="{FF2B5EF4-FFF2-40B4-BE49-F238E27FC236}">
                  <a16:creationId xmlns:a16="http://schemas.microsoft.com/office/drawing/2014/main" id="{C181D898-DD59-4AA1-8BB2-91A2468A1AFC}"/>
                </a:ext>
              </a:extLst>
            </p:cNvPr>
            <p:cNvGrpSpPr/>
            <p:nvPr/>
          </p:nvGrpSpPr>
          <p:grpSpPr>
            <a:xfrm>
              <a:off x="1814867" y="3161209"/>
              <a:ext cx="457200" cy="457200"/>
              <a:chOff x="1896861" y="2824101"/>
              <a:chExt cx="457200" cy="457200"/>
            </a:xfrm>
          </p:grpSpPr>
          <p:sp useBgFill="1">
            <p:nvSpPr>
              <p:cNvPr id="226" name="Oval 225">
                <a:extLst>
                  <a:ext uri="{FF2B5EF4-FFF2-40B4-BE49-F238E27FC236}">
                    <a16:creationId xmlns:a16="http://schemas.microsoft.com/office/drawing/2014/main" id="{24264B08-E765-4B90-BF44-3AD1DD0BD67B}"/>
                  </a:ext>
                </a:extLst>
              </p:cNvPr>
              <p:cNvSpPr/>
              <p:nvPr/>
            </p:nvSpPr>
            <p:spPr bwMode="auto">
              <a:xfrm>
                <a:off x="1896861" y="2824101"/>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id="{020201CE-46E8-47E8-B6DB-3B8BCEFC14A2}"/>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908035" y="2835275"/>
                <a:ext cx="434852" cy="434852"/>
              </a:xfrm>
              <a:prstGeom prst="ellipse">
                <a:avLst/>
              </a:prstGeom>
              <a:ln>
                <a:noFill/>
              </a:ln>
            </p:spPr>
          </p:pic>
        </p:grpSp>
        <p:grpSp>
          <p:nvGrpSpPr>
            <p:cNvPr id="228" name="Group 227">
              <a:extLst>
                <a:ext uri="{FF2B5EF4-FFF2-40B4-BE49-F238E27FC236}">
                  <a16:creationId xmlns:a16="http://schemas.microsoft.com/office/drawing/2014/main" id="{8488FC9B-9AB1-4848-8917-73617112C054}"/>
                </a:ext>
              </a:extLst>
            </p:cNvPr>
            <p:cNvGrpSpPr/>
            <p:nvPr/>
          </p:nvGrpSpPr>
          <p:grpSpPr>
            <a:xfrm>
              <a:off x="2736351" y="2614282"/>
              <a:ext cx="457200" cy="457200"/>
              <a:chOff x="2544684" y="2284726"/>
              <a:chExt cx="457200" cy="457200"/>
            </a:xfrm>
          </p:grpSpPr>
          <p:sp useBgFill="1">
            <p:nvSpPr>
              <p:cNvPr id="229" name="Oval 228">
                <a:extLst>
                  <a:ext uri="{FF2B5EF4-FFF2-40B4-BE49-F238E27FC236}">
                    <a16:creationId xmlns:a16="http://schemas.microsoft.com/office/drawing/2014/main" id="{B0C52E2D-05E7-41AF-815F-B8E4030984E2}"/>
                  </a:ext>
                </a:extLst>
              </p:cNvPr>
              <p:cNvSpPr/>
              <p:nvPr/>
            </p:nvSpPr>
            <p:spPr bwMode="auto">
              <a:xfrm>
                <a:off x="2544684" y="2284726"/>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0" name="Picture 229">
                <a:extLst>
                  <a:ext uri="{FF2B5EF4-FFF2-40B4-BE49-F238E27FC236}">
                    <a16:creationId xmlns:a16="http://schemas.microsoft.com/office/drawing/2014/main" id="{5ECD4702-E6A4-4C08-87F4-87A84782C6A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2594469" y="2459184"/>
                <a:ext cx="357630" cy="108284"/>
              </a:xfrm>
              <a:prstGeom prst="rect">
                <a:avLst/>
              </a:prstGeom>
            </p:spPr>
          </p:pic>
        </p:grpSp>
        <p:grpSp>
          <p:nvGrpSpPr>
            <p:cNvPr id="231" name="Group 230">
              <a:extLst>
                <a:ext uri="{FF2B5EF4-FFF2-40B4-BE49-F238E27FC236}">
                  <a16:creationId xmlns:a16="http://schemas.microsoft.com/office/drawing/2014/main" id="{73CC6CDD-6FA3-4D75-8803-98AE9D15CFD3}"/>
                </a:ext>
              </a:extLst>
            </p:cNvPr>
            <p:cNvGrpSpPr/>
            <p:nvPr/>
          </p:nvGrpSpPr>
          <p:grpSpPr>
            <a:xfrm>
              <a:off x="4128254" y="2872422"/>
              <a:ext cx="457200" cy="457200"/>
              <a:chOff x="3352499" y="2284390"/>
              <a:chExt cx="457200" cy="457200"/>
            </a:xfrm>
          </p:grpSpPr>
          <p:sp useBgFill="1">
            <p:nvSpPr>
              <p:cNvPr id="232" name="Oval 231">
                <a:extLst>
                  <a:ext uri="{FF2B5EF4-FFF2-40B4-BE49-F238E27FC236}">
                    <a16:creationId xmlns:a16="http://schemas.microsoft.com/office/drawing/2014/main" id="{7B826FE4-7370-432C-A813-F51FE71CC0F4}"/>
                  </a:ext>
                </a:extLst>
              </p:cNvPr>
              <p:cNvSpPr/>
              <p:nvPr/>
            </p:nvSpPr>
            <p:spPr bwMode="auto">
              <a:xfrm>
                <a:off x="3352499" y="2284390"/>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3" name="Picture 232">
                <a:extLst>
                  <a:ext uri="{FF2B5EF4-FFF2-40B4-BE49-F238E27FC236}">
                    <a16:creationId xmlns:a16="http://schemas.microsoft.com/office/drawing/2014/main" id="{10A1EA88-2330-4A8F-A96E-B5322286C00E}"/>
                  </a:ext>
                </a:extLst>
              </p:cNvPr>
              <p:cNvPicPr>
                <a:picLocks noChangeAspect="1"/>
              </p:cNvPicPr>
              <p:nvPr/>
            </p:nvPicPr>
            <p:blipFill>
              <a:blip r:embed="rId7" cstate="hqprint">
                <a:biLevel thresh="50000"/>
                <a:extLst>
                  <a:ext uri="{28A0092B-C50C-407E-A947-70E740481C1C}">
                    <a14:useLocalDpi xmlns:a14="http://schemas.microsoft.com/office/drawing/2010/main"/>
                  </a:ext>
                </a:extLst>
              </a:blip>
              <a:stretch>
                <a:fillRect/>
              </a:stretch>
            </p:blipFill>
            <p:spPr>
              <a:xfrm>
                <a:off x="3447185" y="2395799"/>
                <a:ext cx="267828" cy="244110"/>
              </a:xfrm>
              <a:prstGeom prst="rect">
                <a:avLst/>
              </a:prstGeom>
            </p:spPr>
          </p:pic>
        </p:grpSp>
        <p:grpSp>
          <p:nvGrpSpPr>
            <p:cNvPr id="234" name="Group 233">
              <a:extLst>
                <a:ext uri="{FF2B5EF4-FFF2-40B4-BE49-F238E27FC236}">
                  <a16:creationId xmlns:a16="http://schemas.microsoft.com/office/drawing/2014/main" id="{0FC49C02-859E-43C2-A0AD-7AFF0DD8DDC3}"/>
                </a:ext>
              </a:extLst>
            </p:cNvPr>
            <p:cNvGrpSpPr/>
            <p:nvPr/>
          </p:nvGrpSpPr>
          <p:grpSpPr>
            <a:xfrm>
              <a:off x="2051692" y="1772279"/>
              <a:ext cx="457200" cy="457200"/>
              <a:chOff x="401859" y="3990789"/>
              <a:chExt cx="457200" cy="457200"/>
            </a:xfrm>
          </p:grpSpPr>
          <p:sp useBgFill="1">
            <p:nvSpPr>
              <p:cNvPr id="235" name="Oval 234">
                <a:extLst>
                  <a:ext uri="{FF2B5EF4-FFF2-40B4-BE49-F238E27FC236}">
                    <a16:creationId xmlns:a16="http://schemas.microsoft.com/office/drawing/2014/main" id="{2FE4002B-F5BC-4489-8353-AE00F699CAD0}"/>
                  </a:ext>
                </a:extLst>
              </p:cNvPr>
              <p:cNvSpPr/>
              <p:nvPr/>
            </p:nvSpPr>
            <p:spPr bwMode="auto">
              <a:xfrm>
                <a:off x="401859" y="399078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16">
                <a:extLst>
                  <a:ext uri="{FF2B5EF4-FFF2-40B4-BE49-F238E27FC236}">
                    <a16:creationId xmlns:a16="http://schemas.microsoft.com/office/drawing/2014/main" id="{285324ED-D069-42EB-BAE7-5F04B336B5AD}"/>
                  </a:ext>
                </a:extLst>
              </p:cNvPr>
              <p:cNvSpPr>
                <a:spLocks noChangeAspect="1"/>
              </p:cNvSpPr>
              <p:nvPr/>
            </p:nvSpPr>
            <p:spPr bwMode="black">
              <a:xfrm>
                <a:off x="509376" y="4074160"/>
                <a:ext cx="242166" cy="29045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cxnSp>
          <p:nvCxnSpPr>
            <p:cNvPr id="237" name="Straight Connector 236">
              <a:extLst>
                <a:ext uri="{FF2B5EF4-FFF2-40B4-BE49-F238E27FC236}">
                  <a16:creationId xmlns:a16="http://schemas.microsoft.com/office/drawing/2014/main" id="{17C38094-6F88-4F51-8784-F66E1F661F9D}"/>
                </a:ext>
              </a:extLst>
            </p:cNvPr>
            <p:cNvCxnSpPr>
              <a:cxnSpLocks/>
              <a:stCxn id="232" idx="1"/>
              <a:endCxn id="103" idx="5"/>
            </p:cNvCxnSpPr>
            <p:nvPr/>
          </p:nvCxnSpPr>
          <p:spPr>
            <a:xfrm flipH="1" flipV="1">
              <a:off x="3880233" y="2810019"/>
              <a:ext cx="314976" cy="1293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7BD9433-11C6-4E9F-8544-21DC7E32B566}"/>
                </a:ext>
              </a:extLst>
            </p:cNvPr>
            <p:cNvCxnSpPr>
              <a:cxnSpLocks/>
              <a:stCxn id="223" idx="5"/>
              <a:endCxn id="94" idx="2"/>
            </p:cNvCxnSpPr>
            <p:nvPr/>
          </p:nvCxnSpPr>
          <p:spPr>
            <a:xfrm>
              <a:off x="3748366" y="2022388"/>
              <a:ext cx="573017" cy="22838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6E5B2B9-0780-4EDE-AEB7-D5EBE3DDC0C3}"/>
                </a:ext>
              </a:extLst>
            </p:cNvPr>
            <p:cNvCxnSpPr>
              <a:cxnSpLocks/>
              <a:stCxn id="240" idx="2"/>
              <a:endCxn id="207" idx="6"/>
            </p:cNvCxnSpPr>
            <p:nvPr/>
          </p:nvCxnSpPr>
          <p:spPr>
            <a:xfrm flipH="1" flipV="1">
              <a:off x="1023713" y="2547026"/>
              <a:ext cx="140943" cy="5827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40" name="Oval 239">
              <a:extLst>
                <a:ext uri="{FF2B5EF4-FFF2-40B4-BE49-F238E27FC236}">
                  <a16:creationId xmlns:a16="http://schemas.microsoft.com/office/drawing/2014/main" id="{C891F4B2-F6FC-4E22-9ECC-0865E612E7E8}"/>
                </a:ext>
              </a:extLst>
            </p:cNvPr>
            <p:cNvSpPr/>
            <p:nvPr/>
          </p:nvSpPr>
          <p:spPr bwMode="auto">
            <a:xfrm rot="565764">
              <a:off x="1161185" y="2390525"/>
              <a:ext cx="513710" cy="5137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a:extLst>
                <a:ext uri="{FF2B5EF4-FFF2-40B4-BE49-F238E27FC236}">
                  <a16:creationId xmlns:a16="http://schemas.microsoft.com/office/drawing/2014/main" id="{498E3D6E-8958-40F5-9232-7729E5887663}"/>
                </a:ext>
              </a:extLst>
            </p:cNvPr>
            <p:cNvGrpSpPr/>
            <p:nvPr/>
          </p:nvGrpSpPr>
          <p:grpSpPr>
            <a:xfrm>
              <a:off x="1259145" y="2449643"/>
              <a:ext cx="457200" cy="457200"/>
              <a:chOff x="-3541236" y="2776286"/>
              <a:chExt cx="457200" cy="457200"/>
            </a:xfrm>
          </p:grpSpPr>
          <p:pic>
            <p:nvPicPr>
              <p:cNvPr id="242" name="Picture 241">
                <a:extLst>
                  <a:ext uri="{FF2B5EF4-FFF2-40B4-BE49-F238E27FC236}">
                    <a16:creationId xmlns:a16="http://schemas.microsoft.com/office/drawing/2014/main" id="{81861444-6C27-48C7-9091-6AFCB8C29D8B}"/>
                  </a:ext>
                </a:extLst>
              </p:cNvPr>
              <p:cNvPicPr>
                <a:picLocks noChangeAspect="1"/>
              </p:cNvPicPr>
              <p:nvPr/>
            </p:nvPicPr>
            <p:blipFill>
              <a:blip r:embed="rId8" cstate="hqprint">
                <a:biLevel thresh="75000"/>
                <a:extLst>
                  <a:ext uri="{28A0092B-C50C-407E-A947-70E740481C1C}">
                    <a14:useLocalDpi xmlns:a14="http://schemas.microsoft.com/office/drawing/2010/main"/>
                  </a:ext>
                </a:extLst>
              </a:blip>
              <a:stretch>
                <a:fillRect/>
              </a:stretch>
            </p:blipFill>
            <p:spPr>
              <a:xfrm>
                <a:off x="-3541236" y="2842561"/>
                <a:ext cx="457200" cy="324650"/>
              </a:xfrm>
              <a:prstGeom prst="rect">
                <a:avLst/>
              </a:prstGeom>
            </p:spPr>
          </p:pic>
          <p:pic>
            <p:nvPicPr>
              <p:cNvPr id="243" name="Picture 242">
                <a:extLst>
                  <a:ext uri="{FF2B5EF4-FFF2-40B4-BE49-F238E27FC236}">
                    <a16:creationId xmlns:a16="http://schemas.microsoft.com/office/drawing/2014/main" id="{25AF54C6-2BEE-491F-9ABD-48DBDE113E4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3541236" y="2776286"/>
                <a:ext cx="457200" cy="457200"/>
              </a:xfrm>
              <a:prstGeom prst="rect">
                <a:avLst/>
              </a:prstGeom>
            </p:spPr>
          </p:pic>
        </p:grpSp>
        <p:cxnSp>
          <p:nvCxnSpPr>
            <p:cNvPr id="244" name="Straight Connector 243">
              <a:extLst>
                <a:ext uri="{FF2B5EF4-FFF2-40B4-BE49-F238E27FC236}">
                  <a16:creationId xmlns:a16="http://schemas.microsoft.com/office/drawing/2014/main" id="{4F6A7454-C85E-43C9-84AD-79DCAC905E39}"/>
                </a:ext>
              </a:extLst>
            </p:cNvPr>
            <p:cNvCxnSpPr>
              <a:cxnSpLocks/>
              <a:stCxn id="198" idx="1"/>
              <a:endCxn id="207" idx="4"/>
            </p:cNvCxnSpPr>
            <p:nvPr/>
          </p:nvCxnSpPr>
          <p:spPr>
            <a:xfrm flipH="1" flipV="1">
              <a:off x="795113" y="2775626"/>
              <a:ext cx="254529" cy="68617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77480C1-2C30-4F3F-922E-D14C2E1D473D}"/>
                </a:ext>
              </a:extLst>
            </p:cNvPr>
            <p:cNvCxnSpPr>
              <a:cxnSpLocks/>
              <a:stCxn id="229" idx="3"/>
              <a:endCxn id="227" idx="6"/>
            </p:cNvCxnSpPr>
            <p:nvPr/>
          </p:nvCxnSpPr>
          <p:spPr>
            <a:xfrm flipH="1">
              <a:off x="2260893" y="3004527"/>
              <a:ext cx="542413" cy="38528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0151BCA-74AF-4C6E-A45F-435ED2EB4D52}"/>
                </a:ext>
              </a:extLst>
            </p:cNvPr>
            <p:cNvCxnSpPr>
              <a:cxnSpLocks/>
              <a:stCxn id="55" idx="3"/>
              <a:endCxn id="227" idx="0"/>
            </p:cNvCxnSpPr>
            <p:nvPr/>
          </p:nvCxnSpPr>
          <p:spPr>
            <a:xfrm flipH="1">
              <a:off x="2043467" y="2863254"/>
              <a:ext cx="89649" cy="3091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8FB2221-EFD6-4329-98F2-EBDB08D29870}"/>
                </a:ext>
              </a:extLst>
            </p:cNvPr>
            <p:cNvCxnSpPr>
              <a:cxnSpLocks/>
              <a:stCxn id="235" idx="4"/>
              <a:endCxn id="55" idx="0"/>
            </p:cNvCxnSpPr>
            <p:nvPr/>
          </p:nvCxnSpPr>
          <p:spPr>
            <a:xfrm>
              <a:off x="2280292" y="2229479"/>
              <a:ext cx="14469" cy="24353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758AAC-1A00-4081-BB98-43444CC6BD61}"/>
                </a:ext>
              </a:extLst>
            </p:cNvPr>
            <p:cNvCxnSpPr>
              <a:cxnSpLocks/>
              <a:stCxn id="91" idx="0"/>
              <a:endCxn id="58" idx="5"/>
            </p:cNvCxnSpPr>
            <p:nvPr/>
          </p:nvCxnSpPr>
          <p:spPr>
            <a:xfrm flipH="1" flipV="1">
              <a:off x="2980789" y="1638764"/>
              <a:ext cx="32222" cy="37077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E449B26-E93C-4C8E-9C18-7E1758C52515}"/>
                </a:ext>
              </a:extLst>
            </p:cNvPr>
            <p:cNvCxnSpPr>
              <a:cxnSpLocks/>
              <a:stCxn id="229" idx="1"/>
              <a:endCxn id="235" idx="5"/>
            </p:cNvCxnSpPr>
            <p:nvPr/>
          </p:nvCxnSpPr>
          <p:spPr>
            <a:xfrm flipH="1" flipV="1">
              <a:off x="2441937" y="2162524"/>
              <a:ext cx="361369" cy="51871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F703E9C-50D6-4DD5-984A-0E3FD0187CBC}"/>
                </a:ext>
              </a:extLst>
            </p:cNvPr>
            <p:cNvCxnSpPr>
              <a:cxnSpLocks/>
              <a:endCxn id="43" idx="1"/>
            </p:cNvCxnSpPr>
            <p:nvPr/>
          </p:nvCxnSpPr>
          <p:spPr>
            <a:xfrm>
              <a:off x="3416201" y="3498788"/>
              <a:ext cx="86931" cy="2034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7A46BD9E-F9AF-45E3-AFD7-8854DC147023}"/>
                </a:ext>
              </a:extLst>
            </p:cNvPr>
            <p:cNvGrpSpPr/>
            <p:nvPr/>
          </p:nvGrpSpPr>
          <p:grpSpPr>
            <a:xfrm>
              <a:off x="5012030" y="2437709"/>
              <a:ext cx="2167940" cy="1730640"/>
              <a:chOff x="6066724" y="2662016"/>
              <a:chExt cx="2167940" cy="1730640"/>
            </a:xfrm>
          </p:grpSpPr>
          <p:sp useBgFill="1">
            <p:nvSpPr>
              <p:cNvPr id="252" name="Flowchart: Extract 251">
                <a:extLst>
                  <a:ext uri="{FF2B5EF4-FFF2-40B4-BE49-F238E27FC236}">
                    <a16:creationId xmlns:a16="http://schemas.microsoft.com/office/drawing/2014/main" id="{59AB00D4-5C58-4799-A8FD-4491A222B5AD}"/>
                  </a:ext>
                </a:extLst>
              </p:cNvPr>
              <p:cNvSpPr/>
              <p:nvPr/>
            </p:nvSpPr>
            <p:spPr bwMode="auto">
              <a:xfrm>
                <a:off x="6066724" y="2662016"/>
                <a:ext cx="2167940" cy="1730640"/>
              </a:xfrm>
              <a:prstGeom prst="flowChartExtra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3" name="Group 252">
                <a:extLst>
                  <a:ext uri="{FF2B5EF4-FFF2-40B4-BE49-F238E27FC236}">
                    <a16:creationId xmlns:a16="http://schemas.microsoft.com/office/drawing/2014/main" id="{726BFBEB-3E55-48C7-AB98-BEA7563E0AA3}"/>
                  </a:ext>
                </a:extLst>
              </p:cNvPr>
              <p:cNvGrpSpPr/>
              <p:nvPr/>
            </p:nvGrpSpPr>
            <p:grpSpPr>
              <a:xfrm>
                <a:off x="6449492" y="2922661"/>
                <a:ext cx="1541462" cy="1314852"/>
                <a:chOff x="270385" y="5374758"/>
                <a:chExt cx="1165996" cy="994584"/>
              </a:xfrm>
            </p:grpSpPr>
            <p:grpSp>
              <p:nvGrpSpPr>
                <p:cNvPr id="254" name="Group 253">
                  <a:extLst>
                    <a:ext uri="{FF2B5EF4-FFF2-40B4-BE49-F238E27FC236}">
                      <a16:creationId xmlns:a16="http://schemas.microsoft.com/office/drawing/2014/main" id="{B58085CC-4B90-484D-99AD-42272470FAEB}"/>
                    </a:ext>
                  </a:extLst>
                </p:cNvPr>
                <p:cNvGrpSpPr/>
                <p:nvPr/>
              </p:nvGrpSpPr>
              <p:grpSpPr>
                <a:xfrm>
                  <a:off x="580349" y="5738380"/>
                  <a:ext cx="504579" cy="551512"/>
                  <a:chOff x="2115104" y="3006725"/>
                  <a:chExt cx="1191985" cy="1302858"/>
                </a:xfrm>
              </p:grpSpPr>
              <p:cxnSp>
                <p:nvCxnSpPr>
                  <p:cNvPr id="278" name="Straight Connector 277">
                    <a:extLst>
                      <a:ext uri="{FF2B5EF4-FFF2-40B4-BE49-F238E27FC236}">
                        <a16:creationId xmlns:a16="http://schemas.microsoft.com/office/drawing/2014/main" id="{7EEB5373-ED91-4848-858D-03BEF1D274F5}"/>
                      </a:ext>
                    </a:extLst>
                  </p:cNvPr>
                  <p:cNvCxnSpPr>
                    <a:cxnSpLocks/>
                  </p:cNvCxnSpPr>
                  <p:nvPr/>
                </p:nvCxnSpPr>
                <p:spPr>
                  <a:xfrm flipV="1">
                    <a:off x="2115104" y="3006725"/>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E4056F0-51ED-4858-AA70-AEA130B66971}"/>
                      </a:ext>
                    </a:extLst>
                  </p:cNvPr>
                  <p:cNvCxnSpPr>
                    <a:cxnSpLocks/>
                  </p:cNvCxnSpPr>
                  <p:nvPr/>
                </p:nvCxnSpPr>
                <p:spPr>
                  <a:xfrm>
                    <a:off x="2336096" y="4309583"/>
                    <a:ext cx="742467"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C54B02A-7395-463E-8646-B3FC921D5903}"/>
                      </a:ext>
                    </a:extLst>
                  </p:cNvPr>
                  <p:cNvCxnSpPr>
                    <a:cxnSpLocks/>
                  </p:cNvCxnSpPr>
                  <p:nvPr/>
                </p:nvCxnSpPr>
                <p:spPr>
                  <a:xfrm flipH="1" flipV="1">
                    <a:off x="3013629" y="3021150"/>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useBgFill="1">
              <p:nvSpPr>
                <p:cNvPr id="255" name="manager" title="Icon of three people with lines connecting them">
                  <a:extLst>
                    <a:ext uri="{FF2B5EF4-FFF2-40B4-BE49-F238E27FC236}">
                      <a16:creationId xmlns:a16="http://schemas.microsoft.com/office/drawing/2014/main" id="{F17481F9-AB8F-4667-A894-1083DFDD45E7}"/>
                    </a:ext>
                  </a:extLst>
                </p:cNvPr>
                <p:cNvSpPr>
                  <a:spLocks noChangeAspect="1" noEditPoints="1"/>
                </p:cNvSpPr>
                <p:nvPr/>
              </p:nvSpPr>
              <p:spPr bwMode="auto">
                <a:xfrm>
                  <a:off x="642461" y="5374758"/>
                  <a:ext cx="387074" cy="390146"/>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building_5" title="Icon of tall buildings">
                  <a:extLst>
                    <a:ext uri="{FF2B5EF4-FFF2-40B4-BE49-F238E27FC236}">
                      <a16:creationId xmlns:a16="http://schemas.microsoft.com/office/drawing/2014/main" id="{022E8DEC-C067-437C-970B-E02E0DBF4D30}"/>
                    </a:ext>
                  </a:extLst>
                </p:cNvPr>
                <p:cNvSpPr>
                  <a:spLocks noChangeAspect="1" noEditPoints="1"/>
                </p:cNvSpPr>
                <p:nvPr/>
              </p:nvSpPr>
              <p:spPr bwMode="auto">
                <a:xfrm flipH="1">
                  <a:off x="270385" y="5976155"/>
                  <a:ext cx="357657" cy="38844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57" name="Group 256">
                  <a:extLst>
                    <a:ext uri="{FF2B5EF4-FFF2-40B4-BE49-F238E27FC236}">
                      <a16:creationId xmlns:a16="http://schemas.microsoft.com/office/drawing/2014/main" id="{45772B6E-D997-42DB-8A55-D921912915D7}"/>
                    </a:ext>
                  </a:extLst>
                </p:cNvPr>
                <p:cNvGrpSpPr/>
                <p:nvPr/>
              </p:nvGrpSpPr>
              <p:grpSpPr>
                <a:xfrm>
                  <a:off x="988190" y="6029532"/>
                  <a:ext cx="448191" cy="339810"/>
                  <a:chOff x="2810087" y="4925435"/>
                  <a:chExt cx="767042" cy="581557"/>
                </a:xfrm>
              </p:grpSpPr>
              <p:grpSp>
                <p:nvGrpSpPr>
                  <p:cNvPr id="258" name="Group 4">
                    <a:extLst>
                      <a:ext uri="{FF2B5EF4-FFF2-40B4-BE49-F238E27FC236}">
                        <a16:creationId xmlns:a16="http://schemas.microsoft.com/office/drawing/2014/main" id="{447D1A2B-6076-4628-B191-D7172854F245}"/>
                      </a:ext>
                    </a:extLst>
                  </p:cNvPr>
                  <p:cNvGrpSpPr>
                    <a:grpSpLocks noChangeAspect="1"/>
                  </p:cNvGrpSpPr>
                  <p:nvPr/>
                </p:nvGrpSpPr>
                <p:grpSpPr bwMode="auto">
                  <a:xfrm>
                    <a:off x="3228625" y="5274407"/>
                    <a:ext cx="348504" cy="198190"/>
                    <a:chOff x="4568" y="3459"/>
                    <a:chExt cx="313" cy="178"/>
                  </a:xfrm>
                </p:grpSpPr>
                <p:sp>
                  <p:nvSpPr>
                    <p:cNvPr id="261" name="Freeform 5">
                      <a:extLst>
                        <a:ext uri="{FF2B5EF4-FFF2-40B4-BE49-F238E27FC236}">
                          <a16:creationId xmlns:a16="http://schemas.microsoft.com/office/drawing/2014/main" id="{01A6AD82-8285-4660-B8E6-A2F1249ABFDC}"/>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2" name="Freeform 6">
                      <a:extLst>
                        <a:ext uri="{FF2B5EF4-FFF2-40B4-BE49-F238E27FC236}">
                          <a16:creationId xmlns:a16="http://schemas.microsoft.com/office/drawing/2014/main" id="{5DE2D86A-3373-4AE2-BD32-8756978C94A1}"/>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3" name="Line 7">
                      <a:extLst>
                        <a:ext uri="{FF2B5EF4-FFF2-40B4-BE49-F238E27FC236}">
                          <a16:creationId xmlns:a16="http://schemas.microsoft.com/office/drawing/2014/main" id="{830F2912-0FC9-454A-8139-3C026913D8FC}"/>
                        </a:ext>
                      </a:extLst>
                    </p:cNvPr>
                    <p:cNvSpPr>
                      <a:spLocks noChangeShapeType="1"/>
                    </p:cNvSpPr>
                    <p:nvPr/>
                  </p:nvSpPr>
                  <p:spPr bwMode="auto">
                    <a:xfrm>
                      <a:off x="4568"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4" name="Line 8">
                      <a:extLst>
                        <a:ext uri="{FF2B5EF4-FFF2-40B4-BE49-F238E27FC236}">
                          <a16:creationId xmlns:a16="http://schemas.microsoft.com/office/drawing/2014/main" id="{488DFD36-27FE-420A-B528-8966FAE47FDA}"/>
                        </a:ext>
                      </a:extLst>
                    </p:cNvPr>
                    <p:cNvSpPr>
                      <a:spLocks noChangeShapeType="1"/>
                    </p:cNvSpPr>
                    <p:nvPr/>
                  </p:nvSpPr>
                  <p:spPr bwMode="auto">
                    <a:xfrm>
                      <a:off x="4614"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5" name="Freeform 9">
                      <a:extLst>
                        <a:ext uri="{FF2B5EF4-FFF2-40B4-BE49-F238E27FC236}">
                          <a16:creationId xmlns:a16="http://schemas.microsoft.com/office/drawing/2014/main" id="{7E222796-469F-4322-8E10-6AEF0EAC9880}"/>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6" name="Line 10">
                      <a:extLst>
                        <a:ext uri="{FF2B5EF4-FFF2-40B4-BE49-F238E27FC236}">
                          <a16:creationId xmlns:a16="http://schemas.microsoft.com/office/drawing/2014/main" id="{A8150434-EE86-41FF-9EC1-02B5043D5F32}"/>
                        </a:ext>
                      </a:extLst>
                    </p:cNvPr>
                    <p:cNvSpPr>
                      <a:spLocks noChangeShapeType="1"/>
                    </p:cNvSpPr>
                    <p:nvPr/>
                  </p:nvSpPr>
                  <p:spPr bwMode="auto">
                    <a:xfrm>
                      <a:off x="4627"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7" name="Line 11">
                      <a:extLst>
                        <a:ext uri="{FF2B5EF4-FFF2-40B4-BE49-F238E27FC236}">
                          <a16:creationId xmlns:a16="http://schemas.microsoft.com/office/drawing/2014/main" id="{F60B8807-00CA-44D2-97D2-2BF913B7A33B}"/>
                        </a:ext>
                      </a:extLst>
                    </p:cNvPr>
                    <p:cNvSpPr>
                      <a:spLocks noChangeShapeType="1"/>
                    </p:cNvSpPr>
                    <p:nvPr/>
                  </p:nvSpPr>
                  <p:spPr bwMode="auto">
                    <a:xfrm>
                      <a:off x="4627"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8" name="Freeform 12">
                      <a:extLst>
                        <a:ext uri="{FF2B5EF4-FFF2-40B4-BE49-F238E27FC236}">
                          <a16:creationId xmlns:a16="http://schemas.microsoft.com/office/drawing/2014/main" id="{5FDCF21C-91FC-436B-9ECB-8A2D646CD874}"/>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9" name="Line 13">
                      <a:extLst>
                        <a:ext uri="{FF2B5EF4-FFF2-40B4-BE49-F238E27FC236}">
                          <a16:creationId xmlns:a16="http://schemas.microsoft.com/office/drawing/2014/main" id="{3DC7D046-6FA4-44A2-A981-35CB98596D2F}"/>
                        </a:ext>
                      </a:extLst>
                    </p:cNvPr>
                    <p:cNvSpPr>
                      <a:spLocks noChangeShapeType="1"/>
                    </p:cNvSpPr>
                    <p:nvPr/>
                  </p:nvSpPr>
                  <p:spPr bwMode="auto">
                    <a:xfrm flipH="1">
                      <a:off x="4789"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0" name="Line 14">
                      <a:extLst>
                        <a:ext uri="{FF2B5EF4-FFF2-40B4-BE49-F238E27FC236}">
                          <a16:creationId xmlns:a16="http://schemas.microsoft.com/office/drawing/2014/main" id="{6EA2D885-34DA-42F8-84EA-2BF4541EC9D9}"/>
                        </a:ext>
                      </a:extLst>
                    </p:cNvPr>
                    <p:cNvSpPr>
                      <a:spLocks noChangeShapeType="1"/>
                    </p:cNvSpPr>
                    <p:nvPr/>
                  </p:nvSpPr>
                  <p:spPr bwMode="auto">
                    <a:xfrm>
                      <a:off x="4835"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1" name="Freeform 15">
                      <a:extLst>
                        <a:ext uri="{FF2B5EF4-FFF2-40B4-BE49-F238E27FC236}">
                          <a16:creationId xmlns:a16="http://schemas.microsoft.com/office/drawing/2014/main" id="{7D64E8D6-12BF-4209-B800-8FB56169180F}"/>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2" name="Line 16">
                      <a:extLst>
                        <a:ext uri="{FF2B5EF4-FFF2-40B4-BE49-F238E27FC236}">
                          <a16:creationId xmlns:a16="http://schemas.microsoft.com/office/drawing/2014/main" id="{8E78CBC5-90F1-40CF-9497-5594CCA55A33}"/>
                        </a:ext>
                      </a:extLst>
                    </p:cNvPr>
                    <p:cNvSpPr>
                      <a:spLocks noChangeShapeType="1"/>
                    </p:cNvSpPr>
                    <p:nvPr/>
                  </p:nvSpPr>
                  <p:spPr bwMode="auto">
                    <a:xfrm flipH="1">
                      <a:off x="4804"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3" name="Line 17">
                      <a:extLst>
                        <a:ext uri="{FF2B5EF4-FFF2-40B4-BE49-F238E27FC236}">
                          <a16:creationId xmlns:a16="http://schemas.microsoft.com/office/drawing/2014/main" id="{CF0C15B3-A33D-4CFA-AEDD-1597442572EF}"/>
                        </a:ext>
                      </a:extLst>
                    </p:cNvPr>
                    <p:cNvSpPr>
                      <a:spLocks noChangeShapeType="1"/>
                    </p:cNvSpPr>
                    <p:nvPr/>
                  </p:nvSpPr>
                  <p:spPr bwMode="auto">
                    <a:xfrm flipH="1">
                      <a:off x="4804"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4" name="Line 18">
                      <a:extLst>
                        <a:ext uri="{FF2B5EF4-FFF2-40B4-BE49-F238E27FC236}">
                          <a16:creationId xmlns:a16="http://schemas.microsoft.com/office/drawing/2014/main" id="{3E210CB2-3BD8-46FD-904D-0532E7034BF0}"/>
                        </a:ext>
                      </a:extLst>
                    </p:cNvPr>
                    <p:cNvSpPr>
                      <a:spLocks noChangeShapeType="1"/>
                    </p:cNvSpPr>
                    <p:nvPr/>
                  </p:nvSpPr>
                  <p:spPr bwMode="auto">
                    <a:xfrm flipH="1">
                      <a:off x="4638"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5" name="Line 19">
                      <a:extLst>
                        <a:ext uri="{FF2B5EF4-FFF2-40B4-BE49-F238E27FC236}">
                          <a16:creationId xmlns:a16="http://schemas.microsoft.com/office/drawing/2014/main" id="{F2C6025D-4F3F-4FEF-9C38-44D932991AC7}"/>
                        </a:ext>
                      </a:extLst>
                    </p:cNvPr>
                    <p:cNvSpPr>
                      <a:spLocks noChangeShapeType="1"/>
                    </p:cNvSpPr>
                    <p:nvPr/>
                  </p:nvSpPr>
                  <p:spPr bwMode="auto">
                    <a:xfrm>
                      <a:off x="4777"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6" name="Line 20">
                      <a:extLst>
                        <a:ext uri="{FF2B5EF4-FFF2-40B4-BE49-F238E27FC236}">
                          <a16:creationId xmlns:a16="http://schemas.microsoft.com/office/drawing/2014/main" id="{9572B08E-CDBC-4C72-A583-C1158336C9AE}"/>
                        </a:ext>
                      </a:extLst>
                    </p:cNvPr>
                    <p:cNvSpPr>
                      <a:spLocks noChangeShapeType="1"/>
                    </p:cNvSpPr>
                    <p:nvPr/>
                  </p:nvSpPr>
                  <p:spPr bwMode="auto">
                    <a:xfrm>
                      <a:off x="4683" y="3552"/>
                      <a:ext cx="8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7" name="Freeform 21">
                      <a:extLst>
                        <a:ext uri="{FF2B5EF4-FFF2-40B4-BE49-F238E27FC236}">
                          <a16:creationId xmlns:a16="http://schemas.microsoft.com/office/drawing/2014/main" id="{46AE8A37-C086-4E7A-AC9E-DB5F76CBB3A1}"/>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grpSp>
              <p:sp>
                <p:nvSpPr>
                  <p:cNvPr id="259" name="speedometer_2">
                    <a:extLst>
                      <a:ext uri="{FF2B5EF4-FFF2-40B4-BE49-F238E27FC236}">
                        <a16:creationId xmlns:a16="http://schemas.microsoft.com/office/drawing/2014/main" id="{EA67A3B2-AD3D-47BD-AA63-C0ECB313677F}"/>
                      </a:ext>
                    </a:extLst>
                  </p:cNvPr>
                  <p:cNvSpPr>
                    <a:spLocks noChangeAspect="1" noEditPoints="1"/>
                  </p:cNvSpPr>
                  <p:nvPr/>
                </p:nvSpPr>
                <p:spPr bwMode="auto">
                  <a:xfrm>
                    <a:off x="2994877" y="5300685"/>
                    <a:ext cx="206307" cy="20630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useBgFill="1">
                <p:nvSpPr>
                  <p:cNvPr id="260" name="UniversalApp_E8CC" title="Icon of a cellphone in front of a tablet">
                    <a:extLst>
                      <a:ext uri="{FF2B5EF4-FFF2-40B4-BE49-F238E27FC236}">
                        <a16:creationId xmlns:a16="http://schemas.microsoft.com/office/drawing/2014/main" id="{8E0EE820-0B27-4A66-A7A8-D963DC0C07FC}"/>
                      </a:ext>
                    </a:extLst>
                  </p:cNvPr>
                  <p:cNvSpPr>
                    <a:spLocks noChangeAspect="1" noEditPoints="1"/>
                  </p:cNvSpPr>
                  <p:nvPr/>
                </p:nvSpPr>
                <p:spPr bwMode="auto">
                  <a:xfrm>
                    <a:off x="2810087" y="4925435"/>
                    <a:ext cx="501712" cy="368165"/>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grpSp>
        <p:sp useBgFill="1">
          <p:nvSpPr>
            <p:cNvPr id="281" name="Oval 280">
              <a:extLst>
                <a:ext uri="{FF2B5EF4-FFF2-40B4-BE49-F238E27FC236}">
                  <a16:creationId xmlns:a16="http://schemas.microsoft.com/office/drawing/2014/main" id="{3362D201-55A2-4526-B10B-7651259CA7FC}"/>
                </a:ext>
              </a:extLst>
            </p:cNvPr>
            <p:cNvSpPr/>
            <p:nvPr/>
          </p:nvSpPr>
          <p:spPr bwMode="auto">
            <a:xfrm>
              <a:off x="5120515" y="2483870"/>
              <a:ext cx="1950970" cy="195097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useBgFill="1">
          <p:nvSpPr>
            <p:cNvPr id="282" name="TextBox 281">
              <a:extLst>
                <a:ext uri="{FF2B5EF4-FFF2-40B4-BE49-F238E27FC236}">
                  <a16:creationId xmlns:a16="http://schemas.microsoft.com/office/drawing/2014/main" id="{8502B74A-3C57-40E5-A593-9189FCEB9BF9}"/>
                </a:ext>
              </a:extLst>
            </p:cNvPr>
            <p:cNvSpPr txBox="1"/>
            <p:nvPr/>
          </p:nvSpPr>
          <p:spPr>
            <a:xfrm>
              <a:off x="5509109" y="4198714"/>
              <a:ext cx="1173783" cy="536139"/>
            </a:xfrm>
            <a:prstGeom prst="rect">
              <a:avLst/>
            </a:prstGeom>
          </p:spPr>
          <p:txBody>
            <a:bodyPr wrap="none" lIns="45720" tIns="45720" rIns="45720" bIns="45720" rtlCol="0" anchor="b">
              <a:noAutofit/>
            </a:bodyPr>
            <a:lstStyle/>
            <a:p>
              <a:pPr algn="ctr" defTabSz="896386">
                <a:lnSpc>
                  <a:spcPct val="90000"/>
                </a:lnSpc>
                <a:spcAft>
                  <a:spcPts val="588"/>
                </a:spcAft>
                <a:defRPr/>
              </a:pPr>
              <a:r>
                <a:rPr lang="en-US" sz="2745" kern="0" spc="-49" dirty="0">
                  <a:gradFill>
                    <a:gsLst>
                      <a:gs pos="20000">
                        <a:schemeClr val="tx1"/>
                      </a:gs>
                      <a:gs pos="68000">
                        <a:schemeClr val="tx1"/>
                      </a:gs>
                    </a:gsLst>
                    <a:lin ang="5400000" scaled="0"/>
                  </a:gradFill>
                  <a:latin typeface="+mj-lt"/>
                  <a:cs typeface="Segoe UI Semilight" panose="020B0402040204020203" pitchFamily="34" charset="0"/>
                </a:rPr>
                <a:t>Identity</a:t>
              </a:r>
            </a:p>
          </p:txBody>
        </p:sp>
        <p:sp>
          <p:nvSpPr>
            <p:cNvPr id="284" name="object 60">
              <a:extLst>
                <a:ext uri="{FF2B5EF4-FFF2-40B4-BE49-F238E27FC236}">
                  <a16:creationId xmlns:a16="http://schemas.microsoft.com/office/drawing/2014/main" id="{9E09272B-ABC2-46E9-B07A-F8DB825C2CAF}"/>
                </a:ext>
              </a:extLst>
            </p:cNvPr>
            <p:cNvSpPr/>
            <p:nvPr/>
          </p:nvSpPr>
          <p:spPr>
            <a:xfrm>
              <a:off x="5260730" y="2596895"/>
              <a:ext cx="1670540" cy="1674120"/>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chemeClr val="accent1"/>
              </a:solidFill>
            </a:ln>
          </p:spPr>
          <p:txBody>
            <a:bodyPr wrap="square" lIns="0" tIns="0" rIns="0" bIns="0" rtlCol="0"/>
            <a:lstStyle/>
            <a:p>
              <a:pPr defTabSz="623318">
                <a:defRPr/>
              </a:pPr>
              <a:endParaRPr sz="1226" dirty="0">
                <a:solidFill>
                  <a:prstClr val="black"/>
                </a:solidFill>
                <a:latin typeface="Calibri"/>
              </a:endParaRPr>
            </a:p>
          </p:txBody>
        </p:sp>
        <p:pic>
          <p:nvPicPr>
            <p:cNvPr id="286" name="Graphic 285">
              <a:extLst>
                <a:ext uri="{FF2B5EF4-FFF2-40B4-BE49-F238E27FC236}">
                  <a16:creationId xmlns:a16="http://schemas.microsoft.com/office/drawing/2014/main" id="{13C630BA-A5E5-4D38-A755-D67ECAF2C7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2150" y="2933797"/>
              <a:ext cx="984893" cy="984893"/>
            </a:xfrm>
            <a:prstGeom prst="rect">
              <a:avLst/>
            </a:prstGeom>
          </p:spPr>
        </p:pic>
      </p:grpSp>
    </p:spTree>
    <p:custDataLst>
      <p:tags r:id="rId1"/>
    </p:custDataLst>
    <p:extLst>
      <p:ext uri="{BB962C8B-B14F-4D97-AF65-F5344CB8AC3E}">
        <p14:creationId xmlns:p14="http://schemas.microsoft.com/office/powerpoint/2010/main" val="14873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authentication SDK</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2593018"/>
          </a:xfrm>
        </p:spPr>
        <p:txBody>
          <a:bodyPr/>
          <a:lstStyle/>
          <a:p>
            <a:pPr marL="0" indent="0">
              <a:spcBef>
                <a:spcPts val="300"/>
              </a:spcBef>
              <a:buNone/>
            </a:pPr>
            <a:r>
              <a:rPr lang="en-US" dirty="0"/>
              <a:t>Wrapper for the MSAL library:</a:t>
            </a:r>
          </a:p>
          <a:p>
            <a:pPr lvl="1">
              <a:spcBef>
                <a:spcPts val="300"/>
              </a:spcBef>
            </a:pPr>
            <a:r>
              <a:rPr lang="en-US" dirty="0"/>
              <a:t>Supplies authentication provider helpers</a:t>
            </a:r>
          </a:p>
          <a:p>
            <a:pPr lvl="1">
              <a:spcBef>
                <a:spcPts val="300"/>
              </a:spcBef>
            </a:pPr>
            <a:r>
              <a:rPr lang="en-US" dirty="0"/>
              <a:t>Uses MSAL "under the hood"</a:t>
            </a:r>
          </a:p>
          <a:p>
            <a:pPr lvl="1">
              <a:spcBef>
                <a:spcPts val="300"/>
              </a:spcBef>
            </a:pPr>
            <a:r>
              <a:rPr lang="en-US" dirty="0"/>
              <a:t>Helpers automatically acquire tokens on your behalf</a:t>
            </a:r>
          </a:p>
          <a:p>
            <a:pPr lvl="1">
              <a:spcBef>
                <a:spcPts val="300"/>
              </a:spcBef>
            </a:pPr>
            <a:r>
              <a:rPr lang="en-US" dirty="0"/>
              <a:t>Reduces the complexity of using Microsoft Graph in your application</a:t>
            </a:r>
          </a:p>
          <a:p>
            <a:pPr>
              <a:spcBef>
                <a:spcPts val="300"/>
              </a:spcBef>
            </a:pPr>
            <a:endParaRPr lang="en-US" dirty="0"/>
          </a:p>
        </p:txBody>
      </p:sp>
      <p:grpSp>
        <p:nvGrpSpPr>
          <p:cNvPr id="7" name="Group 6"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33964583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authentication provider</a:t>
            </a:r>
          </a:p>
        </p:txBody>
      </p:sp>
      <p:sp>
        <p:nvSpPr>
          <p:cNvPr id="4" name="Text Placeholder 3" descr="The sample code builds a client application and creates an authentication provider instance.">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WithRedirectUri</a:t>
            </a:r>
            <a:r>
              <a:rPr lang="en-US" sz="1800" dirty="0">
                <a:solidFill>
                  <a:srgbClr val="000000"/>
                </a:solidFill>
              </a:rPr>
              <a:t>(</a:t>
            </a:r>
            <a:r>
              <a:rPr lang="en-US" sz="1800" dirty="0">
                <a:solidFill>
                  <a:srgbClr val="001080"/>
                </a:solidFill>
              </a:rPr>
              <a:t>redirectUri</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InteractiveAuthenticationProvider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2457066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Authentication providers</a:t>
            </a:r>
          </a:p>
        </p:txBody>
      </p:sp>
      <p:graphicFrame>
        <p:nvGraphicFramePr>
          <p:cNvPr id="5" name="Table 4" descr="The table describes the set of providers available in the library.&#10;">
            <a:extLst>
              <a:ext uri="{FF2B5EF4-FFF2-40B4-BE49-F238E27FC236}">
                <a16:creationId xmlns:a16="http://schemas.microsoft.com/office/drawing/2014/main" id="{FDADD137-386D-401A-9754-A596BF687C82}"/>
              </a:ext>
            </a:extLst>
          </p:cNvPr>
          <p:cNvGraphicFramePr>
            <a:graphicFrameLocks noGrp="1"/>
          </p:cNvGraphicFramePr>
          <p:nvPr/>
        </p:nvGraphicFramePr>
        <p:xfrm>
          <a:off x="584200" y="1258908"/>
          <a:ext cx="11022584" cy="5010128"/>
        </p:xfrm>
        <a:graphic>
          <a:graphicData uri="http://schemas.openxmlformats.org/drawingml/2006/table">
            <a:tbl>
              <a:tblPr firstRow="1" firstCol="1">
                <a:tableStyleId>{BC89EF96-8CEA-46FF-86C4-4CE0E7609802}</a:tableStyleId>
              </a:tblPr>
              <a:tblGrid>
                <a:gridCol w="2641321">
                  <a:extLst>
                    <a:ext uri="{9D8B030D-6E8A-4147-A177-3AD203B41FA5}">
                      <a16:colId xmlns:a16="http://schemas.microsoft.com/office/drawing/2014/main" val="1173267169"/>
                    </a:ext>
                  </a:extLst>
                </a:gridCol>
                <a:gridCol w="8381263">
                  <a:extLst>
                    <a:ext uri="{9D8B030D-6E8A-4147-A177-3AD203B41FA5}">
                      <a16:colId xmlns:a16="http://schemas.microsoft.com/office/drawing/2014/main" val="1081038665"/>
                    </a:ext>
                  </a:extLst>
                </a:gridCol>
              </a:tblGrid>
              <a:tr h="385632">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Provider</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Description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177452225"/>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Authorization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Native and web apps securely obtain tokens in the name of the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Client credentials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Service applications run without user interaction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 application calls a service/web API, which in turns calls Microsoft Graph</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Implicit</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Used in browser-based applications</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Device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Enables sign-in to a device by using another device that has a browser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36642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Integrated Windows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Windows computers silently acquire an access token when they are domain joined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988462"/>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Interactive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Mobile and desktops applications call Microsoft Graph in the name of a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97944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Username/password</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The application signs in a user by using their username and password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67322"/>
                  </a:ext>
                </a:extLst>
              </a:tr>
            </a:tbl>
          </a:graphicData>
        </a:graphic>
      </p:graphicFrame>
    </p:spTree>
    <p:custDataLst>
      <p:tags r:id="rId1"/>
    </p:custDataLst>
    <p:extLst>
      <p:ext uri="{BB962C8B-B14F-4D97-AF65-F5344CB8AC3E}">
        <p14:creationId xmlns:p14="http://schemas.microsoft.com/office/powerpoint/2010/main" val="371318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device code provider</a:t>
            </a:r>
          </a:p>
        </p:txBody>
      </p:sp>
      <p:sp>
        <p:nvSpPr>
          <p:cNvPr id="4" name="Text Placeholder 3" descr="The sample code creates an authentication provider by using the device code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600" dirty="0">
                <a:solidFill>
                  <a:srgbClr val="001080"/>
                </a:solidFill>
              </a:rPr>
              <a:t>AzureCloudInstance</a:t>
            </a:r>
            <a:r>
              <a:rPr lang="en-US" sz="1600" dirty="0">
                <a:solidFill>
                  <a:srgbClr val="000000"/>
                </a:solidFill>
              </a:rPr>
              <a:t>.</a:t>
            </a:r>
            <a:r>
              <a:rPr lang="en-US" sz="1600" dirty="0">
                <a:solidFill>
                  <a:srgbClr val="001080"/>
                </a:solidFill>
              </a:rPr>
              <a:t>AzurePublic</a:t>
            </a:r>
            <a:r>
              <a:rPr lang="en-US" sz="1600" dirty="0">
                <a:solidFill>
                  <a:srgbClr val="000000"/>
                </a:solidFill>
              </a:rPr>
              <a:t>, </a:t>
            </a:r>
            <a:r>
              <a:rPr lang="en-US" sz="1600" dirty="0">
                <a:solidFill>
                  <a:srgbClr val="001080"/>
                </a:solidFill>
              </a:rPr>
              <a:t>AadAuthorityAudience</a:t>
            </a:r>
            <a:r>
              <a:rPr lang="en-US" sz="1600" dirty="0">
                <a:solidFill>
                  <a:srgbClr val="000000"/>
                </a:solidFill>
              </a:rPr>
              <a:t>.</a:t>
            </a:r>
            <a:r>
              <a:rPr lang="en-US" sz="1600" dirty="0">
                <a:solidFill>
                  <a:srgbClr val="001080"/>
                </a:solidFill>
              </a:rPr>
              <a:t>AzureAdMultipleOrgs</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DeviceCodeProvider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72508715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integrated windows provider</a:t>
            </a:r>
          </a:p>
        </p:txBody>
      </p:sp>
      <p:sp>
        <p:nvSpPr>
          <p:cNvPr id="4" name="Text Placeholder 3" descr="The sample code creates an authentication provider by using the integrated Windows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AzureUsGovernment</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IntegratedWindowsAuthenticationProvider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95796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SDK Fluent API</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1862048"/>
          </a:xfrm>
        </p:spPr>
        <p:txBody>
          <a:bodyPr/>
          <a:lstStyle/>
          <a:p>
            <a:pPr marL="0" indent="0">
              <a:spcBef>
                <a:spcPts val="300"/>
              </a:spcBef>
              <a:buNone/>
            </a:pPr>
            <a:r>
              <a:rPr lang="en-US" dirty="0"/>
              <a:t>Fluent API to issue requests to Microsoft Graph:</a:t>
            </a:r>
          </a:p>
          <a:p>
            <a:pPr lvl="1">
              <a:spcBef>
                <a:spcPts val="300"/>
              </a:spcBef>
            </a:pPr>
            <a:r>
              <a:rPr lang="en-US" dirty="0"/>
              <a:t>Automatically generated properties and methods for endpoints in Microsoft Graph</a:t>
            </a:r>
          </a:p>
          <a:p>
            <a:pPr lvl="1">
              <a:spcBef>
                <a:spcPts val="300"/>
              </a:spcBef>
            </a:pPr>
            <a:r>
              <a:rPr lang="en-US" dirty="0"/>
              <a:t>Supports batching and paging</a:t>
            </a:r>
          </a:p>
        </p:txBody>
      </p:sp>
      <p:grpSp>
        <p:nvGrpSpPr>
          <p:cNvPr id="7" name="Group 6" descr="The diagram depicts how the Microsoft Graph SDK acts as a wrapper to the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28260533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Graph Service client</a:t>
            </a:r>
          </a:p>
        </p:txBody>
      </p:sp>
      <p:sp>
        <p:nvSpPr>
          <p:cNvPr id="4" name="Text Placeholder 3" descr="The sample code creates an instance of a Microsoft Graph client by using an authentication provider.">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Create a new instance of GraphServiceClient with the authentication provider.</a:t>
            </a:r>
            <a:endParaRPr lang="en-US" sz="1800" dirty="0">
              <a:solidFill>
                <a:srgbClr val="000000"/>
              </a:solidFill>
            </a:endParaRPr>
          </a:p>
          <a:p>
            <a:r>
              <a:rPr lang="en-US" sz="1800" dirty="0">
                <a:solidFill>
                  <a:srgbClr val="267F99"/>
                </a:solidFill>
              </a:rPr>
              <a:t>GraphServiceClient</a:t>
            </a:r>
            <a:r>
              <a:rPr lang="en-US" sz="1800" dirty="0">
                <a:solidFill>
                  <a:srgbClr val="000000"/>
                </a:solidFill>
              </a:rPr>
              <a:t> </a:t>
            </a:r>
            <a:r>
              <a:rPr lang="en-US" sz="1800" dirty="0">
                <a:solidFill>
                  <a:srgbClr val="001080"/>
                </a:solidFill>
              </a:rPr>
              <a:t>graphClient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GraphServiceClient</a:t>
            </a:r>
            <a:r>
              <a:rPr lang="en-US" sz="1800" dirty="0">
                <a:solidFill>
                  <a:srgbClr val="000000"/>
                </a:solidFill>
              </a:rPr>
              <a:t>(</a:t>
            </a:r>
          </a:p>
          <a:p>
            <a:r>
              <a:rPr lang="en-US" sz="1800" dirty="0">
                <a:solidFill>
                  <a:srgbClr val="000000"/>
                </a:solidFill>
              </a:rPr>
              <a:t>    </a:t>
            </a:r>
            <a:r>
              <a:rPr lang="en-US" sz="1800" dirty="0">
                <a:solidFill>
                  <a:srgbClr val="001080"/>
                </a:solidFill>
              </a:rPr>
              <a:t>authProvider</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Makes a request to https://graph.microsoft.com/v1.0/me</a:t>
            </a:r>
            <a:endParaRPr lang="en-US" sz="1800" dirty="0">
              <a:solidFill>
                <a:srgbClr val="000000"/>
              </a:solidFill>
            </a:endParaRPr>
          </a:p>
          <a:p>
            <a:r>
              <a:rPr lang="en-US" sz="1800" dirty="0">
                <a:solidFill>
                  <a:srgbClr val="267F99"/>
                </a:solidFill>
              </a:rPr>
              <a:t>User</a:t>
            </a:r>
            <a:r>
              <a:rPr lang="en-US" sz="1800" dirty="0">
                <a:solidFill>
                  <a:srgbClr val="000000"/>
                </a:solidFill>
              </a:rPr>
              <a:t> </a:t>
            </a:r>
            <a:r>
              <a:rPr lang="en-US" sz="1800" dirty="0">
                <a:solidFill>
                  <a:srgbClr val="001080"/>
                </a:solidFill>
              </a:rPr>
              <a:t>me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graphClient</a:t>
            </a:r>
            <a:endParaRPr lang="en-US" sz="1800" dirty="0">
              <a:solidFill>
                <a:srgbClr val="000000"/>
              </a:solidFill>
            </a:endParaRPr>
          </a:p>
          <a:p>
            <a:r>
              <a:rPr lang="en-US" sz="1800" dirty="0">
                <a:solidFill>
                  <a:srgbClr val="000000"/>
                </a:solidFill>
              </a:rPr>
              <a:t>    .</a:t>
            </a:r>
            <a:r>
              <a:rPr lang="en-US" sz="1800" dirty="0">
                <a:solidFill>
                  <a:srgbClr val="001080"/>
                </a:solidFill>
              </a:rPr>
              <a:t>Me</a:t>
            </a:r>
            <a:endParaRPr lang="en-US" sz="1800" dirty="0">
              <a:solidFill>
                <a:srgbClr val="000000"/>
              </a:solidFill>
            </a:endParaRPr>
          </a:p>
          <a:p>
            <a:r>
              <a:rPr lang="en-US" sz="1800" dirty="0">
                <a:solidFill>
                  <a:srgbClr val="000000"/>
                </a:solidFill>
              </a:rPr>
              <a:t>    .</a:t>
            </a:r>
            <a:r>
              <a:rPr lang="en-US" sz="1800" dirty="0">
                <a:solidFill>
                  <a:srgbClr val="795E26"/>
                </a:solidFill>
              </a:rPr>
              <a:t>Request</a:t>
            </a:r>
            <a:r>
              <a:rPr lang="en-US" sz="1800" dirty="0">
                <a:solidFill>
                  <a:srgbClr val="000000"/>
                </a:solidFill>
              </a:rPr>
              <a:t>()</a:t>
            </a:r>
          </a:p>
          <a:p>
            <a:r>
              <a:rPr lang="en-US" sz="1800" dirty="0">
                <a:solidFill>
                  <a:srgbClr val="000000"/>
                </a:solidFill>
              </a:rPr>
              <a:t>    .</a:t>
            </a:r>
            <a:r>
              <a:rPr lang="en-US" sz="1800" dirty="0">
                <a:solidFill>
                  <a:srgbClr val="795E26"/>
                </a:solidFill>
              </a:rPr>
              <a:t>GetAsync</a:t>
            </a:r>
            <a:r>
              <a:rPr lang="en-US" sz="1800" dirty="0">
                <a:solidFill>
                  <a:srgbClr val="000000"/>
                </a:solidFill>
              </a:rPr>
              <a:t>();</a:t>
            </a:r>
          </a:p>
        </p:txBody>
      </p:sp>
    </p:spTree>
    <p:custDataLst>
      <p:tags r:id="rId1"/>
    </p:custDataLst>
    <p:extLst>
      <p:ext uri="{BB962C8B-B14F-4D97-AF65-F5344CB8AC3E}">
        <p14:creationId xmlns:p14="http://schemas.microsoft.com/office/powerpoint/2010/main" val="6657909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21FE-5DF0-42C5-9C7F-7BD664BEA340}"/>
              </a:ext>
            </a:extLst>
          </p:cNvPr>
          <p:cNvSpPr>
            <a:spLocks noGrp="1"/>
          </p:cNvSpPr>
          <p:nvPr>
            <p:ph type="title"/>
          </p:nvPr>
        </p:nvSpPr>
        <p:spPr>
          <a:xfrm>
            <a:off x="585216" y="2036027"/>
            <a:ext cx="9144000" cy="1495794"/>
          </a:xfrm>
        </p:spPr>
        <p:txBody>
          <a:bodyPr/>
          <a:lstStyle/>
          <a:p>
            <a:r>
              <a:rPr lang="en-US" dirty="0"/>
              <a:t>Demonstration: Retrieving profile information by using the Microsoft Graph SDK</a:t>
            </a:r>
          </a:p>
        </p:txBody>
      </p:sp>
      <p:sp>
        <p:nvSpPr>
          <p:cNvPr id="3" name="Text Placeholder 2">
            <a:extLst>
              <a:ext uri="{FF2B5EF4-FFF2-40B4-BE49-F238E27FC236}">
                <a16:creationId xmlns:a16="http://schemas.microsoft.com/office/drawing/2014/main" id="{409E7E09-2E5D-43E4-A553-FC7FD94924C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7944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44364C-9B3F-45D4-94A4-B8B0B97245A7}"/>
              </a:ext>
            </a:extLst>
          </p:cNvPr>
          <p:cNvSpPr>
            <a:spLocks noGrp="1"/>
          </p:cNvSpPr>
          <p:nvPr>
            <p:ph type="title"/>
          </p:nvPr>
        </p:nvSpPr>
        <p:spPr>
          <a:xfrm>
            <a:off x="585216" y="2537210"/>
            <a:ext cx="9144000" cy="997196"/>
          </a:xfrm>
        </p:spPr>
        <p:txBody>
          <a:bodyPr/>
          <a:lstStyle/>
          <a:p>
            <a:r>
              <a:rPr lang="en-US" dirty="0"/>
              <a:t>Lesson 04: Authorizing data operations in Azure Storage</a:t>
            </a:r>
          </a:p>
        </p:txBody>
      </p:sp>
    </p:spTree>
    <p:custDataLst>
      <p:tags r:id="rId1"/>
    </p:custDataLst>
    <p:extLst>
      <p:ext uri="{BB962C8B-B14F-4D97-AF65-F5344CB8AC3E}">
        <p14:creationId xmlns:p14="http://schemas.microsoft.com/office/powerpoint/2010/main" val="27336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custDataLst>
      <p:tags r:id="rId1"/>
    </p:custDataLst>
    <p:extLst>
      <p:ext uri="{BB962C8B-B14F-4D97-AF65-F5344CB8AC3E}">
        <p14:creationId xmlns:p14="http://schemas.microsoft.com/office/powerpoint/2010/main" val="25516501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3AE0-329E-422B-A917-64221B75D90D}"/>
              </a:ext>
            </a:extLst>
          </p:cNvPr>
          <p:cNvSpPr>
            <a:spLocks noGrp="1"/>
          </p:cNvSpPr>
          <p:nvPr>
            <p:ph type="title"/>
          </p:nvPr>
        </p:nvSpPr>
        <p:spPr/>
        <p:txBody>
          <a:bodyPr/>
          <a:lstStyle/>
          <a:p>
            <a:r>
              <a:rPr lang="en-US" dirty="0"/>
              <a:t>Azure Active Directory</a:t>
            </a:r>
          </a:p>
        </p:txBody>
      </p:sp>
      <p:grpSp>
        <p:nvGrpSpPr>
          <p:cNvPr id="6" name="Group 5" descr="The diagram depicts Microsoft Azure Active Directory (Azure AD) as the central identity store for multiple devices and applications both on-premises and in the cloud.&#10;">
            <a:extLst>
              <a:ext uri="{FF2B5EF4-FFF2-40B4-BE49-F238E27FC236}">
                <a16:creationId xmlns:a16="http://schemas.microsoft.com/office/drawing/2014/main" id="{CAC2F5EE-C1BD-498C-AC05-2AFB87464F68}"/>
              </a:ext>
            </a:extLst>
          </p:cNvPr>
          <p:cNvGrpSpPr/>
          <p:nvPr/>
        </p:nvGrpSpPr>
        <p:grpSpPr>
          <a:xfrm>
            <a:off x="1657350" y="1428750"/>
            <a:ext cx="9246870" cy="4840288"/>
            <a:chOff x="1657350" y="1428750"/>
            <a:chExt cx="9246870" cy="4840288"/>
          </a:xfrm>
        </p:grpSpPr>
        <p:sp>
          <p:nvSpPr>
            <p:cNvPr id="92" name="Rectangle 91">
              <a:extLst>
                <a:ext uri="{FF2B5EF4-FFF2-40B4-BE49-F238E27FC236}">
                  <a16:creationId xmlns:a16="http://schemas.microsoft.com/office/drawing/2014/main" id="{5792FE6A-D329-4433-A1E6-CA3250E740CB}"/>
                </a:ext>
              </a:extLst>
            </p:cNvPr>
            <p:cNvSpPr/>
            <p:nvPr/>
          </p:nvSpPr>
          <p:spPr bwMode="auto">
            <a:xfrm>
              <a:off x="1657350" y="1428750"/>
              <a:ext cx="9246870" cy="4840288"/>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05F6B195-D753-4241-BC60-A8C4EEC1881C}"/>
                </a:ext>
              </a:extLst>
            </p:cNvPr>
            <p:cNvGrpSpPr/>
            <p:nvPr/>
          </p:nvGrpSpPr>
          <p:grpSpPr>
            <a:xfrm>
              <a:off x="4205274" y="1977668"/>
              <a:ext cx="2652548" cy="2652547"/>
              <a:chOff x="2966508" y="1285011"/>
              <a:chExt cx="3535696" cy="3535694"/>
            </a:xfrm>
          </p:grpSpPr>
          <p:sp>
            <p:nvSpPr>
              <p:cNvPr id="4" name="Oval 3">
                <a:extLst>
                  <a:ext uri="{FF2B5EF4-FFF2-40B4-BE49-F238E27FC236}">
                    <a16:creationId xmlns:a16="http://schemas.microsoft.com/office/drawing/2014/main" id="{5D626B0C-B0C8-4E09-9E99-BB1B7ABBFAC5}"/>
                  </a:ext>
                </a:extLst>
              </p:cNvPr>
              <p:cNvSpPr/>
              <p:nvPr/>
            </p:nvSpPr>
            <p:spPr bwMode="auto">
              <a:xfrm>
                <a:off x="2966508" y="1285011"/>
                <a:ext cx="3535696" cy="3535694"/>
              </a:xfrm>
              <a:prstGeom prst="ellipse">
                <a:avLst/>
              </a:prstGeom>
              <a:solidFill>
                <a:srgbClr val="FFFFFF">
                  <a:alpha val="45000"/>
                </a:srgbClr>
              </a:solidFill>
              <a:ln w="12700" cap="flat" cmpd="sng" algn="ctr">
                <a:solidFill>
                  <a:schemeClr val="accent1"/>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TextBox 4">
                <a:extLst>
                  <a:ext uri="{FF2B5EF4-FFF2-40B4-BE49-F238E27FC236}">
                    <a16:creationId xmlns:a16="http://schemas.microsoft.com/office/drawing/2014/main" id="{74B2F9FA-075B-4DDF-8974-E242AA066C51}"/>
                  </a:ext>
                </a:extLst>
              </p:cNvPr>
              <p:cNvSpPr txBox="1"/>
              <p:nvPr/>
            </p:nvSpPr>
            <p:spPr>
              <a:xfrm>
                <a:off x="3523681" y="3568422"/>
                <a:ext cx="2421387" cy="1124544"/>
              </a:xfrm>
              <a:prstGeom prst="rect">
                <a:avLst/>
              </a:prstGeom>
              <a:noFill/>
            </p:spPr>
            <p:txBody>
              <a:bodyPr wrap="none" lIns="179285" tIns="143428" rIns="179285" bIns="143428" rtlCol="0">
                <a:sp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lang="en-US" sz="2000" dirty="0">
                    <a:latin typeface="+mj-lt"/>
                  </a:rPr>
                  <a:t>Azure Active</a:t>
                </a:r>
                <a:br>
                  <a:rPr lang="en-US" sz="2000" dirty="0">
                    <a:latin typeface="+mj-lt"/>
                  </a:rPr>
                </a:br>
                <a:r>
                  <a:rPr lang="en-US" sz="2000" dirty="0">
                    <a:latin typeface="+mj-lt"/>
                  </a:rPr>
                  <a:t>Directory</a:t>
                </a:r>
              </a:p>
            </p:txBody>
          </p:sp>
        </p:grpSp>
        <p:sp>
          <p:nvSpPr>
            <p:cNvPr id="7" name="Freeform 38">
              <a:extLst>
                <a:ext uri="{FF2B5EF4-FFF2-40B4-BE49-F238E27FC236}">
                  <a16:creationId xmlns:a16="http://schemas.microsoft.com/office/drawing/2014/main" id="{597798F9-EA5B-46FA-A03C-38C27C4420DD}"/>
                </a:ext>
              </a:extLst>
            </p:cNvPr>
            <p:cNvSpPr>
              <a:spLocks/>
            </p:cNvSpPr>
            <p:nvPr/>
          </p:nvSpPr>
          <p:spPr bwMode="auto">
            <a:xfrm>
              <a:off x="6474818" y="1671547"/>
              <a:ext cx="2063810" cy="1357069"/>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hq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 name="Rectangle 7">
              <a:extLst>
                <a:ext uri="{FF2B5EF4-FFF2-40B4-BE49-F238E27FC236}">
                  <a16:creationId xmlns:a16="http://schemas.microsoft.com/office/drawing/2014/main" id="{B8863400-4858-4EE5-89BB-5E7D2601BE6E}"/>
                </a:ext>
              </a:extLst>
            </p:cNvPr>
            <p:cNvSpPr/>
            <p:nvPr/>
          </p:nvSpPr>
          <p:spPr>
            <a:xfrm>
              <a:off x="2083035" y="1735602"/>
              <a:ext cx="1268532" cy="744168"/>
            </a:xfrm>
            <a:prstGeom prst="rect">
              <a:avLst/>
            </a:prstGeom>
          </p:spPr>
          <p:txBody>
            <a:bodyPr wrap="none">
              <a:spAutoFit/>
            </a:bodyPr>
            <a:lstStyle/>
            <a:p>
              <a:r>
                <a:rPr lang="en-US" sz="2400" spc="-50" dirty="0">
                  <a:ln w="3175">
                    <a:noFill/>
                  </a:ln>
                  <a:gradFill>
                    <a:gsLst>
                      <a:gs pos="1250">
                        <a:srgbClr val="1A1A1A"/>
                      </a:gs>
                      <a:gs pos="100000">
                        <a:srgbClr val="1A1A1A"/>
                      </a:gs>
                    </a:gsLst>
                    <a:lin ang="5400000" scaled="0"/>
                  </a:gradFill>
                  <a:cs typeface="Segoe UI" pitchFamily="34" charset="0"/>
                </a:rPr>
                <a:t>Microsoft</a:t>
              </a:r>
              <a:br>
                <a:rPr lang="en-US" sz="2400" spc="-50" dirty="0">
                  <a:ln w="3175">
                    <a:noFill/>
                  </a:ln>
                  <a:gradFill>
                    <a:gsLst>
                      <a:gs pos="1250">
                        <a:srgbClr val="1A1A1A"/>
                      </a:gs>
                      <a:gs pos="100000">
                        <a:srgbClr val="1A1A1A"/>
                      </a:gs>
                    </a:gsLst>
                    <a:lin ang="5400000" scaled="0"/>
                  </a:gradFill>
                  <a:cs typeface="Segoe UI" pitchFamily="34" charset="0"/>
                </a:rPr>
              </a:br>
              <a:r>
                <a:rPr lang="en-US" sz="2400" spc="-50" dirty="0">
                  <a:ln w="3175">
                    <a:noFill/>
                  </a:ln>
                  <a:gradFill>
                    <a:gsLst>
                      <a:gs pos="1250">
                        <a:srgbClr val="1A1A1A"/>
                      </a:gs>
                      <a:gs pos="100000">
                        <a:srgbClr val="1A1A1A"/>
                      </a:gs>
                    </a:gsLst>
                    <a:lin ang="5400000" scaled="0"/>
                  </a:gradFill>
                  <a:cs typeface="Segoe UI" pitchFamily="34" charset="0"/>
                </a:rPr>
                <a:t>Cloud</a:t>
              </a:r>
              <a:endParaRPr lang="en-US" sz="1200" dirty="0"/>
            </a:p>
          </p:txBody>
        </p:sp>
        <p:sp>
          <p:nvSpPr>
            <p:cNvPr id="9" name="Rectangle 8">
              <a:extLst>
                <a:ext uri="{FF2B5EF4-FFF2-40B4-BE49-F238E27FC236}">
                  <a16:creationId xmlns:a16="http://schemas.microsoft.com/office/drawing/2014/main" id="{8C464664-C811-4291-9FBC-F1042299889B}"/>
                </a:ext>
              </a:extLst>
            </p:cNvPr>
            <p:cNvSpPr/>
            <p:nvPr/>
          </p:nvSpPr>
          <p:spPr>
            <a:xfrm>
              <a:off x="8336345" y="1873782"/>
              <a:ext cx="1917959"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Cloud SaaS apps</a:t>
              </a:r>
              <a:endParaRPr lang="en-US" sz="1050" dirty="0"/>
            </a:p>
          </p:txBody>
        </p:sp>
        <p:grpSp>
          <p:nvGrpSpPr>
            <p:cNvPr id="10" name="Group 9">
              <a:extLst>
                <a:ext uri="{FF2B5EF4-FFF2-40B4-BE49-F238E27FC236}">
                  <a16:creationId xmlns:a16="http://schemas.microsoft.com/office/drawing/2014/main" id="{1D70D629-D07B-4BEA-B71A-A7FC44E7D31F}"/>
                </a:ext>
              </a:extLst>
            </p:cNvPr>
            <p:cNvGrpSpPr/>
            <p:nvPr/>
          </p:nvGrpSpPr>
          <p:grpSpPr>
            <a:xfrm>
              <a:off x="6778423" y="4637110"/>
              <a:ext cx="1983171" cy="1386638"/>
              <a:chOff x="7467600" y="4990305"/>
              <a:chExt cx="2214565" cy="1548429"/>
            </a:xfrm>
          </p:grpSpPr>
          <p:sp>
            <p:nvSpPr>
              <p:cNvPr id="11" name="Oval 10">
                <a:extLst>
                  <a:ext uri="{FF2B5EF4-FFF2-40B4-BE49-F238E27FC236}">
                    <a16:creationId xmlns:a16="http://schemas.microsoft.com/office/drawing/2014/main" id="{21E43065-202D-4747-9929-5D6D1FBD05AC}"/>
                  </a:ext>
                </a:extLst>
              </p:cNvPr>
              <p:cNvSpPr/>
              <p:nvPr/>
            </p:nvSpPr>
            <p:spPr bwMode="auto">
              <a:xfrm>
                <a:off x="8133736" y="4990305"/>
                <a:ext cx="1548429" cy="1548429"/>
              </a:xfrm>
              <a:prstGeom prst="ellipse">
                <a:avLst/>
              </a:prstGeom>
              <a:solidFill>
                <a:schemeClr val="bg1"/>
              </a:solid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2" name="Group 11">
                <a:extLst>
                  <a:ext uri="{FF2B5EF4-FFF2-40B4-BE49-F238E27FC236}">
                    <a16:creationId xmlns:a16="http://schemas.microsoft.com/office/drawing/2014/main" id="{2887F44C-CC0E-426E-866C-291F1EFFEBBF}"/>
                  </a:ext>
                </a:extLst>
              </p:cNvPr>
              <p:cNvGrpSpPr/>
              <p:nvPr/>
            </p:nvGrpSpPr>
            <p:grpSpPr>
              <a:xfrm>
                <a:off x="8580166" y="5347140"/>
                <a:ext cx="894919" cy="752296"/>
                <a:chOff x="8554412" y="5299068"/>
                <a:chExt cx="894919" cy="752296"/>
              </a:xfrm>
            </p:grpSpPr>
            <p:sp>
              <p:nvSpPr>
                <p:cNvPr id="42" name="Browser_2" title="Icon of a browser window with a home symbol inside">
                  <a:extLst>
                    <a:ext uri="{FF2B5EF4-FFF2-40B4-BE49-F238E27FC236}">
                      <a16:creationId xmlns:a16="http://schemas.microsoft.com/office/drawing/2014/main" id="{158E7F7D-4550-4F33-91FD-8DA1C27F3060}"/>
                    </a:ext>
                  </a:extLst>
                </p:cNvPr>
                <p:cNvSpPr>
                  <a:spLocks noChangeAspect="1" noEditPoints="1"/>
                </p:cNvSpPr>
                <p:nvPr/>
              </p:nvSpPr>
              <p:spPr bwMode="auto">
                <a:xfrm>
                  <a:off x="9071755" y="5443515"/>
                  <a:ext cx="377576" cy="321004"/>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GenericApp_EB3B" title="Icon of an app window">
                  <a:extLst>
                    <a:ext uri="{FF2B5EF4-FFF2-40B4-BE49-F238E27FC236}">
                      <a16:creationId xmlns:a16="http://schemas.microsoft.com/office/drawing/2014/main" id="{736B336C-21DE-4D7F-B025-2736BFAB9A3E}"/>
                    </a:ext>
                  </a:extLst>
                </p:cNvPr>
                <p:cNvSpPr>
                  <a:spLocks noChangeAspect="1" noEditPoints="1"/>
                </p:cNvSpPr>
                <p:nvPr/>
              </p:nvSpPr>
              <p:spPr bwMode="auto">
                <a:xfrm>
                  <a:off x="8554412" y="5299068"/>
                  <a:ext cx="401098" cy="32100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Website" title="Icon of multiple app windows">
                  <a:extLst>
                    <a:ext uri="{FF2B5EF4-FFF2-40B4-BE49-F238E27FC236}">
                      <a16:creationId xmlns:a16="http://schemas.microsoft.com/office/drawing/2014/main" id="{6A82B397-05D7-44F8-A47A-F1DE907EBDBD}"/>
                    </a:ext>
                  </a:extLst>
                </p:cNvPr>
                <p:cNvSpPr>
                  <a:spLocks noChangeAspect="1" noEditPoints="1"/>
                </p:cNvSpPr>
                <p:nvPr/>
              </p:nvSpPr>
              <p:spPr bwMode="auto">
                <a:xfrm>
                  <a:off x="8623010" y="5730360"/>
                  <a:ext cx="366352" cy="321004"/>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207">
                <a:extLst>
                  <a:ext uri="{FF2B5EF4-FFF2-40B4-BE49-F238E27FC236}">
                    <a16:creationId xmlns:a16="http://schemas.microsoft.com/office/drawing/2014/main" id="{545F29B5-82D5-44F6-8B5A-6FC1DDD034D8}"/>
                  </a:ext>
                </a:extLst>
              </p:cNvPr>
              <p:cNvGrpSpPr>
                <a:grpSpLocks noChangeAspect="1"/>
              </p:cNvGrpSpPr>
              <p:nvPr/>
            </p:nvGrpSpPr>
            <p:grpSpPr bwMode="auto">
              <a:xfrm>
                <a:off x="7467600" y="5496188"/>
                <a:ext cx="1071415" cy="1042546"/>
                <a:chOff x="3750" y="2040"/>
                <a:chExt cx="334" cy="325"/>
              </a:xfrm>
              <a:solidFill>
                <a:srgbClr val="0078D7"/>
              </a:solidFill>
            </p:grpSpPr>
            <p:sp>
              <p:nvSpPr>
                <p:cNvPr id="14" name="Rectangle 208">
                  <a:extLst>
                    <a:ext uri="{FF2B5EF4-FFF2-40B4-BE49-F238E27FC236}">
                      <a16:creationId xmlns:a16="http://schemas.microsoft.com/office/drawing/2014/main" id="{3D91EB66-91A6-455A-968F-DBF2CDBA5586}"/>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Freeform 209">
                  <a:extLst>
                    <a:ext uri="{FF2B5EF4-FFF2-40B4-BE49-F238E27FC236}">
                      <a16:creationId xmlns:a16="http://schemas.microsoft.com/office/drawing/2014/main" id="{5060F50E-9343-44F0-B76F-711914836FE4}"/>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Freeform 210">
                  <a:extLst>
                    <a:ext uri="{FF2B5EF4-FFF2-40B4-BE49-F238E27FC236}">
                      <a16:creationId xmlns:a16="http://schemas.microsoft.com/office/drawing/2014/main" id="{812FC5BC-BD42-4AFC-AF13-F3586085F8F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Freeform 211">
                  <a:extLst>
                    <a:ext uri="{FF2B5EF4-FFF2-40B4-BE49-F238E27FC236}">
                      <a16:creationId xmlns:a16="http://schemas.microsoft.com/office/drawing/2014/main" id="{012E00F0-42A4-4FC5-928E-0D90C4AEC2E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12">
                  <a:extLst>
                    <a:ext uri="{FF2B5EF4-FFF2-40B4-BE49-F238E27FC236}">
                      <a16:creationId xmlns:a16="http://schemas.microsoft.com/office/drawing/2014/main" id="{319EE5EB-2C10-48A0-9A94-7520A0E9600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13">
                  <a:extLst>
                    <a:ext uri="{FF2B5EF4-FFF2-40B4-BE49-F238E27FC236}">
                      <a16:creationId xmlns:a16="http://schemas.microsoft.com/office/drawing/2014/main" id="{A400FCC8-1544-42A9-8A54-AB0612F1B3B8}"/>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14">
                  <a:extLst>
                    <a:ext uri="{FF2B5EF4-FFF2-40B4-BE49-F238E27FC236}">
                      <a16:creationId xmlns:a16="http://schemas.microsoft.com/office/drawing/2014/main" id="{FAE1F31C-2D3C-414D-B8AC-18685748E5DE}"/>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15">
                  <a:extLst>
                    <a:ext uri="{FF2B5EF4-FFF2-40B4-BE49-F238E27FC236}">
                      <a16:creationId xmlns:a16="http://schemas.microsoft.com/office/drawing/2014/main" id="{E335CCE9-DF6E-422F-9102-12A21727734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16">
                  <a:extLst>
                    <a:ext uri="{FF2B5EF4-FFF2-40B4-BE49-F238E27FC236}">
                      <a16:creationId xmlns:a16="http://schemas.microsoft.com/office/drawing/2014/main" id="{E89F7DD4-BED1-43DC-803E-DFFE26DB92C9}"/>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17">
                  <a:extLst>
                    <a:ext uri="{FF2B5EF4-FFF2-40B4-BE49-F238E27FC236}">
                      <a16:creationId xmlns:a16="http://schemas.microsoft.com/office/drawing/2014/main" id="{590AA2C5-EA1C-4389-B5A1-EECE58E4FE07}"/>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18">
                  <a:extLst>
                    <a:ext uri="{FF2B5EF4-FFF2-40B4-BE49-F238E27FC236}">
                      <a16:creationId xmlns:a16="http://schemas.microsoft.com/office/drawing/2014/main" id="{E2933513-E326-40BB-A90B-70AEC95797A6}"/>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19">
                  <a:extLst>
                    <a:ext uri="{FF2B5EF4-FFF2-40B4-BE49-F238E27FC236}">
                      <a16:creationId xmlns:a16="http://schemas.microsoft.com/office/drawing/2014/main" id="{B74B54C8-EAEA-4F9A-9BE4-C9DCECF6EF93}"/>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0">
                  <a:extLst>
                    <a:ext uri="{FF2B5EF4-FFF2-40B4-BE49-F238E27FC236}">
                      <a16:creationId xmlns:a16="http://schemas.microsoft.com/office/drawing/2014/main" id="{9A45A9A4-C317-42C5-9993-1874474DD0E2}"/>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21">
                  <a:extLst>
                    <a:ext uri="{FF2B5EF4-FFF2-40B4-BE49-F238E27FC236}">
                      <a16:creationId xmlns:a16="http://schemas.microsoft.com/office/drawing/2014/main" id="{F192D903-7372-4822-90C1-8B074BE2847D}"/>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22">
                  <a:extLst>
                    <a:ext uri="{FF2B5EF4-FFF2-40B4-BE49-F238E27FC236}">
                      <a16:creationId xmlns:a16="http://schemas.microsoft.com/office/drawing/2014/main" id="{6AE5BB18-E292-40BE-BEFC-2537DA6EF4B8}"/>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23">
                  <a:extLst>
                    <a:ext uri="{FF2B5EF4-FFF2-40B4-BE49-F238E27FC236}">
                      <a16:creationId xmlns:a16="http://schemas.microsoft.com/office/drawing/2014/main" id="{0161B0FA-D477-4FA3-9747-D96B70F36E67}"/>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24">
                  <a:extLst>
                    <a:ext uri="{FF2B5EF4-FFF2-40B4-BE49-F238E27FC236}">
                      <a16:creationId xmlns:a16="http://schemas.microsoft.com/office/drawing/2014/main" id="{37E2435E-CC2A-498B-993E-4C8075FED129}"/>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25">
                  <a:extLst>
                    <a:ext uri="{FF2B5EF4-FFF2-40B4-BE49-F238E27FC236}">
                      <a16:creationId xmlns:a16="http://schemas.microsoft.com/office/drawing/2014/main" id="{22240E8B-0DB5-40B8-8FAB-54B1B48C98D9}"/>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26">
                  <a:extLst>
                    <a:ext uri="{FF2B5EF4-FFF2-40B4-BE49-F238E27FC236}">
                      <a16:creationId xmlns:a16="http://schemas.microsoft.com/office/drawing/2014/main" id="{16D3C37E-79A0-4D64-BA8E-4C4B2C72838A}"/>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3" name="Rectangle 227">
                  <a:extLst>
                    <a:ext uri="{FF2B5EF4-FFF2-40B4-BE49-F238E27FC236}">
                      <a16:creationId xmlns:a16="http://schemas.microsoft.com/office/drawing/2014/main" id="{094664E1-74F1-48BA-B529-24D2EE217EBA}"/>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4" name="Rectangle 228">
                  <a:extLst>
                    <a:ext uri="{FF2B5EF4-FFF2-40B4-BE49-F238E27FC236}">
                      <a16:creationId xmlns:a16="http://schemas.microsoft.com/office/drawing/2014/main" id="{A0B1CD41-07CC-41D5-B9D7-A7FE81ED55FE}"/>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5" name="Rectangle 229">
                  <a:extLst>
                    <a:ext uri="{FF2B5EF4-FFF2-40B4-BE49-F238E27FC236}">
                      <a16:creationId xmlns:a16="http://schemas.microsoft.com/office/drawing/2014/main" id="{B6F12A9C-CC35-4F9D-8122-73809C3CB848}"/>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6" name="Rectangle 230">
                  <a:extLst>
                    <a:ext uri="{FF2B5EF4-FFF2-40B4-BE49-F238E27FC236}">
                      <a16:creationId xmlns:a16="http://schemas.microsoft.com/office/drawing/2014/main" id="{E81255D6-E899-4D9B-BE7A-2FEEDB03824F}"/>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7" name="Rectangle 231">
                  <a:extLst>
                    <a:ext uri="{FF2B5EF4-FFF2-40B4-BE49-F238E27FC236}">
                      <a16:creationId xmlns:a16="http://schemas.microsoft.com/office/drawing/2014/main" id="{9A514F52-F051-4353-9EE9-1283F9808667}"/>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8" name="Rectangle 232">
                  <a:extLst>
                    <a:ext uri="{FF2B5EF4-FFF2-40B4-BE49-F238E27FC236}">
                      <a16:creationId xmlns:a16="http://schemas.microsoft.com/office/drawing/2014/main" id="{B62841A7-08F3-44C9-8238-2CFBD8CC85B9}"/>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9" name="Rectangle 233">
                  <a:extLst>
                    <a:ext uri="{FF2B5EF4-FFF2-40B4-BE49-F238E27FC236}">
                      <a16:creationId xmlns:a16="http://schemas.microsoft.com/office/drawing/2014/main" id="{99E965A8-02FA-4183-B52E-369CE18CEE9E}"/>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0" name="Rectangle 234">
                  <a:extLst>
                    <a:ext uri="{FF2B5EF4-FFF2-40B4-BE49-F238E27FC236}">
                      <a16:creationId xmlns:a16="http://schemas.microsoft.com/office/drawing/2014/main" id="{516E2AED-F1F6-4676-B7D4-E02CC5461A78}"/>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1" name="Rectangle 235">
                  <a:extLst>
                    <a:ext uri="{FF2B5EF4-FFF2-40B4-BE49-F238E27FC236}">
                      <a16:creationId xmlns:a16="http://schemas.microsoft.com/office/drawing/2014/main" id="{E81AD397-2A1C-459B-B1D8-FBCCA7173A80}"/>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grpSp>
          <p:nvGrpSpPr>
            <p:cNvPr id="45" name="Group 44">
              <a:extLst>
                <a:ext uri="{FF2B5EF4-FFF2-40B4-BE49-F238E27FC236}">
                  <a16:creationId xmlns:a16="http://schemas.microsoft.com/office/drawing/2014/main" id="{7C06CA7B-12CD-4D1D-9770-103536F01CDA}"/>
                </a:ext>
              </a:extLst>
            </p:cNvPr>
            <p:cNvGrpSpPr/>
            <p:nvPr/>
          </p:nvGrpSpPr>
          <p:grpSpPr>
            <a:xfrm>
              <a:off x="5017125" y="5220396"/>
              <a:ext cx="1021214" cy="925299"/>
              <a:chOff x="1099439" y="3534104"/>
              <a:chExt cx="1140368" cy="1033262"/>
            </a:xfrm>
          </p:grpSpPr>
          <p:sp>
            <p:nvSpPr>
              <p:cNvPr id="46" name="TextBox 45">
                <a:extLst>
                  <a:ext uri="{FF2B5EF4-FFF2-40B4-BE49-F238E27FC236}">
                    <a16:creationId xmlns:a16="http://schemas.microsoft.com/office/drawing/2014/main" id="{C6994B1D-2425-408B-9584-B44E21CC0126}"/>
                  </a:ext>
                </a:extLst>
              </p:cNvPr>
              <p:cNvSpPr txBox="1"/>
              <p:nvPr/>
            </p:nvSpPr>
            <p:spPr>
              <a:xfrm>
                <a:off x="1281055" y="4373467"/>
                <a:ext cx="777136" cy="1938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400" dirty="0"/>
                  <a:t>Windows</a:t>
                </a:r>
                <a:endParaRPr lang="en-US" sz="1200" dirty="0"/>
              </a:p>
            </p:txBody>
          </p:sp>
          <p:sp>
            <p:nvSpPr>
              <p:cNvPr id="47" name="Laptop_E770" title="Icon of a laptop">
                <a:extLst>
                  <a:ext uri="{FF2B5EF4-FFF2-40B4-BE49-F238E27FC236}">
                    <a16:creationId xmlns:a16="http://schemas.microsoft.com/office/drawing/2014/main" id="{21BA5E64-3C46-4E7A-9BBA-0C80948B6211}"/>
                  </a:ext>
                </a:extLst>
              </p:cNvPr>
              <p:cNvSpPr>
                <a:spLocks noChangeAspect="1" noEditPoints="1"/>
              </p:cNvSpPr>
              <p:nvPr/>
            </p:nvSpPr>
            <p:spPr bwMode="auto">
              <a:xfrm>
                <a:off x="1099439" y="3534104"/>
                <a:ext cx="1140368" cy="760941"/>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8" name="Freeform 15">
                <a:extLst>
                  <a:ext uri="{FF2B5EF4-FFF2-40B4-BE49-F238E27FC236}">
                    <a16:creationId xmlns:a16="http://schemas.microsoft.com/office/drawing/2014/main" id="{EE048134-F483-4F8C-86F4-312399305444}"/>
                  </a:ext>
                </a:extLst>
              </p:cNvPr>
              <p:cNvSpPr>
                <a:spLocks noChangeAspect="1" noEditPoints="1"/>
              </p:cNvSpPr>
              <p:nvPr/>
            </p:nvSpPr>
            <p:spPr bwMode="black">
              <a:xfrm>
                <a:off x="1500181" y="3656976"/>
                <a:ext cx="338884" cy="33750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roup 48">
              <a:extLst>
                <a:ext uri="{FF2B5EF4-FFF2-40B4-BE49-F238E27FC236}">
                  <a16:creationId xmlns:a16="http://schemas.microsoft.com/office/drawing/2014/main" id="{8FEA5C51-13B0-4187-B48F-FD05FCEBC9E1}"/>
                </a:ext>
              </a:extLst>
            </p:cNvPr>
            <p:cNvGrpSpPr/>
            <p:nvPr/>
          </p:nvGrpSpPr>
          <p:grpSpPr>
            <a:xfrm>
              <a:off x="2466140" y="4776376"/>
              <a:ext cx="1683597" cy="1162141"/>
              <a:chOff x="2672925" y="4768436"/>
              <a:chExt cx="1880037" cy="1297738"/>
            </a:xfrm>
          </p:grpSpPr>
          <p:grpSp>
            <p:nvGrpSpPr>
              <p:cNvPr id="50" name="Group 49">
                <a:extLst>
                  <a:ext uri="{FF2B5EF4-FFF2-40B4-BE49-F238E27FC236}">
                    <a16:creationId xmlns:a16="http://schemas.microsoft.com/office/drawing/2014/main" id="{865644DB-790C-464C-8E5E-AF3C0878208D}"/>
                  </a:ext>
                </a:extLst>
              </p:cNvPr>
              <p:cNvGrpSpPr/>
              <p:nvPr/>
            </p:nvGrpSpPr>
            <p:grpSpPr>
              <a:xfrm>
                <a:off x="2672925" y="4768436"/>
                <a:ext cx="892600" cy="1170498"/>
                <a:chOff x="2672925" y="4768436"/>
                <a:chExt cx="892600" cy="1170498"/>
              </a:xfrm>
            </p:grpSpPr>
            <p:sp>
              <p:nvSpPr>
                <p:cNvPr id="61" name="Trapezoid 60">
                  <a:extLst>
                    <a:ext uri="{FF2B5EF4-FFF2-40B4-BE49-F238E27FC236}">
                      <a16:creationId xmlns:a16="http://schemas.microsoft.com/office/drawing/2014/main" id="{35D54E5A-E072-4F4E-A692-2F2CF9DA4535}"/>
                    </a:ext>
                  </a:extLst>
                </p:cNvPr>
                <p:cNvSpPr/>
                <p:nvPr/>
              </p:nvSpPr>
              <p:spPr bwMode="auto">
                <a:xfrm>
                  <a:off x="2701663" y="5510597"/>
                  <a:ext cx="834429" cy="129442"/>
                </a:xfrm>
                <a:prstGeom prst="trapezoid">
                  <a:avLst>
                    <a:gd name="adj" fmla="val 65881"/>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2" name="Group 61">
                  <a:extLst>
                    <a:ext uri="{FF2B5EF4-FFF2-40B4-BE49-F238E27FC236}">
                      <a16:creationId xmlns:a16="http://schemas.microsoft.com/office/drawing/2014/main" id="{D560C30C-90A3-43AF-B193-7A44A7C3525C}"/>
                    </a:ext>
                  </a:extLst>
                </p:cNvPr>
                <p:cNvGrpSpPr/>
                <p:nvPr/>
              </p:nvGrpSpPr>
              <p:grpSpPr>
                <a:xfrm>
                  <a:off x="2672925" y="4768436"/>
                  <a:ext cx="892600" cy="1170498"/>
                  <a:chOff x="2672925" y="4768436"/>
                  <a:chExt cx="892600" cy="1170498"/>
                </a:xfrm>
              </p:grpSpPr>
              <p:sp>
                <p:nvSpPr>
                  <p:cNvPr id="63" name="Rectangle 62">
                    <a:extLst>
                      <a:ext uri="{FF2B5EF4-FFF2-40B4-BE49-F238E27FC236}">
                        <a16:creationId xmlns:a16="http://schemas.microsoft.com/office/drawing/2014/main" id="{F5834868-8DF4-4D75-8D43-BF2974F5A534}"/>
                      </a:ext>
                    </a:extLst>
                  </p:cNvPr>
                  <p:cNvSpPr/>
                  <p:nvPr/>
                </p:nvSpPr>
                <p:spPr bwMode="auto">
                  <a:xfrm>
                    <a:off x="2672925" y="4768436"/>
                    <a:ext cx="892600" cy="50365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4" name="Group 63">
                    <a:extLst>
                      <a:ext uri="{FF2B5EF4-FFF2-40B4-BE49-F238E27FC236}">
                        <a16:creationId xmlns:a16="http://schemas.microsoft.com/office/drawing/2014/main" id="{F05F4B2C-FA46-4416-BAC5-E04E6C4557C3}"/>
                      </a:ext>
                    </a:extLst>
                  </p:cNvPr>
                  <p:cNvGrpSpPr/>
                  <p:nvPr/>
                </p:nvGrpSpPr>
                <p:grpSpPr>
                  <a:xfrm>
                    <a:off x="2673590" y="4769612"/>
                    <a:ext cx="890294" cy="1169322"/>
                    <a:chOff x="2739855" y="5372677"/>
                    <a:chExt cx="890294" cy="1169322"/>
                  </a:xfrm>
                </p:grpSpPr>
                <p:sp>
                  <p:nvSpPr>
                    <p:cNvPr id="65" name="TextBox 64">
                      <a:extLst>
                        <a:ext uri="{FF2B5EF4-FFF2-40B4-BE49-F238E27FC236}">
                          <a16:creationId xmlns:a16="http://schemas.microsoft.com/office/drawing/2014/main" id="{59F04CDE-D9FB-49D7-BFF6-D645F751BF61}"/>
                        </a:ext>
                      </a:extLst>
                    </p:cNvPr>
                    <p:cNvSpPr txBox="1"/>
                    <p:nvPr/>
                  </p:nvSpPr>
                  <p:spPr>
                    <a:xfrm>
                      <a:off x="2919865" y="6375800"/>
                      <a:ext cx="530273"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MacOS</a:t>
                      </a:r>
                    </a:p>
                  </p:txBody>
                </p:sp>
                <p:grpSp>
                  <p:nvGrpSpPr>
                    <p:cNvPr id="66" name="Group 65">
                      <a:extLst>
                        <a:ext uri="{FF2B5EF4-FFF2-40B4-BE49-F238E27FC236}">
                          <a16:creationId xmlns:a16="http://schemas.microsoft.com/office/drawing/2014/main" id="{1B7CCAC7-82A9-47A0-9645-970CE0108278}"/>
                        </a:ext>
                      </a:extLst>
                    </p:cNvPr>
                    <p:cNvGrpSpPr/>
                    <p:nvPr/>
                  </p:nvGrpSpPr>
                  <p:grpSpPr>
                    <a:xfrm>
                      <a:off x="2739855" y="5372677"/>
                      <a:ext cx="890294" cy="875758"/>
                      <a:chOff x="1458270" y="5446029"/>
                      <a:chExt cx="890294" cy="875758"/>
                    </a:xfrm>
                  </p:grpSpPr>
                  <p:pic>
                    <p:nvPicPr>
                      <p:cNvPr id="67" name="Picture 2" descr="See the source image">
                        <a:extLst>
                          <a:ext uri="{FF2B5EF4-FFF2-40B4-BE49-F238E27FC236}">
                            <a16:creationId xmlns:a16="http://schemas.microsoft.com/office/drawing/2014/main" id="{741F959C-AAA4-4F47-BE0D-3F6127C4C0AA}"/>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747028" y="5525853"/>
                        <a:ext cx="312778" cy="312778"/>
                      </a:xfrm>
                      <a:prstGeom prst="rect">
                        <a:avLst/>
                      </a:prstGeom>
                      <a:noFill/>
                      <a:extLst>
                        <a:ext uri="{909E8E84-426E-40DD-AFC4-6F175D3DCCD1}">
                          <a14:hiddenFill xmlns:a14="http://schemas.microsoft.com/office/drawing/2010/main">
                            <a:solidFill>
                              <a:srgbClr val="FFFFFF"/>
                            </a:solidFill>
                          </a14:hiddenFill>
                        </a:ext>
                      </a:extLst>
                    </p:spPr>
                  </p:pic>
                  <p:sp>
                    <p:nvSpPr>
                      <p:cNvPr id="68" name="desktop" title="a desktop PC">
                        <a:extLst>
                          <a:ext uri="{FF2B5EF4-FFF2-40B4-BE49-F238E27FC236}">
                            <a16:creationId xmlns:a16="http://schemas.microsoft.com/office/drawing/2014/main" id="{D24A60F0-AF66-49EE-86C2-DA3A25A4FE2E}"/>
                          </a:ext>
                        </a:extLst>
                      </p:cNvPr>
                      <p:cNvSpPr>
                        <a:spLocks noChangeAspect="1" noEditPoints="1"/>
                      </p:cNvSpPr>
                      <p:nvPr/>
                    </p:nvSpPr>
                    <p:spPr bwMode="auto">
                      <a:xfrm>
                        <a:off x="1458270" y="5446029"/>
                        <a:ext cx="890294" cy="87575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grpSp>
          </p:grpSp>
          <p:grpSp>
            <p:nvGrpSpPr>
              <p:cNvPr id="51" name="Group 50">
                <a:extLst>
                  <a:ext uri="{FF2B5EF4-FFF2-40B4-BE49-F238E27FC236}">
                    <a16:creationId xmlns:a16="http://schemas.microsoft.com/office/drawing/2014/main" id="{E37716AA-0E7B-4CC5-A78D-C917C3481699}"/>
                  </a:ext>
                </a:extLst>
              </p:cNvPr>
              <p:cNvGrpSpPr/>
              <p:nvPr/>
            </p:nvGrpSpPr>
            <p:grpSpPr>
              <a:xfrm>
                <a:off x="3706414" y="5292209"/>
                <a:ext cx="846548" cy="773965"/>
                <a:chOff x="3706414" y="5292209"/>
                <a:chExt cx="846548" cy="773965"/>
              </a:xfrm>
            </p:grpSpPr>
            <p:grpSp>
              <p:nvGrpSpPr>
                <p:cNvPr id="52" name="Group 51">
                  <a:extLst>
                    <a:ext uri="{FF2B5EF4-FFF2-40B4-BE49-F238E27FC236}">
                      <a16:creationId xmlns:a16="http://schemas.microsoft.com/office/drawing/2014/main" id="{3ED20454-3F3C-4330-9976-D012DAF0F891}"/>
                    </a:ext>
                  </a:extLst>
                </p:cNvPr>
                <p:cNvGrpSpPr/>
                <p:nvPr/>
              </p:nvGrpSpPr>
              <p:grpSpPr>
                <a:xfrm flipH="1">
                  <a:off x="3714614" y="5292887"/>
                  <a:ext cx="838348" cy="620598"/>
                  <a:chOff x="2276325" y="3556116"/>
                  <a:chExt cx="838348" cy="620598"/>
                </a:xfrm>
                <a:solidFill>
                  <a:schemeClr val="bg1">
                    <a:lumMod val="95000"/>
                  </a:schemeClr>
                </a:solidFill>
              </p:grpSpPr>
              <p:sp>
                <p:nvSpPr>
                  <p:cNvPr id="59" name="Rectangle: Rounded Corners 58">
                    <a:extLst>
                      <a:ext uri="{FF2B5EF4-FFF2-40B4-BE49-F238E27FC236}">
                        <a16:creationId xmlns:a16="http://schemas.microsoft.com/office/drawing/2014/main" id="{88665E51-2CBC-4FD5-9E01-AB6FFCDBAEF5}"/>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0" name="Rectangle 59">
                    <a:extLst>
                      <a:ext uri="{FF2B5EF4-FFF2-40B4-BE49-F238E27FC236}">
                        <a16:creationId xmlns:a16="http://schemas.microsoft.com/office/drawing/2014/main" id="{A51D049C-F4DF-4CCE-93CE-0F77364BE8FB}"/>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53" name="Group 52">
                  <a:extLst>
                    <a:ext uri="{FF2B5EF4-FFF2-40B4-BE49-F238E27FC236}">
                      <a16:creationId xmlns:a16="http://schemas.microsoft.com/office/drawing/2014/main" id="{D9CDA35F-A40A-4B9B-B7F1-AFDD566E72B0}"/>
                    </a:ext>
                  </a:extLst>
                </p:cNvPr>
                <p:cNvGrpSpPr/>
                <p:nvPr/>
              </p:nvGrpSpPr>
              <p:grpSpPr>
                <a:xfrm>
                  <a:off x="3706414" y="5292209"/>
                  <a:ext cx="845782" cy="773965"/>
                  <a:chOff x="3920197" y="5679761"/>
                  <a:chExt cx="845782" cy="773965"/>
                </a:xfrm>
              </p:grpSpPr>
              <p:sp>
                <p:nvSpPr>
                  <p:cNvPr id="54" name="TextBox 53">
                    <a:extLst>
                      <a:ext uri="{FF2B5EF4-FFF2-40B4-BE49-F238E27FC236}">
                        <a16:creationId xmlns:a16="http://schemas.microsoft.com/office/drawing/2014/main" id="{D30961F7-BFF3-4EAA-B088-1A64E12E66E0}"/>
                      </a:ext>
                    </a:extLst>
                  </p:cNvPr>
                  <p:cNvSpPr txBox="1"/>
                  <p:nvPr/>
                </p:nvSpPr>
                <p:spPr>
                  <a:xfrm>
                    <a:off x="4231318" y="6287527"/>
                    <a:ext cx="280205"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iOS</a:t>
                    </a:r>
                  </a:p>
                </p:txBody>
              </p:sp>
              <p:grpSp>
                <p:nvGrpSpPr>
                  <p:cNvPr id="55" name="Group 54">
                    <a:extLst>
                      <a:ext uri="{FF2B5EF4-FFF2-40B4-BE49-F238E27FC236}">
                        <a16:creationId xmlns:a16="http://schemas.microsoft.com/office/drawing/2014/main" id="{0AB69AF0-FD89-4B7D-BB67-B80190440F6B}"/>
                      </a:ext>
                    </a:extLst>
                  </p:cNvPr>
                  <p:cNvGrpSpPr/>
                  <p:nvPr/>
                </p:nvGrpSpPr>
                <p:grpSpPr>
                  <a:xfrm>
                    <a:off x="3920197" y="5679761"/>
                    <a:ext cx="845782" cy="620648"/>
                    <a:chOff x="3331466" y="4591430"/>
                    <a:chExt cx="845782" cy="620648"/>
                  </a:xfrm>
                </p:grpSpPr>
                <p:pic>
                  <p:nvPicPr>
                    <p:cNvPr id="56" name="Picture 2" descr="See the source image">
                      <a:extLst>
                        <a:ext uri="{FF2B5EF4-FFF2-40B4-BE49-F238E27FC236}">
                          <a16:creationId xmlns:a16="http://schemas.microsoft.com/office/drawing/2014/main" id="{477A6EDF-7A9F-44AE-A9F9-4F84AAF8C63B}"/>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3689846" y="4640626"/>
                      <a:ext cx="232946" cy="232946"/>
                    </a:xfrm>
                    <a:prstGeom prst="rect">
                      <a:avLst/>
                    </a:prstGeom>
                    <a:noFill/>
                    <a:extLst>
                      <a:ext uri="{909E8E84-426E-40DD-AFC4-6F175D3DCCD1}">
                        <a14:hiddenFill xmlns:a14="http://schemas.microsoft.com/office/drawing/2010/main">
                          <a:solidFill>
                            <a:srgbClr val="FFFFFF"/>
                          </a:solidFill>
                        </a14:hiddenFill>
                      </a:ext>
                    </a:extLst>
                  </p:spPr>
                </p:pic>
                <p:sp>
                  <p:nvSpPr>
                    <p:cNvPr id="57" name="UniversalApp_E8CC" title="Icon of a cellphone in front of a tablet">
                      <a:extLst>
                        <a:ext uri="{FF2B5EF4-FFF2-40B4-BE49-F238E27FC236}">
                          <a16:creationId xmlns:a16="http://schemas.microsoft.com/office/drawing/2014/main" id="{58BE3CCD-86E7-4EFB-B9EA-2917211F8C99}"/>
                        </a:ext>
                      </a:extLst>
                    </p:cNvPr>
                    <p:cNvSpPr>
                      <a:spLocks noChangeAspect="1" noEditPoints="1"/>
                    </p:cNvSpPr>
                    <p:nvPr/>
                  </p:nvSpPr>
                  <p:spPr bwMode="auto">
                    <a:xfrm>
                      <a:off x="3331466" y="459143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58" name="Picture 2" descr="See the source image">
                      <a:extLst>
                        <a:ext uri="{FF2B5EF4-FFF2-40B4-BE49-F238E27FC236}">
                          <a16:creationId xmlns:a16="http://schemas.microsoft.com/office/drawing/2014/main" id="{6270E6BA-DF37-4259-AD03-FB1CFD9E7E2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3395663" y="4820510"/>
                      <a:ext cx="150636" cy="15063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nvGrpSpPr>
            <p:cNvPr id="69" name="Group 68">
              <a:extLst>
                <a:ext uri="{FF2B5EF4-FFF2-40B4-BE49-F238E27FC236}">
                  <a16:creationId xmlns:a16="http://schemas.microsoft.com/office/drawing/2014/main" id="{3A0C72E1-0BF3-464B-9D03-4537B73D8E0D}"/>
                </a:ext>
              </a:extLst>
            </p:cNvPr>
            <p:cNvGrpSpPr/>
            <p:nvPr/>
          </p:nvGrpSpPr>
          <p:grpSpPr>
            <a:xfrm>
              <a:off x="2056351" y="3690728"/>
              <a:ext cx="812037" cy="694641"/>
              <a:chOff x="2215322" y="3556116"/>
              <a:chExt cx="906784" cy="775691"/>
            </a:xfrm>
          </p:grpSpPr>
          <p:grpSp>
            <p:nvGrpSpPr>
              <p:cNvPr id="70" name="Group 69">
                <a:extLst>
                  <a:ext uri="{FF2B5EF4-FFF2-40B4-BE49-F238E27FC236}">
                    <a16:creationId xmlns:a16="http://schemas.microsoft.com/office/drawing/2014/main" id="{C18802FA-5D13-4A84-9600-96BE42E54318}"/>
                  </a:ext>
                </a:extLst>
              </p:cNvPr>
              <p:cNvGrpSpPr/>
              <p:nvPr/>
            </p:nvGrpSpPr>
            <p:grpSpPr>
              <a:xfrm>
                <a:off x="2276325" y="3556116"/>
                <a:ext cx="838348" cy="620598"/>
                <a:chOff x="2276325" y="3556116"/>
                <a:chExt cx="838348" cy="620598"/>
              </a:xfrm>
              <a:solidFill>
                <a:schemeClr val="bg1">
                  <a:lumMod val="95000"/>
                </a:schemeClr>
              </a:solidFill>
            </p:grpSpPr>
            <p:sp>
              <p:nvSpPr>
                <p:cNvPr id="77" name="Rectangle: Rounded Corners 76">
                  <a:extLst>
                    <a:ext uri="{FF2B5EF4-FFF2-40B4-BE49-F238E27FC236}">
                      <a16:creationId xmlns:a16="http://schemas.microsoft.com/office/drawing/2014/main" id="{8B3F07E7-87BE-49EE-B5E6-38F6162D20AF}"/>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78" name="Rectangle 77">
                  <a:extLst>
                    <a:ext uri="{FF2B5EF4-FFF2-40B4-BE49-F238E27FC236}">
                      <a16:creationId xmlns:a16="http://schemas.microsoft.com/office/drawing/2014/main" id="{DD9C47B9-F888-4E5E-82AB-D68EE48B43C2}"/>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71" name="Group 70">
                <a:extLst>
                  <a:ext uri="{FF2B5EF4-FFF2-40B4-BE49-F238E27FC236}">
                    <a16:creationId xmlns:a16="http://schemas.microsoft.com/office/drawing/2014/main" id="{B3550384-6D8C-4EB4-A3B3-454D8F7757AA}"/>
                  </a:ext>
                </a:extLst>
              </p:cNvPr>
              <p:cNvGrpSpPr/>
              <p:nvPr/>
            </p:nvGrpSpPr>
            <p:grpSpPr>
              <a:xfrm>
                <a:off x="2215322" y="3556117"/>
                <a:ext cx="906784" cy="775690"/>
                <a:chOff x="1400053" y="4630180"/>
                <a:chExt cx="906784" cy="775690"/>
              </a:xfrm>
            </p:grpSpPr>
            <p:sp>
              <p:nvSpPr>
                <p:cNvPr id="72" name="TextBox 71">
                  <a:extLst>
                    <a:ext uri="{FF2B5EF4-FFF2-40B4-BE49-F238E27FC236}">
                      <a16:creationId xmlns:a16="http://schemas.microsoft.com/office/drawing/2014/main" id="{7BCC9EF5-C312-4415-9B4E-D85DA2C49AA7}"/>
                    </a:ext>
                  </a:extLst>
                </p:cNvPr>
                <p:cNvSpPr txBox="1"/>
                <p:nvPr/>
              </p:nvSpPr>
              <p:spPr>
                <a:xfrm>
                  <a:off x="1400053" y="5239671"/>
                  <a:ext cx="592342"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Android</a:t>
                  </a:r>
                </a:p>
              </p:txBody>
            </p:sp>
            <p:grpSp>
              <p:nvGrpSpPr>
                <p:cNvPr id="73" name="Group 72">
                  <a:extLst>
                    <a:ext uri="{FF2B5EF4-FFF2-40B4-BE49-F238E27FC236}">
                      <a16:creationId xmlns:a16="http://schemas.microsoft.com/office/drawing/2014/main" id="{E2B50CF5-7A3A-495B-B189-AAFC00EFDF7F}"/>
                    </a:ext>
                  </a:extLst>
                </p:cNvPr>
                <p:cNvGrpSpPr/>
                <p:nvPr/>
              </p:nvGrpSpPr>
              <p:grpSpPr>
                <a:xfrm>
                  <a:off x="1461055" y="4630180"/>
                  <a:ext cx="845782" cy="620648"/>
                  <a:chOff x="-88760" y="5357820"/>
                  <a:chExt cx="845782" cy="620648"/>
                </a:xfrm>
              </p:grpSpPr>
              <p:sp>
                <p:nvSpPr>
                  <p:cNvPr id="74" name="UniversalApp_E8CC" title="Icon of a cellphone in front of a tablet">
                    <a:extLst>
                      <a:ext uri="{FF2B5EF4-FFF2-40B4-BE49-F238E27FC236}">
                        <a16:creationId xmlns:a16="http://schemas.microsoft.com/office/drawing/2014/main" id="{4CDE361F-5CEF-4008-A89E-EED1D4D1B77D}"/>
                      </a:ext>
                    </a:extLst>
                  </p:cNvPr>
                  <p:cNvSpPr>
                    <a:spLocks noChangeAspect="1" noEditPoints="1"/>
                  </p:cNvSpPr>
                  <p:nvPr/>
                </p:nvSpPr>
                <p:spPr bwMode="auto">
                  <a:xfrm flipH="1">
                    <a:off x="-88760" y="535782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75" name="Picture 2">
                    <a:extLst>
                      <a:ext uri="{FF2B5EF4-FFF2-40B4-BE49-F238E27FC236}">
                        <a16:creationId xmlns:a16="http://schemas.microsoft.com/office/drawing/2014/main" id="{A39BDE31-5453-4DA6-840D-5B395E1BB5E2}"/>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531814" y="5607066"/>
                    <a:ext cx="163436" cy="16343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AA14F3F5-55CB-48F7-90CF-C80005DD990B}"/>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166324" y="5436840"/>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9" name="Straight Connector 78">
              <a:extLst>
                <a:ext uri="{FF2B5EF4-FFF2-40B4-BE49-F238E27FC236}">
                  <a16:creationId xmlns:a16="http://schemas.microsoft.com/office/drawing/2014/main" id="{A1BEDB8D-B5F1-4EA9-B359-D76FC3719E4B}"/>
                </a:ext>
              </a:extLst>
            </p:cNvPr>
            <p:cNvCxnSpPr>
              <a:cxnSpLocks/>
              <a:stCxn id="4" idx="4"/>
            </p:cNvCxnSpPr>
            <p:nvPr/>
          </p:nvCxnSpPr>
          <p:spPr>
            <a:xfrm flipH="1">
              <a:off x="5529641" y="4630215"/>
              <a:ext cx="1907" cy="59018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ED0D8B1-801D-4123-B754-D1F3E355A09A}"/>
                </a:ext>
              </a:extLst>
            </p:cNvPr>
            <p:cNvCxnSpPr>
              <a:cxnSpLocks/>
            </p:cNvCxnSpPr>
            <p:nvPr/>
          </p:nvCxnSpPr>
          <p:spPr>
            <a:xfrm flipV="1">
              <a:off x="2966934" y="3957890"/>
              <a:ext cx="1386180" cy="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3B00798-09DD-48FD-B7DA-66542309074F}"/>
                </a:ext>
              </a:extLst>
            </p:cNvPr>
            <p:cNvCxnSpPr>
              <a:cxnSpLocks/>
              <a:endCxn id="4" idx="3"/>
            </p:cNvCxnSpPr>
            <p:nvPr/>
          </p:nvCxnSpPr>
          <p:spPr>
            <a:xfrm flipV="1">
              <a:off x="3449132" y="4241759"/>
              <a:ext cx="1144598" cy="887253"/>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B25E3A-3037-4E3D-B642-15AB32DCFD8B}"/>
                </a:ext>
              </a:extLst>
            </p:cNvPr>
            <p:cNvCxnSpPr>
              <a:cxnSpLocks/>
              <a:stCxn id="4" idx="5"/>
              <a:endCxn id="11" idx="1"/>
            </p:cNvCxnSpPr>
            <p:nvPr/>
          </p:nvCxnSpPr>
          <p:spPr>
            <a:xfrm>
              <a:off x="6469366" y="4241759"/>
              <a:ext cx="1108659" cy="598419"/>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5B8D64A-5FDC-4F5D-A978-179C00040493}"/>
                </a:ext>
              </a:extLst>
            </p:cNvPr>
            <p:cNvGrpSpPr/>
            <p:nvPr/>
          </p:nvGrpSpPr>
          <p:grpSpPr>
            <a:xfrm>
              <a:off x="2996138" y="1885581"/>
              <a:ext cx="1925341" cy="1022806"/>
              <a:chOff x="9500160" y="1883743"/>
              <a:chExt cx="2149987" cy="1142146"/>
            </a:xfrm>
          </p:grpSpPr>
          <p:grpSp>
            <p:nvGrpSpPr>
              <p:cNvPr id="84" name="Group 83">
                <a:extLst>
                  <a:ext uri="{FF2B5EF4-FFF2-40B4-BE49-F238E27FC236}">
                    <a16:creationId xmlns:a16="http://schemas.microsoft.com/office/drawing/2014/main" id="{BBDBB454-AD71-4785-8D6F-EDCEE79072AD}"/>
                  </a:ext>
                </a:extLst>
              </p:cNvPr>
              <p:cNvGrpSpPr/>
              <p:nvPr/>
            </p:nvGrpSpPr>
            <p:grpSpPr>
              <a:xfrm>
                <a:off x="10024261" y="1883743"/>
                <a:ext cx="1625886" cy="1069106"/>
                <a:chOff x="10800330" y="1325766"/>
                <a:chExt cx="1625886" cy="1069106"/>
              </a:xfrm>
            </p:grpSpPr>
            <p:sp>
              <p:nvSpPr>
                <p:cNvPr id="88" name="Freeform 38">
                  <a:extLst>
                    <a:ext uri="{FF2B5EF4-FFF2-40B4-BE49-F238E27FC236}">
                      <a16:creationId xmlns:a16="http://schemas.microsoft.com/office/drawing/2014/main" id="{1E7390C9-F36B-4EF2-B030-2E876530401F}"/>
                    </a:ext>
                  </a:extLst>
                </p:cNvPr>
                <p:cNvSpPr>
                  <a:spLocks/>
                </p:cNvSpPr>
                <p:nvPr/>
              </p:nvSpPr>
              <p:spPr bwMode="auto">
                <a:xfrm>
                  <a:off x="10800330" y="1325766"/>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9" name="Freeform 131">
                  <a:extLst>
                    <a:ext uri="{FF2B5EF4-FFF2-40B4-BE49-F238E27FC236}">
                      <a16:creationId xmlns:a16="http://schemas.microsoft.com/office/drawing/2014/main" id="{7B3AE242-A6BE-4BDA-9807-CA587C30885D}"/>
                    </a:ext>
                  </a:extLst>
                </p:cNvPr>
                <p:cNvSpPr>
                  <a:spLocks noChangeAspect="1"/>
                </p:cNvSpPr>
                <p:nvPr/>
              </p:nvSpPr>
              <p:spPr bwMode="black">
                <a:xfrm>
                  <a:off x="11631459" y="1488508"/>
                  <a:ext cx="381908" cy="4580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85" name="Group 84">
                <a:extLst>
                  <a:ext uri="{FF2B5EF4-FFF2-40B4-BE49-F238E27FC236}">
                    <a16:creationId xmlns:a16="http://schemas.microsoft.com/office/drawing/2014/main" id="{5B1DF40A-DA27-4288-B411-3142D96DCC01}"/>
                  </a:ext>
                </a:extLst>
              </p:cNvPr>
              <p:cNvGrpSpPr/>
              <p:nvPr/>
            </p:nvGrpSpPr>
            <p:grpSpPr>
              <a:xfrm>
                <a:off x="9500160" y="2020028"/>
                <a:ext cx="1529703" cy="1005861"/>
                <a:chOff x="10727105" y="1557876"/>
                <a:chExt cx="1529703" cy="1005861"/>
              </a:xfrm>
            </p:grpSpPr>
            <p:sp>
              <p:nvSpPr>
                <p:cNvPr id="86" name="Freeform 38">
                  <a:extLst>
                    <a:ext uri="{FF2B5EF4-FFF2-40B4-BE49-F238E27FC236}">
                      <a16:creationId xmlns:a16="http://schemas.microsoft.com/office/drawing/2014/main" id="{AF2C7E59-668B-40A7-98E8-6BE569ACA4F4}"/>
                    </a:ext>
                  </a:extLst>
                </p:cNvPr>
                <p:cNvSpPr>
                  <a:spLocks/>
                </p:cNvSpPr>
                <p:nvPr/>
              </p:nvSpPr>
              <p:spPr bwMode="auto">
                <a:xfrm>
                  <a:off x="10727105" y="1557876"/>
                  <a:ext cx="1529703" cy="10058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7" name="Picture 2" descr="https://azure.microsoft.com/svghandler/preview/?width=600&amp;amp;height=315">
                  <a:extLst>
                    <a:ext uri="{FF2B5EF4-FFF2-40B4-BE49-F238E27FC236}">
                      <a16:creationId xmlns:a16="http://schemas.microsoft.com/office/drawing/2014/main" id="{5FFF53E0-C55A-44B7-BE4A-49CF02978F50}"/>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11165727" y="183904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90" name="Rectangle 89">
              <a:extLst>
                <a:ext uri="{FF2B5EF4-FFF2-40B4-BE49-F238E27FC236}">
                  <a16:creationId xmlns:a16="http://schemas.microsoft.com/office/drawing/2014/main" id="{15E5528B-7CE7-48F6-B298-8EDC44BDB911}"/>
                </a:ext>
              </a:extLst>
            </p:cNvPr>
            <p:cNvSpPr/>
            <p:nvPr/>
          </p:nvSpPr>
          <p:spPr>
            <a:xfrm>
              <a:off x="8538628" y="4541279"/>
              <a:ext cx="2020022"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On-premises apps</a:t>
              </a:r>
              <a:endParaRPr lang="en-US" sz="1050" dirty="0"/>
            </a:p>
          </p:txBody>
        </p:sp>
        <p:pic>
          <p:nvPicPr>
            <p:cNvPr id="93" name="Graphic 92">
              <a:extLst>
                <a:ext uri="{FF2B5EF4-FFF2-40B4-BE49-F238E27FC236}">
                  <a16:creationId xmlns:a16="http://schemas.microsoft.com/office/drawing/2014/main" id="{B2F68AAE-CA0A-436F-81B1-7848DBC30F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33633" y="2680953"/>
              <a:ext cx="984893" cy="984893"/>
            </a:xfrm>
            <a:prstGeom prst="rect">
              <a:avLst/>
            </a:prstGeom>
          </p:spPr>
        </p:pic>
      </p:grpSp>
    </p:spTree>
    <p:custDataLst>
      <p:tags r:id="rId1"/>
    </p:custDataLst>
    <p:extLst>
      <p:ext uri="{BB962C8B-B14F-4D97-AF65-F5344CB8AC3E}">
        <p14:creationId xmlns:p14="http://schemas.microsoft.com/office/powerpoint/2010/main" val="40012626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A31BD2E-C4B3-4FEF-A5E3-F72492234389}"/>
                  </a:ext>
                </a:extLst>
              </p:cNvPr>
              <p:cNvPicPr>
                <a:picLocks noChangeAspect="1"/>
              </p:cNvPicPr>
              <p:nvPr/>
            </p:nvPicPr>
            <p:blipFill>
              <a:blip r:embed="rId4"/>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id="{1DE07803-DD3A-4DF5-B326-1FEB49B2D332}"/>
                    </a:ext>
                  </a:extLst>
                </p:cNvPr>
                <p:cNvPicPr>
                  <a:picLocks noChangeAspect="1"/>
                </p:cNvPicPr>
                <p:nvPr/>
              </p:nvPicPr>
              <p:blipFill>
                <a:blip r:embed="rId5"/>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id="{F4057EC6-DACE-481D-8CFB-54CC60035D3E}"/>
                </a:ext>
              </a:extLst>
            </p:cNvPr>
            <p:cNvPicPr>
              <a:picLocks noChangeAspect="1"/>
            </p:cNvPicPr>
            <p:nvPr/>
          </p:nvPicPr>
          <p:blipFill>
            <a:blip r:embed="rId6"/>
            <a:stretch>
              <a:fillRect/>
            </a:stretch>
          </p:blipFill>
          <p:spPr>
            <a:xfrm>
              <a:off x="9612836" y="3882003"/>
              <a:ext cx="780290" cy="780290"/>
            </a:xfrm>
            <a:prstGeom prst="rect">
              <a:avLst/>
            </a:prstGeom>
          </p:spPr>
        </p:pic>
      </p:grpSp>
    </p:spTree>
    <p:custDataLst>
      <p:tags r:id="rId1"/>
    </p:custDataLst>
    <p:extLst>
      <p:ext uri="{BB962C8B-B14F-4D97-AF65-F5344CB8AC3E}">
        <p14:creationId xmlns:p14="http://schemas.microsoft.com/office/powerpoint/2010/main" val="277563960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6553200" cy="3090077"/>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REST API requests can use a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id="{AA4B699F-ACAF-47E7-9EE2-D43C344C38D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custDataLst>
      <p:tags r:id="rId1"/>
    </p:custDataLst>
    <p:extLst>
      <p:ext uri="{BB962C8B-B14F-4D97-AF65-F5344CB8AC3E}">
        <p14:creationId xmlns:p14="http://schemas.microsoft.com/office/powerpoint/2010/main" val="263842239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custDataLst>
      <p:tags r:id="rId1"/>
    </p:custDataLst>
    <p:extLst>
      <p:ext uri="{BB962C8B-B14F-4D97-AF65-F5344CB8AC3E}">
        <p14:creationId xmlns:p14="http://schemas.microsoft.com/office/powerpoint/2010/main" val="242650181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custDataLst>
      <p:tags r:id="rId1"/>
    </p:custDataLst>
    <p:extLst>
      <p:ext uri="{BB962C8B-B14F-4D97-AF65-F5344CB8AC3E}">
        <p14:creationId xmlns:p14="http://schemas.microsoft.com/office/powerpoint/2010/main" val="24378458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val="2898429877"/>
                    </a:ext>
                  </a:extLst>
                </a:gridCol>
                <a:gridCol w="4041056">
                  <a:extLst>
                    <a:ext uri="{9D8B030D-6E8A-4147-A177-3AD203B41FA5}">
                      <a16:colId xmlns:a16="http://schemas.microsoft.com/office/drawing/2014/main" val="2733480478"/>
                    </a:ext>
                  </a:extLst>
                </a:gridCol>
                <a:gridCol w="5261343">
                  <a:extLst>
                    <a:ext uri="{9D8B030D-6E8A-4147-A177-3AD203B41FA5}">
                      <a16:colId xmlns:a16="http://schemas.microsoft.com/office/drawing/2014/main"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sv=2012-02-12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For Azure Storage services version 2012-02-12 and later, this parameter indicates the version to use.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93089"/>
                  </a:ext>
                </a:extLst>
              </a:tr>
            </a:tbl>
          </a:graphicData>
        </a:graphic>
      </p:graphicFrame>
    </p:spTree>
    <p:custDataLst>
      <p:tags r:id="rId1"/>
    </p:custDataLst>
    <p:extLst>
      <p:ext uri="{BB962C8B-B14F-4D97-AF65-F5344CB8AC3E}">
        <p14:creationId xmlns:p14="http://schemas.microsoft.com/office/powerpoint/2010/main" val="273984770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remaining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3094414510"/>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val="2898429877"/>
                    </a:ext>
                  </a:extLst>
                </a:gridCol>
                <a:gridCol w="3248712">
                  <a:extLst>
                    <a:ext uri="{9D8B030D-6E8A-4147-A177-3AD203B41FA5}">
                      <a16:colId xmlns:a16="http://schemas.microsoft.com/office/drawing/2014/main" val="2733480478"/>
                    </a:ext>
                  </a:extLst>
                </a:gridCol>
                <a:gridCol w="6461410">
                  <a:extLst>
                    <a:ext uri="{9D8B030D-6E8A-4147-A177-3AD203B41FA5}">
                      <a16:colId xmlns:a16="http://schemas.microsoft.com/office/drawing/2014/main"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sr=b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8860225"/>
                  </a:ext>
                </a:extLst>
              </a:tr>
              <a:tr h="716437">
                <a:tc>
                  <a:txBody>
                    <a:bodyPr/>
                    <a:lstStyle/>
                    <a:p>
                      <a:pPr marL="0" marR="0">
                        <a:lnSpc>
                          <a:spcPct val="107000"/>
                        </a:lnSpc>
                        <a:spcBef>
                          <a:spcPts val="0"/>
                        </a:spcBef>
                        <a:spcAft>
                          <a:spcPts val="0"/>
                        </a:spcAft>
                      </a:pPr>
                      <a:r>
                        <a:rPr lang="en-US" sz="1600" dirty="0">
                          <a:effectLst/>
                        </a:rPr>
                        <a:t>Permissions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signature authenticates access to the blob. It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542510"/>
                  </a:ext>
                </a:extLst>
              </a:tr>
            </a:tbl>
          </a:graphicData>
        </a:graphic>
      </p:graphicFrame>
    </p:spTree>
    <p:custDataLst>
      <p:tags r:id="rId1"/>
    </p:custDataLst>
    <p:extLst>
      <p:ext uri="{BB962C8B-B14F-4D97-AF65-F5344CB8AC3E}">
        <p14:creationId xmlns:p14="http://schemas.microsoft.com/office/powerpoint/2010/main" val="1006843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6" name="Group 5" descr="Diagram illustrating an implementation of the Valet Key pattern using Azure Storage and a custom service.">
            <a:extLst>
              <a:ext uri="{FF2B5EF4-FFF2-40B4-BE49-F238E27FC236}">
                <a16:creationId xmlns:a16="http://schemas.microsoft.com/office/drawing/2014/main" id="{AA8A1DC1-C76A-41EB-AB24-EA420A70453A}"/>
              </a:ext>
            </a:extLst>
          </p:cNvPr>
          <p:cNvGrpSpPr/>
          <p:nvPr/>
        </p:nvGrpSpPr>
        <p:grpSpPr>
          <a:xfrm>
            <a:off x="1430445" y="1458410"/>
            <a:ext cx="9331109" cy="4824634"/>
            <a:chOff x="1430445" y="1458410"/>
            <a:chExt cx="9331109" cy="4824634"/>
          </a:xfrm>
        </p:grpSpPr>
        <p:pic>
          <p:nvPicPr>
            <p:cNvPr id="49" name="Picture 48">
              <a:extLs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978" y="3942872"/>
              <a:ext cx="1263712" cy="798739"/>
            </a:xfrm>
            <a:prstGeom prst="rect">
              <a:avLst/>
            </a:prstGeom>
          </p:spPr>
        </p:pic>
        <p:sp>
          <p:nvSpPr>
            <p:cNvPr id="32" name="TextBox 31">
              <a:extLst>
                <a:ext uri="{FF2B5EF4-FFF2-40B4-BE49-F238E27FC236}">
                  <a16:creationId xmlns:a16="http://schemas.microsoft.com/office/drawing/2014/main" id="{8B5064D5-4C69-4B9A-A39C-5B590570865A}"/>
                </a:ext>
              </a:extLst>
            </p:cNvPr>
            <p:cNvSpPr txBox="1"/>
            <p:nvPr/>
          </p:nvSpPr>
          <p:spPr>
            <a:xfrm>
              <a:off x="1430445" y="4771459"/>
              <a:ext cx="15632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Client application</a:t>
              </a:r>
            </a:p>
          </p:txBody>
        </p:sp>
        <p:sp>
          <p:nvSpPr>
            <p:cNvPr id="37" name="TextBox 36">
              <a:extLst>
                <a:ext uri="{FF2B5EF4-FFF2-40B4-BE49-F238E27FC236}">
                  <a16:creationId xmlns:a16="http://schemas.microsoft.com/office/drawing/2014/main" id="{DB0BFA51-B51A-4A79-ACA5-A12EEB5C02EB}"/>
                </a:ext>
              </a:extLst>
            </p:cNvPr>
            <p:cNvSpPr txBox="1"/>
            <p:nvPr/>
          </p:nvSpPr>
          <p:spPr>
            <a:xfrm rot="19394178">
              <a:off x="2590001" y="3175863"/>
              <a:ext cx="25095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Authenticate and get an SAS</a:t>
              </a:r>
            </a:p>
          </p:txBody>
        </p:sp>
        <p:cxnSp>
          <p:nvCxnSpPr>
            <p:cNvPr id="36" name="Straight Arrow Connector 35">
              <a:extLst>
                <a:ext uri="{FF2B5EF4-FFF2-40B4-BE49-F238E27FC236}">
                  <a16:creationId xmlns:a16="http://schemas.microsoft.com/office/drawing/2014/main" id="{826B2E81-9E9C-462B-A1F8-9544347348DD}"/>
                </a:ext>
                <a:ext uri="{C183D7F6-B498-43B3-948B-1728B52AA6E4}">
                  <adec:decorative xmlns:adec="http://schemas.microsoft.com/office/drawing/2017/decorative" val="1"/>
                </a:ext>
              </a:extLst>
            </p:cNvPr>
            <p:cNvCxnSpPr>
              <a:cxnSpLocks/>
            </p:cNvCxnSpPr>
            <p:nvPr/>
          </p:nvCxnSpPr>
          <p:spPr>
            <a:xfrm flipV="1">
              <a:off x="2803251" y="2722839"/>
              <a:ext cx="2191187" cy="1641852"/>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59BE9E7B-FAA9-4443-83DC-D2995CD6303C}"/>
                </a:ext>
              </a:extLst>
            </p:cNvPr>
            <p:cNvSpPr txBox="1"/>
            <p:nvPr/>
          </p:nvSpPr>
          <p:spPr>
            <a:xfrm>
              <a:off x="5076584" y="2475597"/>
              <a:ext cx="1494511" cy="369332"/>
            </a:xfrm>
            <a:prstGeom prst="rect">
              <a:avLst/>
            </a:prstGeom>
            <a:solidFill>
              <a:srgbClr val="0078D4"/>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SAS provider</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979" y="1458410"/>
              <a:ext cx="910340" cy="997042"/>
            </a:xfrm>
            <a:prstGeom prst="rect">
              <a:avLst/>
            </a:prstGeom>
          </p:spPr>
        </p:pic>
        <p:sp>
          <p:nvSpPr>
            <p:cNvPr id="42" name="TextBox 41">
              <a:extLst>
                <a:ext uri="{FF2B5EF4-FFF2-40B4-BE49-F238E27FC236}">
                  <a16:creationId xmlns:a16="http://schemas.microsoft.com/office/drawing/2014/main" id="{F22205C1-BB73-4B88-A859-6F70048CFDDF}"/>
                </a:ext>
              </a:extLst>
            </p:cNvPr>
            <p:cNvSpPr txBox="1"/>
            <p:nvPr/>
          </p:nvSpPr>
          <p:spPr>
            <a:xfrm>
              <a:off x="4637153" y="4139778"/>
              <a:ext cx="23841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A1A1A"/>
                  </a:solidFill>
                  <a:effectLst/>
                  <a:uLnTx/>
                  <a:uFillTx/>
                  <a:latin typeface="Segoe UI Semibold"/>
                  <a:ea typeface="+mn-ea"/>
                  <a:cs typeface="+mn-cs"/>
                </a:rPr>
                <a:t>Directly save and read data</a:t>
              </a:r>
            </a:p>
          </p:txBody>
        </p:sp>
        <p:cxnSp>
          <p:nvCxnSpPr>
            <p:cNvPr id="38" name="Straight Arrow Connector 37">
              <a:extLst>
                <a:ext uri="{FF2B5EF4-FFF2-40B4-BE49-F238E27FC236}">
                  <a16:creationId xmlns:a16="http://schemas.microsoft.com/office/drawing/2014/main" id="{C2FC035F-DCB6-4747-891E-F383535E3B66}"/>
                </a:ext>
                <a:ext uri="{C183D7F6-B498-43B3-948B-1728B52AA6E4}">
                  <adec:decorative xmlns:adec="http://schemas.microsoft.com/office/drawing/2017/decorative" val="1"/>
                </a:ext>
              </a:extLst>
            </p:cNvPr>
            <p:cNvCxnSpPr>
              <a:cxnSpLocks/>
            </p:cNvCxnSpPr>
            <p:nvPr/>
          </p:nvCxnSpPr>
          <p:spPr>
            <a:xfrm>
              <a:off x="2821021" y="4502941"/>
              <a:ext cx="5939399"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B7CACEFB-96AE-4A56-8248-F6E0BBC00A93}"/>
                </a:ext>
              </a:extLst>
            </p:cNvPr>
            <p:cNvSpPr txBox="1"/>
            <p:nvPr/>
          </p:nvSpPr>
          <p:spPr>
            <a:xfrm rot="2240899">
              <a:off x="6405441" y="3169487"/>
              <a:ext cx="2631105"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Get an SAS token for the blob</a:t>
              </a:r>
            </a:p>
          </p:txBody>
        </p:sp>
        <p:cxnSp>
          <p:nvCxnSpPr>
            <p:cNvPr id="39" name="Straight Arrow Connector 38">
              <a:extLst>
                <a:ext uri="{FF2B5EF4-FFF2-40B4-BE49-F238E27FC236}">
                  <a16:creationId xmlns:a16="http://schemas.microsoft.com/office/drawing/2014/main" id="{1EA5F359-FCA6-4D3F-AE96-9D0D979FA0C5}"/>
                </a:ext>
                <a:ext uri="{C183D7F6-B498-43B3-948B-1728B52AA6E4}">
                  <adec:decorative xmlns:adec="http://schemas.microsoft.com/office/drawing/2017/decorative" val="1"/>
                </a:ext>
              </a:extLst>
            </p:cNvPr>
            <p:cNvCxnSpPr>
              <a:cxnSpLocks/>
            </p:cNvCxnSpPr>
            <p:nvPr/>
          </p:nvCxnSpPr>
          <p:spPr>
            <a:xfrm>
              <a:off x="6634265" y="2743200"/>
              <a:ext cx="2081718" cy="1585608"/>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 name="Group 4"/>
            <p:cNvGrpSpPr/>
            <p:nvPr/>
          </p:nvGrpSpPr>
          <p:grpSpPr>
            <a:xfrm>
              <a:off x="8710424" y="3200176"/>
              <a:ext cx="2051130" cy="3082868"/>
              <a:chOff x="9780810" y="3395774"/>
              <a:chExt cx="1758108" cy="2650471"/>
            </a:xfrm>
          </p:grpSpPr>
          <p:sp>
            <p:nvSpPr>
              <p:cNvPr id="47" name="Rounded Rectangle 5">
                <a:extLst>
                  <a:ext uri="{FF2B5EF4-FFF2-40B4-BE49-F238E27FC236}">
                    <a16:creationId xmlns:a16="http://schemas.microsoft.com/office/drawing/2014/main"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2D2D2">
                        <a:lumMod val="25000"/>
                      </a:srgbClr>
                    </a:solidFill>
                    <a:effectLst/>
                    <a:uLnTx/>
                    <a:uFillTx/>
                    <a:latin typeface="Segoe UI" panose="020B0502040204020203" pitchFamily="34" charset="0"/>
                    <a:ea typeface="+mn-ea"/>
                    <a:cs typeface="Segoe UI" panose="020B0502040204020203" pitchFamily="34" charset="0"/>
                  </a:rPr>
                  <a:t>Azure Storage</a:t>
                </a:r>
              </a:p>
            </p:txBody>
          </p:sp>
          <p:sp>
            <p:nvSpPr>
              <p:cNvPr id="33" name="TextBox 32">
                <a:extLst>
                  <a:ext uri="{FF2B5EF4-FFF2-40B4-BE49-F238E27FC236}">
                    <a16:creationId xmlns:a16="http://schemas.microsoft.com/office/drawing/2014/main" id="{6D58411E-7FAB-45DC-A09D-962D1AC11418}"/>
                  </a:ext>
                </a:extLst>
              </p:cNvPr>
              <p:cNvSpPr txBox="1"/>
              <p:nvPr/>
            </p:nvSpPr>
            <p:spPr>
              <a:xfrm>
                <a:off x="10393605" y="4319550"/>
                <a:ext cx="530639" cy="2646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Blobs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grpSp>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 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in the SAS URI (or are inferred in the case where the start time is omitted)</a:t>
            </a:r>
          </a:p>
          <a:p>
            <a:pPr lvl="1"/>
            <a:r>
              <a:rPr lang="en-US" dirty="0">
                <a:latin typeface="Segoe UI" panose="020B0502040204020203" pitchFamily="34" charset="0"/>
                <a:cs typeface="Segoe UI" panose="020B0502040204020203" pitchFamily="34" charset="0"/>
              </a:rPr>
              <a:t>SAS is generated from a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an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grpSp>
        <p:nvGrpSpPr>
          <p:cNvPr id="7" name="Group 6" descr="The diagram depicts SAS tokens that a stored access policy generates.">
            <a:extLst>
              <a:ext uri="{FF2B5EF4-FFF2-40B4-BE49-F238E27FC236}">
                <a16:creationId xmlns:a16="http://schemas.microsoft.com/office/drawing/2014/main" id="{07218354-60C4-4F0B-AF42-8C1DB3DB9096}"/>
              </a:ext>
            </a:extLst>
          </p:cNvPr>
          <p:cNvGrpSpPr/>
          <p:nvPr/>
        </p:nvGrpSpPr>
        <p:grpSpPr>
          <a:xfrm>
            <a:off x="3186115" y="4893971"/>
            <a:ext cx="4611975" cy="1346289"/>
            <a:chOff x="3186115" y="4825444"/>
            <a:chExt cx="4979086" cy="1453453"/>
          </a:xfrm>
        </p:grpSpPr>
        <p:pic>
          <p:nvPicPr>
            <p:cNvPr id="5" name="Picture 4">
              <a:extLst>
                <a:ext uri="{FF2B5EF4-FFF2-40B4-BE49-F238E27FC236}">
                  <a16:creationId xmlns:a16="http://schemas.microsoft.com/office/drawing/2014/main" id="{68487DA4-C484-47A2-943B-599A8E313BD3}"/>
                </a:ext>
              </a:extLst>
            </p:cNvPr>
            <p:cNvPicPr>
              <a:picLocks noChangeAspect="1"/>
            </p:cNvPicPr>
            <p:nvPr/>
          </p:nvPicPr>
          <p:blipFill>
            <a:blip r:embed="rId4"/>
            <a:stretch>
              <a:fillRect/>
            </a:stretch>
          </p:blipFill>
          <p:spPr>
            <a:xfrm>
              <a:off x="4059858" y="4890702"/>
              <a:ext cx="1016437" cy="1006610"/>
            </a:xfrm>
            <a:prstGeom prst="rect">
              <a:avLst/>
            </a:prstGeom>
          </p:spPr>
        </p:pic>
        <p:cxnSp>
          <p:nvCxnSpPr>
            <p:cNvPr id="6" name="Straight Arrow Connector 5">
              <a:extLst>
                <a:ext uri="{FF2B5EF4-FFF2-40B4-BE49-F238E27FC236}">
                  <a16:creationId xmlns:a16="http://schemas.microsoft.com/office/drawing/2014/main" id="{D6641AC0-FE29-4185-A1D3-F05CF72FDEC8}"/>
                </a:ext>
              </a:extLst>
            </p:cNvPr>
            <p:cNvCxnSpPr>
              <a:cxnSpLocks/>
            </p:cNvCxnSpPr>
            <p:nvPr/>
          </p:nvCxnSpPr>
          <p:spPr>
            <a:xfrm>
              <a:off x="5322876" y="5394007"/>
              <a:ext cx="1414122"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id="{3E5A4557-8F6E-4E61-8C96-5E4B51ED2CC7}"/>
                </a:ext>
              </a:extLst>
            </p:cNvPr>
            <p:cNvSpPr/>
            <p:nvPr/>
          </p:nvSpPr>
          <p:spPr bwMode="auto">
            <a:xfrm>
              <a:off x="7055772" y="5341062"/>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ED83B53D-D8E0-4D4C-9CA2-62CA4E4DB654}"/>
                </a:ext>
              </a:extLst>
            </p:cNvPr>
            <p:cNvSpPr/>
            <p:nvPr/>
          </p:nvSpPr>
          <p:spPr bwMode="auto">
            <a:xfrm>
              <a:off x="7111556" y="5169190"/>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E2CF0BEF-1D43-4324-89E1-F86D84E3A499}"/>
                </a:ext>
              </a:extLst>
            </p:cNvPr>
            <p:cNvSpPr/>
            <p:nvPr/>
          </p:nvSpPr>
          <p:spPr bwMode="auto">
            <a:xfrm>
              <a:off x="7167340" y="4997317"/>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22AA091D-EF54-4EA3-8827-4F2AF2B20D20}"/>
                </a:ext>
              </a:extLst>
            </p:cNvPr>
            <p:cNvSpPr/>
            <p:nvPr/>
          </p:nvSpPr>
          <p:spPr bwMode="auto">
            <a:xfrm>
              <a:off x="7223125" y="4825444"/>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801E5D59-8DD1-49E2-A4E8-CA164CF11431}"/>
                </a:ext>
              </a:extLst>
            </p:cNvPr>
            <p:cNvSpPr txBox="1"/>
            <p:nvPr/>
          </p:nvSpPr>
          <p:spPr>
            <a:xfrm>
              <a:off x="6627137" y="5778888"/>
              <a:ext cx="1538064" cy="3155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tokens</a:t>
              </a:r>
            </a:p>
          </p:txBody>
        </p:sp>
        <p:sp>
          <p:nvSpPr>
            <p:cNvPr id="13" name="TextBox 12">
              <a:extLst>
                <a:ext uri="{FF2B5EF4-FFF2-40B4-BE49-F238E27FC236}">
                  <a16:creationId xmlns:a16="http://schemas.microsoft.com/office/drawing/2014/main" id="{801E5D59-8DD1-49E2-A4E8-CA164CF11431}"/>
                </a:ext>
              </a:extLst>
            </p:cNvPr>
            <p:cNvSpPr txBox="1"/>
            <p:nvPr/>
          </p:nvSpPr>
          <p:spPr>
            <a:xfrm>
              <a:off x="3186115" y="5940343"/>
              <a:ext cx="2763923"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p>
          </p:txBody>
        </p:sp>
      </p:grpSp>
    </p:spTree>
    <p:custDataLst>
      <p:tags r:id="rId1"/>
    </p:custDataLst>
    <p:extLst>
      <p:ext uri="{BB962C8B-B14F-4D97-AF65-F5344CB8AC3E}">
        <p14:creationId xmlns:p14="http://schemas.microsoft.com/office/powerpoint/2010/main" val="271381835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68C1-47E5-4708-8E7D-85EBF8FE5E8D}"/>
              </a:ext>
            </a:extLst>
          </p:cNvPr>
          <p:cNvSpPr>
            <a:spLocks noGrp="1"/>
          </p:cNvSpPr>
          <p:nvPr>
            <p:ph type="title"/>
          </p:nvPr>
        </p:nvSpPr>
        <p:spPr/>
        <p:txBody>
          <a:bodyPr/>
          <a:lstStyle/>
          <a:p>
            <a:r>
              <a:rPr lang="en-US" dirty="0"/>
              <a:t>Stored access policies (continued)</a:t>
            </a:r>
          </a:p>
        </p:txBody>
      </p:sp>
      <p:sp>
        <p:nvSpPr>
          <p:cNvPr id="3" name="Text Placeholder 2">
            <a:extLst>
              <a:ext uri="{FF2B5EF4-FFF2-40B4-BE49-F238E27FC236}">
                <a16:creationId xmlns:a16="http://schemas.microsoft.com/office/drawing/2014/main" id="{FBC06BC4-1008-4604-885B-8E2DE5828FFE}"/>
              </a:ext>
            </a:extLst>
          </p:cNvPr>
          <p:cNvSpPr>
            <a:spLocks noGrp="1"/>
          </p:cNvSpPr>
          <p:nvPr>
            <p:ph type="body" sz="quarter" idx="10"/>
          </p:nvPr>
        </p:nvSpPr>
        <p:spPr>
          <a:xfrm>
            <a:off x="584200" y="1435497"/>
            <a:ext cx="11018520" cy="1317284"/>
          </a:xfrm>
        </p:spPr>
        <p:txBody>
          <a:bodyPr/>
          <a:lstStyle/>
          <a:p>
            <a:pPr lvl="0"/>
            <a:r>
              <a:rPr lang="en-US" dirty="0"/>
              <a:t>Granular control over a set of shared access signatures</a:t>
            </a:r>
          </a:p>
          <a:p>
            <a:pPr lvl="1"/>
            <a:r>
              <a:rPr lang="en-US" dirty="0"/>
              <a:t>Signature lifetime and permissions are stored in the policy rather than the URL</a:t>
            </a:r>
          </a:p>
          <a:p>
            <a:r>
              <a:rPr lang="en-US" dirty="0"/>
              <a:t>Container, Queue, or Table can have up to five stored access policies</a:t>
            </a:r>
          </a:p>
        </p:txBody>
      </p:sp>
    </p:spTree>
    <p:custDataLst>
      <p:tags r:id="rId1"/>
    </p:custDataLst>
    <p:extLst>
      <p:ext uri="{BB962C8B-B14F-4D97-AF65-F5344CB8AC3E}">
        <p14:creationId xmlns:p14="http://schemas.microsoft.com/office/powerpoint/2010/main" val="49296178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ED7E-68A4-4DC5-940E-2A4C165AD3A4}"/>
              </a:ext>
            </a:extLst>
          </p:cNvPr>
          <p:cNvSpPr>
            <a:spLocks noGrp="1"/>
          </p:cNvSpPr>
          <p:nvPr>
            <p:ph type="title"/>
          </p:nvPr>
        </p:nvSpPr>
        <p:spPr/>
        <p:txBody>
          <a:bodyPr/>
          <a:lstStyle/>
          <a:p>
            <a:r>
              <a:rPr lang="en-US" dirty="0"/>
              <a:t>SAS token generation from a stored access policy</a:t>
            </a:r>
          </a:p>
        </p:txBody>
      </p:sp>
      <p:grpSp>
        <p:nvGrpSpPr>
          <p:cNvPr id="6" name="Group 5" descr="Diagram illustrating the generation of SAS tokens from an existing Stored access policy.">
            <a:extLst>
              <a:ext uri="{FF2B5EF4-FFF2-40B4-BE49-F238E27FC236}">
                <a16:creationId xmlns:a16="http://schemas.microsoft.com/office/drawing/2014/main" id="{FFD102D8-C457-4CCB-B737-FA8959DADBF7}"/>
              </a:ext>
            </a:extLst>
          </p:cNvPr>
          <p:cNvGrpSpPr/>
          <p:nvPr/>
        </p:nvGrpSpPr>
        <p:grpSpPr>
          <a:xfrm>
            <a:off x="1966723" y="1619655"/>
            <a:ext cx="8279340" cy="4156008"/>
            <a:chOff x="1966723" y="1619655"/>
            <a:chExt cx="8279340" cy="4156008"/>
          </a:xfrm>
        </p:grpSpPr>
        <p:pic>
          <p:nvPicPr>
            <p:cNvPr id="4" name="Picture 3" descr="This diagram illustrates that tokens are child resources of a stored access policy.">
              <a:extLst>
                <a:ext uri="{FF2B5EF4-FFF2-40B4-BE49-F238E27FC236}">
                  <a16:creationId xmlns:a16="http://schemas.microsoft.com/office/drawing/2014/main" id="{FFC04E75-897A-4675-B72F-8706B5A81397}"/>
                </a:ext>
              </a:extLst>
            </p:cNvPr>
            <p:cNvPicPr>
              <a:picLocks noChangeAspect="1"/>
            </p:cNvPicPr>
            <p:nvPr/>
          </p:nvPicPr>
          <p:blipFill>
            <a:blip r:embed="rId4"/>
            <a:stretch>
              <a:fillRect/>
            </a:stretch>
          </p:blipFill>
          <p:spPr>
            <a:xfrm>
              <a:off x="7016152" y="4210013"/>
              <a:ext cx="1080000" cy="1080000"/>
            </a:xfrm>
            <a:prstGeom prst="rect">
              <a:avLst/>
            </a:prstGeom>
          </p:spPr>
        </p:pic>
        <p:sp>
          <p:nvSpPr>
            <p:cNvPr id="7" name="Oval 6">
              <a:extLst>
                <a:ext uri="{FF2B5EF4-FFF2-40B4-BE49-F238E27FC236}">
                  <a16:creationId xmlns:a16="http://schemas.microsoft.com/office/drawing/2014/main" id="{3005E959-832F-4100-887B-EC17D82CFD13}"/>
                </a:ext>
              </a:extLst>
            </p:cNvPr>
            <p:cNvSpPr/>
            <p:nvPr/>
          </p:nvSpPr>
          <p:spPr bwMode="auto">
            <a:xfrm>
              <a:off x="706700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FF36956F-BE08-453E-A391-0CB471C448FC}"/>
                </a:ext>
              </a:extLst>
            </p:cNvPr>
            <p:cNvSpPr/>
            <p:nvPr/>
          </p:nvSpPr>
          <p:spPr bwMode="auto">
            <a:xfrm>
              <a:off x="712627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3151FA8E-FEA8-495E-847B-FBD460EC5C3D}"/>
                </a:ext>
              </a:extLst>
            </p:cNvPr>
            <p:cNvSpPr/>
            <p:nvPr/>
          </p:nvSpPr>
          <p:spPr bwMode="auto">
            <a:xfrm>
              <a:off x="718555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F6ECD01A-DB58-4E76-8487-8148C44468F6}"/>
                </a:ext>
              </a:extLst>
            </p:cNvPr>
            <p:cNvSpPr/>
            <p:nvPr/>
          </p:nvSpPr>
          <p:spPr bwMode="auto">
            <a:xfrm>
              <a:off x="724482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167B3A3E-637F-4F16-AEB0-6B1CD65CA611}"/>
                </a:ext>
              </a:extLst>
            </p:cNvPr>
            <p:cNvSpPr txBox="1"/>
            <p:nvPr/>
          </p:nvSpPr>
          <p:spPr>
            <a:xfrm>
              <a:off x="699256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16" name="Oval 15">
              <a:extLst>
                <a:ext uri="{FF2B5EF4-FFF2-40B4-BE49-F238E27FC236}">
                  <a16:creationId xmlns:a16="http://schemas.microsoft.com/office/drawing/2014/main" id="{76DCD3C3-7B96-49CB-8BBA-106559E3B461}"/>
                </a:ext>
              </a:extLst>
            </p:cNvPr>
            <p:cNvSpPr/>
            <p:nvPr/>
          </p:nvSpPr>
          <p:spPr bwMode="auto">
            <a:xfrm>
              <a:off x="54477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37E8E091-D923-407B-894C-613E7FF9D80B}"/>
                </a:ext>
              </a:extLst>
            </p:cNvPr>
            <p:cNvSpPr/>
            <p:nvPr/>
          </p:nvSpPr>
          <p:spPr bwMode="auto">
            <a:xfrm>
              <a:off x="55070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95B4655D-2D07-4DBC-8719-1DF19DF667D7}"/>
                </a:ext>
              </a:extLst>
            </p:cNvPr>
            <p:cNvSpPr/>
            <p:nvPr/>
          </p:nvSpPr>
          <p:spPr bwMode="auto">
            <a:xfrm>
              <a:off x="55663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37DBEB92-CD7C-448B-B056-0DF7FE78539C}"/>
                </a:ext>
              </a:extLst>
            </p:cNvPr>
            <p:cNvSpPr/>
            <p:nvPr/>
          </p:nvSpPr>
          <p:spPr bwMode="auto">
            <a:xfrm>
              <a:off x="56255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DFF8F132-04B6-461F-9F90-40EEC5AB0EB5}"/>
                </a:ext>
              </a:extLst>
            </p:cNvPr>
            <p:cNvSpPr txBox="1"/>
            <p:nvPr/>
          </p:nvSpPr>
          <p:spPr>
            <a:xfrm>
              <a:off x="53733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23" name="Oval 22">
              <a:extLst>
                <a:ext uri="{FF2B5EF4-FFF2-40B4-BE49-F238E27FC236}">
                  <a16:creationId xmlns:a16="http://schemas.microsoft.com/office/drawing/2014/main" id="{CEF51F35-233C-4A60-9227-61F758531015}"/>
                </a:ext>
              </a:extLst>
            </p:cNvPr>
            <p:cNvSpPr/>
            <p:nvPr/>
          </p:nvSpPr>
          <p:spPr bwMode="auto">
            <a:xfrm>
              <a:off x="86862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id="{5D9DCB8C-14B7-4807-BE63-22D9D10F5474}"/>
                </a:ext>
              </a:extLst>
            </p:cNvPr>
            <p:cNvSpPr/>
            <p:nvPr/>
          </p:nvSpPr>
          <p:spPr bwMode="auto">
            <a:xfrm>
              <a:off x="87455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id="{F7ECECE0-C4A5-466F-917A-662E83648D32}"/>
                </a:ext>
              </a:extLst>
            </p:cNvPr>
            <p:cNvSpPr/>
            <p:nvPr/>
          </p:nvSpPr>
          <p:spPr bwMode="auto">
            <a:xfrm>
              <a:off x="88048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a:extLst>
                <a:ext uri="{FF2B5EF4-FFF2-40B4-BE49-F238E27FC236}">
                  <a16:creationId xmlns:a16="http://schemas.microsoft.com/office/drawing/2014/main" id="{8469E2FB-842D-41C2-936C-02CA64C9421D}"/>
                </a:ext>
              </a:extLst>
            </p:cNvPr>
            <p:cNvSpPr/>
            <p:nvPr/>
          </p:nvSpPr>
          <p:spPr bwMode="auto">
            <a:xfrm>
              <a:off x="88640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BCA92B26-FCDB-4707-A1CF-FCD50D69A631}"/>
                </a:ext>
              </a:extLst>
            </p:cNvPr>
            <p:cNvSpPr txBox="1"/>
            <p:nvPr/>
          </p:nvSpPr>
          <p:spPr>
            <a:xfrm>
              <a:off x="86118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36" name="Rounded Rectangle 5">
              <a:extLst>
                <a:ext uri="{FF2B5EF4-FFF2-40B4-BE49-F238E27FC236}">
                  <a16:creationId xmlns:a16="http://schemas.microsoft.com/office/drawing/2014/main" id="{B340B8AD-14CD-4034-A7F0-BFA0D7E5DC77}"/>
                </a:ext>
              </a:extLst>
            </p:cNvPr>
            <p:cNvSpPr/>
            <p:nvPr/>
          </p:nvSpPr>
          <p:spPr>
            <a:xfrm>
              <a:off x="1966723" y="3829050"/>
              <a:ext cx="2673551" cy="1825344"/>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2D2D2">
                      <a:lumMod val="25000"/>
                    </a:srgbClr>
                  </a:solidFill>
                  <a:effectLst/>
                  <a:uLnTx/>
                  <a:uFillTx/>
                  <a:latin typeface="Segoe UI Semibold"/>
                  <a:ea typeface="+mn-ea"/>
                  <a:cs typeface="Segoe UI" panose="020B0502040204020203" pitchFamily="34" charset="0"/>
                </a:rPr>
                <a:t>Azure Storage</a:t>
              </a:r>
            </a:p>
          </p:txBody>
        </p:sp>
        <p:cxnSp>
          <p:nvCxnSpPr>
            <p:cNvPr id="41" name="Straight Arrow Connector 40">
              <a:extLst>
                <a:ext uri="{FF2B5EF4-FFF2-40B4-BE49-F238E27FC236}">
                  <a16:creationId xmlns:a16="http://schemas.microsoft.com/office/drawing/2014/main" id="{0460ACD7-11D0-4376-8079-5C7A1A69B75F}"/>
                </a:ext>
              </a:extLst>
            </p:cNvPr>
            <p:cNvCxnSpPr>
              <a:cxnSpLocks/>
              <a:stCxn id="36" idx="3"/>
              <a:endCxn id="4" idx="1"/>
            </p:cNvCxnSpPr>
            <p:nvPr/>
          </p:nvCxnSpPr>
          <p:spPr>
            <a:xfrm>
              <a:off x="4640274" y="4741722"/>
              <a:ext cx="2375878" cy="829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4F15E4C2-90E6-4082-8F56-BE50D6FE0D98}"/>
                </a:ext>
              </a:extLst>
            </p:cNvPr>
            <p:cNvCxnSpPr>
              <a:cxnSpLocks/>
            </p:cNvCxnSpPr>
            <p:nvPr/>
          </p:nvCxnSpPr>
          <p:spPr>
            <a:xfrm flipH="1" flipV="1">
              <a:off x="6210300" y="3048000"/>
              <a:ext cx="1028700" cy="9906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3B770A5F-8D52-4F92-9F9E-A6AECA4334CA}"/>
                </a:ext>
              </a:extLst>
            </p:cNvPr>
            <p:cNvCxnSpPr>
              <a:cxnSpLocks/>
            </p:cNvCxnSpPr>
            <p:nvPr/>
          </p:nvCxnSpPr>
          <p:spPr>
            <a:xfrm flipV="1">
              <a:off x="7479952" y="3067050"/>
              <a:ext cx="0" cy="93345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DAB96551-21F0-451E-AED9-E785E63902CA}"/>
                </a:ext>
              </a:extLst>
            </p:cNvPr>
            <p:cNvCxnSpPr>
              <a:cxnSpLocks/>
            </p:cNvCxnSpPr>
            <p:nvPr/>
          </p:nvCxnSpPr>
          <p:spPr>
            <a:xfrm flipV="1">
              <a:off x="7810500" y="3086100"/>
              <a:ext cx="1066800" cy="9144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6311997" y="5344776"/>
              <a:ext cx="2745175"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endParaRPr kumimoji="0" lang="en-IN"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endParaRPr>
            </a:p>
          </p:txBody>
        </p:sp>
        <p:sp>
          <p:nvSpPr>
            <p:cNvPr id="27" name="TextBox 26"/>
            <p:cNvSpPr txBox="1"/>
            <p:nvPr/>
          </p:nvSpPr>
          <p:spPr>
            <a:xfrm>
              <a:off x="2931775" y="5290013"/>
              <a:ext cx="830356" cy="33855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Assets</a:t>
              </a:r>
              <a:endParaRPr kumimoji="0" lang="en-IN"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Graphic 4">
              <a:extLst>
                <a:ext uri="{FF2B5EF4-FFF2-40B4-BE49-F238E27FC236}">
                  <a16:creationId xmlns:a16="http://schemas.microsoft.com/office/drawing/2014/main" id="{B83E7913-9186-4E34-93F1-6F698BEAC4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4899" y="4341413"/>
              <a:ext cx="817200" cy="817200"/>
            </a:xfrm>
            <a:prstGeom prst="rect">
              <a:avLst/>
            </a:prstGeom>
          </p:spPr>
        </p:pic>
      </p:grpSp>
    </p:spTree>
    <p:custDataLst>
      <p:tags r:id="rId1"/>
    </p:custDataLst>
    <p:extLst>
      <p:ext uri="{BB962C8B-B14F-4D97-AF65-F5344CB8AC3E}">
        <p14:creationId xmlns:p14="http://schemas.microsoft.com/office/powerpoint/2010/main" val="27758215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Active Directory Authentication Library (ADAL)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702826"/>
          </a:xfrm>
        </p:spPr>
        <p:txBody>
          <a:bodyPr/>
          <a:lstStyle/>
          <a:p>
            <a:r>
              <a:rPr lang="en-US" dirty="0"/>
              <a:t>The library to streamline working with Azure Active Directory from code:</a:t>
            </a:r>
          </a:p>
          <a:p>
            <a:pPr lvl="1"/>
            <a:r>
              <a:rPr lang="en-US" dirty="0"/>
              <a:t>Obtains and manages tokens</a:t>
            </a:r>
          </a:p>
          <a:p>
            <a:pPr lvl="1"/>
            <a:r>
              <a:rPr lang="en-US" dirty="0"/>
              <a:t>Caches token using a configurable cache</a:t>
            </a:r>
          </a:p>
          <a:p>
            <a:pPr lvl="1"/>
            <a:r>
              <a:rPr lang="en-US" dirty="0"/>
              <a:t>Refreshes tokens automatically when they expire</a:t>
            </a:r>
          </a:p>
          <a:p>
            <a:pPr lvl="1"/>
            <a:r>
              <a:rPr lang="en-US" dirty="0"/>
              <a:t>Supports asynchronous invocation</a:t>
            </a:r>
          </a:p>
          <a:p>
            <a:r>
              <a:rPr lang="en-US" dirty="0"/>
              <a:t>Available in multiple languages such as:</a:t>
            </a:r>
          </a:p>
          <a:p>
            <a:pPr lvl="1"/>
            <a:r>
              <a:rPr lang="en-US" dirty="0"/>
              <a:t>C#</a:t>
            </a:r>
          </a:p>
          <a:p>
            <a:pPr lvl="1"/>
            <a:r>
              <a:rPr lang="en-US" dirty="0"/>
              <a:t>JavaScript</a:t>
            </a:r>
          </a:p>
          <a:p>
            <a:pPr lvl="1"/>
            <a:r>
              <a:rPr lang="en-US" dirty="0"/>
              <a:t>Objective C</a:t>
            </a:r>
          </a:p>
          <a:p>
            <a:pPr lvl="1"/>
            <a:r>
              <a:rPr lang="en-US" dirty="0"/>
              <a:t>Java</a:t>
            </a:r>
          </a:p>
          <a:p>
            <a:pPr lvl="1"/>
            <a:r>
              <a:rPr lang="en-US" dirty="0"/>
              <a:t>Python</a:t>
            </a:r>
          </a:p>
        </p:txBody>
      </p:sp>
    </p:spTree>
    <p:custDataLst>
      <p:tags r:id="rId1"/>
    </p:custDataLst>
    <p:extLst>
      <p:ext uri="{BB962C8B-B14F-4D97-AF65-F5344CB8AC3E}">
        <p14:creationId xmlns:p14="http://schemas.microsoft.com/office/powerpoint/2010/main" val="3698153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Authenticating to and querying Microsoft Graph by using MSAL and .NET SDKs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044006"/>
            <a:ext cx="4161981" cy="2769989"/>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Authenticating to and querying Microsoft Graph by using MSAL and .NET SDKs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an authentication context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authentication context using AAD authority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context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AuthenticationContext</a:t>
            </a:r>
            <a:r>
              <a:rPr lang="en-US" sz="1800" dirty="0">
                <a:solidFill>
                  <a:srgbClr val="000000"/>
                </a:solidFill>
              </a:rPr>
              <a:t>(</a:t>
            </a:r>
          </a:p>
          <a:p>
            <a:r>
              <a:rPr lang="en-US" sz="1800" dirty="0">
                <a:solidFill>
                  <a:srgbClr val="000000"/>
                </a:solidFill>
              </a:rPr>
              <a:t>    </a:t>
            </a:r>
            <a:r>
              <a:rPr lang="en-US" sz="1800" dirty="0">
                <a:solidFill>
                  <a:srgbClr val="001080"/>
                </a:solidFill>
              </a:rPr>
              <a:t>authority</a:t>
            </a:r>
            <a:r>
              <a:rPr lang="en-US" sz="1800" dirty="0">
                <a:solidFill>
                  <a:srgbClr val="000000"/>
                </a:solidFill>
              </a:rPr>
              <a:t>, </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FileCache</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72980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Acquiring an Azure AD token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resourceId</a:t>
            </a:r>
            <a:r>
              <a:rPr lang="en-US" sz="1800" dirty="0">
                <a:solidFill>
                  <a:srgbClr val="000000"/>
                </a:solidFill>
              </a:rPr>
              <a:t> = </a:t>
            </a:r>
            <a:r>
              <a:rPr lang="en-US" sz="1800" dirty="0">
                <a:solidFill>
                  <a:srgbClr val="A31515"/>
                </a:solidFill>
              </a:rPr>
              <a:t>"https://graph.windows.net/"</a:t>
            </a:r>
            <a:r>
              <a:rPr lang="en-US" sz="1800" dirty="0">
                <a:solidFill>
                  <a:srgbClr val="000000"/>
                </a:solidFill>
              </a:rPr>
              <a:t>;</a:t>
            </a:r>
          </a:p>
          <a:p>
            <a:br>
              <a:rPr lang="en-US" sz="1800" dirty="0">
                <a:solidFill>
                  <a:srgbClr val="000000"/>
                </a:solidFill>
              </a:rPr>
            </a:br>
            <a:r>
              <a:rPr lang="en-US" sz="1800" dirty="0">
                <a:solidFill>
                  <a:srgbClr val="008000"/>
                </a:solidFill>
              </a:rPr>
              <a:t>// Parameters for acquiring token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params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PlatformParameters</a:t>
            </a:r>
            <a:r>
              <a:rPr lang="en-US" sz="1800" dirty="0">
                <a:solidFill>
                  <a:srgbClr val="000000"/>
                </a:solidFill>
              </a:rPr>
              <a:t>(</a:t>
            </a:r>
            <a:r>
              <a:rPr lang="en-US" sz="1800" dirty="0">
                <a:solidFill>
                  <a:srgbClr val="001080"/>
                </a:solidFill>
              </a:rPr>
              <a:t>PromptBehavior</a:t>
            </a:r>
            <a:r>
              <a:rPr lang="en-US" sz="1800" dirty="0">
                <a:solidFill>
                  <a:srgbClr val="000000"/>
                </a:solidFill>
              </a:rPr>
              <a:t>.</a:t>
            </a:r>
            <a:r>
              <a:rPr lang="en-US" sz="1800" dirty="0">
                <a:solidFill>
                  <a:srgbClr val="001080"/>
                </a:solidFill>
              </a:rPr>
              <a:t>Never</a:t>
            </a:r>
            <a:r>
              <a:rPr lang="en-US" sz="1800" dirty="0">
                <a:solidFill>
                  <a:srgbClr val="000000"/>
                </a:solidFill>
              </a:rPr>
              <a:t>);</a:t>
            </a:r>
          </a:p>
          <a:p>
            <a:br>
              <a:rPr lang="en-US" sz="1800" dirty="0">
                <a:solidFill>
                  <a:srgbClr val="000000"/>
                </a:solidFill>
              </a:rPr>
            </a:br>
            <a:r>
              <a:rPr lang="en-US" sz="1800" dirty="0">
                <a:solidFill>
                  <a:srgbClr val="008000"/>
                </a:solidFill>
              </a:rPr>
              <a:t>// Acquire token action</a:t>
            </a:r>
            <a:endParaRPr lang="en-US" sz="1800" dirty="0">
              <a:solidFill>
                <a:srgbClr val="000000"/>
              </a:solidFill>
            </a:endParaRPr>
          </a:p>
          <a:p>
            <a:r>
              <a:rPr lang="en-US" sz="1800" dirty="0">
                <a:solidFill>
                  <a:srgbClr val="267F99"/>
                </a:solidFill>
              </a:rPr>
              <a:t>await</a:t>
            </a:r>
            <a:r>
              <a:rPr lang="en-US" sz="1800" dirty="0">
                <a:solidFill>
                  <a:srgbClr val="000000"/>
                </a:solidFill>
              </a:rPr>
              <a:t> </a:t>
            </a:r>
            <a:r>
              <a:rPr lang="en-US" sz="1800" dirty="0">
                <a:solidFill>
                  <a:srgbClr val="267F99"/>
                </a:solidFill>
              </a:rPr>
              <a:t>authContext</a:t>
            </a:r>
            <a:r>
              <a:rPr lang="en-US" sz="1800" dirty="0">
                <a:solidFill>
                  <a:srgbClr val="000000"/>
                </a:solidFill>
              </a:rPr>
              <a:t>.</a:t>
            </a:r>
            <a:r>
              <a:rPr lang="en-US" sz="1800" dirty="0">
                <a:solidFill>
                  <a:srgbClr val="795E26"/>
                </a:solidFill>
              </a:rPr>
              <a:t>AcquireTokenAsync</a:t>
            </a:r>
            <a:r>
              <a:rPr lang="en-US" sz="1800" dirty="0">
                <a:solidFill>
                  <a:srgbClr val="000000"/>
                </a:solidFill>
              </a:rPr>
              <a:t>(</a:t>
            </a:r>
          </a:p>
          <a:p>
            <a:r>
              <a:rPr lang="en-US" sz="1800" dirty="0">
                <a:solidFill>
                  <a:srgbClr val="000000"/>
                </a:solidFill>
              </a:rPr>
              <a:t>    resourceId, </a:t>
            </a:r>
          </a:p>
          <a:p>
            <a:r>
              <a:rPr lang="en-US" sz="1800" dirty="0">
                <a:solidFill>
                  <a:srgbClr val="000000"/>
                </a:solidFill>
              </a:rPr>
              <a:t>    clientId, </a:t>
            </a:r>
          </a:p>
          <a:p>
            <a:r>
              <a:rPr lang="en-US" sz="1800" dirty="0">
                <a:solidFill>
                  <a:srgbClr val="000000"/>
                </a:solidFill>
              </a:rPr>
              <a:t>    redirectUri, </a:t>
            </a:r>
          </a:p>
          <a:p>
            <a:r>
              <a:rPr lang="en-US" sz="1800" dirty="0">
                <a:solidFill>
                  <a:srgbClr val="000000"/>
                </a:solidFill>
              </a:rPr>
              <a:t>    params</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387701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784-B103-4B51-8890-27E7158717AB}"/>
              </a:ext>
            </a:extLst>
          </p:cNvPr>
          <p:cNvSpPr>
            <a:spLocks noGrp="1"/>
          </p:cNvSpPr>
          <p:nvPr>
            <p:ph type="title"/>
          </p:nvPr>
        </p:nvSpPr>
        <p:spPr/>
        <p:txBody>
          <a:bodyPr/>
          <a:lstStyle/>
          <a:p>
            <a:r>
              <a:rPr lang="en-US" dirty="0"/>
              <a:t>Azure AD evolution</a:t>
            </a:r>
          </a:p>
        </p:txBody>
      </p:sp>
      <p:sp>
        <p:nvSpPr>
          <p:cNvPr id="3" name="Text Placeholder 2">
            <a:extLst>
              <a:ext uri="{FF2B5EF4-FFF2-40B4-BE49-F238E27FC236}">
                <a16:creationId xmlns:a16="http://schemas.microsoft.com/office/drawing/2014/main" id="{E69B3D90-1FC1-41F6-A2CB-B5CBDE05DC12}"/>
              </a:ext>
            </a:extLst>
          </p:cNvPr>
          <p:cNvSpPr>
            <a:spLocks noGrp="1"/>
          </p:cNvSpPr>
          <p:nvPr>
            <p:ph type="body" sz="quarter" idx="10"/>
          </p:nvPr>
        </p:nvSpPr>
        <p:spPr>
          <a:xfrm>
            <a:off x="584200" y="1435497"/>
            <a:ext cx="11018520" cy="2425279"/>
          </a:xfrm>
        </p:spPr>
        <p:txBody>
          <a:bodyPr/>
          <a:lstStyle/>
          <a:p>
            <a:r>
              <a:rPr lang="en-US" dirty="0"/>
              <a:t>Use Azure AD (v1.0):</a:t>
            </a:r>
          </a:p>
          <a:p>
            <a:pPr lvl="1"/>
            <a:r>
              <a:rPr lang="en-US" dirty="0"/>
              <a:t>Authenticate against only work and school accounts (provisioned in Azure AD)</a:t>
            </a:r>
          </a:p>
          <a:p>
            <a:r>
              <a:rPr lang="en-US" dirty="0"/>
              <a:t>Use Microsoft identity platform (v2.0) to:</a:t>
            </a:r>
          </a:p>
          <a:p>
            <a:pPr lvl="1"/>
            <a:r>
              <a:rPr lang="en-US" dirty="0"/>
              <a:t>Authenticate against organizational (work and school) accounts</a:t>
            </a:r>
          </a:p>
          <a:p>
            <a:pPr lvl="1"/>
            <a:r>
              <a:rPr lang="en-US" dirty="0"/>
              <a:t>Authenticate against personal accounts (Microsoft account)</a:t>
            </a:r>
          </a:p>
          <a:p>
            <a:pPr lvl="1"/>
            <a:r>
              <a:rPr lang="en-US" dirty="0"/>
              <a:t>Authenticate against customer-supplied identity such as LinkedIn, Facebook, and Google</a:t>
            </a:r>
          </a:p>
        </p:txBody>
      </p:sp>
      <p:grpSp>
        <p:nvGrpSpPr>
          <p:cNvPr id="6" name="Group 5" descr="The diagram depicts the evolution of Azure AD into the Microsoft identity platform.">
            <a:extLst>
              <a:ext uri="{FF2B5EF4-FFF2-40B4-BE49-F238E27FC236}">
                <a16:creationId xmlns:a16="http://schemas.microsoft.com/office/drawing/2014/main" id="{991D11EF-6D14-4D68-9306-92454286F458}"/>
              </a:ext>
            </a:extLst>
          </p:cNvPr>
          <p:cNvGrpSpPr/>
          <p:nvPr/>
        </p:nvGrpSpPr>
        <p:grpSpPr>
          <a:xfrm>
            <a:off x="2594610" y="4297680"/>
            <a:ext cx="7098030" cy="1971358"/>
            <a:chOff x="2594610" y="4297680"/>
            <a:chExt cx="7098030" cy="1971358"/>
          </a:xfrm>
        </p:grpSpPr>
        <p:sp>
          <p:nvSpPr>
            <p:cNvPr id="4" name="Rectangle 3">
              <a:extLst>
                <a:ext uri="{FF2B5EF4-FFF2-40B4-BE49-F238E27FC236}">
                  <a16:creationId xmlns:a16="http://schemas.microsoft.com/office/drawing/2014/main" id="{3066B76B-764F-42B1-8C93-E4145D7A6962}"/>
                </a:ext>
              </a:extLst>
            </p:cNvPr>
            <p:cNvSpPr/>
            <p:nvPr/>
          </p:nvSpPr>
          <p:spPr bwMode="auto">
            <a:xfrm>
              <a:off x="2594610" y="4297680"/>
              <a:ext cx="7098030" cy="197135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D7F69401-6C79-47F7-A0B7-5185BEEF9B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73097" y="4597559"/>
              <a:ext cx="1371600" cy="1371600"/>
            </a:xfrm>
            <a:prstGeom prst="rect">
              <a:avLst/>
            </a:prstGeom>
          </p:spPr>
        </p:pic>
        <p:pic>
          <p:nvPicPr>
            <p:cNvPr id="7" name="Graphic 6">
              <a:extLst>
                <a:ext uri="{FF2B5EF4-FFF2-40B4-BE49-F238E27FC236}">
                  <a16:creationId xmlns:a16="http://schemas.microsoft.com/office/drawing/2014/main" id="{A1E74B8B-4695-4A2F-AC71-19829DAA3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42553" y="4597559"/>
              <a:ext cx="1371600" cy="1371600"/>
            </a:xfrm>
            <a:prstGeom prst="rect">
              <a:avLst/>
            </a:prstGeom>
          </p:spPr>
        </p:pic>
        <p:sp>
          <p:nvSpPr>
            <p:cNvPr id="9" name="Arrow: Right 8">
              <a:extLst>
                <a:ext uri="{FF2B5EF4-FFF2-40B4-BE49-F238E27FC236}">
                  <a16:creationId xmlns:a16="http://schemas.microsoft.com/office/drawing/2014/main" id="{523412A9-6C41-42C8-ADB8-34E11B056565}"/>
                </a:ext>
              </a:extLst>
            </p:cNvPr>
            <p:cNvSpPr/>
            <p:nvPr/>
          </p:nvSpPr>
          <p:spPr bwMode="auto">
            <a:xfrm>
              <a:off x="4545937" y="5059075"/>
              <a:ext cx="3195376" cy="44856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5178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D186C8-2C64-47B3-AA88-0A9DCC82D19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95446F3B-51B0-41BA-A709-358B9CADF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9A0524-6503-432F-9881-D9A016E81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10385</Words>
  <Application>Microsoft Office PowerPoint</Application>
  <PresentationFormat>Widescreen</PresentationFormat>
  <Paragraphs>902</Paragraphs>
  <Slides>62</Slides>
  <Notes>46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62</vt:i4>
      </vt:variant>
    </vt:vector>
  </HeadingPairs>
  <TitlesOfParts>
    <vt:vector size="73"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06: Implement user authentication and authorization</vt:lpstr>
      <vt:lpstr>Topics</vt:lpstr>
      <vt:lpstr>Lesson 01: Microsoft identity platform</vt:lpstr>
      <vt:lpstr>Identity as the control plane</vt:lpstr>
      <vt:lpstr>Azure Active Directory</vt:lpstr>
      <vt:lpstr>Active Directory Authentication Library (ADAL)</vt:lpstr>
      <vt:lpstr>Creating an authentication context by using ADAL</vt:lpstr>
      <vt:lpstr>Acquiring an Azure AD token by using ADAL</vt:lpstr>
      <vt:lpstr>Azure AD evolution</vt:lpstr>
      <vt:lpstr>Microsoft identity platform overview</vt:lpstr>
      <vt:lpstr>Microsoft identity platform</vt:lpstr>
      <vt:lpstr>Objects in Azure AD</vt:lpstr>
      <vt:lpstr>Application registration</vt:lpstr>
      <vt:lpstr>Authentication endpoints</vt:lpstr>
      <vt:lpstr>Understanding the OAuth 2.0 implicit grant flow in Azure AD</vt:lpstr>
      <vt:lpstr>Authorize access to Azure AD web applications by using the OAuth 2.0 code grant flow</vt:lpstr>
      <vt:lpstr>Authorize access to web applications by using OAuth</vt:lpstr>
      <vt:lpstr>Service-to-service calls using client credentials</vt:lpstr>
      <vt:lpstr>Common authentication flows</vt:lpstr>
      <vt:lpstr>Interactive authentication flow</vt:lpstr>
      <vt:lpstr>On-Behalf-Of authentication flow</vt:lpstr>
      <vt:lpstr>Client credentials authentication flow</vt:lpstr>
      <vt:lpstr>Device code authentication flow</vt:lpstr>
      <vt:lpstr>Certificate-based authentication</vt:lpstr>
      <vt:lpstr>Certificate-based authentication (continued)</vt:lpstr>
      <vt:lpstr>Demonstration: Register an app with the Microsoft identity platform</vt:lpstr>
      <vt:lpstr>Lesson 02: Microsoft Authentication Library (MSAL)</vt:lpstr>
      <vt:lpstr>Microsoft Authentication Library (MSAL)</vt:lpstr>
      <vt:lpstr>Creating an authentication context by using MSAL</vt:lpstr>
      <vt:lpstr>Acquiring a token interactively using MSAL</vt:lpstr>
      <vt:lpstr>Acquiring a token silently using MSAL</vt:lpstr>
      <vt:lpstr>Get user profile using MSAL</vt:lpstr>
      <vt:lpstr>Demonstration: Interactive authentication by using MSAL.NET</vt:lpstr>
      <vt:lpstr>Lesson 03: Microsoft Graph</vt:lpstr>
      <vt:lpstr>Microsoft 365 platform</vt:lpstr>
      <vt:lpstr>Microsoft Graph data and services</vt:lpstr>
      <vt:lpstr>Graph data</vt:lpstr>
      <vt:lpstr>Graph explorer</vt:lpstr>
      <vt:lpstr>Microsoft Graph SDK</vt:lpstr>
      <vt:lpstr>Microsoft Graph authentication SDK</vt:lpstr>
      <vt:lpstr>Creating authentication provider</vt:lpstr>
      <vt:lpstr>Authentication providers</vt:lpstr>
      <vt:lpstr>Using device code provider</vt:lpstr>
      <vt:lpstr>Using integrated windows provider</vt:lpstr>
      <vt:lpstr>Microsoft Graph SDK Fluent API</vt:lpstr>
      <vt:lpstr>Using Graph Service client</vt:lpstr>
      <vt:lpstr>Demonstration: Retrieving profile information by using the Microsoft Graph SDK</vt:lpstr>
      <vt:lpstr>Lesson 04: Authorizing data operations in Azure Storage</vt:lpstr>
      <vt:lpstr>Container permissions</vt:lpstr>
      <vt:lpstr>CORS support for the Azure Storage services</vt:lpstr>
      <vt:lpstr>Authorization</vt:lpstr>
      <vt:lpstr>Shared Access Signatures</vt:lpstr>
      <vt:lpstr>Establishing a stored access policy</vt:lpstr>
      <vt:lpstr>Shared Access Signatures (SASs)</vt:lpstr>
      <vt:lpstr>Shared Access Signatures (SASs) (continued)</vt:lpstr>
      <vt:lpstr>Valet key pattern by using Shared Access Signatures</vt:lpstr>
      <vt:lpstr>Stored access policies</vt:lpstr>
      <vt:lpstr>Stored access policies (continued)</vt:lpstr>
      <vt:lpstr>SAS token generation from a stored access policy</vt:lpstr>
      <vt:lpstr>Lab: Authenticating to and querying Microsoft Graph by using MSAL and .NET SDKs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2023-02-25T19:14:39Z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1C969AF0-309F-45BD-92FD-956FC8933A07</vt:lpwstr>
  </property>
  <property fmtid="{D5CDD505-2E9C-101B-9397-08002B2CF9AE}" pid="3" name="ArticulatePath">
    <vt:lpwstr>AZ-204.06</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