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7.xml" ContentType="application/vnd.openxmlformats-officedocument.presentationml.tags+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1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9"/>
  </p:notesMasterIdLst>
  <p:sldIdLst>
    <p:sldId id="1873" r:id="rId6"/>
    <p:sldId id="4643" r:id="rId7"/>
    <p:sldId id="1888" r:id="rId8"/>
    <p:sldId id="1720" r:id="rId9"/>
    <p:sldId id="1912" r:id="rId10"/>
    <p:sldId id="257" r:id="rId11"/>
    <p:sldId id="1921" r:id="rId12"/>
    <p:sldId id="1961" r:id="rId13"/>
    <p:sldId id="1917" r:id="rId14"/>
    <p:sldId id="1960" r:id="rId15"/>
    <p:sldId id="1897" r:id="rId16"/>
    <p:sldId id="1922" r:id="rId17"/>
    <p:sldId id="1898" r:id="rId18"/>
    <p:sldId id="1724" r:id="rId19"/>
    <p:sldId id="1916" r:id="rId20"/>
    <p:sldId id="1726" r:id="rId21"/>
    <p:sldId id="1727" r:id="rId22"/>
    <p:sldId id="1957" r:id="rId23"/>
    <p:sldId id="1958" r:id="rId24"/>
    <p:sldId id="1964" r:id="rId25"/>
    <p:sldId id="1959" r:id="rId26"/>
    <p:sldId id="1966" r:id="rId27"/>
    <p:sldId id="1965" r:id="rId28"/>
    <p:sldId id="1905" r:id="rId29"/>
    <p:sldId id="1913" r:id="rId30"/>
    <p:sldId id="1914" r:id="rId31"/>
    <p:sldId id="1918" r:id="rId32"/>
    <p:sldId id="1919" r:id="rId33"/>
    <p:sldId id="1908" r:id="rId34"/>
    <p:sldId id="1920" r:id="rId35"/>
    <p:sldId id="4641" r:id="rId36"/>
    <p:sldId id="4642" r:id="rId37"/>
    <p:sldId id="1872"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Logic Apps" id="{ABD27C20-B96E-478D-A4AE-A02A68F3471E}">
          <p14:sldIdLst>
            <p14:sldId id="1888"/>
            <p14:sldId id="1720"/>
            <p14:sldId id="1912"/>
            <p14:sldId id="257"/>
            <p14:sldId id="1921"/>
            <p14:sldId id="1961"/>
            <p14:sldId id="1917"/>
            <p14:sldId id="1960"/>
            <p14:sldId id="1897"/>
            <p14:sldId id="1922"/>
            <p14:sldId id="1898"/>
            <p14:sldId id="1724"/>
            <p14:sldId id="1916"/>
            <p14:sldId id="1726"/>
            <p14:sldId id="1727"/>
            <p14:sldId id="1957"/>
            <p14:sldId id="1958"/>
            <p14:sldId id="1964"/>
            <p14:sldId id="1959"/>
            <p14:sldId id="1966"/>
            <p14:sldId id="1965"/>
            <p14:sldId id="1905"/>
            <p14:sldId id="1913"/>
            <p14:sldId id="1914"/>
            <p14:sldId id="1918"/>
            <p14:sldId id="1919"/>
            <p14:sldId id="1908"/>
            <p14:sldId id="1920"/>
          </p14:sldIdLst>
        </p14:section>
        <p14:section name="Lab" id="{2E3E6BAB-6B38-424A-B4F7-CAF315431ACA}">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432BB-CCA3-4AC3-A281-FC8174FAF805}" v="7" dt="2020-01-30T18:50:47.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51820" autoAdjust="0"/>
  </p:normalViewPr>
  <p:slideViewPr>
    <p:cSldViewPr snapToGrid="0">
      <p:cViewPr varScale="1">
        <p:scale>
          <a:sx n="53" d="100"/>
          <a:sy n="53" d="100"/>
        </p:scale>
        <p:origin x="249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9E1B1-65C9-4DE1-A9AA-A14D8BCEEE7F}"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BC02631-D555-4F9A-B0B8-9A40D2A8281D}">
      <dgm:prSet phldrT="[Text]" custT="1"/>
      <dgm:spPr/>
      <dgm:t>
        <a:bodyPr/>
        <a:lstStyle/>
        <a:p>
          <a:r>
            <a:rPr lang="en-US" sz="1400" dirty="0"/>
            <a:t>Build and secure your API</a:t>
          </a:r>
        </a:p>
      </dgm:t>
    </dgm:pt>
    <dgm:pt modelId="{8924E1C5-096D-414E-8F0D-464843A80919}" type="parTrans" cxnId="{586E4376-FD90-4986-9F81-0351E5CB7B6D}">
      <dgm:prSet/>
      <dgm:spPr/>
      <dgm:t>
        <a:bodyPr/>
        <a:lstStyle/>
        <a:p>
          <a:endParaRPr lang="en-US"/>
        </a:p>
      </dgm:t>
    </dgm:pt>
    <dgm:pt modelId="{BD931FCD-8CE9-4CEB-95CB-0E90E83D4526}" type="sibTrans" cxnId="{586E4376-FD90-4986-9F81-0351E5CB7B6D}">
      <dgm:prSet/>
      <dgm:spPr/>
      <dgm:t>
        <a:bodyPr/>
        <a:lstStyle/>
        <a:p>
          <a:endParaRPr lang="en-US"/>
        </a:p>
      </dgm:t>
    </dgm:pt>
    <dgm:pt modelId="{2C8ACEEC-5C55-4BF2-A8DF-24F096103800}">
      <dgm:prSet phldrT="[Text]"/>
      <dgm:spPr/>
      <dgm:t>
        <a:bodyPr/>
        <a:lstStyle/>
        <a:p>
          <a:r>
            <a:rPr lang="en-US" dirty="0"/>
            <a:t>Describe your API and define the connector</a:t>
          </a:r>
        </a:p>
      </dgm:t>
    </dgm:pt>
    <dgm:pt modelId="{5803B7F1-8446-4C8F-A1C0-6726D1CF5BFB}" type="parTrans" cxnId="{2DFDAD9B-0DB5-4C9E-B6E8-1171AD1A6FAC}">
      <dgm:prSet/>
      <dgm:spPr/>
      <dgm:t>
        <a:bodyPr/>
        <a:lstStyle/>
        <a:p>
          <a:endParaRPr lang="en-US"/>
        </a:p>
      </dgm:t>
    </dgm:pt>
    <dgm:pt modelId="{EFD98F70-1580-40C3-84EE-8BAC93847E24}" type="sibTrans" cxnId="{2DFDAD9B-0DB5-4C9E-B6E8-1171AD1A6FAC}">
      <dgm:prSet/>
      <dgm:spPr/>
      <dgm:t>
        <a:bodyPr/>
        <a:lstStyle/>
        <a:p>
          <a:endParaRPr lang="en-US"/>
        </a:p>
      </dgm:t>
    </dgm:pt>
    <dgm:pt modelId="{FABFB149-B71B-4CA5-B20A-B120B84D45F9}">
      <dgm:prSet phldrT="[Text]" custT="1"/>
      <dgm:spPr/>
      <dgm:t>
        <a:bodyPr/>
        <a:lstStyle/>
        <a:p>
          <a:r>
            <a:rPr lang="en-US" sz="1400" dirty="0"/>
            <a:t>Use your connector</a:t>
          </a:r>
        </a:p>
      </dgm:t>
    </dgm:pt>
    <dgm:pt modelId="{90E841B1-CE81-4961-B6D7-88BC1036672F}" type="parTrans" cxnId="{C3FD3CC3-1AA1-43C9-BDCD-8472F13D86BD}">
      <dgm:prSet/>
      <dgm:spPr/>
      <dgm:t>
        <a:bodyPr/>
        <a:lstStyle/>
        <a:p>
          <a:endParaRPr lang="en-US"/>
        </a:p>
      </dgm:t>
    </dgm:pt>
    <dgm:pt modelId="{697D8F17-EF51-4E74-8F32-D21B5AA90FCC}" type="sibTrans" cxnId="{C3FD3CC3-1AA1-43C9-BDCD-8472F13D86BD}">
      <dgm:prSet/>
      <dgm:spPr/>
      <dgm:t>
        <a:bodyPr/>
        <a:lstStyle/>
        <a:p>
          <a:endParaRPr lang="en-US"/>
        </a:p>
      </dgm:t>
    </dgm:pt>
    <dgm:pt modelId="{4DDE83A7-C592-4BD8-98A9-00FD0907EE3A}">
      <dgm:prSet phldrT="[Text]" custT="1"/>
      <dgm:spPr/>
      <dgm:t>
        <a:bodyPr/>
        <a:lstStyle/>
        <a:p>
          <a:r>
            <a:rPr lang="en-US" sz="1400" dirty="0"/>
            <a:t>Share your connector (optional)</a:t>
          </a:r>
        </a:p>
      </dgm:t>
    </dgm:pt>
    <dgm:pt modelId="{7C79C479-8A71-4CB8-AF90-E1562CD5C0FE}" type="parTrans" cxnId="{B18C4E31-15BF-40F4-BBBB-507E48F3FE8F}">
      <dgm:prSet/>
      <dgm:spPr/>
      <dgm:t>
        <a:bodyPr/>
        <a:lstStyle/>
        <a:p>
          <a:endParaRPr lang="en-US"/>
        </a:p>
      </dgm:t>
    </dgm:pt>
    <dgm:pt modelId="{AFF2D2BE-9405-4CEC-B66E-3E8C7597FEA0}" type="sibTrans" cxnId="{B18C4E31-15BF-40F4-BBBB-507E48F3FE8F}">
      <dgm:prSet/>
      <dgm:spPr/>
      <dgm:t>
        <a:bodyPr/>
        <a:lstStyle/>
        <a:p>
          <a:endParaRPr lang="en-US"/>
        </a:p>
      </dgm:t>
    </dgm:pt>
    <dgm:pt modelId="{3CB26C3F-9D51-4C3F-B20C-5232F85E932B}">
      <dgm:prSet phldrT="[Text]" custT="1"/>
      <dgm:spPr/>
      <dgm:t>
        <a:bodyPr/>
        <a:lstStyle/>
        <a:p>
          <a:r>
            <a:rPr lang="en-US" sz="1400" dirty="0"/>
            <a:t>Certify your connector (optional)</a:t>
          </a:r>
        </a:p>
      </dgm:t>
    </dgm:pt>
    <dgm:pt modelId="{90156BDB-CA8B-4594-A6B8-62DAA405D158}" type="parTrans" cxnId="{AF032F9C-0804-4FAD-AD32-EF2437045F69}">
      <dgm:prSet/>
      <dgm:spPr/>
      <dgm:t>
        <a:bodyPr/>
        <a:lstStyle/>
        <a:p>
          <a:endParaRPr lang="en-US"/>
        </a:p>
      </dgm:t>
    </dgm:pt>
    <dgm:pt modelId="{321DDC7E-D82D-4ECB-BBFA-30811467FD0C}" type="sibTrans" cxnId="{AF032F9C-0804-4FAD-AD32-EF2437045F69}">
      <dgm:prSet/>
      <dgm:spPr/>
      <dgm:t>
        <a:bodyPr/>
        <a:lstStyle/>
        <a:p>
          <a:endParaRPr lang="en-US"/>
        </a:p>
      </dgm:t>
    </dgm:pt>
    <dgm:pt modelId="{992E4073-069A-4BAC-BC96-F83E2A81C12F}" type="pres">
      <dgm:prSet presAssocID="{7879E1B1-65C9-4DE1-A9AA-A14D8BCEEE7F}" presName="Name0" presStyleCnt="0">
        <dgm:presLayoutVars>
          <dgm:chMax val="11"/>
          <dgm:chPref val="11"/>
          <dgm:dir/>
          <dgm:resizeHandles/>
        </dgm:presLayoutVars>
      </dgm:prSet>
      <dgm:spPr/>
    </dgm:pt>
    <dgm:pt modelId="{5B9F5B67-4918-4849-8750-DAA604575549}" type="pres">
      <dgm:prSet presAssocID="{3CB26C3F-9D51-4C3F-B20C-5232F85E932B}" presName="Accent5" presStyleCnt="0"/>
      <dgm:spPr/>
    </dgm:pt>
    <dgm:pt modelId="{21A66D64-AA15-4266-AD50-4FF6AD11CEFD}" type="pres">
      <dgm:prSet presAssocID="{3CB26C3F-9D51-4C3F-B20C-5232F85E932B}" presName="Accent" presStyleLbl="node1" presStyleIdx="0" presStyleCnt="5"/>
      <dgm:spPr/>
    </dgm:pt>
    <dgm:pt modelId="{857EBF78-3EF1-4183-BBC7-68F0A2F9DC12}" type="pres">
      <dgm:prSet presAssocID="{3CB26C3F-9D51-4C3F-B20C-5232F85E932B}" presName="ParentBackground5" presStyleCnt="0"/>
      <dgm:spPr/>
    </dgm:pt>
    <dgm:pt modelId="{A3A6ECA8-ED8C-4829-B7FA-536B27D21C2D}" type="pres">
      <dgm:prSet presAssocID="{3CB26C3F-9D51-4C3F-B20C-5232F85E932B}" presName="ParentBackground" presStyleLbl="fgAcc1" presStyleIdx="0" presStyleCnt="5"/>
      <dgm:spPr/>
    </dgm:pt>
    <dgm:pt modelId="{A29FF621-D3F6-4628-8634-50ABD42B2AA7}" type="pres">
      <dgm:prSet presAssocID="{3CB26C3F-9D51-4C3F-B20C-5232F85E932B}" presName="Parent5" presStyleLbl="revTx" presStyleIdx="0" presStyleCnt="0">
        <dgm:presLayoutVars>
          <dgm:chMax val="1"/>
          <dgm:chPref val="1"/>
          <dgm:bulletEnabled val="1"/>
        </dgm:presLayoutVars>
      </dgm:prSet>
      <dgm:spPr/>
    </dgm:pt>
    <dgm:pt modelId="{E4703590-F35B-4CA2-94BB-BF199BEC7507}" type="pres">
      <dgm:prSet presAssocID="{4DDE83A7-C592-4BD8-98A9-00FD0907EE3A}" presName="Accent4" presStyleCnt="0"/>
      <dgm:spPr/>
    </dgm:pt>
    <dgm:pt modelId="{1BDD883E-BBAE-4594-9107-5134BAE380DF}" type="pres">
      <dgm:prSet presAssocID="{4DDE83A7-C592-4BD8-98A9-00FD0907EE3A}" presName="Accent" presStyleLbl="node1" presStyleIdx="1" presStyleCnt="5"/>
      <dgm:spPr/>
    </dgm:pt>
    <dgm:pt modelId="{303AE22D-973E-47B2-8323-A286D75CBC82}" type="pres">
      <dgm:prSet presAssocID="{4DDE83A7-C592-4BD8-98A9-00FD0907EE3A}" presName="ParentBackground4" presStyleCnt="0"/>
      <dgm:spPr/>
    </dgm:pt>
    <dgm:pt modelId="{9C84201E-359C-4193-9473-3F776898629E}" type="pres">
      <dgm:prSet presAssocID="{4DDE83A7-C592-4BD8-98A9-00FD0907EE3A}" presName="ParentBackground" presStyleLbl="fgAcc1" presStyleIdx="1" presStyleCnt="5"/>
      <dgm:spPr/>
    </dgm:pt>
    <dgm:pt modelId="{242FD69A-229C-4B32-B40D-1FBE0A93BF79}" type="pres">
      <dgm:prSet presAssocID="{4DDE83A7-C592-4BD8-98A9-00FD0907EE3A}" presName="Parent4" presStyleLbl="revTx" presStyleIdx="0" presStyleCnt="0">
        <dgm:presLayoutVars>
          <dgm:chMax val="1"/>
          <dgm:chPref val="1"/>
          <dgm:bulletEnabled val="1"/>
        </dgm:presLayoutVars>
      </dgm:prSet>
      <dgm:spPr/>
    </dgm:pt>
    <dgm:pt modelId="{5E91746E-EF95-4CA3-AF0C-A54654F6F28D}" type="pres">
      <dgm:prSet presAssocID="{FABFB149-B71B-4CA5-B20A-B120B84D45F9}" presName="Accent3" presStyleCnt="0"/>
      <dgm:spPr/>
    </dgm:pt>
    <dgm:pt modelId="{831CF789-7F9C-429A-B440-4CB2BA8447EA}" type="pres">
      <dgm:prSet presAssocID="{FABFB149-B71B-4CA5-B20A-B120B84D45F9}" presName="Accent" presStyleLbl="node1" presStyleIdx="2" presStyleCnt="5"/>
      <dgm:spPr/>
    </dgm:pt>
    <dgm:pt modelId="{FDA1E245-AC97-4023-A58E-57486B79E63C}" type="pres">
      <dgm:prSet presAssocID="{FABFB149-B71B-4CA5-B20A-B120B84D45F9}" presName="ParentBackground3" presStyleCnt="0"/>
      <dgm:spPr/>
    </dgm:pt>
    <dgm:pt modelId="{39FA7DEE-72BB-45F4-AE23-C928031AFFCB}" type="pres">
      <dgm:prSet presAssocID="{FABFB149-B71B-4CA5-B20A-B120B84D45F9}" presName="ParentBackground" presStyleLbl="fgAcc1" presStyleIdx="2" presStyleCnt="5"/>
      <dgm:spPr/>
    </dgm:pt>
    <dgm:pt modelId="{010405DB-13F7-455C-8E9E-DF63499394F4}" type="pres">
      <dgm:prSet presAssocID="{FABFB149-B71B-4CA5-B20A-B120B84D45F9}" presName="Parent3" presStyleLbl="revTx" presStyleIdx="0" presStyleCnt="0">
        <dgm:presLayoutVars>
          <dgm:chMax val="1"/>
          <dgm:chPref val="1"/>
          <dgm:bulletEnabled val="1"/>
        </dgm:presLayoutVars>
      </dgm:prSet>
      <dgm:spPr/>
    </dgm:pt>
    <dgm:pt modelId="{F6D5C760-1E19-4343-A946-13AA8D6901C3}" type="pres">
      <dgm:prSet presAssocID="{2C8ACEEC-5C55-4BF2-A8DF-24F096103800}" presName="Accent2" presStyleCnt="0"/>
      <dgm:spPr/>
    </dgm:pt>
    <dgm:pt modelId="{039179DF-121E-4072-B0F6-07A5AAFAA956}" type="pres">
      <dgm:prSet presAssocID="{2C8ACEEC-5C55-4BF2-A8DF-24F096103800}" presName="Accent" presStyleLbl="node1" presStyleIdx="3" presStyleCnt="5"/>
      <dgm:spPr/>
    </dgm:pt>
    <dgm:pt modelId="{6E7126EB-3D69-4ACD-A839-1858374E7A78}" type="pres">
      <dgm:prSet presAssocID="{2C8ACEEC-5C55-4BF2-A8DF-24F096103800}" presName="ParentBackground2" presStyleCnt="0"/>
      <dgm:spPr/>
    </dgm:pt>
    <dgm:pt modelId="{27E4C75F-0A00-4492-8660-266A81AEAE80}" type="pres">
      <dgm:prSet presAssocID="{2C8ACEEC-5C55-4BF2-A8DF-24F096103800}" presName="ParentBackground" presStyleLbl="fgAcc1" presStyleIdx="3" presStyleCnt="5"/>
      <dgm:spPr/>
    </dgm:pt>
    <dgm:pt modelId="{3AA1B747-38E5-40A4-8A9F-6DD313AE487B}" type="pres">
      <dgm:prSet presAssocID="{2C8ACEEC-5C55-4BF2-A8DF-24F096103800}" presName="Parent2" presStyleLbl="revTx" presStyleIdx="0" presStyleCnt="0">
        <dgm:presLayoutVars>
          <dgm:chMax val="1"/>
          <dgm:chPref val="1"/>
          <dgm:bulletEnabled val="1"/>
        </dgm:presLayoutVars>
      </dgm:prSet>
      <dgm:spPr/>
    </dgm:pt>
    <dgm:pt modelId="{2FFC3262-EF99-4728-899A-C000F97131DF}" type="pres">
      <dgm:prSet presAssocID="{5BC02631-D555-4F9A-B0B8-9A40D2A8281D}" presName="Accent1" presStyleCnt="0"/>
      <dgm:spPr/>
    </dgm:pt>
    <dgm:pt modelId="{580E8FC8-BF8D-4D8F-84B4-EC32C255C6F9}" type="pres">
      <dgm:prSet presAssocID="{5BC02631-D555-4F9A-B0B8-9A40D2A8281D}" presName="Accent" presStyleLbl="node1" presStyleIdx="4" presStyleCnt="5"/>
      <dgm:spPr/>
    </dgm:pt>
    <dgm:pt modelId="{2B577CF7-D561-4947-A69C-0DA342721386}" type="pres">
      <dgm:prSet presAssocID="{5BC02631-D555-4F9A-B0B8-9A40D2A8281D}" presName="ParentBackground1" presStyleCnt="0"/>
      <dgm:spPr/>
    </dgm:pt>
    <dgm:pt modelId="{E6495670-5239-4D60-B83B-A93840953269}" type="pres">
      <dgm:prSet presAssocID="{5BC02631-D555-4F9A-B0B8-9A40D2A8281D}" presName="ParentBackground" presStyleLbl="fgAcc1" presStyleIdx="4" presStyleCnt="5"/>
      <dgm:spPr/>
    </dgm:pt>
    <dgm:pt modelId="{C99F310C-063F-4373-802D-635C64CCA249}" type="pres">
      <dgm:prSet presAssocID="{5BC02631-D555-4F9A-B0B8-9A40D2A8281D}" presName="Parent1" presStyleLbl="revTx" presStyleIdx="0" presStyleCnt="0">
        <dgm:presLayoutVars>
          <dgm:chMax val="1"/>
          <dgm:chPref val="1"/>
          <dgm:bulletEnabled val="1"/>
        </dgm:presLayoutVars>
      </dgm:prSet>
      <dgm:spPr/>
    </dgm:pt>
  </dgm:ptLst>
  <dgm:cxnLst>
    <dgm:cxn modelId="{02229619-5693-4D89-995C-4419A96EC840}" type="presOf" srcId="{FABFB149-B71B-4CA5-B20A-B120B84D45F9}" destId="{010405DB-13F7-455C-8E9E-DF63499394F4}" srcOrd="1" destOrd="0" presId="urn:microsoft.com/office/officeart/2011/layout/CircleProcess"/>
    <dgm:cxn modelId="{B18C4E31-15BF-40F4-BBBB-507E48F3FE8F}" srcId="{7879E1B1-65C9-4DE1-A9AA-A14D8BCEEE7F}" destId="{4DDE83A7-C592-4BD8-98A9-00FD0907EE3A}" srcOrd="3" destOrd="0" parTransId="{7C79C479-8A71-4CB8-AF90-E1562CD5C0FE}" sibTransId="{AFF2D2BE-9405-4CEC-B66E-3E8C7597FEA0}"/>
    <dgm:cxn modelId="{E349D640-337B-4028-9020-0F7F18F1E3DD}" type="presOf" srcId="{4DDE83A7-C592-4BD8-98A9-00FD0907EE3A}" destId="{242FD69A-229C-4B32-B40D-1FBE0A93BF79}" srcOrd="1" destOrd="0" presId="urn:microsoft.com/office/officeart/2011/layout/CircleProcess"/>
    <dgm:cxn modelId="{4BCE1641-81CC-4E11-B1C4-516E903BD82E}" type="presOf" srcId="{7879E1B1-65C9-4DE1-A9AA-A14D8BCEEE7F}" destId="{992E4073-069A-4BAC-BC96-F83E2A81C12F}" srcOrd="0" destOrd="0" presId="urn:microsoft.com/office/officeart/2011/layout/CircleProcess"/>
    <dgm:cxn modelId="{F75C9269-6092-4D59-9300-8631FF58B3C0}" type="presOf" srcId="{3CB26C3F-9D51-4C3F-B20C-5232F85E932B}" destId="{A3A6ECA8-ED8C-4829-B7FA-536B27D21C2D}" srcOrd="0" destOrd="0" presId="urn:microsoft.com/office/officeart/2011/layout/CircleProcess"/>
    <dgm:cxn modelId="{C855016C-1DBF-4410-8F23-B1939C6E8447}" type="presOf" srcId="{5BC02631-D555-4F9A-B0B8-9A40D2A8281D}" destId="{C99F310C-063F-4373-802D-635C64CCA249}" srcOrd="1" destOrd="0" presId="urn:microsoft.com/office/officeart/2011/layout/CircleProcess"/>
    <dgm:cxn modelId="{586E4376-FD90-4986-9F81-0351E5CB7B6D}" srcId="{7879E1B1-65C9-4DE1-A9AA-A14D8BCEEE7F}" destId="{5BC02631-D555-4F9A-B0B8-9A40D2A8281D}" srcOrd="0" destOrd="0" parTransId="{8924E1C5-096D-414E-8F0D-464843A80919}" sibTransId="{BD931FCD-8CE9-4CEB-95CB-0E90E83D4526}"/>
    <dgm:cxn modelId="{D4E59178-5FE1-478E-9594-FC9C04A9602E}" type="presOf" srcId="{4DDE83A7-C592-4BD8-98A9-00FD0907EE3A}" destId="{9C84201E-359C-4193-9473-3F776898629E}" srcOrd="0" destOrd="0" presId="urn:microsoft.com/office/officeart/2011/layout/CircleProcess"/>
    <dgm:cxn modelId="{5950C484-D553-4066-B423-1E7A1942BBA3}" type="presOf" srcId="{3CB26C3F-9D51-4C3F-B20C-5232F85E932B}" destId="{A29FF621-D3F6-4628-8634-50ABD42B2AA7}" srcOrd="1" destOrd="0" presId="urn:microsoft.com/office/officeart/2011/layout/CircleProcess"/>
    <dgm:cxn modelId="{5ECA308B-D7A4-4EDE-B615-14C77AA2661F}" type="presOf" srcId="{FABFB149-B71B-4CA5-B20A-B120B84D45F9}" destId="{39FA7DEE-72BB-45F4-AE23-C928031AFFCB}" srcOrd="0" destOrd="0" presId="urn:microsoft.com/office/officeart/2011/layout/CircleProcess"/>
    <dgm:cxn modelId="{B4717993-02EC-4066-9894-1B8EC323C25F}" type="presOf" srcId="{2C8ACEEC-5C55-4BF2-A8DF-24F096103800}" destId="{27E4C75F-0A00-4492-8660-266A81AEAE80}" srcOrd="0" destOrd="0" presId="urn:microsoft.com/office/officeart/2011/layout/CircleProcess"/>
    <dgm:cxn modelId="{2DFDAD9B-0DB5-4C9E-B6E8-1171AD1A6FAC}" srcId="{7879E1B1-65C9-4DE1-A9AA-A14D8BCEEE7F}" destId="{2C8ACEEC-5C55-4BF2-A8DF-24F096103800}" srcOrd="1" destOrd="0" parTransId="{5803B7F1-8446-4C8F-A1C0-6726D1CF5BFB}" sibTransId="{EFD98F70-1580-40C3-84EE-8BAC93847E24}"/>
    <dgm:cxn modelId="{AF032F9C-0804-4FAD-AD32-EF2437045F69}" srcId="{7879E1B1-65C9-4DE1-A9AA-A14D8BCEEE7F}" destId="{3CB26C3F-9D51-4C3F-B20C-5232F85E932B}" srcOrd="4" destOrd="0" parTransId="{90156BDB-CA8B-4594-A6B8-62DAA405D158}" sibTransId="{321DDC7E-D82D-4ECB-BBFA-30811467FD0C}"/>
    <dgm:cxn modelId="{C3FD3CC3-1AA1-43C9-BDCD-8472F13D86BD}" srcId="{7879E1B1-65C9-4DE1-A9AA-A14D8BCEEE7F}" destId="{FABFB149-B71B-4CA5-B20A-B120B84D45F9}" srcOrd="2" destOrd="0" parTransId="{90E841B1-CE81-4961-B6D7-88BC1036672F}" sibTransId="{697D8F17-EF51-4E74-8F32-D21B5AA90FCC}"/>
    <dgm:cxn modelId="{E0A199D5-E72D-45BC-B71A-FD575F457007}" type="presOf" srcId="{2C8ACEEC-5C55-4BF2-A8DF-24F096103800}" destId="{3AA1B747-38E5-40A4-8A9F-6DD313AE487B}" srcOrd="1" destOrd="0" presId="urn:microsoft.com/office/officeart/2011/layout/CircleProcess"/>
    <dgm:cxn modelId="{37B197EF-657D-43EC-B851-A81CAD214897}" type="presOf" srcId="{5BC02631-D555-4F9A-B0B8-9A40D2A8281D}" destId="{E6495670-5239-4D60-B83B-A93840953269}" srcOrd="0" destOrd="0" presId="urn:microsoft.com/office/officeart/2011/layout/CircleProcess"/>
    <dgm:cxn modelId="{F3EDE744-7530-4CF0-A194-B4D466A56185}" type="presParOf" srcId="{992E4073-069A-4BAC-BC96-F83E2A81C12F}" destId="{5B9F5B67-4918-4849-8750-DAA604575549}" srcOrd="0" destOrd="0" presId="urn:microsoft.com/office/officeart/2011/layout/CircleProcess"/>
    <dgm:cxn modelId="{94F32B18-5097-4717-A028-6BC4C723FBE7}" type="presParOf" srcId="{5B9F5B67-4918-4849-8750-DAA604575549}" destId="{21A66D64-AA15-4266-AD50-4FF6AD11CEFD}" srcOrd="0" destOrd="0" presId="urn:microsoft.com/office/officeart/2011/layout/CircleProcess"/>
    <dgm:cxn modelId="{BB05BC7A-1350-4D8A-B796-AB02B7C81EB1}" type="presParOf" srcId="{992E4073-069A-4BAC-BC96-F83E2A81C12F}" destId="{857EBF78-3EF1-4183-BBC7-68F0A2F9DC12}" srcOrd="1" destOrd="0" presId="urn:microsoft.com/office/officeart/2011/layout/CircleProcess"/>
    <dgm:cxn modelId="{B595C72C-D3A4-48D8-B03D-93BD5488351C}" type="presParOf" srcId="{857EBF78-3EF1-4183-BBC7-68F0A2F9DC12}" destId="{A3A6ECA8-ED8C-4829-B7FA-536B27D21C2D}" srcOrd="0" destOrd="0" presId="urn:microsoft.com/office/officeart/2011/layout/CircleProcess"/>
    <dgm:cxn modelId="{43A5B56D-FDAA-403F-A09B-0E847367A576}" type="presParOf" srcId="{992E4073-069A-4BAC-BC96-F83E2A81C12F}" destId="{A29FF621-D3F6-4628-8634-50ABD42B2AA7}" srcOrd="2" destOrd="0" presId="urn:microsoft.com/office/officeart/2011/layout/CircleProcess"/>
    <dgm:cxn modelId="{F7E33253-3457-44BA-A979-815384E72433}" type="presParOf" srcId="{992E4073-069A-4BAC-BC96-F83E2A81C12F}" destId="{E4703590-F35B-4CA2-94BB-BF199BEC7507}" srcOrd="3" destOrd="0" presId="urn:microsoft.com/office/officeart/2011/layout/CircleProcess"/>
    <dgm:cxn modelId="{6BE7F5B4-90F3-47F8-9935-EC88054C4D1E}" type="presParOf" srcId="{E4703590-F35B-4CA2-94BB-BF199BEC7507}" destId="{1BDD883E-BBAE-4594-9107-5134BAE380DF}" srcOrd="0" destOrd="0" presId="urn:microsoft.com/office/officeart/2011/layout/CircleProcess"/>
    <dgm:cxn modelId="{15B0F314-735A-40F4-9E96-2CBDA2FCBAAB}" type="presParOf" srcId="{992E4073-069A-4BAC-BC96-F83E2A81C12F}" destId="{303AE22D-973E-47B2-8323-A286D75CBC82}" srcOrd="4" destOrd="0" presId="urn:microsoft.com/office/officeart/2011/layout/CircleProcess"/>
    <dgm:cxn modelId="{6591D257-0EA4-44B8-AF45-810C1D09F3FF}" type="presParOf" srcId="{303AE22D-973E-47B2-8323-A286D75CBC82}" destId="{9C84201E-359C-4193-9473-3F776898629E}" srcOrd="0" destOrd="0" presId="urn:microsoft.com/office/officeart/2011/layout/CircleProcess"/>
    <dgm:cxn modelId="{D0189099-52F7-4181-AA6D-1CA88BBDA6E3}" type="presParOf" srcId="{992E4073-069A-4BAC-BC96-F83E2A81C12F}" destId="{242FD69A-229C-4B32-B40D-1FBE0A93BF79}" srcOrd="5" destOrd="0" presId="urn:microsoft.com/office/officeart/2011/layout/CircleProcess"/>
    <dgm:cxn modelId="{EA5603D5-BE44-4A21-B453-9E3AF66491E9}" type="presParOf" srcId="{992E4073-069A-4BAC-BC96-F83E2A81C12F}" destId="{5E91746E-EF95-4CA3-AF0C-A54654F6F28D}" srcOrd="6" destOrd="0" presId="urn:microsoft.com/office/officeart/2011/layout/CircleProcess"/>
    <dgm:cxn modelId="{10537F2B-EB85-41C7-9602-18541D300073}" type="presParOf" srcId="{5E91746E-EF95-4CA3-AF0C-A54654F6F28D}" destId="{831CF789-7F9C-429A-B440-4CB2BA8447EA}" srcOrd="0" destOrd="0" presId="urn:microsoft.com/office/officeart/2011/layout/CircleProcess"/>
    <dgm:cxn modelId="{D775D35D-4BC4-4582-A040-D93CF54BE131}" type="presParOf" srcId="{992E4073-069A-4BAC-BC96-F83E2A81C12F}" destId="{FDA1E245-AC97-4023-A58E-57486B79E63C}" srcOrd="7" destOrd="0" presId="urn:microsoft.com/office/officeart/2011/layout/CircleProcess"/>
    <dgm:cxn modelId="{DFBE2130-E758-4056-A83E-477808E04578}" type="presParOf" srcId="{FDA1E245-AC97-4023-A58E-57486B79E63C}" destId="{39FA7DEE-72BB-45F4-AE23-C928031AFFCB}" srcOrd="0" destOrd="0" presId="urn:microsoft.com/office/officeart/2011/layout/CircleProcess"/>
    <dgm:cxn modelId="{4E76FD87-CA2C-4E83-BFED-339263E84365}" type="presParOf" srcId="{992E4073-069A-4BAC-BC96-F83E2A81C12F}" destId="{010405DB-13F7-455C-8E9E-DF63499394F4}" srcOrd="8" destOrd="0" presId="urn:microsoft.com/office/officeart/2011/layout/CircleProcess"/>
    <dgm:cxn modelId="{CFF7FDF3-C4B3-43CB-8113-B54B52B79B8E}" type="presParOf" srcId="{992E4073-069A-4BAC-BC96-F83E2A81C12F}" destId="{F6D5C760-1E19-4343-A946-13AA8D6901C3}" srcOrd="9" destOrd="0" presId="urn:microsoft.com/office/officeart/2011/layout/CircleProcess"/>
    <dgm:cxn modelId="{BB53B286-EBAF-4D77-9A3F-453121DB16A2}" type="presParOf" srcId="{F6D5C760-1E19-4343-A946-13AA8D6901C3}" destId="{039179DF-121E-4072-B0F6-07A5AAFAA956}" srcOrd="0" destOrd="0" presId="urn:microsoft.com/office/officeart/2011/layout/CircleProcess"/>
    <dgm:cxn modelId="{80687ACC-B9DB-4D08-9F7E-2210ECBB52D7}" type="presParOf" srcId="{992E4073-069A-4BAC-BC96-F83E2A81C12F}" destId="{6E7126EB-3D69-4ACD-A839-1858374E7A78}" srcOrd="10" destOrd="0" presId="urn:microsoft.com/office/officeart/2011/layout/CircleProcess"/>
    <dgm:cxn modelId="{6CF73A92-0E70-4DD5-8BF1-F6C35E4DD7E6}" type="presParOf" srcId="{6E7126EB-3D69-4ACD-A839-1858374E7A78}" destId="{27E4C75F-0A00-4492-8660-266A81AEAE80}" srcOrd="0" destOrd="0" presId="urn:microsoft.com/office/officeart/2011/layout/CircleProcess"/>
    <dgm:cxn modelId="{AE7F9CF9-19CC-4F9A-9949-122CA7102C52}" type="presParOf" srcId="{992E4073-069A-4BAC-BC96-F83E2A81C12F}" destId="{3AA1B747-38E5-40A4-8A9F-6DD313AE487B}" srcOrd="11" destOrd="0" presId="urn:microsoft.com/office/officeart/2011/layout/CircleProcess"/>
    <dgm:cxn modelId="{B695D45F-F228-4381-99E9-B36E25720AAC}" type="presParOf" srcId="{992E4073-069A-4BAC-BC96-F83E2A81C12F}" destId="{2FFC3262-EF99-4728-899A-C000F97131DF}" srcOrd="12" destOrd="0" presId="urn:microsoft.com/office/officeart/2011/layout/CircleProcess"/>
    <dgm:cxn modelId="{A1AFF148-2A2E-47CC-AD0E-DA13B0163016}" type="presParOf" srcId="{2FFC3262-EF99-4728-899A-C000F97131DF}" destId="{580E8FC8-BF8D-4D8F-84B4-EC32C255C6F9}" srcOrd="0" destOrd="0" presId="urn:microsoft.com/office/officeart/2011/layout/CircleProcess"/>
    <dgm:cxn modelId="{794B4269-E12F-4A51-BE7C-2AFD27556854}" type="presParOf" srcId="{992E4073-069A-4BAC-BC96-F83E2A81C12F}" destId="{2B577CF7-D561-4947-A69C-0DA342721386}" srcOrd="13" destOrd="0" presId="urn:microsoft.com/office/officeart/2011/layout/CircleProcess"/>
    <dgm:cxn modelId="{42FA3774-88AB-4345-9723-2B16C6E06BF6}" type="presParOf" srcId="{2B577CF7-D561-4947-A69C-0DA342721386}" destId="{E6495670-5239-4D60-B83B-A93840953269}" srcOrd="0" destOrd="0" presId="urn:microsoft.com/office/officeart/2011/layout/CircleProcess"/>
    <dgm:cxn modelId="{DDDECC46-D503-4D5C-BAF6-850F22ACFFCC}" type="presParOf" srcId="{992E4073-069A-4BAC-BC96-F83E2A81C12F}" destId="{C99F310C-063F-4373-802D-635C64CCA249}" srcOrd="14" destOrd="0" presId="urn:microsoft.com/office/officeart/2011/layout/Circle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66D64-AA15-4266-AD50-4FF6AD11CEFD}">
      <dsp:nvSpPr>
        <dsp:cNvPr id="0" name=""/>
        <dsp:cNvSpPr/>
      </dsp:nvSpPr>
      <dsp:spPr>
        <a:xfrm>
          <a:off x="6564547" y="1960930"/>
          <a:ext cx="1496823" cy="149706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6ECA8-ED8C-4829-B7FA-536B27D21C2D}">
      <dsp:nvSpPr>
        <dsp:cNvPr id="0" name=""/>
        <dsp:cNvSpPr/>
      </dsp:nvSpPr>
      <dsp:spPr>
        <a:xfrm>
          <a:off x="6613937"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Certify your connector (optional)</a:t>
          </a:r>
        </a:p>
      </dsp:txBody>
      <dsp:txXfrm>
        <a:off x="6813885" y="2210485"/>
        <a:ext cx="998147" cy="997958"/>
      </dsp:txXfrm>
    </dsp:sp>
    <dsp:sp modelId="{1BDD883E-BBAE-4594-9107-5134BAE380DF}">
      <dsp:nvSpPr>
        <dsp:cNvPr id="0" name=""/>
        <dsp:cNvSpPr/>
      </dsp:nvSpPr>
      <dsp:spPr>
        <a:xfrm rot="2700000">
          <a:off x="5016827"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4201E-359C-4193-9473-3F776898629E}">
      <dsp:nvSpPr>
        <dsp:cNvPr id="0" name=""/>
        <dsp:cNvSpPr/>
      </dsp:nvSpPr>
      <dsp:spPr>
        <a:xfrm>
          <a:off x="506772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Share your connector (optional)</a:t>
          </a:r>
        </a:p>
      </dsp:txBody>
      <dsp:txXfrm>
        <a:off x="5266875" y="2210485"/>
        <a:ext cx="998147" cy="997958"/>
      </dsp:txXfrm>
    </dsp:sp>
    <dsp:sp modelId="{831CF789-7F9C-429A-B440-4CB2BA8447EA}">
      <dsp:nvSpPr>
        <dsp:cNvPr id="0" name=""/>
        <dsp:cNvSpPr/>
      </dsp:nvSpPr>
      <dsp:spPr>
        <a:xfrm rot="2700000">
          <a:off x="3470614"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A7DEE-72BB-45F4-AE23-C928031AFFCB}">
      <dsp:nvSpPr>
        <dsp:cNvPr id="0" name=""/>
        <dsp:cNvSpPr/>
      </dsp:nvSpPr>
      <dsp:spPr>
        <a:xfrm>
          <a:off x="352071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Use your connector</a:t>
          </a:r>
        </a:p>
      </dsp:txBody>
      <dsp:txXfrm>
        <a:off x="3719866" y="2210485"/>
        <a:ext cx="998147" cy="997958"/>
      </dsp:txXfrm>
    </dsp:sp>
    <dsp:sp modelId="{039179DF-121E-4072-B0F6-07A5AAFAA956}">
      <dsp:nvSpPr>
        <dsp:cNvPr id="0" name=""/>
        <dsp:cNvSpPr/>
      </dsp:nvSpPr>
      <dsp:spPr>
        <a:xfrm rot="2700000">
          <a:off x="1923605"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4C75F-0A00-4492-8660-266A81AEAE80}">
      <dsp:nvSpPr>
        <dsp:cNvPr id="0" name=""/>
        <dsp:cNvSpPr/>
      </dsp:nvSpPr>
      <dsp:spPr>
        <a:xfrm>
          <a:off x="197370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Describe your API and define the connector</a:t>
          </a:r>
        </a:p>
      </dsp:txBody>
      <dsp:txXfrm>
        <a:off x="2173652" y="2210485"/>
        <a:ext cx="998147" cy="997958"/>
      </dsp:txXfrm>
    </dsp:sp>
    <dsp:sp modelId="{580E8FC8-BF8D-4D8F-84B4-EC32C255C6F9}">
      <dsp:nvSpPr>
        <dsp:cNvPr id="0" name=""/>
        <dsp:cNvSpPr/>
      </dsp:nvSpPr>
      <dsp:spPr>
        <a:xfrm rot="2700000">
          <a:off x="376595"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95670-5239-4D60-B83B-A93840953269}">
      <dsp:nvSpPr>
        <dsp:cNvPr id="0" name=""/>
        <dsp:cNvSpPr/>
      </dsp:nvSpPr>
      <dsp:spPr>
        <a:xfrm>
          <a:off x="426695"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Build and secure your API</a:t>
          </a:r>
        </a:p>
      </dsp:txBody>
      <dsp:txXfrm>
        <a:off x="626643" y="2210485"/>
        <a:ext cx="998147" cy="99795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164013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For B2B workflows and seamless communication with Azure logic apps, you can enable enterprise integration scenarios with the Microsoft cloud-based solution called the Enterprise Integration Pack. Organizations can exchange messages electronically, even if they use different protocols and formats. The pack transforms different formats into a format that organizations' systems can interpret and process. Organizations can exchange messages through industry-standard protocols, including AS2, X12, and EDIFACT. You can also secure messages with both encryption and digital signatures.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familiar with BizTalk Server or Microsoft Azure BizTalk Services, the Enterprise Integration features are easy to use because most concepts are similar. One major difference is that Enterprise Integration uses integration accounts to simplify the storage and management of artifacts used in B2B communications.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Architecturally, the Enterprise Integration Pack is based on "integration accounts." These accounts are cloud-based containers that store all your artifacts, like schemas, partners, certificates, maps, and agreements. You can use these artifacts to design, deploy, and maintain your B2B apps and also to build B2B workflows for logic apps. But before you can use these artifacts, you must first link your integration account to your logic app. After that, your logic app can access your integration account's artifacts.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7456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and manage B2B apps with the Enterprise Integration Pack through the logic app Designer in the </a:t>
            </a:r>
            <a:r>
              <a:rPr lang="en-US" sz="882" b="1" i="0" kern="1200" dirty="0">
                <a:solidFill>
                  <a:schemeClr val="tx1"/>
                </a:solidFill>
                <a:effectLst/>
                <a:latin typeface="Segoe UI Light" pitchFamily="34" charset="0"/>
                <a:ea typeface="+mn-ea"/>
                <a:cs typeface="+mn-cs"/>
              </a:rPr>
              <a:t>Azure portal</a:t>
            </a:r>
            <a:r>
              <a:rPr lang="en-US" sz="882" b="0" i="0" kern="1200" dirty="0">
                <a:solidFill>
                  <a:schemeClr val="tx1"/>
                </a:solidFill>
                <a:effectLst/>
                <a:latin typeface="Segoe UI Light" pitchFamily="34" charset="0"/>
                <a:ea typeface="+mn-ea"/>
                <a:cs typeface="+mn-cs"/>
              </a:rPr>
              <a:t>. You can also manage your logic apps with PowerShell.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Displayed here are the high-level steps that you must take before you can create apps in the Azure 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056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With Azure logic apps and Visual Studio, you can create workflows for automating tasks and processes that integrate apps, data, systems, and services across enterprises and organizations. This lesson shows how you can design and build these workflows by creating logic apps in Visual Studio and deploying those apps to Azure in the cloud. And although you can perform these tasks in the Azure portal, Visual Studio lets you add logic apps to source control, publish different versions, and create Azure Resource Manager templates for different deployment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2332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your logic apps visually with the logic apps Designer, available in the Azure portal through your browser and in Visual Studio. For more custom logic apps, you can create or edit logic app definitions in JavaScript Object Notation (JSON) by working in "code view" mode. You can also use Azure PowerShell commands and Azure Resource Manager templates for select tasks. Logic apps deploy and run in the cloud on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0502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first decide to create an action, you must select an action from the list of available actions. A search bar makes it easier to find the specific action and connector you require.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2040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 action is selected, you will use the designer to configure the action. The configuration screen will be unique to each 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37519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side panel makes it easier to add expressions that reference variables, input, and output from other locations in the workflow. In this example, an output of the previous trigger or action is used in the current 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96483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latin typeface="Segoe UI Light" pitchFamily="34" charset="0"/>
                <a:ea typeface="+mn-ea"/>
                <a:cs typeface="+mn-cs"/>
              </a:rPr>
              <a:t>You can start your logic app workflow by using a scheduled trigger, which isn’t associated with any specific service or system.</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This type of trigger starts and runs your workflow based on the recurrence frequency and interval that you specify. You can also set the start date and time as well as the time zone. Each time a trigger fires, logic apps creates and runs a new workflow instance for your logic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228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t>
            </a:r>
            <a:r>
              <a:rPr lang="en-US" b="1" dirty="0"/>
              <a:t>Recurrence </a:t>
            </a:r>
            <a:r>
              <a:rPr lang="en-US" b="0" dirty="0"/>
              <a:t>trigger </a:t>
            </a:r>
            <a:r>
              <a:rPr lang="en-US" sz="882" b="0" i="0" kern="1200" dirty="0">
                <a:solidFill>
                  <a:schemeClr val="tx1"/>
                </a:solidFill>
                <a:effectLst/>
                <a:latin typeface="Segoe UI Light" pitchFamily="34" charset="0"/>
                <a:ea typeface="+mn-ea"/>
                <a:cs typeface="+mn-cs"/>
              </a:rPr>
              <a:t>runs your workflow at regular time intervals based on your specified schedule.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If recurrences are missed, the </a:t>
            </a:r>
            <a:r>
              <a:rPr lang="en-US" sz="882" b="1" i="0" kern="1200" dirty="0">
                <a:solidFill>
                  <a:schemeClr val="tx1"/>
                </a:solidFill>
                <a:effectLst/>
                <a:latin typeface="Segoe UI Light" pitchFamily="34" charset="0"/>
                <a:ea typeface="+mn-ea"/>
                <a:cs typeface="+mn-cs"/>
              </a:rPr>
              <a:t>Recurrence</a:t>
            </a:r>
            <a:r>
              <a:rPr lang="en-US" sz="882" b="0" i="0" kern="1200" dirty="0">
                <a:solidFill>
                  <a:schemeClr val="tx1"/>
                </a:solidFill>
                <a:effectLst/>
                <a:latin typeface="Segoe UI Light" pitchFamily="34" charset="0"/>
                <a:ea typeface="+mn-ea"/>
                <a:cs typeface="+mn-cs"/>
              </a:rPr>
              <a:t> trigger doesn't process the missed recurrences but restarts recurrences with the next scheduled interval.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You can specify a start date and time as well as the time zone.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If you select </a:t>
            </a:r>
            <a:r>
              <a:rPr lang="en-US" sz="882" b="1" i="0" kern="1200" dirty="0">
                <a:solidFill>
                  <a:schemeClr val="tx1"/>
                </a:solidFill>
                <a:effectLst/>
                <a:latin typeface="Segoe UI Light" pitchFamily="34" charset="0"/>
                <a:ea typeface="+mn-ea"/>
                <a:cs typeface="+mn-cs"/>
              </a:rPr>
              <a:t>Day</a:t>
            </a:r>
            <a:r>
              <a:rPr lang="en-US" sz="882" b="0" i="0" kern="1200" dirty="0">
                <a:solidFill>
                  <a:schemeClr val="tx1"/>
                </a:solidFill>
                <a:effectLst/>
                <a:latin typeface="Segoe UI Light" pitchFamily="34" charset="0"/>
                <a:ea typeface="+mn-ea"/>
                <a:cs typeface="+mn-cs"/>
              </a:rPr>
              <a:t>, you can specify hours of the day and minutes of the hour; for example, every day at 2:30 PM. If you select </a:t>
            </a:r>
            <a:r>
              <a:rPr lang="en-US" sz="882" b="1" i="0" kern="1200" dirty="0">
                <a:solidFill>
                  <a:schemeClr val="tx1"/>
                </a:solidFill>
                <a:effectLst/>
                <a:latin typeface="Segoe UI Light" pitchFamily="34" charset="0"/>
                <a:ea typeface="+mn-ea"/>
                <a:cs typeface="+mn-cs"/>
              </a:rPr>
              <a:t>Week</a:t>
            </a:r>
            <a:r>
              <a:rPr lang="en-US" sz="882" b="0" i="0" kern="1200" dirty="0">
                <a:solidFill>
                  <a:schemeClr val="tx1"/>
                </a:solidFill>
                <a:effectLst/>
                <a:latin typeface="Segoe UI Light" pitchFamily="34" charset="0"/>
                <a:ea typeface="+mn-ea"/>
                <a:cs typeface="+mn-cs"/>
              </a:rPr>
              <a:t>, you can also select days of the week, such as Wednesday and Saturday.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1586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latin typeface="Segoe UI Light" pitchFamily="34" charset="0"/>
                <a:ea typeface="+mn-ea"/>
                <a:cs typeface="+mn-cs"/>
              </a:rPr>
              <a:t>The recurrence trigger runs your workflow at regular time intervals based on the schedule that you specify. The sliding window trigger runs your workflow at regular time intervals that handle data in continuous chunks. </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If the interval is less than a day and can be measured in seconds, minutes, or hours, you can use both recurrence trigger and sliding window trigger. If the interval is more than a day and needs to be measured in days, weeks, or months, you can use only the recurrence trigger.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2712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want to run your logic app only at one time in the future, you can start your logic app with the </a:t>
            </a:r>
            <a:r>
              <a:rPr lang="en-US" sz="882" b="1" i="0" kern="1200" dirty="0">
                <a:solidFill>
                  <a:schemeClr val="tx1"/>
                </a:solidFill>
                <a:effectLst/>
                <a:latin typeface="Segoe UI Light" pitchFamily="34" charset="0"/>
                <a:ea typeface="+mn-ea"/>
                <a:cs typeface="+mn-cs"/>
              </a:rPr>
              <a:t>When a HTTP request is received - Request</a:t>
            </a:r>
            <a:r>
              <a:rPr lang="en-US" sz="882" b="0" i="0" kern="1200" dirty="0">
                <a:solidFill>
                  <a:schemeClr val="tx1"/>
                </a:solidFill>
                <a:effectLst/>
                <a:latin typeface="Segoe UI Light" pitchFamily="34" charset="0"/>
                <a:ea typeface="+mn-ea"/>
                <a:cs typeface="+mn-cs"/>
              </a:rPr>
              <a:t> trigger, and then pass the start time as a parameter for the trigger. For the first action, use the </a:t>
            </a:r>
            <a:r>
              <a:rPr lang="en-US" sz="882" b="1" i="0" kern="1200" dirty="0">
                <a:solidFill>
                  <a:schemeClr val="tx1"/>
                </a:solidFill>
                <a:effectLst/>
                <a:latin typeface="Segoe UI Light" pitchFamily="34" charset="0"/>
                <a:ea typeface="+mn-ea"/>
                <a:cs typeface="+mn-cs"/>
              </a:rPr>
              <a:t>Delay until</a:t>
            </a:r>
            <a:r>
              <a:rPr lang="en-US" sz="882" b="0" i="0" kern="1200" dirty="0">
                <a:solidFill>
                  <a:schemeClr val="tx1"/>
                </a:solidFill>
                <a:effectLst/>
                <a:latin typeface="Segoe UI Light" pitchFamily="34" charset="0"/>
                <a:ea typeface="+mn-ea"/>
                <a:cs typeface="+mn-cs"/>
              </a:rPr>
              <a:t> action, and provide the time for when the next action starts running.</a:t>
            </a:r>
            <a:endParaRPr lang="en-US" dirty="0"/>
          </a:p>
          <a:p>
            <a:endParaRPr lang="en-US" dirty="0"/>
          </a:p>
          <a:p>
            <a:r>
              <a:rPr lang="en-US" sz="882" b="0" i="0" kern="1200" dirty="0">
                <a:solidFill>
                  <a:schemeClr val="tx1"/>
                </a:solidFill>
                <a:effectLst/>
                <a:latin typeface="Segoe UI Light" pitchFamily="34" charset="0"/>
                <a:ea typeface="+mn-ea"/>
                <a:cs typeface="+mn-cs"/>
              </a:rPr>
              <a:t>After any action in your logic app workflow, you can use the </a:t>
            </a:r>
            <a:r>
              <a:rPr lang="en-US" sz="882" b="1" i="0" kern="1200" dirty="0">
                <a:solidFill>
                  <a:schemeClr val="tx1"/>
                </a:solidFill>
                <a:effectLst/>
                <a:latin typeface="Segoe UI Light" pitchFamily="34" charset="0"/>
                <a:ea typeface="+mn-ea"/>
                <a:cs typeface="+mn-cs"/>
              </a:rPr>
              <a:t>Delay until </a:t>
            </a:r>
            <a:r>
              <a:rPr lang="en-US" sz="882" b="0" i="0" kern="1200" dirty="0">
                <a:solidFill>
                  <a:schemeClr val="tx1"/>
                </a:solidFill>
                <a:effectLst/>
                <a:latin typeface="Segoe UI Light" pitchFamily="34" charset="0"/>
                <a:ea typeface="+mn-ea"/>
                <a:cs typeface="+mn-cs"/>
              </a:rPr>
              <a:t>action to make your workflow wait before the next action runs. The </a:t>
            </a:r>
            <a:r>
              <a:rPr lang="en-US" sz="882" b="1" i="0" kern="1200" dirty="0">
                <a:solidFill>
                  <a:schemeClr val="tx1"/>
                </a:solidFill>
                <a:effectLst/>
                <a:latin typeface="Segoe UI Light" pitchFamily="34" charset="0"/>
                <a:ea typeface="+mn-ea"/>
                <a:cs typeface="+mn-cs"/>
              </a:rPr>
              <a:t>Delay until</a:t>
            </a:r>
            <a:r>
              <a:rPr lang="en-US" sz="882" b="0" i="0" kern="1200" dirty="0">
                <a:solidFill>
                  <a:schemeClr val="tx1"/>
                </a:solidFill>
                <a:effectLst/>
                <a:latin typeface="Segoe UI Light" pitchFamily="34" charset="0"/>
                <a:ea typeface="+mn-ea"/>
                <a:cs typeface="+mn-cs"/>
              </a:rPr>
              <a:t> action will wait to run the next action until the specified date and time.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0770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dirty="0"/>
          </a:p>
        </p:txBody>
      </p:sp>
    </p:spTree>
    <p:extLst>
      <p:ext uri="{BB962C8B-B14F-4D97-AF65-F5344CB8AC3E}">
        <p14:creationId xmlns:p14="http://schemas.microsoft.com/office/powerpoint/2010/main" val="3583587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Without writing any code, you can build workflows and apps with Azure logic apps, Microsoft Flow, and PowerApps. To help you integrate your data and business processes, these services offer more than 180 connectors—for Microsoft services and products, and other services like GitHub, Salesforce, Twitter, and more.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though, you might want to call APIs, services, and systems that aren't available as prebuilt connectors. To support more tailored scenarios, you can build </a:t>
            </a:r>
            <a:r>
              <a:rPr lang="en-US" sz="882" b="0" i="1" kern="1200" dirty="0">
                <a:solidFill>
                  <a:schemeClr val="tx1"/>
                </a:solidFill>
                <a:effectLst/>
                <a:latin typeface="Segoe UI Light" pitchFamily="34" charset="0"/>
                <a:ea typeface="+mn-ea"/>
                <a:cs typeface="+mn-cs"/>
              </a:rPr>
              <a:t>custom connectors</a:t>
            </a:r>
            <a:r>
              <a:rPr lang="en-US" sz="882" b="0" i="0" kern="1200" dirty="0">
                <a:solidFill>
                  <a:schemeClr val="tx1"/>
                </a:solidFill>
                <a:effectLst/>
                <a:latin typeface="Segoe UI Light" pitchFamily="34" charset="0"/>
                <a:ea typeface="+mn-ea"/>
                <a:cs typeface="+mn-cs"/>
              </a:rPr>
              <a:t> with their own triggers and actions. These connectors are </a:t>
            </a:r>
            <a:r>
              <a:rPr lang="en-US" sz="882" b="0" i="1" kern="1200" dirty="0">
                <a:solidFill>
                  <a:schemeClr val="tx1"/>
                </a:solidFill>
                <a:effectLst/>
                <a:latin typeface="Segoe UI Light" pitchFamily="34" charset="0"/>
                <a:ea typeface="+mn-ea"/>
                <a:cs typeface="+mn-cs"/>
              </a:rPr>
              <a:t>function-based</a:t>
            </a:r>
            <a:r>
              <a:rPr lang="en-US" sz="882" b="0" i="0" kern="1200" dirty="0">
                <a:solidFill>
                  <a:schemeClr val="tx1"/>
                </a:solidFill>
                <a:effectLst/>
                <a:latin typeface="Segoe UI Light" pitchFamily="34" charset="0"/>
                <a:ea typeface="+mn-ea"/>
                <a:cs typeface="+mn-cs"/>
              </a:rPr>
              <a:t>—data is returned based on calling specific functions in the underlying service. </a:t>
            </a:r>
          </a:p>
          <a:p>
            <a:endParaRPr lang="en-US" dirty="0"/>
          </a:p>
          <a:p>
            <a:r>
              <a:rPr lang="en-US" dirty="0"/>
              <a:t>The example </a:t>
            </a:r>
            <a:r>
              <a:rPr lang="en-US" sz="882" b="0" i="0" kern="1200" dirty="0">
                <a:solidFill>
                  <a:schemeClr val="tx1"/>
                </a:solidFill>
                <a:effectLst/>
                <a:latin typeface="Segoe UI Light" pitchFamily="34" charset="0"/>
                <a:ea typeface="+mn-ea"/>
                <a:cs typeface="+mn-cs"/>
              </a:rPr>
              <a:t>diagram shows a custom connector for an API that detects sentiment in text.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60327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a logic app has been created, you might want to create it as an Azure Resource Manager template. This way, you can easily deploy the logic app to any environment or resource group where you might need it.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logic app has three basic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logic app resource:</a:t>
            </a:r>
            <a:r>
              <a:rPr lang="en-US" sz="882" b="0" i="0" kern="1200" dirty="0">
                <a:solidFill>
                  <a:schemeClr val="tx1"/>
                </a:solidFill>
                <a:effectLst/>
                <a:latin typeface="Segoe UI Light" pitchFamily="34" charset="0"/>
                <a:ea typeface="+mn-ea"/>
                <a:cs typeface="+mn-cs"/>
              </a:rPr>
              <a:t> Contains information about things like pricing plan, location, and the workflow definition.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Workflow definition:</a:t>
            </a:r>
            <a:r>
              <a:rPr lang="en-US" sz="882" b="0" i="0" kern="1200" dirty="0">
                <a:solidFill>
                  <a:schemeClr val="tx1"/>
                </a:solidFill>
                <a:effectLst/>
                <a:latin typeface="Segoe UI Light" pitchFamily="34" charset="0"/>
                <a:ea typeface="+mn-ea"/>
                <a:cs typeface="+mn-cs"/>
              </a:rPr>
              <a:t> Describes your logic app's workflow steps and how the logic apps engine should execute the workflow. You can view this definition in your logic app's </a:t>
            </a:r>
            <a:r>
              <a:rPr lang="en-US" sz="882" b="1" i="0" kern="1200" dirty="0">
                <a:solidFill>
                  <a:schemeClr val="tx1"/>
                </a:solidFill>
                <a:effectLst/>
                <a:latin typeface="Segoe UI Light" pitchFamily="34" charset="0"/>
                <a:ea typeface="+mn-ea"/>
                <a:cs typeface="+mn-cs"/>
              </a:rPr>
              <a:t>Code View</a:t>
            </a:r>
            <a:r>
              <a:rPr lang="en-US" sz="882" b="0" i="0" kern="1200" dirty="0">
                <a:solidFill>
                  <a:schemeClr val="tx1"/>
                </a:solidFill>
                <a:effectLst/>
                <a:latin typeface="Segoe UI Light" pitchFamily="34" charset="0"/>
                <a:ea typeface="+mn-ea"/>
                <a:cs typeface="+mn-cs"/>
              </a:rPr>
              <a:t> window. In the logic app resource, you can find this definition in the definition property.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Connections:</a:t>
            </a:r>
            <a:r>
              <a:rPr lang="en-US" sz="882" b="0" i="0" kern="1200" dirty="0">
                <a:solidFill>
                  <a:schemeClr val="tx1"/>
                </a:solidFill>
                <a:effectLst/>
                <a:latin typeface="Segoe UI Light" pitchFamily="34" charset="0"/>
                <a:ea typeface="+mn-ea"/>
                <a:cs typeface="+mn-cs"/>
              </a:rPr>
              <a:t> Refers to separate resources that securely store metadata about any connector connections, such as a connection string and an access token. In the logic app resource, your logic app references these resources in the parameters section.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view all these pieces of existing logic apps by using a tool like Azure Resource Explorer.</a:t>
            </a:r>
          </a:p>
          <a:p>
            <a:endParaRPr lang="en-US" dirty="0"/>
          </a:p>
          <a:p>
            <a:r>
              <a:rPr lang="en-US" sz="882" b="0" i="0" kern="1200" dirty="0">
                <a:solidFill>
                  <a:schemeClr val="tx1"/>
                </a:solidFill>
                <a:effectLst/>
                <a:latin typeface="Segoe UI Light" pitchFamily="34" charset="0"/>
                <a:ea typeface="+mn-ea"/>
                <a:cs typeface="+mn-cs"/>
              </a:rPr>
              <a:t>To make a template for a logic app to use with resource group deployments, you must define the resources and parameterize as needed. For example, if you're deploying to a development, test, and production environment, you likely want to use different connection strings to a SQL database in each environment. Or, you might want to deploy within different subscriptions or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7701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SLIDE: In this code example, the </a:t>
            </a:r>
            <a:r>
              <a:rPr lang="en-US" b="1" dirty="0"/>
              <a:t>parameters </a:t>
            </a:r>
            <a:r>
              <a:rPr lang="en-US" b="0" dirty="0"/>
              <a:t>and </a:t>
            </a:r>
            <a:r>
              <a:rPr lang="en-US" b="1" dirty="0"/>
              <a:t>triggers</a:t>
            </a:r>
            <a:r>
              <a:rPr lang="en-US" b="0" dirty="0"/>
              <a:t> are shown for the workflow.</a:t>
            </a:r>
          </a:p>
          <a:p>
            <a:endParaRPr lang="en-US" b="0" dirty="0"/>
          </a:p>
          <a:p>
            <a:r>
              <a:rPr lang="en-US" b="0" dirty="0"/>
              <a:t>The parameters are the input values and the trigger is the event that starts the workflow. In this example, our workflow is triggered once every hour and starts off with a string parameter named </a:t>
            </a:r>
            <a:r>
              <a:rPr lang="en-US" b="1" dirty="0"/>
              <a:t>testURI</a:t>
            </a:r>
            <a:r>
              <a:rPr lang="en-US" b="0"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76559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SLIDE: In this code example, the </a:t>
            </a:r>
            <a:r>
              <a:rPr lang="en-US" b="1" dirty="0"/>
              <a:t>actions </a:t>
            </a:r>
            <a:r>
              <a:rPr lang="en-US" b="0" dirty="0"/>
              <a:t>and </a:t>
            </a:r>
            <a:r>
              <a:rPr lang="en-US" b="1" dirty="0"/>
              <a:t>outputs </a:t>
            </a:r>
            <a:r>
              <a:rPr lang="en-US" b="0" dirty="0"/>
              <a:t>are shown for the workflow.</a:t>
            </a:r>
          </a:p>
          <a:p>
            <a:endParaRPr lang="en-US" b="0" dirty="0"/>
          </a:p>
          <a:p>
            <a:r>
              <a:rPr lang="en-US" dirty="0"/>
              <a:t>The actions object contains a list of actions that will execute for the workflow. In this example, a HTTP GET request is issued against the URL stored in the </a:t>
            </a:r>
            <a:r>
              <a:rPr lang="en-US" b="1" dirty="0"/>
              <a:t>testUri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70382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he easiest way to have a valid logic app deployment template is to use the Visual Studio tools for logic apps. The Visual Studio tools generate a valid deployment template that can be used across any subscription or location.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few other tools can assist you as you create a logic app deployment template. You can author by hand, that is, by using the resources already discussed here to create parameters as needed. Another option is to use a logic app template creator </a:t>
            </a:r>
            <a:r>
              <a:rPr lang="en-US" sz="882" b="0" i="0" kern="1200" dirty="0">
                <a:solidFill>
                  <a:schemeClr val="tx1"/>
                </a:solidFill>
                <a:effectLst/>
                <a:highlight>
                  <a:srgbClr val="FFFF00"/>
                </a:highlight>
                <a:latin typeface="Segoe UI Light" pitchFamily="34" charset="0"/>
                <a:ea typeface="+mn-ea"/>
                <a:cs typeface="+mn-cs"/>
              </a:rPr>
              <a:t>PowerShell </a:t>
            </a:r>
            <a:r>
              <a:rPr lang="en-US" sz="882" b="0" i="0" kern="1200" dirty="0">
                <a:solidFill>
                  <a:schemeClr val="tx1"/>
                </a:solidFill>
                <a:effectLst/>
                <a:latin typeface="Segoe UI Light" pitchFamily="34" charset="0"/>
                <a:ea typeface="+mn-ea"/>
                <a:cs typeface="+mn-cs"/>
              </a:rPr>
              <a:t>module. This open-source module first evaluates the logic app and any connections that it is using, and then generates template resources with the necessary parameters for deployment. For example, if you have a logic app that receives a message from an Azure Service Bus queue and adds data to an Azure SQL database, the tool preserves all the orchestration logic and parameterizes the SQL and Service Bus connection strings so that they can be set at deployment.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6919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The easiest way to install the module is via the PowerShell Gallery, by using the command </a:t>
            </a:r>
            <a:r>
              <a:rPr lang="en-US" sz="882" b="1" i="0" kern="1200" dirty="0">
                <a:solidFill>
                  <a:schemeClr val="tx1"/>
                </a:solidFill>
                <a:effectLst/>
                <a:latin typeface="Segoe UI Light" pitchFamily="34" charset="0"/>
                <a:ea typeface="+mn-ea"/>
                <a:cs typeface="+mn-cs"/>
              </a:rPr>
              <a:t>Install-Module -Name LogicAppTemplate</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module to work with any tenant and subscription access token, we recommend that you use it with the ARMClient command-line tool.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PowerShell is installed, you can generate a template by using the </a:t>
            </a:r>
            <a:r>
              <a:rPr lang="en-US" sz="882" b="1" i="0" kern="1200" dirty="0">
                <a:solidFill>
                  <a:schemeClr val="tx1"/>
                </a:solidFill>
                <a:effectLst/>
                <a:latin typeface="Segoe UI Light" pitchFamily="34" charset="0"/>
                <a:ea typeface="+mn-ea"/>
                <a:cs typeface="+mn-cs"/>
              </a:rPr>
              <a:t>Get-LogicAppTemplate </a:t>
            </a:r>
            <a:r>
              <a:rPr lang="en-US" sz="882" b="0" i="0" kern="1200" dirty="0">
                <a:solidFill>
                  <a:schemeClr val="tx1"/>
                </a:solidFill>
                <a:effectLst/>
                <a:latin typeface="Segoe UI Light" pitchFamily="34" charset="0"/>
                <a:ea typeface="+mn-ea"/>
                <a:cs typeface="+mn-cs"/>
              </a:rPr>
              <a:t>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$SubscriptionId is the Azure subscription ID. This line first gets an access token via </a:t>
            </a:r>
            <a:r>
              <a:rPr lang="en-US" sz="882" b="1" i="0" kern="1200" dirty="0">
                <a:solidFill>
                  <a:schemeClr val="tx1"/>
                </a:solidFill>
                <a:effectLst/>
                <a:latin typeface="Segoe UI Light" pitchFamily="34" charset="0"/>
                <a:ea typeface="+mn-ea"/>
                <a:cs typeface="+mn-cs"/>
              </a:rPr>
              <a:t>ARMClient</a:t>
            </a:r>
            <a:r>
              <a:rPr lang="en-US" sz="882" b="0" i="0" kern="1200" dirty="0">
                <a:solidFill>
                  <a:schemeClr val="tx1"/>
                </a:solidFill>
                <a:effectLst/>
                <a:latin typeface="Segoe UI Light" pitchFamily="34" charset="0"/>
                <a:ea typeface="+mn-ea"/>
                <a:cs typeface="+mn-cs"/>
              </a:rPr>
              <a:t>, then pipes it through to the PowerShell script, and then creates the template in a JSON file.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67897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After you create your logic app template, you can continue to add or modify parameters that you might need. For example, if your definition includes a resource ID to an Azure Function or nested workflow that you plan to deploy in a single deployment, you can add more resources to your template and parameterize IDs as needed. The same applies to any references to custom APIs or Swagger endpoints you expect to deploy with each resource group.</a:t>
            </a:r>
          </a:p>
          <a:p>
            <a:br>
              <a:rPr lang="en-US" dirty="0"/>
            </a:br>
            <a:r>
              <a:rPr lang="en-US" sz="882" b="0" i="0" kern="1200" dirty="0">
                <a:solidFill>
                  <a:schemeClr val="tx1"/>
                </a:solidFill>
                <a:effectLst/>
                <a:latin typeface="Segoe UI Light" pitchFamily="34" charset="0"/>
                <a:ea typeface="+mn-ea"/>
                <a:cs typeface="+mn-cs"/>
              </a:rPr>
              <a:t>And you can use template functions such as parameters, variables, resourceId, concat, and others. For example, this code shows how you can replace the Azure Function resource ID.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05480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As another example, you can parameterize the Service Bus send message operation.</a:t>
            </a:r>
          </a:p>
          <a:p>
            <a:endParaRPr lang="en-US" sz="882" b="0" i="0" kern="1200" dirty="0">
              <a:solidFill>
                <a:schemeClr val="tx1"/>
              </a:solidFill>
              <a:effectLst/>
              <a:latin typeface="Segoe UI Light" pitchFamily="34" charset="0"/>
              <a:ea typeface="+mn-ea"/>
              <a:cs typeface="+mn-cs"/>
            </a:endParaRPr>
          </a:p>
          <a:p>
            <a:r>
              <a:rPr lang="en-US" dirty="0">
                <a:effectLst/>
              </a:rPr>
              <a:t>Note: </a:t>
            </a:r>
            <a:r>
              <a:rPr lang="en-US" b="1" dirty="0">
                <a:effectLst/>
              </a:rPr>
              <a:t>host.runtimeUrl</a:t>
            </a:r>
            <a:r>
              <a:rPr lang="en-US" dirty="0">
                <a:effectLst/>
              </a:rPr>
              <a:t> is optional and can be removed from your template if it is present.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9931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logic apps helps you build solutions that integrate apps, data, systems, and services across enterprises or organizations by automating tasks and business processes as workflows. logic apps is cloud service in Azure that simplifies how you design and create scalable solutions for app integration, data integration, system integration, enterprise application integration (EAI), and B2B communication, whether in the cloud, on premises,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here are just a few workloads that you can automate with logic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Process and route orders across on-premises systems and cloud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Move uploaded files from an SFTP or FTP server to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email notifications with Office 365 when events happen in various systems, apps, and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Monitor tweets for a specific subject, analyze the sentiment, and create alerts or tasks for items that need review.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67350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organization keeps a collection of JSON files that it uses to configure third-party products in a Server Message Block (SMB) file share in Microsoft Azure.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a regular auditing practice, the operations team would like to call a simple HTTP endpoint and retrieve the current list of configuration files.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decided to implement this functionality using a no-code solution based on Azure API Management service and logic apps.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logic apps workflow starts with a trigger, which fires when a specific event happens, or when new available data meets specific criteria. Many triggers include basic scheduling capabilities so that you can specify how regularly your workloads run. For more custom scheduling scenarios, start your workflows with the Schedule trigger. Learn more about how to build schedule-based workflows.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time that the trigger fires, the logic apps engine creates a logic app instance that runs the workflow's actions. These actions can also include data conversions and flow controls, such as conditional statements, switch statements, loops, and branching. For example, this logic app starts with a Dynamics 365 trigger with the built-in criteria "When a record is updated". If the trigger detects an event that matches this criteria, the trigger fires and runs the workflow's actions. Here, these actions include XML transformation, data updates, decision branching, and email notifications.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logic apps can be used to build integration solutions with logic apps, choose from a growing gallery that has more than 200 connectors, including other Azure services such as Service Bus, Functions, and Storage; SQL, Office 365, Dynamics, BizTalk, Salesforce, SAP, Oracle DB, file shares, and many more. These connectors provide triggers, actions, or both for creating logic apps that securely access and process data in real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795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Logic apps are composed of a workflow that consists of at-least one trigger followed by a series of actions or connectors to perform specific tasks.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44014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Connectors play an integral part when you create automated workflows with Azure logic apps. By using connectors in your logic apps, you expand the capabilities for your on-premises and cloud apps to perform tasks with the data that you create and already have. Connectors are available as either built-ins or managed connectors.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Built-ins:</a:t>
            </a:r>
            <a:r>
              <a:rPr lang="en-US" sz="882" b="0" i="0" kern="1200" dirty="0">
                <a:solidFill>
                  <a:schemeClr val="tx1"/>
                </a:solidFill>
                <a:effectLst/>
                <a:latin typeface="Segoe UI Light" pitchFamily="34" charset="0"/>
                <a:ea typeface="+mn-ea"/>
                <a:cs typeface="+mn-cs"/>
              </a:rPr>
              <a:t> These built-in actions and triggers help you create logic apps that run on custom schedules, communicate with other endpoints, receive and respond to requests, and call Azure functions, Azure API Apps (Web Apps), your own APIs managed and published with Azure API Management, and nested logic apps that can receive requests. You can also use built-in actions that help you organize and control your logic app's workflow, and also work with data.</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connectors:</a:t>
            </a:r>
            <a:r>
              <a:rPr lang="en-US" sz="882" b="0" i="0" kern="1200" dirty="0">
                <a:solidFill>
                  <a:schemeClr val="tx1"/>
                </a:solidFill>
                <a:effectLst/>
                <a:latin typeface="Segoe UI Light" pitchFamily="34" charset="0"/>
                <a:ea typeface="+mn-ea"/>
                <a:cs typeface="+mn-cs"/>
              </a:rPr>
              <a:t> These connectors provide triggers and actions for accessing other services and systems. Some connectors require that you first create connections that are managed by logic apps. Managed connectors are organized into these groups: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API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logic apps that use services such as Azure Blob storage, Office 365, Dynamics, Power BI, OneDrive, Salesforce, SharePoint Online, and many more.</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On-premises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After you install and set up the on-premises data gateway, these connectors help your logic apps access on-premises systems such as SQL Server, SharePoint Server, Oracle DB, file shares, and others.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Integration account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Available when you create and pay for an integration account, these connectors transform and validate XML, encode and decode flat files, and process B2B messages with AS2, EDIFACT, and X12 protocols.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Provide access to enterprise systems such as SAP and IBM MQ for an additional cost.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8987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882" b="0" i="0" kern="1200" dirty="0">
                <a:solidFill>
                  <a:schemeClr val="tx1"/>
                </a:solidFill>
                <a:effectLst/>
                <a:latin typeface="Segoe UI Light" pitchFamily="34" charset="0"/>
                <a:ea typeface="+mn-ea"/>
                <a:cs typeface="+mn-cs"/>
              </a:rPr>
              <a:t>With logic apps, you have access to an entire ecosystem of connectors that you can use in your workflows.</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kern="1200" dirty="0">
                <a:solidFill>
                  <a:schemeClr val="tx1"/>
                </a:solidFill>
                <a:latin typeface="Segoe UI Light" pitchFamily="34" charset="0"/>
                <a:ea typeface="+mn-ea"/>
                <a:cs typeface="+mn-cs"/>
              </a:rPr>
              <a:t>This list of connectors on the slide form only a subset of all the connectors available in the logic apps ecosystem.</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kern="1200" dirty="0">
                <a:solidFill>
                  <a:schemeClr val="tx1"/>
                </a:solidFill>
                <a:latin typeface="Segoe UI Light" pitchFamily="34" charset="0"/>
                <a:ea typeface="+mn-ea"/>
                <a:cs typeface="+mn-cs"/>
              </a:rPr>
              <a:t>For your logic app workflows, you can provide your own connectors or use premium third-party connectors.</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4544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Each connector offers a set of operations classified as Actions and Triggers. After you connect to the underlying service, these operations can be easily leveraged within your apps and workflows.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Actions</a:t>
            </a:r>
          </a:p>
          <a:p>
            <a:r>
              <a:rPr lang="en-US" sz="882" b="0" i="0" kern="1200" dirty="0">
                <a:solidFill>
                  <a:schemeClr val="tx1"/>
                </a:solidFill>
                <a:effectLst/>
                <a:latin typeface="Segoe UI Light" pitchFamily="34" charset="0"/>
                <a:ea typeface="+mn-ea"/>
                <a:cs typeface="+mn-cs"/>
              </a:rPr>
              <a:t>Actions are changes directed by a user. For example, you would use an action to look up, write, update, or delete data in a SQL database. All actions directly map to operations defined in the Swagger.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Triggers</a:t>
            </a:r>
          </a:p>
          <a:p>
            <a:r>
              <a:rPr lang="en-US" sz="882" b="0" i="0" kern="1200" dirty="0">
                <a:solidFill>
                  <a:schemeClr val="tx1"/>
                </a:solidFill>
                <a:effectLst/>
                <a:latin typeface="Segoe UI Light" pitchFamily="34" charset="0"/>
                <a:ea typeface="+mn-ea"/>
                <a:cs typeface="+mn-cs"/>
              </a:rPr>
              <a:t>Several connectors provide triggers that can notify your app when specific events occur. For example, the FTP connector has the </a:t>
            </a:r>
            <a:r>
              <a:rPr lang="en-US" sz="882" b="1" i="0" kern="1200" dirty="0">
                <a:solidFill>
                  <a:schemeClr val="tx1"/>
                </a:solidFill>
                <a:effectLst/>
                <a:latin typeface="Segoe UI Light" pitchFamily="34" charset="0"/>
                <a:ea typeface="+mn-ea"/>
                <a:cs typeface="+mn-cs"/>
              </a:rPr>
              <a:t>OnUpdatedFile</a:t>
            </a:r>
            <a:r>
              <a:rPr lang="en-US" sz="882" b="0" i="0" kern="1200" dirty="0">
                <a:solidFill>
                  <a:schemeClr val="tx1"/>
                </a:solidFill>
                <a:effectLst/>
                <a:latin typeface="Segoe UI Light" pitchFamily="34" charset="0"/>
                <a:ea typeface="+mn-ea"/>
                <a:cs typeface="+mn-cs"/>
              </a:rPr>
              <a:t> trigger. You can build either a logic app or Flow that listens to this trigger and performs an action whenever the trigger fires.</a:t>
            </a:r>
          </a:p>
          <a:p>
            <a:r>
              <a:rPr lang="en-US" sz="882" b="0" i="0" kern="1200" dirty="0">
                <a:solidFill>
                  <a:schemeClr val="tx1"/>
                </a:solidFill>
                <a:effectLst/>
                <a:latin typeface="Segoe UI Light" pitchFamily="34" charset="0"/>
                <a:ea typeface="+mn-ea"/>
                <a:cs typeface="+mn-cs"/>
              </a:rPr>
              <a:t>There are two types of triggers.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Polling Triggers:</a:t>
            </a:r>
            <a:r>
              <a:rPr lang="en-US" sz="882" b="0" i="0" kern="1200" dirty="0">
                <a:solidFill>
                  <a:schemeClr val="tx1"/>
                </a:solidFill>
                <a:effectLst/>
                <a:latin typeface="Segoe UI Light" pitchFamily="34" charset="0"/>
                <a:ea typeface="+mn-ea"/>
                <a:cs typeface="+mn-cs"/>
              </a:rPr>
              <a:t> These triggers call your service at a specified frequency to check for new data. When new data is available, the trigger causes a new run of your workflow instance with the data as input.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Push Triggers:</a:t>
            </a:r>
            <a:r>
              <a:rPr lang="en-US" sz="882" b="0" i="0" kern="1200" dirty="0">
                <a:solidFill>
                  <a:schemeClr val="tx1"/>
                </a:solidFill>
                <a:effectLst/>
                <a:latin typeface="Segoe UI Light" pitchFamily="34" charset="0"/>
                <a:ea typeface="+mn-ea"/>
                <a:cs typeface="+mn-cs"/>
              </a:rPr>
              <a:t> These triggers listen for data on an endpoint, that is, they wait for an event to occur. The occurrence of this event causes a new run of your workflow instance.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22223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a:t>
            </a:r>
            <a:r>
              <a:rPr lang="en-US" sz="882" kern="1200" dirty="0">
                <a:solidFill>
                  <a:schemeClr val="tx1"/>
                </a:solidFill>
                <a:latin typeface="Segoe UI Light" pitchFamily="34" charset="0"/>
                <a:ea typeface="+mn-ea"/>
                <a:cs typeface="+mn-cs"/>
              </a:rPr>
              <a:t>ou require an on-premises data gateway to connect your logic app to secure data that isn’t hosted on Azure. You can use the gateway to create a hybrid workflow that runs complex integration scenarios across data in the cloud and on-premises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73038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36160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5458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5455109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3675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021303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2828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99402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97917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9426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400997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10616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149231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4173815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9229282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586564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3344596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241355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190098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83791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518679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68861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1464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2568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0245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1736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8124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2401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47354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46102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515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89649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263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88821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99611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7804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1389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47093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96209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67422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3030833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345528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599434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jpg"/><Relationship Id="rId2" Type="http://schemas.openxmlformats.org/officeDocument/2006/relationships/notesSlide" Target="../notesSlides/notesSlide9.xml"/><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0.png"/><Relationship Id="rId11" Type="http://schemas.microsoft.com/office/2007/relationships/hdphoto" Target="../media/hdphoto1.wdp"/><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9.emf"/><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8" Type="http://schemas.openxmlformats.org/officeDocument/2006/relationships/image" Target="../media/image36.emf"/><Relationship Id="rId13" Type="http://schemas.microsoft.com/office/2007/relationships/diagramDrawing" Target="../diagrams/drawing1.xml"/><Relationship Id="rId3" Type="http://schemas.openxmlformats.org/officeDocument/2006/relationships/notesSlide" Target="../notesSlides/notesSlide22.xml"/><Relationship Id="rId7" Type="http://schemas.openxmlformats.org/officeDocument/2006/relationships/image" Target="../media/image35.emf"/><Relationship Id="rId12"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34.png"/><Relationship Id="rId11" Type="http://schemas.openxmlformats.org/officeDocument/2006/relationships/diagramQuickStyle" Target="../diagrams/quickStyle1.xml"/><Relationship Id="rId5" Type="http://schemas.openxmlformats.org/officeDocument/2006/relationships/image" Target="../media/image33.png"/><Relationship Id="rId10" Type="http://schemas.openxmlformats.org/officeDocument/2006/relationships/diagramLayout" Target="../diagrams/layout1.xml"/><Relationship Id="rId4" Type="http://schemas.openxmlformats.org/officeDocument/2006/relationships/image" Target="../media/image32.png"/><Relationship Id="rId9"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7.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7.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0.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7.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7.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2.xml"/><Relationship Id="rId1" Type="http://schemas.openxmlformats.org/officeDocument/2006/relationships/tags" Target="../tags/tag16.xml"/><Relationship Id="rId5" Type="http://schemas.openxmlformats.org/officeDocument/2006/relationships/chart" Target="../charts/chart1.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9.emf"/><Relationship Id="rId2" Type="http://schemas.openxmlformats.org/officeDocument/2006/relationships/slideLayout" Target="../slideLayouts/slideLayout53.xml"/><Relationship Id="rId1" Type="http://schemas.openxmlformats.org/officeDocument/2006/relationships/tags" Target="../tags/tag17.xml"/><Relationship Id="rId6" Type="http://schemas.openxmlformats.org/officeDocument/2006/relationships/chart" Target="../charts/chart2.xml"/><Relationship Id="rId5" Type="http://schemas.microsoft.com/office/2007/relationships/hdphoto" Target="../media/hdphoto2.wdp"/><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09: Develop App Service Logic Apps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6FCC-0C1A-445A-AF06-330357CC08D9}"/>
              </a:ext>
            </a:extLst>
          </p:cNvPr>
          <p:cNvSpPr>
            <a:spLocks noGrp="1"/>
          </p:cNvSpPr>
          <p:nvPr>
            <p:ph type="title"/>
          </p:nvPr>
        </p:nvSpPr>
        <p:spPr/>
        <p:txBody>
          <a:bodyPr/>
          <a:lstStyle/>
          <a:p>
            <a:r>
              <a:rPr lang="en-US" dirty="0"/>
              <a:t>Hybrid connectivity</a:t>
            </a:r>
          </a:p>
        </p:txBody>
      </p:sp>
      <p:sp>
        <p:nvSpPr>
          <p:cNvPr id="3" name="Text Placeholder 2">
            <a:extLst>
              <a:ext uri="{FF2B5EF4-FFF2-40B4-BE49-F238E27FC236}">
                <a16:creationId xmlns:a16="http://schemas.microsoft.com/office/drawing/2014/main" id="{75AE5D27-76E6-492B-AF30-A227FEC3F7D3}"/>
              </a:ext>
            </a:extLst>
          </p:cNvPr>
          <p:cNvSpPr>
            <a:spLocks noGrp="1"/>
          </p:cNvSpPr>
          <p:nvPr>
            <p:ph type="body" sz="quarter" idx="10"/>
          </p:nvPr>
        </p:nvSpPr>
        <p:spPr>
          <a:xfrm>
            <a:off x="584199" y="1435497"/>
            <a:ext cx="4960257" cy="2671501"/>
          </a:xfrm>
        </p:spPr>
        <p:txBody>
          <a:bodyPr/>
          <a:lstStyle/>
          <a:p>
            <a:r>
              <a:rPr lang="en-US" dirty="0"/>
              <a:t>Connect on-premises, hybrid </a:t>
            </a:r>
            <a:br>
              <a:rPr lang="en-US" dirty="0"/>
            </a:br>
            <a:r>
              <a:rPr lang="en-US" dirty="0"/>
              <a:t>and cloud applications </a:t>
            </a:r>
          </a:p>
          <a:p>
            <a:r>
              <a:rPr lang="en-US" dirty="0"/>
              <a:t>Run mission-critical, complex integration scenarios</a:t>
            </a:r>
          </a:p>
        </p:txBody>
      </p:sp>
      <p:grpSp>
        <p:nvGrpSpPr>
          <p:cNvPr id="7" name="Group 6" descr="The diagram depicts a logic app serving as a central hub of connectivity among first-party and third-party services in Azure and other cloud and on-premises environments by using a data gateway.">
            <a:extLst>
              <a:ext uri="{FF2B5EF4-FFF2-40B4-BE49-F238E27FC236}">
                <a16:creationId xmlns:a16="http://schemas.microsoft.com/office/drawing/2014/main" id="{524EBD1E-D043-4E91-BD39-A3AA696842EB}"/>
              </a:ext>
            </a:extLst>
          </p:cNvPr>
          <p:cNvGrpSpPr/>
          <p:nvPr/>
        </p:nvGrpSpPr>
        <p:grpSpPr>
          <a:xfrm>
            <a:off x="4860099" y="990417"/>
            <a:ext cx="7077930" cy="5257840"/>
            <a:chOff x="4860099" y="1011198"/>
            <a:chExt cx="7077930" cy="5257840"/>
          </a:xfrm>
        </p:grpSpPr>
        <p:cxnSp>
          <p:nvCxnSpPr>
            <p:cNvPr id="4" name="Straight Connector 3">
              <a:extLst>
                <a:ext uri="{FF2B5EF4-FFF2-40B4-BE49-F238E27FC236}">
                  <a16:creationId xmlns:a16="http://schemas.microsoft.com/office/drawing/2014/main" id="{BEB252D2-6949-4E08-A198-B64DE1337EC8}"/>
                </a:ext>
              </a:extLst>
            </p:cNvPr>
            <p:cNvCxnSpPr>
              <a:cxnSpLocks/>
            </p:cNvCxnSpPr>
            <p:nvPr/>
          </p:nvCxnSpPr>
          <p:spPr>
            <a:xfrm flipV="1">
              <a:off x="8785879" y="2941553"/>
              <a:ext cx="0" cy="487447"/>
            </a:xfrm>
            <a:prstGeom prst="line">
              <a:avLst/>
            </a:prstGeom>
            <a:noFill/>
            <a:ln w="38100" cap="flat" cmpd="sng" algn="ctr">
              <a:solidFill>
                <a:srgbClr val="353535">
                  <a:lumMod val="40000"/>
                  <a:lumOff val="60000"/>
                </a:srgbClr>
              </a:solidFill>
              <a:prstDash val="solid"/>
              <a:headEnd type="none"/>
              <a:tailEnd type="none"/>
            </a:ln>
            <a:effectLst/>
          </p:spPr>
        </p:cxnSp>
        <p:sp>
          <p:nvSpPr>
            <p:cNvPr id="70" name="TextBox 7">
              <a:extLst>
                <a:ext uri="{FF2B5EF4-FFF2-40B4-BE49-F238E27FC236}">
                  <a16:creationId xmlns:a16="http://schemas.microsoft.com/office/drawing/2014/main" id="{A97FC470-3D04-4558-BD3A-A757B665ECFF}"/>
                </a:ext>
              </a:extLst>
            </p:cNvPr>
            <p:cNvSpPr txBox="1"/>
            <p:nvPr/>
          </p:nvSpPr>
          <p:spPr>
            <a:xfrm>
              <a:off x="7443035" y="3916738"/>
              <a:ext cx="2552699" cy="2215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14164">
                <a:lnSpc>
                  <a:spcPct val="90000"/>
                </a:lnSpc>
                <a:spcAft>
                  <a:spcPts val="600"/>
                </a:spcAft>
                <a:defRPr/>
              </a:pPr>
              <a:r>
                <a:rPr lang="en-US" sz="1600" kern="0" dirty="0">
                  <a:latin typeface="Segoe UI Semibold" panose="020B0702040204020203" pitchFamily="34" charset="0"/>
                  <a:cs typeface="Segoe UI Semibold" panose="020B0702040204020203" pitchFamily="34" charset="0"/>
                </a:rPr>
                <a:t>On-premises data gateway</a:t>
              </a:r>
            </a:p>
          </p:txBody>
        </p:sp>
        <p:grpSp>
          <p:nvGrpSpPr>
            <p:cNvPr id="71" name="Group 70">
              <a:extLst>
                <a:ext uri="{FF2B5EF4-FFF2-40B4-BE49-F238E27FC236}">
                  <a16:creationId xmlns:a16="http://schemas.microsoft.com/office/drawing/2014/main" id="{E7536039-AFB7-4C90-A841-231DE740F6E2}"/>
                </a:ext>
              </a:extLst>
            </p:cNvPr>
            <p:cNvGrpSpPr/>
            <p:nvPr/>
          </p:nvGrpSpPr>
          <p:grpSpPr>
            <a:xfrm>
              <a:off x="8560428" y="3530155"/>
              <a:ext cx="425850" cy="342417"/>
              <a:chOff x="8134076" y="3465305"/>
              <a:chExt cx="556534" cy="447498"/>
            </a:xfrm>
          </p:grpSpPr>
          <p:sp>
            <p:nvSpPr>
              <p:cNvPr id="72" name="Freeform 128">
                <a:extLst>
                  <a:ext uri="{FF2B5EF4-FFF2-40B4-BE49-F238E27FC236}">
                    <a16:creationId xmlns:a16="http://schemas.microsoft.com/office/drawing/2014/main" id="{F6D5F3DC-4892-4B51-8C84-B6E2F88BD757}"/>
                  </a:ext>
                </a:extLst>
              </p:cNvPr>
              <p:cNvSpPr>
                <a:spLocks noChangeAspect="1"/>
              </p:cNvSpPr>
              <p:nvPr/>
            </p:nvSpPr>
            <p:spPr bwMode="white">
              <a:xfrm>
                <a:off x="8134076" y="3465305"/>
                <a:ext cx="556534" cy="3074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34925">
                <a:solidFill>
                  <a:srgbClr val="0078D7"/>
                </a:solidFill>
              </a:ln>
            </p:spPr>
            <p:txBody>
              <a:bodyPr vert="horz" wrap="square" lIns="91414" tIns="45707" rIns="91414" bIns="4570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28"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UI"/>
                  <a:ea typeface="+mn-ea"/>
                  <a:cs typeface="+mn-cs"/>
                </a:endParaRPr>
              </a:p>
            </p:txBody>
          </p:sp>
          <p:sp>
            <p:nvSpPr>
              <p:cNvPr id="73" name="Rectangle 72">
                <a:extLst>
                  <a:ext uri="{FF2B5EF4-FFF2-40B4-BE49-F238E27FC236}">
                    <a16:creationId xmlns:a16="http://schemas.microsoft.com/office/drawing/2014/main" id="{911A94A7-F3D7-4D44-B9A2-A4E8CA035347}"/>
                  </a:ext>
                </a:extLst>
              </p:cNvPr>
              <p:cNvSpPr/>
              <p:nvPr/>
            </p:nvSpPr>
            <p:spPr bwMode="auto">
              <a:xfrm>
                <a:off x="8371887" y="3733781"/>
                <a:ext cx="83932" cy="76200"/>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232" rtl="0"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Arrow Connector 73">
                <a:extLst>
                  <a:ext uri="{FF2B5EF4-FFF2-40B4-BE49-F238E27FC236}">
                    <a16:creationId xmlns:a16="http://schemas.microsoft.com/office/drawing/2014/main" id="{9D8DF994-E975-456B-88A7-C6EEF3D84791}"/>
                  </a:ext>
                </a:extLst>
              </p:cNvPr>
              <p:cNvCxnSpPr/>
              <p:nvPr/>
            </p:nvCxnSpPr>
            <p:spPr>
              <a:xfrm>
                <a:off x="8412536" y="3632683"/>
                <a:ext cx="0" cy="280120"/>
              </a:xfrm>
              <a:prstGeom prst="straightConnector1">
                <a:avLst/>
              </a:prstGeom>
              <a:noFill/>
              <a:ln w="41275" cap="flat" cmpd="sng" algn="ctr">
                <a:solidFill>
                  <a:srgbClr val="0078D7"/>
                </a:solidFill>
                <a:prstDash val="solid"/>
                <a:headEnd type="triangle" w="med" len="sm"/>
                <a:tailEnd type="triangle" w="med" len="sm"/>
              </a:ln>
              <a:effectLst/>
            </p:spPr>
          </p:cxnSp>
        </p:grpSp>
        <p:grpSp>
          <p:nvGrpSpPr>
            <p:cNvPr id="6" name="Group 5">
              <a:extLst>
                <a:ext uri="{FF2B5EF4-FFF2-40B4-BE49-F238E27FC236}">
                  <a16:creationId xmlns:a16="http://schemas.microsoft.com/office/drawing/2014/main" id="{FAF99BC3-7811-41EC-AD9D-B15313F4D447}"/>
                </a:ext>
              </a:extLst>
            </p:cNvPr>
            <p:cNvGrpSpPr/>
            <p:nvPr/>
          </p:nvGrpSpPr>
          <p:grpSpPr>
            <a:xfrm>
              <a:off x="7278283" y="1406841"/>
              <a:ext cx="1188023" cy="2054140"/>
              <a:chOff x="6491421" y="881592"/>
              <a:chExt cx="1552569" cy="2684511"/>
            </a:xfrm>
          </p:grpSpPr>
          <p:cxnSp>
            <p:nvCxnSpPr>
              <p:cNvPr id="64" name="Straight Connector 63">
                <a:extLst>
                  <a:ext uri="{FF2B5EF4-FFF2-40B4-BE49-F238E27FC236}">
                    <a16:creationId xmlns:a16="http://schemas.microsoft.com/office/drawing/2014/main" id="{2DDA1B57-D5F1-4C76-BAF5-F645D59A0AC5}"/>
                  </a:ext>
                </a:extLst>
              </p:cNvPr>
              <p:cNvCxnSpPr/>
              <p:nvPr/>
            </p:nvCxnSpPr>
            <p:spPr>
              <a:xfrm flipV="1">
                <a:off x="7245322" y="881592"/>
                <a:ext cx="15216" cy="268451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5" name="Straight Connector 64">
                <a:extLst>
                  <a:ext uri="{FF2B5EF4-FFF2-40B4-BE49-F238E27FC236}">
                    <a16:creationId xmlns:a16="http://schemas.microsoft.com/office/drawing/2014/main" id="{ED7B820B-3B82-46CF-B496-F1A466FB82AF}"/>
                  </a:ext>
                </a:extLst>
              </p:cNvPr>
              <p:cNvCxnSpPr/>
              <p:nvPr/>
            </p:nvCxnSpPr>
            <p:spPr>
              <a:xfrm flipH="1">
                <a:off x="6505756" y="88159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6" name="Straight Connector 65">
                <a:extLst>
                  <a:ext uri="{FF2B5EF4-FFF2-40B4-BE49-F238E27FC236}">
                    <a16:creationId xmlns:a16="http://schemas.microsoft.com/office/drawing/2014/main" id="{E056CDC6-4DA0-41FA-8064-B189A3F4D950}"/>
                  </a:ext>
                </a:extLst>
              </p:cNvPr>
              <p:cNvCxnSpPr/>
              <p:nvPr/>
            </p:nvCxnSpPr>
            <p:spPr>
              <a:xfrm flipH="1">
                <a:off x="6505756" y="17446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7" name="Straight Connector 66">
                <a:extLst>
                  <a:ext uri="{FF2B5EF4-FFF2-40B4-BE49-F238E27FC236}">
                    <a16:creationId xmlns:a16="http://schemas.microsoft.com/office/drawing/2014/main" id="{0170C527-ACF3-4E03-B4F3-5B0D7E136DBC}"/>
                  </a:ext>
                </a:extLst>
              </p:cNvPr>
              <p:cNvCxnSpPr/>
              <p:nvPr/>
            </p:nvCxnSpPr>
            <p:spPr>
              <a:xfrm flipH="1">
                <a:off x="6491421" y="27352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8" name="Straight Connector 67">
                <a:extLst>
                  <a:ext uri="{FF2B5EF4-FFF2-40B4-BE49-F238E27FC236}">
                    <a16:creationId xmlns:a16="http://schemas.microsoft.com/office/drawing/2014/main" id="{B8A06ED8-04C5-437F-A900-C01B21B77333}"/>
                  </a:ext>
                </a:extLst>
              </p:cNvPr>
              <p:cNvCxnSpPr/>
              <p:nvPr/>
            </p:nvCxnSpPr>
            <p:spPr>
              <a:xfrm flipH="1">
                <a:off x="6491421" y="3566099"/>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9" name="Straight Connector 68">
                <a:extLst>
                  <a:ext uri="{FF2B5EF4-FFF2-40B4-BE49-F238E27FC236}">
                    <a16:creationId xmlns:a16="http://schemas.microsoft.com/office/drawing/2014/main" id="{A3EAE45C-C9A9-4B12-BFFD-23E938E7055B}"/>
                  </a:ext>
                </a:extLst>
              </p:cNvPr>
              <p:cNvCxnSpPr/>
              <p:nvPr/>
            </p:nvCxnSpPr>
            <p:spPr>
              <a:xfrm flipH="1">
                <a:off x="7274873" y="2227262"/>
                <a:ext cx="769117" cy="0"/>
              </a:xfrm>
              <a:prstGeom prst="line">
                <a:avLst/>
              </a:prstGeom>
              <a:noFill/>
              <a:ln w="38100" cap="flat" cmpd="sng" algn="ctr">
                <a:solidFill>
                  <a:srgbClr val="353535">
                    <a:lumMod val="40000"/>
                    <a:lumOff val="60000"/>
                  </a:srgbClr>
                </a:solidFill>
                <a:prstDash val="solid"/>
                <a:headEnd type="none"/>
                <a:tailEnd type="none"/>
              </a:ln>
              <a:effectLst/>
            </p:spPr>
          </p:cxnSp>
        </p:grpSp>
        <p:cxnSp>
          <p:nvCxnSpPr>
            <p:cNvPr id="58" name="Straight Connector 57">
              <a:extLst>
                <a:ext uri="{FF2B5EF4-FFF2-40B4-BE49-F238E27FC236}">
                  <a16:creationId xmlns:a16="http://schemas.microsoft.com/office/drawing/2014/main" id="{0303AF6B-34F8-4713-9C84-FDAA07E9F2F5}"/>
                </a:ext>
              </a:extLst>
            </p:cNvPr>
            <p:cNvCxnSpPr/>
            <p:nvPr/>
          </p:nvCxnSpPr>
          <p:spPr>
            <a:xfrm flipV="1">
              <a:off x="8714109" y="4217745"/>
              <a:ext cx="0" cy="230061"/>
            </a:xfrm>
            <a:prstGeom prst="line">
              <a:avLst/>
            </a:prstGeom>
            <a:noFill/>
            <a:ln w="38100" cap="flat" cmpd="sng" algn="ctr">
              <a:solidFill>
                <a:srgbClr val="353535">
                  <a:lumMod val="40000"/>
                  <a:lumOff val="60000"/>
                </a:srgbClr>
              </a:solidFill>
              <a:prstDash val="solid"/>
              <a:headEnd type="none"/>
              <a:tailEnd type="none"/>
            </a:ln>
            <a:effectLst/>
          </p:spPr>
        </p:cxnSp>
        <p:sp>
          <p:nvSpPr>
            <p:cNvPr id="8" name="TextBox 45">
              <a:extLst>
                <a:ext uri="{FF2B5EF4-FFF2-40B4-BE49-F238E27FC236}">
                  <a16:creationId xmlns:a16="http://schemas.microsoft.com/office/drawing/2014/main" id="{97C12BEE-2BE3-4A51-877E-4E625E280808}"/>
                </a:ext>
              </a:extLst>
            </p:cNvPr>
            <p:cNvSpPr txBox="1"/>
            <p:nvPr/>
          </p:nvSpPr>
          <p:spPr>
            <a:xfrm>
              <a:off x="8126621" y="2560006"/>
              <a:ext cx="1274924" cy="516980"/>
            </a:xfrm>
            <a:prstGeom prst="rect">
              <a:avLst/>
            </a:prstGeom>
            <a:noFill/>
          </p:spPr>
          <p:txBody>
            <a:bodyPr wrap="none" lIns="182828" tIns="146262" rIns="182828" bIns="14626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64" rtl="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Segoe UI Semibold" panose="020B0702040204020203" pitchFamily="34" charset="0"/>
                  <a:cs typeface="Segoe UI Semibold" panose="020B0702040204020203" pitchFamily="34" charset="0"/>
                </a:rPr>
                <a:t>Logic app</a:t>
              </a:r>
            </a:p>
          </p:txBody>
        </p:sp>
        <p:sp>
          <p:nvSpPr>
            <p:cNvPr id="37" name="TextBox 57">
              <a:extLst>
                <a:ext uri="{FF2B5EF4-FFF2-40B4-BE49-F238E27FC236}">
                  <a16:creationId xmlns:a16="http://schemas.microsoft.com/office/drawing/2014/main" id="{D33E2493-5D78-4C69-AE2D-1BA634E070CE}"/>
                </a:ext>
              </a:extLst>
            </p:cNvPr>
            <p:cNvSpPr txBox="1"/>
            <p:nvPr/>
          </p:nvSpPr>
          <p:spPr>
            <a:xfrm>
              <a:off x="5702091" y="2691961"/>
              <a:ext cx="939800" cy="3323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164"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Cognitive Services</a:t>
              </a:r>
            </a:p>
          </p:txBody>
        </p:sp>
        <p:pic>
          <p:nvPicPr>
            <p:cNvPr id="38" name="Picture 37">
              <a:extLst>
                <a:ext uri="{FF2B5EF4-FFF2-40B4-BE49-F238E27FC236}">
                  <a16:creationId xmlns:a16="http://schemas.microsoft.com/office/drawing/2014/main" id="{2387ED9F-B5A8-40AA-BF6A-786D09B76978}"/>
                </a:ext>
              </a:extLst>
            </p:cNvPr>
            <p:cNvPicPr>
              <a:picLocks noChangeAspect="1"/>
            </p:cNvPicPr>
            <p:nvPr/>
          </p:nvPicPr>
          <p:blipFill>
            <a:blip r:embed="rId3"/>
            <a:stretch>
              <a:fillRect/>
            </a:stretch>
          </p:blipFill>
          <p:spPr>
            <a:xfrm>
              <a:off x="6721972" y="2565235"/>
              <a:ext cx="502965" cy="502965"/>
            </a:xfrm>
            <a:prstGeom prst="rect">
              <a:avLst/>
            </a:prstGeom>
          </p:spPr>
        </p:pic>
        <p:sp>
          <p:nvSpPr>
            <p:cNvPr id="30" name="TextBox 50">
              <a:extLst>
                <a:ext uri="{FF2B5EF4-FFF2-40B4-BE49-F238E27FC236}">
                  <a16:creationId xmlns:a16="http://schemas.microsoft.com/office/drawing/2014/main" id="{0A3A141E-B8AB-4175-A44D-44614712E2F1}"/>
                </a:ext>
              </a:extLst>
            </p:cNvPr>
            <p:cNvSpPr txBox="1"/>
            <p:nvPr/>
          </p:nvSpPr>
          <p:spPr>
            <a:xfrm>
              <a:off x="5818280" y="2131458"/>
              <a:ext cx="823611" cy="1661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1243255" rtl="0" eaLnBrk="1" fontAlgn="auto" latinLnBrk="0" hangingPunct="1">
                <a:lnSpc>
                  <a:spcPct val="90000"/>
                </a:lnSpc>
                <a:spcBef>
                  <a:spcPts val="0"/>
                </a:spcBef>
                <a:spcAft>
                  <a:spcPts val="816"/>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Service Bus</a:t>
              </a:r>
            </a:p>
          </p:txBody>
        </p:sp>
        <p:sp>
          <p:nvSpPr>
            <p:cNvPr id="35" name="TextBox 55">
              <a:extLst>
                <a:ext uri="{FF2B5EF4-FFF2-40B4-BE49-F238E27FC236}">
                  <a16:creationId xmlns:a16="http://schemas.microsoft.com/office/drawing/2014/main" id="{2D56CD08-EC06-4691-B7AF-2A30234750AA}"/>
                </a:ext>
              </a:extLst>
            </p:cNvPr>
            <p:cNvSpPr txBox="1"/>
            <p:nvPr/>
          </p:nvSpPr>
          <p:spPr>
            <a:xfrm>
              <a:off x="5536763" y="1350372"/>
              <a:ext cx="1105128" cy="3323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1243255" rtl="0" eaLnBrk="1" fontAlgn="auto" latinLnBrk="0" hangingPunct="1">
                <a:lnSpc>
                  <a:spcPct val="90000"/>
                </a:lnSpc>
                <a:spcBef>
                  <a:spcPts val="0"/>
                </a:spcBef>
                <a:spcAft>
                  <a:spcPts val="816"/>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Machine Learning </a:t>
              </a:r>
            </a:p>
          </p:txBody>
        </p:sp>
        <p:pic>
          <p:nvPicPr>
            <p:cNvPr id="36" name="Picture 35">
              <a:extLst>
                <a:ext uri="{FF2B5EF4-FFF2-40B4-BE49-F238E27FC236}">
                  <a16:creationId xmlns:a16="http://schemas.microsoft.com/office/drawing/2014/main" id="{F5F45A19-7793-4CB4-B069-E4A04777D146}"/>
                </a:ext>
              </a:extLst>
            </p:cNvPr>
            <p:cNvPicPr>
              <a:picLocks noChangeAspect="1"/>
            </p:cNvPicPr>
            <p:nvPr/>
          </p:nvPicPr>
          <p:blipFill>
            <a:blip r:embed="rId4"/>
            <a:stretch>
              <a:fillRect/>
            </a:stretch>
          </p:blipFill>
          <p:spPr>
            <a:xfrm>
              <a:off x="6826926" y="1288572"/>
              <a:ext cx="293056" cy="293055"/>
            </a:xfrm>
            <a:prstGeom prst="rect">
              <a:avLst/>
            </a:prstGeom>
          </p:spPr>
        </p:pic>
        <p:sp>
          <p:nvSpPr>
            <p:cNvPr id="33" name="Rectangle 32">
              <a:extLst>
                <a:ext uri="{FF2B5EF4-FFF2-40B4-BE49-F238E27FC236}">
                  <a16:creationId xmlns:a16="http://schemas.microsoft.com/office/drawing/2014/main" id="{A558725B-D667-4591-94AC-6C8650965AE3}"/>
                </a:ext>
              </a:extLst>
            </p:cNvPr>
            <p:cNvSpPr/>
            <p:nvPr/>
          </p:nvSpPr>
          <p:spPr bwMode="auto">
            <a:xfrm>
              <a:off x="5676691" y="3300900"/>
              <a:ext cx="977900" cy="332399"/>
            </a:xfrm>
            <a:prstGeom prst="rect">
              <a:avLst/>
            </a:prstGeom>
            <a:noFill/>
            <a:ln w="130175" cap="flat" cmpd="sng" algn="ctr">
              <a:no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3205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API Management</a:t>
              </a:r>
            </a:p>
          </p:txBody>
        </p:sp>
        <p:pic>
          <p:nvPicPr>
            <p:cNvPr id="34" name="Picture 33">
              <a:extLst>
                <a:ext uri="{FF2B5EF4-FFF2-40B4-BE49-F238E27FC236}">
                  <a16:creationId xmlns:a16="http://schemas.microsoft.com/office/drawing/2014/main" id="{92D0BAB9-EA47-47BC-96E3-BF4560F37873}"/>
                </a:ext>
              </a:extLst>
            </p:cNvPr>
            <p:cNvPicPr>
              <a:picLocks noChangeAspect="1"/>
            </p:cNvPicPr>
            <p:nvPr/>
          </p:nvPicPr>
          <p:blipFill>
            <a:blip r:embed="rId5"/>
            <a:stretch>
              <a:fillRect/>
            </a:stretch>
          </p:blipFill>
          <p:spPr>
            <a:xfrm>
              <a:off x="6798641" y="3286415"/>
              <a:ext cx="349627" cy="349627"/>
            </a:xfrm>
            <a:prstGeom prst="rect">
              <a:avLst/>
            </a:prstGeom>
          </p:spPr>
        </p:pic>
        <p:pic>
          <p:nvPicPr>
            <p:cNvPr id="28" name="Picture 27">
              <a:extLst>
                <a:ext uri="{FF2B5EF4-FFF2-40B4-BE49-F238E27FC236}">
                  <a16:creationId xmlns:a16="http://schemas.microsoft.com/office/drawing/2014/main" id="{27C99069-36F8-451B-B074-03A8A6A3A475}"/>
                </a:ext>
              </a:extLst>
            </p:cNvPr>
            <p:cNvPicPr>
              <a:picLocks noChangeAspect="1"/>
            </p:cNvPicPr>
            <p:nvPr/>
          </p:nvPicPr>
          <p:blipFill>
            <a:blip r:embed="rId6"/>
            <a:stretch>
              <a:fillRect/>
            </a:stretch>
          </p:blipFill>
          <p:spPr>
            <a:xfrm>
              <a:off x="6797158" y="1955589"/>
              <a:ext cx="352592" cy="352592"/>
            </a:xfrm>
            <a:prstGeom prst="rect">
              <a:avLst/>
            </a:prstGeom>
          </p:spPr>
        </p:pic>
        <p:pic>
          <p:nvPicPr>
            <p:cNvPr id="13" name="Picture 12">
              <a:extLst>
                <a:ext uri="{FF2B5EF4-FFF2-40B4-BE49-F238E27FC236}">
                  <a16:creationId xmlns:a16="http://schemas.microsoft.com/office/drawing/2014/main" id="{2C90FF77-8AC1-41DE-BA2B-2AE7F15A69F3}"/>
                </a:ext>
              </a:extLst>
            </p:cNvPr>
            <p:cNvPicPr>
              <a:picLocks noChangeAspect="1"/>
            </p:cNvPicPr>
            <p:nvPr/>
          </p:nvPicPr>
          <p:blipFill>
            <a:blip r:embed="rId7"/>
            <a:stretch>
              <a:fillRect/>
            </a:stretch>
          </p:blipFill>
          <p:spPr>
            <a:xfrm>
              <a:off x="10398871" y="3249860"/>
              <a:ext cx="364424" cy="364424"/>
            </a:xfrm>
            <a:prstGeom prst="rect">
              <a:avLst/>
            </a:prstGeom>
          </p:spPr>
        </p:pic>
        <p:sp>
          <p:nvSpPr>
            <p:cNvPr id="14" name="Rectangle 13">
              <a:extLst>
                <a:ext uri="{FF2B5EF4-FFF2-40B4-BE49-F238E27FC236}">
                  <a16:creationId xmlns:a16="http://schemas.microsoft.com/office/drawing/2014/main" id="{A839C157-59BF-4279-BBA1-55FDDA59006B}"/>
                </a:ext>
              </a:extLst>
            </p:cNvPr>
            <p:cNvSpPr/>
            <p:nvPr/>
          </p:nvSpPr>
          <p:spPr bwMode="auto">
            <a:xfrm>
              <a:off x="10879983" y="3327400"/>
              <a:ext cx="1058046" cy="498598"/>
            </a:xfrm>
            <a:prstGeom prst="rect">
              <a:avLst/>
            </a:prstGeom>
            <a:noFill/>
            <a:ln w="130175" cap="flat" cmpd="sng" algn="ctr">
              <a:no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defTabSz="932053" fontAlgn="base">
                <a:lnSpc>
                  <a:spcPct val="90000"/>
                </a:lnSpc>
                <a:spcBef>
                  <a:spcPct val="0"/>
                </a:spcBef>
                <a:spcAft>
                  <a:spcPct val="0"/>
                </a:spcAft>
                <a:defRPr/>
              </a:pPr>
              <a:r>
                <a:rPr lang="en-US" sz="1200" kern="0" dirty="0"/>
                <a:t>BB2B and </a:t>
              </a:r>
              <a:r>
                <a:rPr lang="en-US" sz="1200" kern="0" dirty="0">
                  <a:latin typeface="Segoe UI"/>
                </a:rPr>
                <a:t>el</a:t>
              </a:r>
              <a:r>
                <a:rPr lang="en-US" sz="1200" kern="0" dirty="0"/>
                <a:t>ectronic data interchange</a:t>
              </a:r>
              <a:endParaRPr kumimoji="0" lang="en-US" sz="1200" b="0" i="0" u="none" strike="noStrike" kern="0" cap="none" spc="0" normalizeH="0" baseline="0" noProof="0" dirty="0">
                <a:ln>
                  <a:noFill/>
                </a:ln>
                <a:effectLst/>
                <a:uLnTx/>
                <a:uFillTx/>
                <a:latin typeface="Segoe UI"/>
                <a:ea typeface="+mn-ea"/>
                <a:cs typeface="+mn-cs"/>
              </a:endParaRPr>
            </a:p>
          </p:txBody>
        </p:sp>
        <p:pic>
          <p:nvPicPr>
            <p:cNvPr id="16" name="Picture 15">
              <a:extLst>
                <a:ext uri="{FF2B5EF4-FFF2-40B4-BE49-F238E27FC236}">
                  <a16:creationId xmlns:a16="http://schemas.microsoft.com/office/drawing/2014/main" id="{E31E63EE-EA47-4391-A960-B090A497F3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73665" y="1883244"/>
              <a:ext cx="1458906" cy="504356"/>
            </a:xfrm>
            <a:prstGeom prst="rect">
              <a:avLst/>
            </a:prstGeom>
          </p:spPr>
        </p:pic>
        <p:pic>
          <p:nvPicPr>
            <p:cNvPr id="17" name="Picture 16">
              <a:extLst>
                <a:ext uri="{FF2B5EF4-FFF2-40B4-BE49-F238E27FC236}">
                  <a16:creationId xmlns:a16="http://schemas.microsoft.com/office/drawing/2014/main" id="{F817EFF3-8C46-4DE9-929C-842DA8B764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44338" y="2223200"/>
              <a:ext cx="483082" cy="483082"/>
            </a:xfrm>
            <a:prstGeom prst="rect">
              <a:avLst/>
            </a:prstGeom>
          </p:spPr>
        </p:pic>
        <p:cxnSp>
          <p:nvCxnSpPr>
            <p:cNvPr id="18" name="Straight Connector 17">
              <a:extLst>
                <a:ext uri="{FF2B5EF4-FFF2-40B4-BE49-F238E27FC236}">
                  <a16:creationId xmlns:a16="http://schemas.microsoft.com/office/drawing/2014/main" id="{AA8A556C-43EF-42A1-B934-C96896607E7E}"/>
                </a:ext>
              </a:extLst>
            </p:cNvPr>
            <p:cNvCxnSpPr/>
            <p:nvPr/>
          </p:nvCxnSpPr>
          <p:spPr>
            <a:xfrm>
              <a:off x="9685257" y="2067139"/>
              <a:ext cx="57326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9" name="Straight Connector 18">
              <a:extLst>
                <a:ext uri="{FF2B5EF4-FFF2-40B4-BE49-F238E27FC236}">
                  <a16:creationId xmlns:a16="http://schemas.microsoft.com/office/drawing/2014/main" id="{73FBB075-F6AA-41DC-9999-DF6764BA5684}"/>
                </a:ext>
              </a:extLst>
            </p:cNvPr>
            <p:cNvCxnSpPr/>
            <p:nvPr/>
          </p:nvCxnSpPr>
          <p:spPr>
            <a:xfrm flipH="1">
              <a:off x="9694475" y="1380567"/>
              <a:ext cx="8077" cy="208786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0" name="Straight Connector 19">
              <a:extLst>
                <a:ext uri="{FF2B5EF4-FFF2-40B4-BE49-F238E27FC236}">
                  <a16:creationId xmlns:a16="http://schemas.microsoft.com/office/drawing/2014/main" id="{F48F074D-6A1F-448D-B356-C5A705A19A39}"/>
                </a:ext>
              </a:extLst>
            </p:cNvPr>
            <p:cNvCxnSpPr/>
            <p:nvPr/>
          </p:nvCxnSpPr>
          <p:spPr>
            <a:xfrm flipH="1">
              <a:off x="9694529" y="2832919"/>
              <a:ext cx="588514" cy="0"/>
            </a:xfrm>
            <a:prstGeom prst="line">
              <a:avLst/>
            </a:prstGeom>
            <a:noFill/>
            <a:ln w="38100" cap="flat" cmpd="sng" algn="ctr">
              <a:solidFill>
                <a:srgbClr val="353535">
                  <a:lumMod val="40000"/>
                  <a:lumOff val="60000"/>
                </a:srgbClr>
              </a:solidFill>
              <a:prstDash val="solid"/>
              <a:headEnd type="none"/>
              <a:tailEnd type="none"/>
            </a:ln>
            <a:effectLst/>
          </p:spPr>
        </p:cxnSp>
        <p:pic>
          <p:nvPicPr>
            <p:cNvPr id="21" name="Picture 20">
              <a:extLst>
                <a:ext uri="{FF2B5EF4-FFF2-40B4-BE49-F238E27FC236}">
                  <a16:creationId xmlns:a16="http://schemas.microsoft.com/office/drawing/2014/main" id="{486A6215-2AF6-41A1-BE42-C3B18F742D6E}"/>
                </a:ext>
              </a:extLst>
            </p:cNvPr>
            <p:cNvPicPr>
              <a:picLocks noChangeAspect="1"/>
            </p:cNvPicPr>
            <p:nvPr/>
          </p:nvPicPr>
          <p:blipFill>
            <a:blip r:embed="rId10">
              <a:duotone>
                <a:srgbClr val="0078D7">
                  <a:shade val="45000"/>
                  <a:satMod val="135000"/>
                </a:srgbClr>
                <a:prstClr val="white"/>
              </a:duotone>
              <a:extLst>
                <a:ext uri="{BEBA8EAE-BF5A-486C-A8C5-ECC9F3942E4B}">
                  <a14:imgProps xmlns:a14="http://schemas.microsoft.com/office/drawing/2010/main">
                    <a14:imgLayer r:embed="rId11">
                      <a14:imgEffect>
                        <a14:colorTemperature colorTemp="7200"/>
                      </a14:imgEffect>
                      <a14:imgEffect>
                        <a14:saturation sat="234000"/>
                      </a14:imgEffect>
                    </a14:imgLayer>
                  </a14:imgProps>
                </a:ext>
              </a:extLst>
            </a:blip>
            <a:stretch>
              <a:fillRect/>
            </a:stretch>
          </p:blipFill>
          <p:spPr>
            <a:xfrm>
              <a:off x="10389015" y="1011198"/>
              <a:ext cx="1107985" cy="722216"/>
            </a:xfrm>
            <a:prstGeom prst="rect">
              <a:avLst/>
            </a:prstGeom>
            <a:noFill/>
          </p:spPr>
        </p:pic>
        <p:cxnSp>
          <p:nvCxnSpPr>
            <p:cNvPr id="22" name="Straight Connector 21">
              <a:extLst>
                <a:ext uri="{FF2B5EF4-FFF2-40B4-BE49-F238E27FC236}">
                  <a16:creationId xmlns:a16="http://schemas.microsoft.com/office/drawing/2014/main" id="{DC193B3D-DA91-4C31-A908-80E912756E6A}"/>
                </a:ext>
              </a:extLst>
            </p:cNvPr>
            <p:cNvCxnSpPr/>
            <p:nvPr/>
          </p:nvCxnSpPr>
          <p:spPr>
            <a:xfrm>
              <a:off x="9085611" y="2440297"/>
              <a:ext cx="616940"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3" name="Straight Connector 22">
              <a:extLst>
                <a:ext uri="{FF2B5EF4-FFF2-40B4-BE49-F238E27FC236}">
                  <a16:creationId xmlns:a16="http://schemas.microsoft.com/office/drawing/2014/main" id="{02F25D4E-C48B-48E2-83F4-D1E72B547B9B}"/>
                </a:ext>
              </a:extLst>
            </p:cNvPr>
            <p:cNvCxnSpPr/>
            <p:nvPr/>
          </p:nvCxnSpPr>
          <p:spPr>
            <a:xfrm flipH="1" flipV="1">
              <a:off x="9703775" y="3461049"/>
              <a:ext cx="570024" cy="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4" name="Straight Connector 23">
              <a:extLst>
                <a:ext uri="{FF2B5EF4-FFF2-40B4-BE49-F238E27FC236}">
                  <a16:creationId xmlns:a16="http://schemas.microsoft.com/office/drawing/2014/main" id="{D04F00D7-6750-483C-8089-0D46837B469B}"/>
                </a:ext>
              </a:extLst>
            </p:cNvPr>
            <p:cNvCxnSpPr/>
            <p:nvPr/>
          </p:nvCxnSpPr>
          <p:spPr>
            <a:xfrm flipH="1">
              <a:off x="9694529" y="1380567"/>
              <a:ext cx="588514" cy="0"/>
            </a:xfrm>
            <a:prstGeom prst="line">
              <a:avLst/>
            </a:prstGeom>
            <a:noFill/>
            <a:ln w="38100" cap="flat" cmpd="sng" algn="ctr">
              <a:solidFill>
                <a:srgbClr val="353535">
                  <a:lumMod val="40000"/>
                  <a:lumOff val="60000"/>
                </a:srgbClr>
              </a:solidFill>
              <a:prstDash val="solid"/>
              <a:headEnd type="none"/>
              <a:tailEnd type="none"/>
            </a:ln>
            <a:effectLst/>
          </p:spPr>
        </p:cxnSp>
        <p:grpSp>
          <p:nvGrpSpPr>
            <p:cNvPr id="9" name="Group 8">
              <a:extLst>
                <a:ext uri="{FF2B5EF4-FFF2-40B4-BE49-F238E27FC236}">
                  <a16:creationId xmlns:a16="http://schemas.microsoft.com/office/drawing/2014/main" id="{823D5516-7FE6-49B3-8023-CA075995B492}"/>
                </a:ext>
              </a:extLst>
            </p:cNvPr>
            <p:cNvGrpSpPr/>
            <p:nvPr/>
          </p:nvGrpSpPr>
          <p:grpSpPr>
            <a:xfrm>
              <a:off x="4860099" y="4441524"/>
              <a:ext cx="6746205" cy="1827514"/>
              <a:chOff x="6870824" y="4965860"/>
              <a:chExt cx="4810636" cy="1303178"/>
            </a:xfrm>
          </p:grpSpPr>
          <p:sp>
            <p:nvSpPr>
              <p:cNvPr id="39" name="TextBox 20">
                <a:extLst>
                  <a:ext uri="{FF2B5EF4-FFF2-40B4-BE49-F238E27FC236}">
                    <a16:creationId xmlns:a16="http://schemas.microsoft.com/office/drawing/2014/main" id="{41EA357A-15AA-4CE8-A832-30C0F0F70CBF}"/>
                  </a:ext>
                </a:extLst>
              </p:cNvPr>
              <p:cNvSpPr txBox="1"/>
              <p:nvPr/>
            </p:nvSpPr>
            <p:spPr>
              <a:xfrm>
                <a:off x="10563554" y="5916621"/>
                <a:ext cx="353295" cy="1661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64" rtl="0" eaLnBrk="1" fontAlgn="auto" latinLnBrk="0" hangingPunct="1">
                  <a:lnSpc>
                    <a:spcPct val="90000"/>
                  </a:lnSpc>
                  <a:spcBef>
                    <a:spcPts val="0"/>
                  </a:spcBef>
                  <a:spcAft>
                    <a:spcPts val="600"/>
                  </a:spcAft>
                  <a:buClrTx/>
                  <a:buSzTx/>
                  <a:buFontTx/>
                  <a:buNone/>
                  <a:tabLst/>
                  <a:defRPr/>
                </a:pPr>
                <a: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BizTalk</a:t>
                </a:r>
                <a:b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br>
                <a: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Server</a:t>
                </a:r>
              </a:p>
            </p:txBody>
          </p:sp>
          <p:grpSp>
            <p:nvGrpSpPr>
              <p:cNvPr id="5" name="Group 4">
                <a:extLst>
                  <a:ext uri="{FF2B5EF4-FFF2-40B4-BE49-F238E27FC236}">
                    <a16:creationId xmlns:a16="http://schemas.microsoft.com/office/drawing/2014/main" id="{307569DD-8591-456E-A18B-7497F8DFBA77}"/>
                  </a:ext>
                </a:extLst>
              </p:cNvPr>
              <p:cNvGrpSpPr/>
              <p:nvPr/>
            </p:nvGrpSpPr>
            <p:grpSpPr>
              <a:xfrm>
                <a:off x="7088671" y="4965860"/>
                <a:ext cx="3646114" cy="602111"/>
                <a:chOff x="7088671" y="4965860"/>
                <a:chExt cx="3646114" cy="602111"/>
              </a:xfrm>
            </p:grpSpPr>
            <p:cxnSp>
              <p:nvCxnSpPr>
                <p:cNvPr id="59" name="Straight Connector 58">
                  <a:extLst>
                    <a:ext uri="{FF2B5EF4-FFF2-40B4-BE49-F238E27FC236}">
                      <a16:creationId xmlns:a16="http://schemas.microsoft.com/office/drawing/2014/main" id="{2BC99100-5AE1-4749-821C-EC794CDD4CA1}"/>
                    </a:ext>
                  </a:extLst>
                </p:cNvPr>
                <p:cNvCxnSpPr/>
                <p:nvPr/>
              </p:nvCxnSpPr>
              <p:spPr>
                <a:xfrm>
                  <a:off x="7088671" y="4971005"/>
                  <a:ext cx="1963333" cy="2232"/>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0" name="Straight Connector 59">
                  <a:extLst>
                    <a:ext uri="{FF2B5EF4-FFF2-40B4-BE49-F238E27FC236}">
                      <a16:creationId xmlns:a16="http://schemas.microsoft.com/office/drawing/2014/main" id="{9519B35E-0822-4CDE-AC0B-67DBE367249A}"/>
                    </a:ext>
                  </a:extLst>
                </p:cNvPr>
                <p:cNvCxnSpPr/>
                <p:nvPr/>
              </p:nvCxnSpPr>
              <p:spPr>
                <a:xfrm flipV="1">
                  <a:off x="7097419" y="4975339"/>
                  <a:ext cx="0" cy="592632"/>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1" name="Straight Connector 60">
                  <a:extLst>
                    <a:ext uri="{FF2B5EF4-FFF2-40B4-BE49-F238E27FC236}">
                      <a16:creationId xmlns:a16="http://schemas.microsoft.com/office/drawing/2014/main" id="{B9D19937-B5CA-4986-9518-B11CC41B7CBF}"/>
                    </a:ext>
                  </a:extLst>
                </p:cNvPr>
                <p:cNvCxnSpPr/>
                <p:nvPr/>
              </p:nvCxnSpPr>
              <p:spPr>
                <a:xfrm flipV="1">
                  <a:off x="8604866" y="4965860"/>
                  <a:ext cx="0" cy="59263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2" name="Straight Connector 61">
                  <a:extLst>
                    <a:ext uri="{FF2B5EF4-FFF2-40B4-BE49-F238E27FC236}">
                      <a16:creationId xmlns:a16="http://schemas.microsoft.com/office/drawing/2014/main" id="{4F50B7B3-C6A2-4177-80B6-F443AF5C84B0}"/>
                    </a:ext>
                  </a:extLst>
                </p:cNvPr>
                <p:cNvCxnSpPr/>
                <p:nvPr/>
              </p:nvCxnSpPr>
              <p:spPr>
                <a:xfrm flipV="1">
                  <a:off x="10723196" y="4971005"/>
                  <a:ext cx="0" cy="489777"/>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3" name="Straight Connector 62">
                  <a:extLst>
                    <a:ext uri="{FF2B5EF4-FFF2-40B4-BE49-F238E27FC236}">
                      <a16:creationId xmlns:a16="http://schemas.microsoft.com/office/drawing/2014/main" id="{C8ABBD5F-FC15-4ED3-9202-5BD5B416A3ED}"/>
                    </a:ext>
                  </a:extLst>
                </p:cNvPr>
                <p:cNvCxnSpPr/>
                <p:nvPr/>
              </p:nvCxnSpPr>
              <p:spPr>
                <a:xfrm>
                  <a:off x="8994908" y="4973237"/>
                  <a:ext cx="1739877" cy="0"/>
                </a:xfrm>
                <a:prstGeom prst="line">
                  <a:avLst/>
                </a:prstGeom>
                <a:noFill/>
                <a:ln w="38100" cap="flat" cmpd="sng" algn="ctr">
                  <a:solidFill>
                    <a:srgbClr val="353535">
                      <a:lumMod val="40000"/>
                      <a:lumOff val="60000"/>
                    </a:srgbClr>
                  </a:solidFill>
                  <a:prstDash val="solid"/>
                  <a:headEnd type="none"/>
                  <a:tailEnd type="none"/>
                </a:ln>
                <a:effectLst/>
              </p:spPr>
            </p:cxnSp>
          </p:grpSp>
          <p:grpSp>
            <p:nvGrpSpPr>
              <p:cNvPr id="43" name="Group 42">
                <a:extLst>
                  <a:ext uri="{FF2B5EF4-FFF2-40B4-BE49-F238E27FC236}">
                    <a16:creationId xmlns:a16="http://schemas.microsoft.com/office/drawing/2014/main" id="{5BDBF23B-8037-4261-8E07-FEB8B61FA9AF}"/>
                  </a:ext>
                </a:extLst>
              </p:cNvPr>
              <p:cNvGrpSpPr/>
              <p:nvPr/>
            </p:nvGrpSpPr>
            <p:grpSpPr>
              <a:xfrm>
                <a:off x="7386015" y="5277888"/>
                <a:ext cx="4295445" cy="991150"/>
                <a:chOff x="6337605" y="5076504"/>
                <a:chExt cx="5613621" cy="1295315"/>
              </a:xfrm>
            </p:grpSpPr>
            <p:sp>
              <p:nvSpPr>
                <p:cNvPr id="45" name="Freeform 5">
                  <a:extLst>
                    <a:ext uri="{FF2B5EF4-FFF2-40B4-BE49-F238E27FC236}">
                      <a16:creationId xmlns:a16="http://schemas.microsoft.com/office/drawing/2014/main" id="{59D12E5D-0925-4DD4-A6AE-F3F438EE9338}"/>
                    </a:ext>
                  </a:extLst>
                </p:cNvPr>
                <p:cNvSpPr>
                  <a:spLocks noChangeAspect="1" noEditPoints="1"/>
                </p:cNvSpPr>
                <p:nvPr/>
              </p:nvSpPr>
              <p:spPr bwMode="black">
                <a:xfrm>
                  <a:off x="6337605" y="5080809"/>
                  <a:ext cx="1387630" cy="278152"/>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rgbClr val="0078D7"/>
                </a:solidFill>
                <a:ln>
                  <a:noFill/>
                </a:ln>
              </p:spPr>
              <p:txBody>
                <a:bodyPr vert="horz" wrap="square" lIns="89616" tIns="44808" rIns="89616" bIns="44808"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2"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05050"/>
                    </a:solidFill>
                    <a:effectLst/>
                    <a:uLnTx/>
                    <a:uFillTx/>
                    <a:latin typeface="Segoe UI"/>
                    <a:ea typeface="+mn-ea"/>
                    <a:cs typeface="+mn-cs"/>
                  </a:endParaRPr>
                </a:p>
              </p:txBody>
            </p:sp>
            <p:pic>
              <p:nvPicPr>
                <p:cNvPr id="46" name="Picture 45">
                  <a:extLst>
                    <a:ext uri="{FF2B5EF4-FFF2-40B4-BE49-F238E27FC236}">
                      <a16:creationId xmlns:a16="http://schemas.microsoft.com/office/drawing/2014/main" id="{1E22C911-2850-4A41-901B-B473C59675FD}"/>
                    </a:ext>
                  </a:extLst>
                </p:cNvPr>
                <p:cNvPicPr>
                  <a:picLocks noChangeAspect="1"/>
                </p:cNvPicPr>
                <p:nvPr/>
              </p:nvPicPr>
              <p:blipFill>
                <a:blip r:embed="rId12">
                  <a:duotone>
                    <a:srgbClr val="0078D7">
                      <a:shade val="45000"/>
                      <a:satMod val="135000"/>
                    </a:srgbClr>
                    <a:prstClr val="white"/>
                  </a:duotone>
                </a:blip>
                <a:stretch>
                  <a:fillRect/>
                </a:stretch>
              </p:blipFill>
              <p:spPr>
                <a:xfrm>
                  <a:off x="8534225" y="5076504"/>
                  <a:ext cx="509146" cy="509146"/>
                </a:xfrm>
                <a:prstGeom prst="rect">
                  <a:avLst/>
                </a:prstGeom>
              </p:spPr>
            </p:pic>
            <p:grpSp>
              <p:nvGrpSpPr>
                <p:cNvPr id="47" name="Group 46">
                  <a:extLst>
                    <a:ext uri="{FF2B5EF4-FFF2-40B4-BE49-F238E27FC236}">
                      <a16:creationId xmlns:a16="http://schemas.microsoft.com/office/drawing/2014/main" id="{08D1FD56-E9FA-49D1-9CF3-BC03BA8D4C57}"/>
                    </a:ext>
                  </a:extLst>
                </p:cNvPr>
                <p:cNvGrpSpPr/>
                <p:nvPr/>
              </p:nvGrpSpPr>
              <p:grpSpPr>
                <a:xfrm>
                  <a:off x="9451666" y="5321301"/>
                  <a:ext cx="2499560" cy="1050518"/>
                  <a:chOff x="9391342" y="4908551"/>
                  <a:chExt cx="2499560" cy="1050518"/>
                </a:xfrm>
              </p:grpSpPr>
              <p:pic>
                <p:nvPicPr>
                  <p:cNvPr id="48" name="Picture 47">
                    <a:extLst>
                      <a:ext uri="{FF2B5EF4-FFF2-40B4-BE49-F238E27FC236}">
                        <a16:creationId xmlns:a16="http://schemas.microsoft.com/office/drawing/2014/main" id="{1EBD0B8A-B741-4EA9-BF22-09C1B4DBDB16}"/>
                      </a:ext>
                    </a:extLst>
                  </p:cNvPr>
                  <p:cNvPicPr>
                    <a:picLocks noChangeAspect="1"/>
                  </p:cNvPicPr>
                  <p:nvPr/>
                </p:nvPicPr>
                <p:blipFill>
                  <a:blip r:embed="rId13"/>
                  <a:stretch>
                    <a:fillRect/>
                  </a:stretch>
                </p:blipFill>
                <p:spPr>
                  <a:xfrm>
                    <a:off x="9536698" y="5636481"/>
                    <a:ext cx="597320" cy="150544"/>
                  </a:xfrm>
                  <a:prstGeom prst="rect">
                    <a:avLst/>
                  </a:prstGeom>
                </p:spPr>
              </p:pic>
              <p:pic>
                <p:nvPicPr>
                  <p:cNvPr id="49" name="Picture 48">
                    <a:extLst>
                      <a:ext uri="{FF2B5EF4-FFF2-40B4-BE49-F238E27FC236}">
                        <a16:creationId xmlns:a16="http://schemas.microsoft.com/office/drawing/2014/main" id="{9EC9516E-1879-4DDA-834C-E17A07EA4385}"/>
                      </a:ext>
                    </a:extLst>
                  </p:cNvPr>
                  <p:cNvPicPr>
                    <a:picLocks noChangeAspect="1"/>
                  </p:cNvPicPr>
                  <p:nvPr/>
                </p:nvPicPr>
                <p:blipFill>
                  <a:blip r:embed="rId14"/>
                  <a:stretch>
                    <a:fillRect/>
                  </a:stretch>
                </p:blipFill>
                <p:spPr>
                  <a:xfrm>
                    <a:off x="11096024" y="5079455"/>
                    <a:ext cx="603851" cy="93762"/>
                  </a:xfrm>
                  <a:prstGeom prst="rect">
                    <a:avLst/>
                  </a:prstGeom>
                </p:spPr>
              </p:pic>
              <p:grpSp>
                <p:nvGrpSpPr>
                  <p:cNvPr id="50" name="Group 49">
                    <a:extLst>
                      <a:ext uri="{FF2B5EF4-FFF2-40B4-BE49-F238E27FC236}">
                        <a16:creationId xmlns:a16="http://schemas.microsoft.com/office/drawing/2014/main" id="{EBE69BC1-1B61-43FB-AFF7-C2F31A699453}"/>
                      </a:ext>
                    </a:extLst>
                  </p:cNvPr>
                  <p:cNvGrpSpPr/>
                  <p:nvPr/>
                </p:nvGrpSpPr>
                <p:grpSpPr>
                  <a:xfrm>
                    <a:off x="10176085" y="5139163"/>
                    <a:ext cx="200019" cy="539805"/>
                    <a:chOff x="7258847" y="5219926"/>
                    <a:chExt cx="665292" cy="979277"/>
                  </a:xfrm>
                </p:grpSpPr>
                <p:cxnSp>
                  <p:nvCxnSpPr>
                    <p:cNvPr id="56" name="Straight Connector 55">
                      <a:extLst>
                        <a:ext uri="{FF2B5EF4-FFF2-40B4-BE49-F238E27FC236}">
                          <a16:creationId xmlns:a16="http://schemas.microsoft.com/office/drawing/2014/main" id="{99817690-0C6B-461C-8A5E-91DD3FEBAC6C}"/>
                        </a:ext>
                      </a:extLst>
                    </p:cNvPr>
                    <p:cNvCxnSpPr/>
                    <p:nvPr/>
                  </p:nvCxnSpPr>
                  <p:spPr>
                    <a:xfrm>
                      <a:off x="7258847"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57" name="Straight Connector 56">
                      <a:extLst>
                        <a:ext uri="{FF2B5EF4-FFF2-40B4-BE49-F238E27FC236}">
                          <a16:creationId xmlns:a16="http://schemas.microsoft.com/office/drawing/2014/main" id="{2E2507D0-6AB6-46C5-8A62-C01375E9BF22}"/>
                        </a:ext>
                      </a:extLst>
                    </p:cNvPr>
                    <p:cNvCxnSpPr/>
                    <p:nvPr/>
                  </p:nvCxnSpPr>
                  <p:spPr>
                    <a:xfrm flipV="1">
                      <a:off x="7305696" y="5877384"/>
                      <a:ext cx="616122" cy="321819"/>
                    </a:xfrm>
                    <a:prstGeom prst="line">
                      <a:avLst/>
                    </a:prstGeom>
                    <a:noFill/>
                    <a:ln w="31750" cap="flat" cmpd="sng" algn="ctr">
                      <a:solidFill>
                        <a:srgbClr val="FFFFFF">
                          <a:lumMod val="85000"/>
                        </a:srgbClr>
                      </a:solidFill>
                      <a:prstDash val="solid"/>
                      <a:headEnd type="none"/>
                      <a:tailEnd type="none"/>
                    </a:ln>
                    <a:effectLst/>
                  </p:spPr>
                </p:cxnSp>
              </p:grpSp>
              <p:sp>
                <p:nvSpPr>
                  <p:cNvPr id="51" name="Rectangle 50">
                    <a:extLst>
                      <a:ext uri="{FF2B5EF4-FFF2-40B4-BE49-F238E27FC236}">
                        <a16:creationId xmlns:a16="http://schemas.microsoft.com/office/drawing/2014/main" id="{61232248-E070-43D9-A04C-41A790258F72}"/>
                      </a:ext>
                    </a:extLst>
                  </p:cNvPr>
                  <p:cNvSpPr/>
                  <p:nvPr/>
                </p:nvSpPr>
                <p:spPr bwMode="auto">
                  <a:xfrm>
                    <a:off x="9391342" y="4908551"/>
                    <a:ext cx="2499560" cy="1050518"/>
                  </a:xfrm>
                  <a:prstGeom prst="rect">
                    <a:avLst/>
                  </a:prstGeom>
                  <a:noFill/>
                  <a:ln w="22225" cap="flat" cmpd="sng" algn="ctr">
                    <a:solidFill>
                      <a:srgbClr val="353535">
                        <a:lumMod val="40000"/>
                        <a:lumOff val="60000"/>
                      </a:srgbClr>
                    </a:solidFill>
                    <a:prstDash val="sysDot"/>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232" rtl="0"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a:extLst>
                      <a:ext uri="{FF2B5EF4-FFF2-40B4-BE49-F238E27FC236}">
                        <a16:creationId xmlns:a16="http://schemas.microsoft.com/office/drawing/2014/main" id="{3DA7D7E1-BF38-419A-8034-86E352A2E1E1}"/>
                      </a:ext>
                    </a:extLst>
                  </p:cNvPr>
                  <p:cNvSpPr>
                    <a:spLocks noChangeAspect="1" noEditPoints="1"/>
                  </p:cNvSpPr>
                  <p:nvPr/>
                </p:nvSpPr>
                <p:spPr bwMode="auto">
                  <a:xfrm>
                    <a:off x="10517646" y="5100421"/>
                    <a:ext cx="192210" cy="359682"/>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rgbClr val="0078D7"/>
                  </a:solidFill>
                  <a:ln w="2540">
                    <a:noFill/>
                  </a:ln>
                </p:spPr>
                <p:txBody>
                  <a:bodyPr vert="horz" wrap="square" lIns="91414" tIns="45707" rIns="91414" bIns="4570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502"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latin typeface="Segoe UI"/>
                      <a:ea typeface="+mn-ea"/>
                      <a:cs typeface="+mn-cs"/>
                    </a:endParaRPr>
                  </a:p>
                </p:txBody>
              </p:sp>
              <p:grpSp>
                <p:nvGrpSpPr>
                  <p:cNvPr id="53" name="Group 52">
                    <a:extLst>
                      <a:ext uri="{FF2B5EF4-FFF2-40B4-BE49-F238E27FC236}">
                        <a16:creationId xmlns:a16="http://schemas.microsoft.com/office/drawing/2014/main" id="{32EE49A4-5228-46E1-A6AB-04C96AE0176E}"/>
                      </a:ext>
                    </a:extLst>
                  </p:cNvPr>
                  <p:cNvGrpSpPr/>
                  <p:nvPr/>
                </p:nvGrpSpPr>
                <p:grpSpPr>
                  <a:xfrm flipH="1">
                    <a:off x="10835114" y="5139163"/>
                    <a:ext cx="200019" cy="539805"/>
                    <a:chOff x="7367040" y="5219926"/>
                    <a:chExt cx="665292" cy="979277"/>
                  </a:xfrm>
                </p:grpSpPr>
                <p:cxnSp>
                  <p:nvCxnSpPr>
                    <p:cNvPr id="54" name="Straight Connector 53">
                      <a:extLst>
                        <a:ext uri="{FF2B5EF4-FFF2-40B4-BE49-F238E27FC236}">
                          <a16:creationId xmlns:a16="http://schemas.microsoft.com/office/drawing/2014/main" id="{46751D0D-3DC5-4D6E-97E4-8723E7C7FD65}"/>
                        </a:ext>
                      </a:extLst>
                    </p:cNvPr>
                    <p:cNvCxnSpPr/>
                    <p:nvPr/>
                  </p:nvCxnSpPr>
                  <p:spPr>
                    <a:xfrm>
                      <a:off x="7367040"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55" name="Straight Connector 54">
                      <a:extLst>
                        <a:ext uri="{FF2B5EF4-FFF2-40B4-BE49-F238E27FC236}">
                          <a16:creationId xmlns:a16="http://schemas.microsoft.com/office/drawing/2014/main" id="{44BB927B-E574-4979-89AD-1917939E010F}"/>
                        </a:ext>
                      </a:extLst>
                    </p:cNvPr>
                    <p:cNvCxnSpPr/>
                    <p:nvPr/>
                  </p:nvCxnSpPr>
                  <p:spPr>
                    <a:xfrm flipV="1">
                      <a:off x="7413885" y="5877384"/>
                      <a:ext cx="616122" cy="321819"/>
                    </a:xfrm>
                    <a:prstGeom prst="line">
                      <a:avLst/>
                    </a:prstGeom>
                    <a:noFill/>
                    <a:ln w="31750" cap="flat" cmpd="sng" algn="ctr">
                      <a:solidFill>
                        <a:srgbClr val="FFFFFF">
                          <a:lumMod val="85000"/>
                        </a:srgbClr>
                      </a:solidFill>
                      <a:prstDash val="solid"/>
                      <a:headEnd type="none"/>
                      <a:tailEnd type="none"/>
                    </a:ln>
                    <a:effectLst/>
                  </p:spPr>
                </p:cxnSp>
              </p:grpSp>
            </p:grpSp>
          </p:grpSp>
          <p:pic>
            <p:nvPicPr>
              <p:cNvPr id="44" name="Picture 43">
                <a:extLst>
                  <a:ext uri="{FF2B5EF4-FFF2-40B4-BE49-F238E27FC236}">
                    <a16:creationId xmlns:a16="http://schemas.microsoft.com/office/drawing/2014/main" id="{09C6E763-BF59-47F1-B036-8DE6ECB32F38}"/>
                  </a:ext>
                </a:extLst>
              </p:cNvPr>
              <p:cNvPicPr>
                <a:picLocks noChangeAspect="1"/>
              </p:cNvPicPr>
              <p:nvPr/>
            </p:nvPicPr>
            <p:blipFill>
              <a:blip r:embed="rId15"/>
              <a:stretch>
                <a:fillRect/>
              </a:stretch>
            </p:blipFill>
            <p:spPr>
              <a:xfrm>
                <a:off x="6870824" y="5638965"/>
                <a:ext cx="434176" cy="434175"/>
              </a:xfrm>
              <a:prstGeom prst="rect">
                <a:avLst/>
              </a:prstGeom>
            </p:spPr>
          </p:pic>
          <p:pic>
            <p:nvPicPr>
              <p:cNvPr id="10" name="Picture 9">
                <a:extLst>
                  <a:ext uri="{FF2B5EF4-FFF2-40B4-BE49-F238E27FC236}">
                    <a16:creationId xmlns:a16="http://schemas.microsoft.com/office/drawing/2014/main" id="{5B745649-A238-4D17-B19C-6E5C3786D297}"/>
                  </a:ext>
                </a:extLst>
              </p:cNvPr>
              <p:cNvPicPr>
                <a:picLocks noChangeAspect="1"/>
              </p:cNvPicPr>
              <p:nvPr/>
            </p:nvPicPr>
            <p:blipFill>
              <a:blip r:embed="rId16"/>
              <a:stretch>
                <a:fillRect/>
              </a:stretch>
            </p:blipFill>
            <p:spPr>
              <a:xfrm>
                <a:off x="8267019" y="5653776"/>
                <a:ext cx="643286" cy="327924"/>
              </a:xfrm>
              <a:prstGeom prst="rect">
                <a:avLst/>
              </a:prstGeom>
            </p:spPr>
          </p:pic>
          <p:cxnSp>
            <p:nvCxnSpPr>
              <p:cNvPr id="11" name="Straight Connector 10">
                <a:extLst>
                  <a:ext uri="{FF2B5EF4-FFF2-40B4-BE49-F238E27FC236}">
                    <a16:creationId xmlns:a16="http://schemas.microsoft.com/office/drawing/2014/main" id="{1D849221-2337-45CC-A949-9A1D4160AC7F}"/>
                  </a:ext>
                </a:extLst>
              </p:cNvPr>
              <p:cNvCxnSpPr/>
              <p:nvPr/>
            </p:nvCxnSpPr>
            <p:spPr>
              <a:xfrm flipV="1">
                <a:off x="7905083" y="4979818"/>
                <a:ext cx="0" cy="236080"/>
              </a:xfrm>
              <a:prstGeom prst="line">
                <a:avLst/>
              </a:prstGeom>
              <a:noFill/>
              <a:ln w="38100" cap="flat" cmpd="sng" algn="ctr">
                <a:solidFill>
                  <a:srgbClr val="353535">
                    <a:lumMod val="40000"/>
                    <a:lumOff val="60000"/>
                  </a:srgbClr>
                </a:solidFill>
                <a:prstDash val="solid"/>
                <a:headEnd type="none"/>
                <a:tailEnd type="none"/>
              </a:ln>
              <a:effectLst/>
            </p:spPr>
          </p:cxnSp>
          <p:pic>
            <p:nvPicPr>
              <p:cNvPr id="12" name="Picture 11">
                <a:extLst>
                  <a:ext uri="{FF2B5EF4-FFF2-40B4-BE49-F238E27FC236}">
                    <a16:creationId xmlns:a16="http://schemas.microsoft.com/office/drawing/2014/main" id="{7CC907F9-04E2-4747-82EE-BC00034D7F52}"/>
                  </a:ext>
                </a:extLst>
              </p:cNvPr>
              <p:cNvPicPr>
                <a:picLocks noChangeAspect="1"/>
              </p:cNvPicPr>
              <p:nvPr/>
            </p:nvPicPr>
            <p:blipFill>
              <a:blip r:embed="rId17"/>
              <a:stretch>
                <a:fillRect/>
              </a:stretch>
            </p:blipFill>
            <p:spPr>
              <a:xfrm>
                <a:off x="9815188" y="5500437"/>
                <a:ext cx="655762" cy="191083"/>
              </a:xfrm>
              <a:prstGeom prst="rect">
                <a:avLst/>
              </a:prstGeom>
            </p:spPr>
          </p:pic>
          <p:cxnSp>
            <p:nvCxnSpPr>
              <p:cNvPr id="15" name="Straight Connector 14">
                <a:extLst>
                  <a:ext uri="{FF2B5EF4-FFF2-40B4-BE49-F238E27FC236}">
                    <a16:creationId xmlns:a16="http://schemas.microsoft.com/office/drawing/2014/main" id="{0A89A936-F346-479E-AFD8-A18327220B5C}"/>
                  </a:ext>
                </a:extLst>
              </p:cNvPr>
              <p:cNvCxnSpPr/>
              <p:nvPr/>
            </p:nvCxnSpPr>
            <p:spPr>
              <a:xfrm flipV="1">
                <a:off x="9246332" y="4965861"/>
                <a:ext cx="0" cy="230061"/>
              </a:xfrm>
              <a:prstGeom prst="line">
                <a:avLst/>
              </a:prstGeom>
              <a:noFill/>
              <a:ln w="38100" cap="flat" cmpd="sng" algn="ctr">
                <a:solidFill>
                  <a:srgbClr val="353535">
                    <a:lumMod val="40000"/>
                    <a:lumOff val="60000"/>
                  </a:srgbClr>
                </a:solidFill>
                <a:prstDash val="solid"/>
                <a:headEnd type="none"/>
                <a:tailEnd type="none"/>
              </a:ln>
              <a:effectLst/>
            </p:spPr>
          </p:cxnSp>
          <p:pic>
            <p:nvPicPr>
              <p:cNvPr id="25" name="Picture 24" descr="Image result for oracle logo">
                <a:extLst>
                  <a:ext uri="{FF2B5EF4-FFF2-40B4-BE49-F238E27FC236}">
                    <a16:creationId xmlns:a16="http://schemas.microsoft.com/office/drawing/2014/main" id="{329E8047-F977-4243-9FD1-B2FA6B83BF1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28504" y="5910182"/>
                <a:ext cx="591692" cy="295846"/>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6" name="Picture 25" descr="Image result for onedrive logo">
              <a:extLst>
                <a:ext uri="{FF2B5EF4-FFF2-40B4-BE49-F238E27FC236}">
                  <a16:creationId xmlns:a16="http://schemas.microsoft.com/office/drawing/2014/main" id="{88C274DF-7E9A-4DCF-A15B-2F2AEEE81DE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7001" y="2565236"/>
              <a:ext cx="655561" cy="487403"/>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1660944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FD0B-B521-4110-82E9-A4D2B4B58240}"/>
              </a:ext>
            </a:extLst>
          </p:cNvPr>
          <p:cNvSpPr>
            <a:spLocks noGrp="1"/>
          </p:cNvSpPr>
          <p:nvPr>
            <p:ph type="title"/>
          </p:nvPr>
        </p:nvSpPr>
        <p:spPr>
          <a:xfrm>
            <a:off x="588263" y="457200"/>
            <a:ext cx="11018520" cy="553998"/>
          </a:xfrm>
        </p:spPr>
        <p:txBody>
          <a:bodyPr/>
          <a:lstStyle/>
          <a:p>
            <a:r>
              <a:rPr lang="en-US" dirty="0"/>
              <a:t>B2B scenarios and the Enterprise Integration Pack</a:t>
            </a:r>
          </a:p>
        </p:txBody>
      </p:sp>
      <p:sp>
        <p:nvSpPr>
          <p:cNvPr id="3" name="Text Placeholder 2">
            <a:extLst>
              <a:ext uri="{FF2B5EF4-FFF2-40B4-BE49-F238E27FC236}">
                <a16:creationId xmlns:a16="http://schemas.microsoft.com/office/drawing/2014/main" id="{4ADE3AB3-19C4-44E6-B8C6-39BED455C7CE}"/>
              </a:ext>
            </a:extLst>
          </p:cNvPr>
          <p:cNvSpPr>
            <a:spLocks noGrp="1"/>
          </p:cNvSpPr>
          <p:nvPr>
            <p:ph type="body" sz="quarter" idx="10"/>
          </p:nvPr>
        </p:nvSpPr>
        <p:spPr>
          <a:xfrm>
            <a:off x="590868" y="1296537"/>
            <a:ext cx="11018520" cy="4087273"/>
          </a:xfrm>
        </p:spPr>
        <p:txBody>
          <a:bodyPr/>
          <a:lstStyle/>
          <a:p>
            <a:r>
              <a:rPr lang="en-US" dirty="0">
                <a:latin typeface="+mn-lt"/>
              </a:rPr>
              <a:t>A special pack that transforms different formats</a:t>
            </a:r>
          </a:p>
          <a:p>
            <a:pPr lvl="1"/>
            <a:r>
              <a:rPr lang="en-US" dirty="0"/>
              <a:t>Communicate seamlessly between organizations</a:t>
            </a:r>
          </a:p>
          <a:p>
            <a:pPr lvl="1"/>
            <a:r>
              <a:rPr lang="en-US" dirty="0"/>
              <a:t>Secure messages with encryption and digital signatures</a:t>
            </a:r>
          </a:p>
          <a:p>
            <a:pPr lvl="1"/>
            <a:r>
              <a:rPr lang="en-US" dirty="0"/>
              <a:t>Based on familiar BizTalk concepts</a:t>
            </a:r>
          </a:p>
          <a:p>
            <a:r>
              <a:rPr lang="en-US" dirty="0">
                <a:latin typeface="+mn-lt"/>
              </a:rPr>
              <a:t>Why should you use Enterprise Integration?</a:t>
            </a:r>
          </a:p>
          <a:p>
            <a:pPr lvl="1"/>
            <a:r>
              <a:rPr lang="en-US" dirty="0"/>
              <a:t>With enterprise integration, you can store all your artifacts in one place—your integration account</a:t>
            </a:r>
          </a:p>
          <a:p>
            <a:pPr lvl="1"/>
            <a:r>
              <a:rPr lang="en-US" dirty="0"/>
              <a:t>You can build B2B workflows and integrate with third-party software as a service (SaaS) apps, on-premises apps, and custom apps by using the Azure logic apps engine and all its connectors</a:t>
            </a:r>
          </a:p>
          <a:p>
            <a:pPr lvl="1"/>
            <a:r>
              <a:rPr lang="en-US" dirty="0"/>
              <a:t>You can create custom code for your logic apps with Azure Functions</a:t>
            </a:r>
          </a:p>
        </p:txBody>
      </p:sp>
    </p:spTree>
    <p:extLst>
      <p:ext uri="{BB962C8B-B14F-4D97-AF65-F5344CB8AC3E}">
        <p14:creationId xmlns:p14="http://schemas.microsoft.com/office/powerpoint/2010/main" val="1335431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3DF-6B29-44EF-9713-C50E5928BF33}"/>
              </a:ext>
            </a:extLst>
          </p:cNvPr>
          <p:cNvSpPr>
            <a:spLocks noGrp="1"/>
          </p:cNvSpPr>
          <p:nvPr>
            <p:ph type="title"/>
          </p:nvPr>
        </p:nvSpPr>
        <p:spPr/>
        <p:txBody>
          <a:bodyPr/>
          <a:lstStyle/>
          <a:p>
            <a:r>
              <a:rPr lang="en-US" dirty="0"/>
              <a:t>Enterprise integration steps</a:t>
            </a:r>
          </a:p>
        </p:txBody>
      </p:sp>
      <p:grpSp>
        <p:nvGrpSpPr>
          <p:cNvPr id="3" name="Group 2" descr="Diagram illustrating the steps to enable enterprise integration for Logic Apps, as described on the slide.">
            <a:extLst>
              <a:ext uri="{FF2B5EF4-FFF2-40B4-BE49-F238E27FC236}">
                <a16:creationId xmlns:a16="http://schemas.microsoft.com/office/drawing/2014/main" id="{926CF481-BC40-40F9-B32B-F63A757C2D95}"/>
              </a:ext>
            </a:extLst>
          </p:cNvPr>
          <p:cNvGrpSpPr/>
          <p:nvPr/>
        </p:nvGrpSpPr>
        <p:grpSpPr>
          <a:xfrm>
            <a:off x="584201" y="3429000"/>
            <a:ext cx="11025188" cy="2846305"/>
            <a:chOff x="584201" y="3429000"/>
            <a:chExt cx="11025188" cy="2846305"/>
          </a:xfrm>
        </p:grpSpPr>
        <p:sp>
          <p:nvSpPr>
            <p:cNvPr id="17" name="Rectangle 16">
              <a:extLst>
                <a:ext uri="{FF2B5EF4-FFF2-40B4-BE49-F238E27FC236}">
                  <a16:creationId xmlns:a16="http://schemas.microsoft.com/office/drawing/2014/main" id="{BA973F87-EA91-4820-AD93-DEACBA5FA231}"/>
                </a:ext>
              </a:extLst>
            </p:cNvPr>
            <p:cNvSpPr/>
            <p:nvPr/>
          </p:nvSpPr>
          <p:spPr bwMode="auto">
            <a:xfrm>
              <a:off x="584201" y="3429000"/>
              <a:ext cx="11025188" cy="2846305"/>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Enterprise integration architecture</a:t>
              </a:r>
            </a:p>
          </p:txBody>
        </p:sp>
        <p:sp>
          <p:nvSpPr>
            <p:cNvPr id="7" name="Rectangle 6">
              <a:extLst>
                <a:ext uri="{FF2B5EF4-FFF2-40B4-BE49-F238E27FC236}">
                  <a16:creationId xmlns:a16="http://schemas.microsoft.com/office/drawing/2014/main" id="{EA1B5380-59ED-420F-8598-EDC6BDC7AB7D}"/>
                </a:ext>
              </a:extLst>
            </p:cNvPr>
            <p:cNvSpPr/>
            <p:nvPr/>
          </p:nvSpPr>
          <p:spPr bwMode="auto">
            <a:xfrm>
              <a:off x="739620" y="3972333"/>
              <a:ext cx="1747164"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Create an integration account in the Azure portal</a:t>
              </a:r>
            </a:p>
          </p:txBody>
        </p:sp>
        <p:sp>
          <p:nvSpPr>
            <p:cNvPr id="8" name="Rectangle 7">
              <a:extLst>
                <a:ext uri="{FF2B5EF4-FFF2-40B4-BE49-F238E27FC236}">
                  <a16:creationId xmlns:a16="http://schemas.microsoft.com/office/drawing/2014/main" id="{5D6F5320-1166-40F9-9FF3-2F5FB0CD5E9F}"/>
                </a:ext>
              </a:extLst>
            </p:cNvPr>
            <p:cNvSpPr/>
            <p:nvPr/>
          </p:nvSpPr>
          <p:spPr bwMode="auto">
            <a:xfrm>
              <a:off x="2864178" y="3972333"/>
              <a:ext cx="1817186"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Add partners, schemas, certificates, maps and agreements to the integration account</a:t>
              </a:r>
            </a:p>
          </p:txBody>
        </p:sp>
        <p:sp>
          <p:nvSpPr>
            <p:cNvPr id="9" name="Rectangle 8">
              <a:extLst>
                <a:ext uri="{FF2B5EF4-FFF2-40B4-BE49-F238E27FC236}">
                  <a16:creationId xmlns:a16="http://schemas.microsoft.com/office/drawing/2014/main" id="{3B70BFD4-C9D7-4C4F-AF20-24535BDBF309}"/>
                </a:ext>
              </a:extLst>
            </p:cNvPr>
            <p:cNvSpPr/>
            <p:nvPr/>
          </p:nvSpPr>
          <p:spPr bwMode="auto">
            <a:xfrm>
              <a:off x="5058758" y="3972333"/>
              <a:ext cx="1677090"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Create a logic app</a:t>
              </a:r>
            </a:p>
          </p:txBody>
        </p:sp>
        <p:sp>
          <p:nvSpPr>
            <p:cNvPr id="10" name="Rectangle 9">
              <a:extLst>
                <a:ext uri="{FF2B5EF4-FFF2-40B4-BE49-F238E27FC236}">
                  <a16:creationId xmlns:a16="http://schemas.microsoft.com/office/drawing/2014/main" id="{CC52E87E-1CEF-4318-AECB-CB27F1F1997E}"/>
                </a:ext>
              </a:extLst>
            </p:cNvPr>
            <p:cNvSpPr/>
            <p:nvPr/>
          </p:nvSpPr>
          <p:spPr bwMode="auto">
            <a:xfrm>
              <a:off x="7113242" y="3972333"/>
              <a:ext cx="1817186"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Link the logic app to the integration account</a:t>
              </a:r>
            </a:p>
          </p:txBody>
        </p:sp>
        <p:sp>
          <p:nvSpPr>
            <p:cNvPr id="11" name="Rectangle 10">
              <a:extLst>
                <a:ext uri="{FF2B5EF4-FFF2-40B4-BE49-F238E27FC236}">
                  <a16:creationId xmlns:a16="http://schemas.microsoft.com/office/drawing/2014/main" id="{E17B62AF-CB12-4849-B28F-0A5D6A63F6B6}"/>
                </a:ext>
              </a:extLst>
            </p:cNvPr>
            <p:cNvSpPr/>
            <p:nvPr/>
          </p:nvSpPr>
          <p:spPr bwMode="auto">
            <a:xfrm>
              <a:off x="9307821" y="3971926"/>
              <a:ext cx="2113747" cy="2108932"/>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In your logic app, use the partners, schemas, certificates, and agreements stored in the integration account</a:t>
              </a:r>
            </a:p>
          </p:txBody>
        </p:sp>
        <p:sp>
          <p:nvSpPr>
            <p:cNvPr id="12" name="Arrow: Right 11">
              <a:extLst>
                <a:ext uri="{FF2B5EF4-FFF2-40B4-BE49-F238E27FC236}">
                  <a16:creationId xmlns:a16="http://schemas.microsoft.com/office/drawing/2014/main" id="{5486D4D3-4BBB-43C6-B43A-4008BDAF29B2}"/>
                </a:ext>
                <a:ext uri="{C183D7F6-B498-43B3-948B-1728B52AA6E4}">
                  <adec:decorative xmlns:adec="http://schemas.microsoft.com/office/drawing/2017/decorative" val="1"/>
                </a:ext>
              </a:extLst>
            </p:cNvPr>
            <p:cNvSpPr/>
            <p:nvPr/>
          </p:nvSpPr>
          <p:spPr bwMode="auto">
            <a:xfrm>
              <a:off x="2508665" y="4703609"/>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A3B79773-4BD2-4BA4-A8CA-06DC146166FA}"/>
                </a:ext>
                <a:ext uri="{C183D7F6-B498-43B3-948B-1728B52AA6E4}">
                  <adec:decorative xmlns:adec="http://schemas.microsoft.com/office/drawing/2017/decorative" val="1"/>
                </a:ext>
              </a:extLst>
            </p:cNvPr>
            <p:cNvSpPr/>
            <p:nvPr/>
          </p:nvSpPr>
          <p:spPr bwMode="auto">
            <a:xfrm>
              <a:off x="4703245" y="4703608"/>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6BFFCAA1-3A69-4873-A72A-30FA3ED6CEE6}"/>
                </a:ext>
                <a:ext uri="{C183D7F6-B498-43B3-948B-1728B52AA6E4}">
                  <adec:decorative xmlns:adec="http://schemas.microsoft.com/office/drawing/2017/decorative" val="1"/>
                </a:ext>
              </a:extLst>
            </p:cNvPr>
            <p:cNvSpPr/>
            <p:nvPr/>
          </p:nvSpPr>
          <p:spPr bwMode="auto">
            <a:xfrm>
              <a:off x="6757729" y="4703608"/>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311C1C5D-8B17-4762-9A91-8ECF1734B395}"/>
                </a:ext>
                <a:ext uri="{C183D7F6-B498-43B3-948B-1728B52AA6E4}">
                  <adec:decorative xmlns:adec="http://schemas.microsoft.com/office/drawing/2017/decorative" val="1"/>
                </a:ext>
              </a:extLst>
            </p:cNvPr>
            <p:cNvSpPr/>
            <p:nvPr/>
          </p:nvSpPr>
          <p:spPr bwMode="auto">
            <a:xfrm>
              <a:off x="8952309" y="4703607"/>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9" name="Rectangle 18">
            <a:extLst>
              <a:ext uri="{FF2B5EF4-FFF2-40B4-BE49-F238E27FC236}">
                <a16:creationId xmlns:a16="http://schemas.microsoft.com/office/drawing/2014/main" id="{4B5C1E38-0494-4A62-A7A7-A0B75A4EAB91}"/>
              </a:ext>
            </a:extLst>
          </p:cNvPr>
          <p:cNvSpPr/>
          <p:nvPr/>
        </p:nvSpPr>
        <p:spPr>
          <a:xfrm>
            <a:off x="588263" y="1441300"/>
            <a:ext cx="11380573" cy="1631216"/>
          </a:xfrm>
          <a:prstGeom prst="rect">
            <a:avLst/>
          </a:prstGeom>
        </p:spPr>
        <p:txBody>
          <a:bodyPr wrap="square">
            <a:spAutoFit/>
          </a:bodyPr>
          <a:lstStyle/>
          <a:p>
            <a:pPr marL="514350" indent="-514350">
              <a:buFont typeface="+mj-lt"/>
              <a:buAutoNum type="arabicPeriod"/>
            </a:pPr>
            <a:r>
              <a:rPr lang="en-US" sz="2000" dirty="0"/>
              <a:t>Create an integration account in the Azure portal</a:t>
            </a:r>
          </a:p>
          <a:p>
            <a:pPr marL="514350" indent="-514350">
              <a:buFont typeface="+mj-lt"/>
              <a:buAutoNum type="arabicPeriod"/>
            </a:pPr>
            <a:r>
              <a:rPr lang="en-US" sz="2000" dirty="0"/>
              <a:t>Add partners, schemas, certificates, maps, and agreements to the integration account</a:t>
            </a:r>
          </a:p>
          <a:p>
            <a:pPr marL="514350" indent="-514350">
              <a:buFont typeface="+mj-lt"/>
              <a:buAutoNum type="arabicPeriod"/>
            </a:pPr>
            <a:r>
              <a:rPr lang="en-US" sz="2000" dirty="0"/>
              <a:t>Create a logic app</a:t>
            </a:r>
          </a:p>
          <a:p>
            <a:pPr marL="514350" indent="-514350">
              <a:buFont typeface="+mj-lt"/>
              <a:buAutoNum type="arabicPeriod"/>
            </a:pPr>
            <a:r>
              <a:rPr lang="en-US" sz="2000" dirty="0"/>
              <a:t>Link the logic app to the integration account</a:t>
            </a:r>
          </a:p>
          <a:p>
            <a:pPr marL="514350" indent="-514350">
              <a:buFont typeface="+mj-lt"/>
              <a:buAutoNum type="arabicPeriod"/>
            </a:pPr>
            <a:r>
              <a:rPr lang="en-US" sz="2000" dirty="0"/>
              <a:t>In your logic app, use the components stored in the integration account</a:t>
            </a:r>
          </a:p>
        </p:txBody>
      </p:sp>
    </p:spTree>
    <p:custDataLst>
      <p:tags r:id="rId1"/>
    </p:custDataLst>
    <p:extLst>
      <p:ext uri="{BB962C8B-B14F-4D97-AF65-F5344CB8AC3E}">
        <p14:creationId xmlns:p14="http://schemas.microsoft.com/office/powerpoint/2010/main" val="35384410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267C-5BC3-4CFC-9AEA-13ACC61C71E3}"/>
              </a:ext>
            </a:extLst>
          </p:cNvPr>
          <p:cNvSpPr>
            <a:spLocks noGrp="1"/>
          </p:cNvSpPr>
          <p:nvPr>
            <p:ph type="title"/>
          </p:nvPr>
        </p:nvSpPr>
        <p:spPr>
          <a:xfrm>
            <a:off x="588263" y="457200"/>
            <a:ext cx="11018520" cy="553998"/>
          </a:xfrm>
        </p:spPr>
        <p:txBody>
          <a:bodyPr/>
          <a:lstStyle/>
          <a:p>
            <a:r>
              <a:rPr lang="en-US" dirty="0"/>
              <a:t>Create logic apps by using Visual Studio</a:t>
            </a:r>
          </a:p>
        </p:txBody>
      </p:sp>
      <p:sp>
        <p:nvSpPr>
          <p:cNvPr id="3" name="Text Placeholder 2">
            <a:extLst>
              <a:ext uri="{FF2B5EF4-FFF2-40B4-BE49-F238E27FC236}">
                <a16:creationId xmlns:a16="http://schemas.microsoft.com/office/drawing/2014/main" id="{F2316A2E-1C7B-41A7-9E93-80D77B27C5EA}"/>
              </a:ext>
            </a:extLst>
          </p:cNvPr>
          <p:cNvSpPr>
            <a:spLocks noGrp="1"/>
          </p:cNvSpPr>
          <p:nvPr>
            <p:ph type="body" sz="quarter" idx="10"/>
          </p:nvPr>
        </p:nvSpPr>
        <p:spPr>
          <a:xfrm>
            <a:off x="584200" y="1435497"/>
            <a:ext cx="11018520" cy="3582519"/>
          </a:xfrm>
        </p:spPr>
        <p:txBody>
          <a:bodyPr/>
          <a:lstStyle/>
          <a:p>
            <a:r>
              <a:rPr lang="en-US" dirty="0">
                <a:latin typeface="+mn-lt"/>
              </a:rPr>
              <a:t>Save time and simplify complex processes with visual design tools</a:t>
            </a:r>
          </a:p>
          <a:p>
            <a:r>
              <a:rPr lang="en-US" dirty="0">
                <a:latin typeface="+mn-lt"/>
              </a:rPr>
              <a:t>Build logic apps from start to finish by using the Logic Apps Designer</a:t>
            </a:r>
          </a:p>
          <a:p>
            <a:pPr lvl="1"/>
            <a:r>
              <a:rPr lang="en-US" dirty="0"/>
              <a:t>Through your browser in the Azure portal</a:t>
            </a:r>
          </a:p>
          <a:p>
            <a:pPr lvl="1"/>
            <a:r>
              <a:rPr lang="en-US" dirty="0"/>
              <a:t>Through Visual Studio</a:t>
            </a:r>
          </a:p>
          <a:p>
            <a:r>
              <a:rPr lang="en-US" dirty="0">
                <a:latin typeface="+mn-lt"/>
              </a:rPr>
              <a:t>Start workflow with a trigger and actions directly in Visual Studio</a:t>
            </a:r>
          </a:p>
          <a:p>
            <a:r>
              <a:rPr lang="en-US" dirty="0">
                <a:latin typeface="+mn-lt"/>
              </a:rPr>
              <a:t>View, edit, and revise templates quickly by using existing code-based tools</a:t>
            </a:r>
          </a:p>
        </p:txBody>
      </p:sp>
    </p:spTree>
    <p:extLst>
      <p:ext uri="{BB962C8B-B14F-4D97-AF65-F5344CB8AC3E}">
        <p14:creationId xmlns:p14="http://schemas.microsoft.com/office/powerpoint/2010/main" val="28118709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a:t>
            </a:r>
          </a:p>
        </p:txBody>
      </p:sp>
      <p:pic>
        <p:nvPicPr>
          <p:cNvPr id="5" name="Picture 4" descr="Screenshot of the portal-based Logic Apps Designer displaying a simple logic app that transforms XML content based on a condition.">
            <a:extLst>
              <a:ext uri="{FF2B5EF4-FFF2-40B4-BE49-F238E27FC236}">
                <a16:creationId xmlns:a16="http://schemas.microsoft.com/office/drawing/2014/main" id="{46E30933-6ED3-49D3-AAE1-9725E2F77503}"/>
              </a:ext>
            </a:extLst>
          </p:cNvPr>
          <p:cNvPicPr>
            <a:picLocks noChangeAspect="1"/>
          </p:cNvPicPr>
          <p:nvPr/>
        </p:nvPicPr>
        <p:blipFill>
          <a:blip r:embed="rId4"/>
          <a:stretch>
            <a:fillRect/>
          </a:stretch>
        </p:blipFill>
        <p:spPr>
          <a:xfrm>
            <a:off x="1232514" y="1438656"/>
            <a:ext cx="9528852" cy="5050291"/>
          </a:xfrm>
          <a:prstGeom prst="rect">
            <a:avLst/>
          </a:prstGeom>
        </p:spPr>
      </p:pic>
    </p:spTree>
    <p:custDataLst>
      <p:tags r:id="rId1"/>
    </p:custDataLst>
    <p:extLst>
      <p:ext uri="{BB962C8B-B14F-4D97-AF65-F5344CB8AC3E}">
        <p14:creationId xmlns:p14="http://schemas.microsoft.com/office/powerpoint/2010/main" val="39385343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 – action search</a:t>
            </a:r>
          </a:p>
        </p:txBody>
      </p:sp>
      <p:pic>
        <p:nvPicPr>
          <p:cNvPr id="4" name="Picture 3" descr="Screenshot of the Logic Apps Designer. When you first decide to create an action, you must select an action from the list of available actions. A search bar makes it easier to find the specific action and connector you require.">
            <a:extLst>
              <a:ext uri="{FF2B5EF4-FFF2-40B4-BE49-F238E27FC236}">
                <a16:creationId xmlns:a16="http://schemas.microsoft.com/office/drawing/2014/main" id="{5DA98B75-9FDB-45FE-B5A3-17A688D8C78A}"/>
              </a:ext>
            </a:extLst>
          </p:cNvPr>
          <p:cNvPicPr>
            <a:picLocks noChangeAspect="1"/>
          </p:cNvPicPr>
          <p:nvPr/>
        </p:nvPicPr>
        <p:blipFill>
          <a:blip r:embed="rId3"/>
          <a:stretch>
            <a:fillRect/>
          </a:stretch>
        </p:blipFill>
        <p:spPr>
          <a:xfrm>
            <a:off x="1952624" y="1428750"/>
            <a:ext cx="7444680" cy="4839042"/>
          </a:xfrm>
          <a:prstGeom prst="rect">
            <a:avLst/>
          </a:prstGeom>
        </p:spPr>
      </p:pic>
    </p:spTree>
    <p:extLst>
      <p:ext uri="{BB962C8B-B14F-4D97-AF65-F5344CB8AC3E}">
        <p14:creationId xmlns:p14="http://schemas.microsoft.com/office/powerpoint/2010/main" val="17664051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dirty="0"/>
              <a:t>Logic Apps Designer – action configuration</a:t>
            </a:r>
          </a:p>
        </p:txBody>
      </p:sp>
      <p:pic>
        <p:nvPicPr>
          <p:cNvPr id="4" name="Picture 3" descr="Screenshot of the Logic Apps Designer. Once an action is selected, you will use the designer to configure the action. The configuration screen will be unique to each action.">
            <a:extLst>
              <a:ext uri="{FF2B5EF4-FFF2-40B4-BE49-F238E27FC236}">
                <a16:creationId xmlns:a16="http://schemas.microsoft.com/office/drawing/2014/main" id="{1336139A-D215-4EB7-B709-4DD61E391C44}"/>
              </a:ext>
            </a:extLst>
          </p:cNvPr>
          <p:cNvPicPr>
            <a:picLocks noChangeAspect="1"/>
          </p:cNvPicPr>
          <p:nvPr/>
        </p:nvPicPr>
        <p:blipFill>
          <a:blip r:embed="rId4"/>
          <a:stretch>
            <a:fillRect/>
          </a:stretch>
        </p:blipFill>
        <p:spPr>
          <a:xfrm>
            <a:off x="1400957" y="1428750"/>
            <a:ext cx="9390086" cy="4225539"/>
          </a:xfrm>
          <a:prstGeom prst="rect">
            <a:avLst/>
          </a:prstGeom>
        </p:spPr>
      </p:pic>
    </p:spTree>
    <p:custDataLst>
      <p:tags r:id="rId1"/>
    </p:custDataLst>
    <p:extLst>
      <p:ext uri="{BB962C8B-B14F-4D97-AF65-F5344CB8AC3E}">
        <p14:creationId xmlns:p14="http://schemas.microsoft.com/office/powerpoint/2010/main" val="34615635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a:t>Logic Apps Designer </a:t>
            </a:r>
            <a:r>
              <a:rPr lang="en-US" dirty="0"/>
              <a:t>– dynamic content</a:t>
            </a:r>
          </a:p>
        </p:txBody>
      </p:sp>
      <p:pic>
        <p:nvPicPr>
          <p:cNvPr id="4" name="Picture 3" descr="Screenshot of the Logic Apps Designer. A side panel makes it easier to add expressions that reference variables, input and output from other locations in the workflow. In this example, an output of the previous trigger or action is used in the current action.">
            <a:extLst>
              <a:ext uri="{FF2B5EF4-FFF2-40B4-BE49-F238E27FC236}">
                <a16:creationId xmlns:a16="http://schemas.microsoft.com/office/drawing/2014/main" id="{9481D792-637E-4A0A-84D4-10E0CB216063}"/>
              </a:ext>
            </a:extLst>
          </p:cNvPr>
          <p:cNvPicPr>
            <a:picLocks noChangeAspect="1"/>
          </p:cNvPicPr>
          <p:nvPr/>
        </p:nvPicPr>
        <p:blipFill>
          <a:blip r:embed="rId4"/>
          <a:stretch>
            <a:fillRect/>
          </a:stretch>
        </p:blipFill>
        <p:spPr>
          <a:xfrm>
            <a:off x="2083111" y="1438656"/>
            <a:ext cx="8025779" cy="4815467"/>
          </a:xfrm>
          <a:prstGeom prst="rect">
            <a:avLst/>
          </a:prstGeom>
        </p:spPr>
      </p:pic>
    </p:spTree>
    <p:custDataLst>
      <p:tags r:id="rId1"/>
    </p:custDataLst>
    <p:extLst>
      <p:ext uri="{BB962C8B-B14F-4D97-AF65-F5344CB8AC3E}">
        <p14:creationId xmlns:p14="http://schemas.microsoft.com/office/powerpoint/2010/main" val="11996388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28000-7205-433A-BC63-6E1CEDE83655}"/>
              </a:ext>
            </a:extLst>
          </p:cNvPr>
          <p:cNvSpPr>
            <a:spLocks noGrp="1"/>
          </p:cNvSpPr>
          <p:nvPr>
            <p:ph type="title"/>
          </p:nvPr>
        </p:nvSpPr>
        <p:spPr/>
        <p:txBody>
          <a:bodyPr/>
          <a:lstStyle/>
          <a:p>
            <a:r>
              <a:rPr lang="en-US" dirty="0"/>
              <a:t>Schedule triggers</a:t>
            </a:r>
          </a:p>
        </p:txBody>
      </p:sp>
      <p:grpSp>
        <p:nvGrpSpPr>
          <p:cNvPr id="2" name="Group 1" descr="The slide has a diagram that depicts a logic app workflow that is invoked by a trigger, fired based on a schedule, multiple times over its lifespan.">
            <a:extLst>
              <a:ext uri="{FF2B5EF4-FFF2-40B4-BE49-F238E27FC236}">
                <a16:creationId xmlns:a16="http://schemas.microsoft.com/office/drawing/2014/main" id="{E30267BA-56AF-429B-BA96-A67A44DE7289}"/>
              </a:ext>
            </a:extLst>
          </p:cNvPr>
          <p:cNvGrpSpPr/>
          <p:nvPr/>
        </p:nvGrpSpPr>
        <p:grpSpPr>
          <a:xfrm>
            <a:off x="588263" y="1892300"/>
            <a:ext cx="10399930" cy="3379782"/>
            <a:chOff x="588263" y="1892300"/>
            <a:chExt cx="10399930" cy="3379782"/>
          </a:xfrm>
        </p:grpSpPr>
        <p:cxnSp>
          <p:nvCxnSpPr>
            <p:cNvPr id="36" name="Straight Arrow Connector 35">
              <a:extLst>
                <a:ext uri="{FF2B5EF4-FFF2-40B4-BE49-F238E27FC236}">
                  <a16:creationId xmlns:a16="http://schemas.microsoft.com/office/drawing/2014/main" id="{34154642-9570-40C2-9B65-C2DE7ADFA556}"/>
                </a:ext>
              </a:extLst>
            </p:cNvPr>
            <p:cNvCxnSpPr>
              <a:cxnSpLocks/>
            </p:cNvCxnSpPr>
            <p:nvPr/>
          </p:nvCxnSpPr>
          <p:spPr>
            <a:xfrm>
              <a:off x="3009900" y="3038475"/>
              <a:ext cx="3086100"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DEF5CA9-9550-41CA-86A4-A5A382F04FE8}"/>
                </a:ext>
              </a:extLst>
            </p:cNvPr>
            <p:cNvCxnSpPr>
              <a:cxnSpLocks/>
            </p:cNvCxnSpPr>
            <p:nvPr/>
          </p:nvCxnSpPr>
          <p:spPr>
            <a:xfrm>
              <a:off x="3009900" y="3314700"/>
              <a:ext cx="3086100" cy="666750"/>
            </a:xfrm>
            <a:prstGeom prst="bentConnector3">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660BCBF-A1D9-4281-84B9-1A746EC79568}"/>
                </a:ext>
              </a:extLst>
            </p:cNvPr>
            <p:cNvCxnSpPr>
              <a:cxnSpLocks/>
            </p:cNvCxnSpPr>
            <p:nvPr/>
          </p:nvCxnSpPr>
          <p:spPr>
            <a:xfrm>
              <a:off x="3009900" y="3594100"/>
              <a:ext cx="3048000" cy="1282700"/>
            </a:xfrm>
            <a:prstGeom prst="bentConnector3">
              <a:avLst>
                <a:gd name="adj1" fmla="val 42500"/>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2C47F93F-8D8A-43E7-A300-7F35B2EBB556}"/>
                </a:ext>
              </a:extLst>
            </p:cNvPr>
            <p:cNvGrpSpPr/>
            <p:nvPr/>
          </p:nvGrpSpPr>
          <p:grpSpPr>
            <a:xfrm>
              <a:off x="588263" y="1892300"/>
              <a:ext cx="2472438" cy="2188349"/>
              <a:chOff x="1083563" y="1892300"/>
              <a:chExt cx="2472438" cy="2188349"/>
            </a:xfrm>
          </p:grpSpPr>
          <p:sp>
            <p:nvSpPr>
              <p:cNvPr id="30" name="TextBox 29">
                <a:extLst>
                  <a:ext uri="{FF2B5EF4-FFF2-40B4-BE49-F238E27FC236}">
                    <a16:creationId xmlns:a16="http://schemas.microsoft.com/office/drawing/2014/main" id="{393F7065-7509-4CE6-9E93-30F1A0D1F7E9}"/>
                  </a:ext>
                </a:extLst>
              </p:cNvPr>
              <p:cNvSpPr txBox="1"/>
              <p:nvPr/>
            </p:nvSpPr>
            <p:spPr>
              <a:xfrm>
                <a:off x="1083563" y="3803650"/>
                <a:ext cx="2472438" cy="276999"/>
              </a:xfrm>
              <a:prstGeom prst="rect">
                <a:avLst/>
              </a:prstGeom>
              <a:noFill/>
            </p:spPr>
            <p:txBody>
              <a:bodyPr wrap="square" lIns="0" tIns="0" rIns="0" bIns="0" rtlCol="0">
                <a:spAutoFit/>
              </a:bodyPr>
              <a:lstStyle/>
              <a:p>
                <a:pPr algn="r"/>
                <a:r>
                  <a:rPr lang="en-US" sz="1800" dirty="0">
                    <a:latin typeface="+mj-lt"/>
                    <a:cs typeface="Segoe UI" panose="020B0502040204020203" pitchFamily="34" charset="0"/>
                  </a:rPr>
                  <a:t>Scheduled trigger </a:t>
                </a:r>
                <a:endParaRPr lang="en-US" sz="1800" dirty="0">
                  <a:gradFill>
                    <a:gsLst>
                      <a:gs pos="2917">
                        <a:schemeClr val="tx1"/>
                      </a:gs>
                      <a:gs pos="30000">
                        <a:schemeClr val="tx1"/>
                      </a:gs>
                    </a:gsLst>
                    <a:lin ang="5400000" scaled="0"/>
                  </a:gradFill>
                  <a:latin typeface="+mj-lt"/>
                  <a:cs typeface="Segoe UI" panose="020B0502040204020203" pitchFamily="34" charset="0"/>
                </a:endParaRPr>
              </a:p>
            </p:txBody>
          </p:sp>
          <p:grpSp>
            <p:nvGrpSpPr>
              <p:cNvPr id="54" name="Group 53">
                <a:extLst>
                  <a:ext uri="{FF2B5EF4-FFF2-40B4-BE49-F238E27FC236}">
                    <a16:creationId xmlns:a16="http://schemas.microsoft.com/office/drawing/2014/main" id="{4051F21E-F2F0-40A2-B6EC-B5A41624A6DC}"/>
                  </a:ext>
                </a:extLst>
              </p:cNvPr>
              <p:cNvGrpSpPr/>
              <p:nvPr/>
            </p:nvGrpSpPr>
            <p:grpSpPr>
              <a:xfrm>
                <a:off x="1219200" y="1892300"/>
                <a:ext cx="2286000" cy="1822450"/>
                <a:chOff x="1219200" y="1892300"/>
                <a:chExt cx="2286000" cy="1822450"/>
              </a:xfrm>
            </p:grpSpPr>
            <p:pic>
              <p:nvPicPr>
                <p:cNvPr id="14" name="Graphic 13" descr="The diagram depicts a logic app workflow that is invoked by a trigger, fired based on a schedule, multiple times over its lifespan.&#10;">
                  <a:extLst>
                    <a:ext uri="{FF2B5EF4-FFF2-40B4-BE49-F238E27FC236}">
                      <a16:creationId xmlns:a16="http://schemas.microsoft.com/office/drawing/2014/main" id="{E568EC21-2642-4714-906A-78C6247EA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8850" y="2438400"/>
                  <a:ext cx="1276350" cy="1276350"/>
                </a:xfrm>
                <a:prstGeom prst="rect">
                  <a:avLst/>
                </a:prstGeom>
              </p:spPr>
            </p:pic>
            <p:sp>
              <p:nvSpPr>
                <p:cNvPr id="33" name="Oval 32">
                  <a:extLst>
                    <a:ext uri="{FF2B5EF4-FFF2-40B4-BE49-F238E27FC236}">
                      <a16:creationId xmlns:a16="http://schemas.microsoft.com/office/drawing/2014/main" id="{C2A3AD72-F6C0-416E-B883-36056C3CF0C3}"/>
                    </a:ext>
                  </a:extLst>
                </p:cNvPr>
                <p:cNvSpPr/>
                <p:nvPr/>
              </p:nvSpPr>
              <p:spPr bwMode="auto">
                <a:xfrm>
                  <a:off x="1219200" y="1892300"/>
                  <a:ext cx="1390650" cy="13906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a:extLst>
                    <a:ext uri="{FF2B5EF4-FFF2-40B4-BE49-F238E27FC236}">
                      <a16:creationId xmlns:a16="http://schemas.microsoft.com/office/drawing/2014/main" id="{369595B7-9EF0-4A5A-ACEE-005BB14F2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299" y="2025650"/>
                  <a:ext cx="820196" cy="812384"/>
                </a:xfrm>
                <a:prstGeom prst="rect">
                  <a:avLst/>
                </a:prstGeom>
              </p:spPr>
            </p:pic>
          </p:grpSp>
        </p:grpSp>
        <p:grpSp>
          <p:nvGrpSpPr>
            <p:cNvPr id="46" name="Group 45">
              <a:extLst>
                <a:ext uri="{FF2B5EF4-FFF2-40B4-BE49-F238E27FC236}">
                  <a16:creationId xmlns:a16="http://schemas.microsoft.com/office/drawing/2014/main" id="{5F30AB45-2B7E-4F9E-A5EB-7D0AB2C01F6A}"/>
                </a:ext>
              </a:extLst>
            </p:cNvPr>
            <p:cNvGrpSpPr/>
            <p:nvPr/>
          </p:nvGrpSpPr>
          <p:grpSpPr>
            <a:xfrm>
              <a:off x="6311900" y="2388507"/>
              <a:ext cx="4676293" cy="2883575"/>
              <a:chOff x="6778172" y="2025651"/>
              <a:chExt cx="4676293" cy="2735036"/>
            </a:xfrm>
          </p:grpSpPr>
          <p:grpSp>
            <p:nvGrpSpPr>
              <p:cNvPr id="16" name="Group 15">
                <a:extLst>
                  <a:ext uri="{FF2B5EF4-FFF2-40B4-BE49-F238E27FC236}">
                    <a16:creationId xmlns:a16="http://schemas.microsoft.com/office/drawing/2014/main" id="{DFC0408E-8B42-48D5-8A71-342511D1A308}"/>
                  </a:ext>
                </a:extLst>
              </p:cNvPr>
              <p:cNvGrpSpPr/>
              <p:nvPr/>
            </p:nvGrpSpPr>
            <p:grpSpPr>
              <a:xfrm>
                <a:off x="6778172" y="2025651"/>
                <a:ext cx="4676293" cy="2735036"/>
                <a:chOff x="3875315" y="1856373"/>
                <a:chExt cx="5660571" cy="3310713"/>
              </a:xfrm>
            </p:grpSpPr>
            <p:sp>
              <p:nvSpPr>
                <p:cNvPr id="17" name="Rectangle 16">
                  <a:extLst>
                    <a:ext uri="{FF2B5EF4-FFF2-40B4-BE49-F238E27FC236}">
                      <a16:creationId xmlns:a16="http://schemas.microsoft.com/office/drawing/2014/main" id="{DF39D49E-5C07-4527-ACE6-D69F92A0FA61}"/>
                    </a:ext>
                  </a:extLst>
                </p:cNvPr>
                <p:cNvSpPr/>
                <p:nvPr/>
              </p:nvSpPr>
              <p:spPr bwMode="auto">
                <a:xfrm>
                  <a:off x="3904343" y="2336800"/>
                  <a:ext cx="5631543" cy="2830286"/>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solidFill>
                      <a:schemeClr val="tx1"/>
                    </a:solidFill>
                    <a:latin typeface="+mj-lt"/>
                    <a:cs typeface="Segoe UI" pitchFamily="34" charset="0"/>
                  </a:endParaRPr>
                </a:p>
              </p:txBody>
            </p:sp>
            <p:sp>
              <p:nvSpPr>
                <p:cNvPr id="22" name="TextBox 21">
                  <a:extLst>
                    <a:ext uri="{FF2B5EF4-FFF2-40B4-BE49-F238E27FC236}">
                      <a16:creationId xmlns:a16="http://schemas.microsoft.com/office/drawing/2014/main" id="{F76E1675-799B-49B8-BFC0-F85E29CC11D8}"/>
                    </a:ext>
                  </a:extLst>
                </p:cNvPr>
                <p:cNvSpPr txBox="1"/>
                <p:nvPr/>
              </p:nvSpPr>
              <p:spPr>
                <a:xfrm>
                  <a:off x="3875315" y="1856373"/>
                  <a:ext cx="3193143" cy="338554"/>
                </a:xfrm>
                <a:prstGeom prst="rect">
                  <a:avLst/>
                </a:prstGeom>
                <a:noFill/>
              </p:spPr>
              <p:txBody>
                <a:bodyPr wrap="square" lIns="0" tIns="0" rIns="0" bIns="0" rtlCol="0">
                  <a:spAutoFit/>
                </a:bodyPr>
                <a:lstStyle/>
                <a:p>
                  <a:r>
                    <a:rPr lang="en-IN" sz="2200" dirty="0">
                      <a:latin typeface="+mj-lt"/>
                      <a:cs typeface="Segoe UI" pitchFamily="34" charset="0"/>
                    </a:rPr>
                    <a:t>Workflow</a:t>
                  </a:r>
                  <a:endParaRPr lang="en-US" sz="2200" dirty="0">
                    <a:latin typeface="+mj-lt"/>
                    <a:cs typeface="Segoe UI" pitchFamily="34" charset="0"/>
                  </a:endParaRPr>
                </a:p>
              </p:txBody>
            </p:sp>
            <p:sp>
              <p:nvSpPr>
                <p:cNvPr id="23" name="Rectangle 22">
                  <a:extLst>
                    <a:ext uri="{FF2B5EF4-FFF2-40B4-BE49-F238E27FC236}">
                      <a16:creationId xmlns:a16="http://schemas.microsoft.com/office/drawing/2014/main" id="{C360586A-6664-4BB3-9A00-E42A199DF77A}"/>
                    </a:ext>
                  </a:extLst>
                </p:cNvPr>
                <p:cNvSpPr/>
                <p:nvPr/>
              </p:nvSpPr>
              <p:spPr bwMode="auto">
                <a:xfrm>
                  <a:off x="4154108"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5" name="Rectangle 24">
                  <a:extLst>
                    <a:ext uri="{FF2B5EF4-FFF2-40B4-BE49-F238E27FC236}">
                      <a16:creationId xmlns:a16="http://schemas.microsoft.com/office/drawing/2014/main" id="{9D6016FB-F396-4AAF-B3DE-3EE91882A658}"/>
                    </a:ext>
                  </a:extLst>
                </p:cNvPr>
                <p:cNvSpPr/>
                <p:nvPr/>
              </p:nvSpPr>
              <p:spPr bwMode="auto">
                <a:xfrm>
                  <a:off x="6122911"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6" name="Rectangle 25">
                  <a:extLst>
                    <a:ext uri="{FF2B5EF4-FFF2-40B4-BE49-F238E27FC236}">
                      <a16:creationId xmlns:a16="http://schemas.microsoft.com/office/drawing/2014/main" id="{27190F54-18FC-4FF8-BF6C-AD9426D61AEC}"/>
                    </a:ext>
                  </a:extLst>
                </p:cNvPr>
                <p:cNvSpPr/>
                <p:nvPr/>
              </p:nvSpPr>
              <p:spPr bwMode="auto">
                <a:xfrm>
                  <a:off x="8091714"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7" name="Rectangle 26">
                  <a:extLst>
                    <a:ext uri="{FF2B5EF4-FFF2-40B4-BE49-F238E27FC236}">
                      <a16:creationId xmlns:a16="http://schemas.microsoft.com/office/drawing/2014/main" id="{7726B456-5CEA-48C7-8CC3-63FB79CB98D2}"/>
                    </a:ext>
                  </a:extLst>
                </p:cNvPr>
                <p:cNvSpPr/>
                <p:nvPr/>
              </p:nvSpPr>
              <p:spPr bwMode="auto">
                <a:xfrm>
                  <a:off x="4154108"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8" name="Rectangle 27">
                  <a:extLst>
                    <a:ext uri="{FF2B5EF4-FFF2-40B4-BE49-F238E27FC236}">
                      <a16:creationId xmlns:a16="http://schemas.microsoft.com/office/drawing/2014/main" id="{3A394700-6203-40C8-B77B-FF90BC2E6C6E}"/>
                    </a:ext>
                  </a:extLst>
                </p:cNvPr>
                <p:cNvSpPr/>
                <p:nvPr/>
              </p:nvSpPr>
              <p:spPr bwMode="auto">
                <a:xfrm>
                  <a:off x="6122911"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9" name="Rectangle 28">
                  <a:extLst>
                    <a:ext uri="{FF2B5EF4-FFF2-40B4-BE49-F238E27FC236}">
                      <a16:creationId xmlns:a16="http://schemas.microsoft.com/office/drawing/2014/main" id="{DD9E15A8-EB03-4C72-BD5C-5B3C86C153D4}"/>
                    </a:ext>
                  </a:extLst>
                </p:cNvPr>
                <p:cNvSpPr/>
                <p:nvPr/>
              </p:nvSpPr>
              <p:spPr bwMode="auto">
                <a:xfrm>
                  <a:off x="8091714"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grpSp>
          <p:cxnSp>
            <p:nvCxnSpPr>
              <p:cNvPr id="7" name="Straight Arrow Connector 6">
                <a:extLst>
                  <a:ext uri="{FF2B5EF4-FFF2-40B4-BE49-F238E27FC236}">
                    <a16:creationId xmlns:a16="http://schemas.microsoft.com/office/drawing/2014/main" id="{18305B08-3922-40A6-9554-EB335B9A38F4}"/>
                  </a:ext>
                </a:extLst>
              </p:cNvPr>
              <p:cNvCxnSpPr>
                <a:stCxn id="23" idx="3"/>
                <a:endCxn id="25" idx="1"/>
              </p:cNvCxnSpPr>
              <p:nvPr/>
            </p:nvCxnSpPr>
            <p:spPr>
              <a:xfrm>
                <a:off x="7931757" y="2931387"/>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86C89E-231F-457B-9016-54FB801CD0B0}"/>
                  </a:ext>
                </a:extLst>
              </p:cNvPr>
              <p:cNvCxnSpPr>
                <a:stCxn id="25" idx="3"/>
                <a:endCxn id="26" idx="1"/>
              </p:cNvCxnSpPr>
              <p:nvPr/>
            </p:nvCxnSpPr>
            <p:spPr>
              <a:xfrm>
                <a:off x="9558218" y="2931387"/>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E1B214-79BB-4A18-B70A-12B4FF73D41F}"/>
                  </a:ext>
                </a:extLst>
              </p:cNvPr>
              <p:cNvCxnSpPr>
                <a:stCxn id="26" idx="2"/>
                <a:endCxn id="29" idx="0"/>
              </p:cNvCxnSpPr>
              <p:nvPr/>
            </p:nvCxnSpPr>
            <p:spPr>
              <a:xfrm>
                <a:off x="10723045" y="3253599"/>
                <a:ext cx="0" cy="644554"/>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C4173C-146B-4D3B-A014-D6E2C4E3CFA3}"/>
                  </a:ext>
                </a:extLst>
              </p:cNvPr>
              <p:cNvCxnSpPr>
                <a:stCxn id="29" idx="1"/>
                <a:endCxn id="28" idx="3"/>
              </p:cNvCxnSpPr>
              <p:nvPr/>
            </p:nvCxnSpPr>
            <p:spPr>
              <a:xfrm flipH="1">
                <a:off x="9558218" y="4220365"/>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81ABC53-6C7B-4A14-A360-E02EA42F5D92}"/>
                  </a:ext>
                </a:extLst>
              </p:cNvPr>
              <p:cNvCxnSpPr>
                <a:stCxn id="28" idx="1"/>
                <a:endCxn id="27" idx="3"/>
              </p:cNvCxnSpPr>
              <p:nvPr/>
            </p:nvCxnSpPr>
            <p:spPr>
              <a:xfrm flipH="1">
                <a:off x="7931757" y="4220365"/>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4757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2AE6-9F6A-46D3-9FDD-C5487AE5529D}"/>
              </a:ext>
            </a:extLst>
          </p:cNvPr>
          <p:cNvSpPr>
            <a:spLocks noGrp="1"/>
          </p:cNvSpPr>
          <p:nvPr>
            <p:ph type="title"/>
          </p:nvPr>
        </p:nvSpPr>
        <p:spPr/>
        <p:txBody>
          <a:bodyPr/>
          <a:lstStyle/>
          <a:p>
            <a:r>
              <a:rPr lang="en-US" dirty="0"/>
              <a:t>Scheduling recurrence</a:t>
            </a:r>
          </a:p>
        </p:txBody>
      </p:sp>
      <p:sp>
        <p:nvSpPr>
          <p:cNvPr id="3" name="Text Placeholder 2">
            <a:extLst>
              <a:ext uri="{FF2B5EF4-FFF2-40B4-BE49-F238E27FC236}">
                <a16:creationId xmlns:a16="http://schemas.microsoft.com/office/drawing/2014/main" id="{06283278-E366-4968-9F18-56EAA06EB594}"/>
              </a:ext>
            </a:extLst>
          </p:cNvPr>
          <p:cNvSpPr>
            <a:spLocks noGrp="1"/>
          </p:cNvSpPr>
          <p:nvPr>
            <p:ph type="body" sz="quarter" idx="10"/>
          </p:nvPr>
        </p:nvSpPr>
        <p:spPr>
          <a:xfrm>
            <a:off x="584200" y="1435497"/>
            <a:ext cx="5943600" cy="4912114"/>
          </a:xfrm>
        </p:spPr>
        <p:txBody>
          <a:bodyPr/>
          <a:lstStyle/>
          <a:p>
            <a:r>
              <a:rPr lang="en-US" dirty="0"/>
              <a:t>Simple recurrence:</a:t>
            </a:r>
          </a:p>
          <a:p>
            <a:pPr lvl="1"/>
            <a:r>
              <a:rPr lang="en-US" dirty="0"/>
              <a:t>Interval and frequency</a:t>
            </a:r>
          </a:p>
          <a:p>
            <a:pPr lvl="1"/>
            <a:r>
              <a:rPr lang="en-US" dirty="0"/>
              <a:t>Examples: every 30 seconds, 5 minutes, or 1 month</a:t>
            </a:r>
          </a:p>
          <a:p>
            <a:r>
              <a:rPr lang="en-US" dirty="0"/>
              <a:t>Start time:</a:t>
            </a:r>
          </a:p>
          <a:p>
            <a:pPr lvl="1"/>
            <a:r>
              <a:rPr lang="en-US" dirty="0"/>
              <a:t>Date and time for the first execution</a:t>
            </a:r>
          </a:p>
          <a:p>
            <a:pPr lvl="1"/>
            <a:r>
              <a:rPr lang="en-US" dirty="0"/>
              <a:t>Not earlier than the date and time for prescribed schedules</a:t>
            </a:r>
          </a:p>
          <a:p>
            <a:r>
              <a:rPr lang="en-US" dirty="0"/>
              <a:t>Complex schedules:</a:t>
            </a:r>
          </a:p>
          <a:p>
            <a:pPr lvl="1"/>
            <a:r>
              <a:rPr lang="en-US" dirty="0"/>
              <a:t>Specify minutes, hours, weekdays, or days of the month of the recurrence</a:t>
            </a:r>
          </a:p>
          <a:p>
            <a:pPr lvl="1"/>
            <a:r>
              <a:rPr lang="en-US" dirty="0"/>
              <a:t>Examples: every Sunday at noon or every 15 minutes during work hours</a:t>
            </a:r>
          </a:p>
        </p:txBody>
      </p:sp>
      <p:pic>
        <p:nvPicPr>
          <p:cNvPr id="4" name="Picture 3" descr="The screenshot depicts a logic app workflow that has a recurrence trigger set to run a workflow at 9:00 AM Pacific Time on Monday of each week starting from September 24, 2018.">
            <a:extLst>
              <a:ext uri="{FF2B5EF4-FFF2-40B4-BE49-F238E27FC236}">
                <a16:creationId xmlns:a16="http://schemas.microsoft.com/office/drawing/2014/main" id="{37D75CA5-AC50-45ED-9E0C-653301572DC5}"/>
              </a:ext>
            </a:extLst>
          </p:cNvPr>
          <p:cNvPicPr>
            <a:picLocks noChangeAspect="1"/>
          </p:cNvPicPr>
          <p:nvPr/>
        </p:nvPicPr>
        <p:blipFill>
          <a:blip r:embed="rId3"/>
          <a:stretch>
            <a:fillRect/>
          </a:stretch>
        </p:blipFill>
        <p:spPr>
          <a:xfrm>
            <a:off x="6898384" y="1778818"/>
            <a:ext cx="5039160" cy="3511430"/>
          </a:xfrm>
          <a:prstGeom prst="rect">
            <a:avLst/>
          </a:prstGeom>
        </p:spPr>
      </p:pic>
    </p:spTree>
    <p:extLst>
      <p:ext uri="{BB962C8B-B14F-4D97-AF65-F5344CB8AC3E}">
        <p14:creationId xmlns:p14="http://schemas.microsoft.com/office/powerpoint/2010/main" val="17819665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C341-DBF3-4CD9-956F-2AF033F7A92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544B603C-0129-4F58-A9C9-841CF4076FDF}"/>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fr-FR" dirty="0"/>
              <a:t>Azure Logic Apps</a:t>
            </a:r>
          </a:p>
          <a:p>
            <a:pPr marL="342900" indent="-34290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69923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BD758A-BA1E-4698-B40D-55E35DD87789}"/>
              </a:ext>
            </a:extLst>
          </p:cNvPr>
          <p:cNvSpPr>
            <a:spLocks noGrp="1"/>
          </p:cNvSpPr>
          <p:nvPr>
            <p:ph type="title"/>
          </p:nvPr>
        </p:nvSpPr>
        <p:spPr/>
        <p:txBody>
          <a:bodyPr/>
          <a:lstStyle/>
          <a:p>
            <a:r>
              <a:rPr lang="en-US" dirty="0"/>
              <a:t>Schedule trigger types</a:t>
            </a:r>
          </a:p>
        </p:txBody>
      </p:sp>
      <p:grpSp>
        <p:nvGrpSpPr>
          <p:cNvPr id="51" name="Group 50" descr="The diagram depicts a recurring trigger that fires every 10 seconds and captures the events that happened in the preceding 10 seconds.">
            <a:extLst>
              <a:ext uri="{FF2B5EF4-FFF2-40B4-BE49-F238E27FC236}">
                <a16:creationId xmlns:a16="http://schemas.microsoft.com/office/drawing/2014/main" id="{5116E6D3-D847-45FA-87CD-D10328C22881}"/>
              </a:ext>
            </a:extLst>
          </p:cNvPr>
          <p:cNvGrpSpPr/>
          <p:nvPr/>
        </p:nvGrpSpPr>
        <p:grpSpPr>
          <a:xfrm>
            <a:off x="584200" y="2019300"/>
            <a:ext cx="4885210" cy="2646000"/>
            <a:chOff x="584200" y="2019300"/>
            <a:chExt cx="4885210" cy="2646000"/>
          </a:xfrm>
        </p:grpSpPr>
        <p:sp>
          <p:nvSpPr>
            <p:cNvPr id="11" name="TextBox 10">
              <a:extLst>
                <a:ext uri="{FF2B5EF4-FFF2-40B4-BE49-F238E27FC236}">
                  <a16:creationId xmlns:a16="http://schemas.microsoft.com/office/drawing/2014/main" id="{A88064E4-A878-4574-996A-2C75DD59077D}"/>
                </a:ext>
              </a:extLst>
            </p:cNvPr>
            <p:cNvSpPr txBox="1"/>
            <p:nvPr/>
          </p:nvSpPr>
          <p:spPr>
            <a:xfrm>
              <a:off x="584200" y="2019300"/>
              <a:ext cx="3937000" cy="338554"/>
            </a:xfrm>
            <a:prstGeom prst="rect">
              <a:avLst/>
            </a:prstGeom>
            <a:noFill/>
          </p:spPr>
          <p:txBody>
            <a:bodyPr wrap="square" lIns="0" tIns="0" rIns="0" bIns="0" rtlCol="0">
              <a:spAutoFit/>
            </a:bodyPr>
            <a:lstStyle/>
            <a:p>
              <a:r>
                <a:rPr lang="en-US" sz="2200" dirty="0">
                  <a:latin typeface="+mj-lt"/>
                </a:rPr>
                <a:t>Recurrence</a:t>
              </a:r>
            </a:p>
          </p:txBody>
        </p:sp>
        <p:grpSp>
          <p:nvGrpSpPr>
            <p:cNvPr id="30" name="Group 29">
              <a:extLst>
                <a:ext uri="{FF2B5EF4-FFF2-40B4-BE49-F238E27FC236}">
                  <a16:creationId xmlns:a16="http://schemas.microsoft.com/office/drawing/2014/main" id="{F83B0DD7-AFCD-47FC-B22C-2D961969EA3B}"/>
                </a:ext>
              </a:extLst>
            </p:cNvPr>
            <p:cNvGrpSpPr/>
            <p:nvPr/>
          </p:nvGrpSpPr>
          <p:grpSpPr>
            <a:xfrm>
              <a:off x="584200" y="2728784"/>
              <a:ext cx="4885210" cy="1936516"/>
              <a:chOff x="584200" y="2728784"/>
              <a:chExt cx="4885210" cy="1936516"/>
            </a:xfrm>
          </p:grpSpPr>
          <p:grpSp>
            <p:nvGrpSpPr>
              <p:cNvPr id="27" name="Group 26">
                <a:extLst>
                  <a:ext uri="{FF2B5EF4-FFF2-40B4-BE49-F238E27FC236}">
                    <a16:creationId xmlns:a16="http://schemas.microsoft.com/office/drawing/2014/main" id="{C5F3E810-9189-47B0-A649-F767EE78F56D}"/>
                  </a:ext>
                </a:extLst>
              </p:cNvPr>
              <p:cNvGrpSpPr/>
              <p:nvPr/>
            </p:nvGrpSpPr>
            <p:grpSpPr>
              <a:xfrm>
                <a:off x="584200" y="2728784"/>
                <a:ext cx="4885210" cy="944941"/>
                <a:chOff x="584200" y="2728784"/>
                <a:chExt cx="4885210" cy="944941"/>
              </a:xfrm>
            </p:grpSpPr>
            <p:cxnSp>
              <p:nvCxnSpPr>
                <p:cNvPr id="13" name="Straight Arrow Connector 12">
                  <a:extLst>
                    <a:ext uri="{FF2B5EF4-FFF2-40B4-BE49-F238E27FC236}">
                      <a16:creationId xmlns:a16="http://schemas.microsoft.com/office/drawing/2014/main" id="{8F1697ED-C762-4386-89A5-304357F2BC83}"/>
                    </a:ext>
                  </a:extLst>
                </p:cNvPr>
                <p:cNvCxnSpPr/>
                <p:nvPr/>
              </p:nvCxnSpPr>
              <p:spPr>
                <a:xfrm>
                  <a:off x="584200" y="3403725"/>
                  <a:ext cx="4749800"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C0147129-21A7-40FE-BA1C-C9C4F82D61CC}"/>
                    </a:ext>
                  </a:extLst>
                </p:cNvPr>
                <p:cNvGrpSpPr/>
                <p:nvPr/>
              </p:nvGrpSpPr>
              <p:grpSpPr>
                <a:xfrm>
                  <a:off x="584200" y="3133725"/>
                  <a:ext cx="3429000" cy="540000"/>
                  <a:chOff x="584200" y="3076575"/>
                  <a:chExt cx="3429000" cy="723900"/>
                </a:xfrm>
              </p:grpSpPr>
              <p:cxnSp>
                <p:nvCxnSpPr>
                  <p:cNvPr id="15" name="Straight Connector 14">
                    <a:extLst>
                      <a:ext uri="{FF2B5EF4-FFF2-40B4-BE49-F238E27FC236}">
                        <a16:creationId xmlns:a16="http://schemas.microsoft.com/office/drawing/2014/main" id="{10FA0728-6442-4F7A-BE91-737FA90A018A}"/>
                      </a:ext>
                    </a:extLst>
                  </p:cNvPr>
                  <p:cNvCxnSpPr/>
                  <p:nvPr/>
                </p:nvCxnSpPr>
                <p:spPr>
                  <a:xfrm>
                    <a:off x="584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5AF29A-A102-4CB7-BC13-8E100614D3E8}"/>
                      </a:ext>
                    </a:extLst>
                  </p:cNvPr>
                  <p:cNvCxnSpPr/>
                  <p:nvPr/>
                </p:nvCxnSpPr>
                <p:spPr>
                  <a:xfrm>
                    <a:off x="1727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AABE6CC-14B4-4DC3-B97C-FB2F103F29EE}"/>
                      </a:ext>
                    </a:extLst>
                  </p:cNvPr>
                  <p:cNvCxnSpPr/>
                  <p:nvPr/>
                </p:nvCxnSpPr>
                <p:spPr>
                  <a:xfrm>
                    <a:off x="2870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A775E4-2027-4925-95D8-BADB3A25A8D4}"/>
                      </a:ext>
                    </a:extLst>
                  </p:cNvPr>
                  <p:cNvCxnSpPr/>
                  <p:nvPr/>
                </p:nvCxnSpPr>
                <p:spPr>
                  <a:xfrm>
                    <a:off x="4013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C9D67DB2-B3EC-41FA-A4EF-24018AE540A7}"/>
                    </a:ext>
                  </a:extLst>
                </p:cNvPr>
                <p:cNvSpPr txBox="1"/>
                <p:nvPr/>
              </p:nvSpPr>
              <p:spPr>
                <a:xfrm>
                  <a:off x="584200" y="2728784"/>
                  <a:ext cx="158750" cy="307777"/>
                </a:xfrm>
                <a:prstGeom prst="rect">
                  <a:avLst/>
                </a:prstGeom>
                <a:noFill/>
              </p:spPr>
              <p:txBody>
                <a:bodyPr wrap="square" lIns="0" tIns="0" rIns="0" bIns="0" rtlCol="0">
                  <a:spAutoFit/>
                </a:bodyPr>
                <a:lstStyle/>
                <a:p>
                  <a:r>
                    <a:rPr lang="en-US" sz="2000" dirty="0"/>
                    <a:t>0</a:t>
                  </a:r>
                </a:p>
              </p:txBody>
            </p:sp>
            <p:sp>
              <p:nvSpPr>
                <p:cNvPr id="23" name="TextBox 22">
                  <a:extLst>
                    <a:ext uri="{FF2B5EF4-FFF2-40B4-BE49-F238E27FC236}">
                      <a16:creationId xmlns:a16="http://schemas.microsoft.com/office/drawing/2014/main" id="{92A943A1-6DE0-4ADD-AAC2-671FAEF3C5A5}"/>
                    </a:ext>
                  </a:extLst>
                </p:cNvPr>
                <p:cNvSpPr txBox="1"/>
                <p:nvPr/>
              </p:nvSpPr>
              <p:spPr>
                <a:xfrm>
                  <a:off x="1622940" y="2728784"/>
                  <a:ext cx="349250" cy="307777"/>
                </a:xfrm>
                <a:prstGeom prst="rect">
                  <a:avLst/>
                </a:prstGeom>
                <a:noFill/>
              </p:spPr>
              <p:txBody>
                <a:bodyPr wrap="square" lIns="0" tIns="0" rIns="0" bIns="0" rtlCol="0">
                  <a:spAutoFit/>
                </a:bodyPr>
                <a:lstStyle/>
                <a:p>
                  <a:r>
                    <a:rPr lang="en-US" sz="2000" dirty="0"/>
                    <a:t>5</a:t>
                  </a:r>
                </a:p>
              </p:txBody>
            </p:sp>
            <p:sp>
              <p:nvSpPr>
                <p:cNvPr id="24" name="TextBox 23">
                  <a:extLst>
                    <a:ext uri="{FF2B5EF4-FFF2-40B4-BE49-F238E27FC236}">
                      <a16:creationId xmlns:a16="http://schemas.microsoft.com/office/drawing/2014/main" id="{52F53278-FE3A-43EA-9A64-898CF6438596}"/>
                    </a:ext>
                  </a:extLst>
                </p:cNvPr>
                <p:cNvSpPr txBox="1"/>
                <p:nvPr/>
              </p:nvSpPr>
              <p:spPr>
                <a:xfrm>
                  <a:off x="2852179" y="2728784"/>
                  <a:ext cx="298793" cy="307777"/>
                </a:xfrm>
                <a:prstGeom prst="rect">
                  <a:avLst/>
                </a:prstGeom>
                <a:noFill/>
              </p:spPr>
              <p:txBody>
                <a:bodyPr wrap="square" lIns="0" tIns="0" rIns="0" bIns="0" rtlCol="0">
                  <a:spAutoFit/>
                </a:bodyPr>
                <a:lstStyle/>
                <a:p>
                  <a:r>
                    <a:rPr lang="en-US" sz="2000" dirty="0"/>
                    <a:t>10</a:t>
                  </a:r>
                </a:p>
              </p:txBody>
            </p:sp>
            <p:sp>
              <p:nvSpPr>
                <p:cNvPr id="25" name="TextBox 24">
                  <a:extLst>
                    <a:ext uri="{FF2B5EF4-FFF2-40B4-BE49-F238E27FC236}">
                      <a16:creationId xmlns:a16="http://schemas.microsoft.com/office/drawing/2014/main" id="{06834432-5CB6-4147-9054-7E8B53F5DEA3}"/>
                    </a:ext>
                  </a:extLst>
                </p:cNvPr>
                <p:cNvSpPr txBox="1"/>
                <p:nvPr/>
              </p:nvSpPr>
              <p:spPr>
                <a:xfrm>
                  <a:off x="3890920" y="2728784"/>
                  <a:ext cx="349250" cy="307777"/>
                </a:xfrm>
                <a:prstGeom prst="rect">
                  <a:avLst/>
                </a:prstGeom>
                <a:noFill/>
              </p:spPr>
              <p:txBody>
                <a:bodyPr wrap="square" lIns="0" tIns="0" rIns="0" bIns="0" rtlCol="0">
                  <a:spAutoFit/>
                </a:bodyPr>
                <a:lstStyle/>
                <a:p>
                  <a:r>
                    <a:rPr lang="en-US" sz="2000" dirty="0"/>
                    <a:t>15</a:t>
                  </a:r>
                </a:p>
              </p:txBody>
            </p:sp>
            <p:sp>
              <p:nvSpPr>
                <p:cNvPr id="26" name="TextBox 25">
                  <a:extLst>
                    <a:ext uri="{FF2B5EF4-FFF2-40B4-BE49-F238E27FC236}">
                      <a16:creationId xmlns:a16="http://schemas.microsoft.com/office/drawing/2014/main" id="{0310CB8E-AAC4-4272-8538-231108C2CEAE}"/>
                    </a:ext>
                  </a:extLst>
                </p:cNvPr>
                <p:cNvSpPr txBox="1"/>
                <p:nvPr/>
              </p:nvSpPr>
              <p:spPr>
                <a:xfrm>
                  <a:off x="5120160" y="2728784"/>
                  <a:ext cx="349250" cy="307777"/>
                </a:xfrm>
                <a:prstGeom prst="rect">
                  <a:avLst/>
                </a:prstGeom>
                <a:noFill/>
              </p:spPr>
              <p:txBody>
                <a:bodyPr wrap="square" lIns="0" tIns="0" rIns="0" bIns="0" rtlCol="0">
                  <a:spAutoFit/>
                </a:bodyPr>
                <a:lstStyle/>
                <a:p>
                  <a:r>
                    <a:rPr lang="en-US" sz="2000" dirty="0"/>
                    <a:t>20</a:t>
                  </a:r>
                </a:p>
              </p:txBody>
            </p:sp>
          </p:grpSp>
          <p:sp>
            <p:nvSpPr>
              <p:cNvPr id="28" name="Rectangle 27">
                <a:extLst>
                  <a:ext uri="{FF2B5EF4-FFF2-40B4-BE49-F238E27FC236}">
                    <a16:creationId xmlns:a16="http://schemas.microsoft.com/office/drawing/2014/main" id="{B4120CA9-F968-4219-9326-102B034C1664}"/>
                  </a:ext>
                </a:extLst>
              </p:cNvPr>
              <p:cNvSpPr/>
              <p:nvPr/>
            </p:nvSpPr>
            <p:spPr bwMode="auto">
              <a:xfrm>
                <a:off x="584200" y="3714750"/>
                <a:ext cx="2349500"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F23B46DF-2BD8-4A8A-B4D1-26B6EFC3C916}"/>
                  </a:ext>
                </a:extLst>
              </p:cNvPr>
              <p:cNvSpPr/>
              <p:nvPr/>
            </p:nvSpPr>
            <p:spPr bwMode="auto">
              <a:xfrm>
                <a:off x="2889250" y="4305300"/>
                <a:ext cx="2349500"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2" name="Group 51" descr="The diagram depicts a sliding window trigger that fires every 5 seconds and captures a &quot;window&quot; of events that happened in the preceding 10 seconds.">
            <a:extLst>
              <a:ext uri="{FF2B5EF4-FFF2-40B4-BE49-F238E27FC236}">
                <a16:creationId xmlns:a16="http://schemas.microsoft.com/office/drawing/2014/main" id="{8110DDF8-D60B-4D21-A834-2BE66669D243}"/>
              </a:ext>
            </a:extLst>
          </p:cNvPr>
          <p:cNvGrpSpPr/>
          <p:nvPr/>
        </p:nvGrpSpPr>
        <p:grpSpPr>
          <a:xfrm>
            <a:off x="6648450" y="2019300"/>
            <a:ext cx="4960938" cy="3198450"/>
            <a:chOff x="6648450" y="2019300"/>
            <a:chExt cx="4960938" cy="3198450"/>
          </a:xfrm>
        </p:grpSpPr>
        <p:sp>
          <p:nvSpPr>
            <p:cNvPr id="12" name="TextBox 11">
              <a:extLst>
                <a:ext uri="{FF2B5EF4-FFF2-40B4-BE49-F238E27FC236}">
                  <a16:creationId xmlns:a16="http://schemas.microsoft.com/office/drawing/2014/main" id="{F12C70CF-6FC0-4EE5-B485-8193207191E9}"/>
                </a:ext>
              </a:extLst>
            </p:cNvPr>
            <p:cNvSpPr txBox="1"/>
            <p:nvPr/>
          </p:nvSpPr>
          <p:spPr>
            <a:xfrm>
              <a:off x="6648450" y="2019300"/>
              <a:ext cx="3937000" cy="338554"/>
            </a:xfrm>
            <a:prstGeom prst="rect">
              <a:avLst/>
            </a:prstGeom>
            <a:noFill/>
          </p:spPr>
          <p:txBody>
            <a:bodyPr wrap="square" lIns="0" tIns="0" rIns="0" bIns="0" rtlCol="0">
              <a:spAutoFit/>
            </a:bodyPr>
            <a:lstStyle/>
            <a:p>
              <a:r>
                <a:rPr lang="en-US" sz="2200" dirty="0">
                  <a:latin typeface="+mj-lt"/>
                </a:rPr>
                <a:t>Sliding window</a:t>
              </a:r>
            </a:p>
          </p:txBody>
        </p:sp>
        <p:grpSp>
          <p:nvGrpSpPr>
            <p:cNvPr id="50" name="Group 49">
              <a:extLst>
                <a:ext uri="{FF2B5EF4-FFF2-40B4-BE49-F238E27FC236}">
                  <a16:creationId xmlns:a16="http://schemas.microsoft.com/office/drawing/2014/main" id="{820F474E-840D-4743-B31F-EA9AC260E526}"/>
                </a:ext>
              </a:extLst>
            </p:cNvPr>
            <p:cNvGrpSpPr/>
            <p:nvPr/>
          </p:nvGrpSpPr>
          <p:grpSpPr>
            <a:xfrm>
              <a:off x="6724178" y="2728784"/>
              <a:ext cx="4885210" cy="2488966"/>
              <a:chOff x="6724178" y="2728784"/>
              <a:chExt cx="4885210" cy="2488966"/>
            </a:xfrm>
          </p:grpSpPr>
          <p:cxnSp>
            <p:nvCxnSpPr>
              <p:cNvPr id="35" name="Straight Arrow Connector 34">
                <a:extLst>
                  <a:ext uri="{FF2B5EF4-FFF2-40B4-BE49-F238E27FC236}">
                    <a16:creationId xmlns:a16="http://schemas.microsoft.com/office/drawing/2014/main" id="{361D6219-4ADE-4225-9EFE-D8C17799B168}"/>
                  </a:ext>
                </a:extLst>
              </p:cNvPr>
              <p:cNvCxnSpPr>
                <a:cxnSpLocks/>
              </p:cNvCxnSpPr>
              <p:nvPr/>
            </p:nvCxnSpPr>
            <p:spPr>
              <a:xfrm>
                <a:off x="6724178" y="3403725"/>
                <a:ext cx="4885210" cy="25275"/>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80082F53-EF22-42DB-984E-0ED43590EFCB}"/>
                  </a:ext>
                </a:extLst>
              </p:cNvPr>
              <p:cNvGrpSpPr/>
              <p:nvPr/>
            </p:nvGrpSpPr>
            <p:grpSpPr>
              <a:xfrm>
                <a:off x="6724178" y="3133725"/>
                <a:ext cx="2848455" cy="540000"/>
                <a:chOff x="584200" y="3076575"/>
                <a:chExt cx="3429000" cy="723900"/>
              </a:xfrm>
            </p:grpSpPr>
            <p:cxnSp>
              <p:nvCxnSpPr>
                <p:cNvPr id="42" name="Straight Connector 41">
                  <a:extLst>
                    <a:ext uri="{FF2B5EF4-FFF2-40B4-BE49-F238E27FC236}">
                      <a16:creationId xmlns:a16="http://schemas.microsoft.com/office/drawing/2014/main" id="{9A84A342-BCB8-4F8E-AF9B-6F7061928B95}"/>
                    </a:ext>
                  </a:extLst>
                </p:cNvPr>
                <p:cNvCxnSpPr/>
                <p:nvPr/>
              </p:nvCxnSpPr>
              <p:spPr>
                <a:xfrm>
                  <a:off x="584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DCBDD93-7816-452B-8B53-73B934255E76}"/>
                    </a:ext>
                  </a:extLst>
                </p:cNvPr>
                <p:cNvCxnSpPr/>
                <p:nvPr/>
              </p:nvCxnSpPr>
              <p:spPr>
                <a:xfrm>
                  <a:off x="1727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A30AB8-96DF-4E65-9EB6-9D9EAE8A6A0D}"/>
                    </a:ext>
                  </a:extLst>
                </p:cNvPr>
                <p:cNvCxnSpPr/>
                <p:nvPr/>
              </p:nvCxnSpPr>
              <p:spPr>
                <a:xfrm>
                  <a:off x="2870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AB0817-8003-4757-9BD5-B92097F652E4}"/>
                    </a:ext>
                  </a:extLst>
                </p:cNvPr>
                <p:cNvCxnSpPr/>
                <p:nvPr/>
              </p:nvCxnSpPr>
              <p:spPr>
                <a:xfrm>
                  <a:off x="4013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AD331D0-8F31-4F2B-9DDF-B2CEFE1D0538}"/>
                  </a:ext>
                </a:extLst>
              </p:cNvPr>
              <p:cNvSpPr txBox="1"/>
              <p:nvPr/>
            </p:nvSpPr>
            <p:spPr>
              <a:xfrm>
                <a:off x="6724178" y="2728784"/>
                <a:ext cx="131873" cy="307777"/>
              </a:xfrm>
              <a:prstGeom prst="rect">
                <a:avLst/>
              </a:prstGeom>
              <a:noFill/>
            </p:spPr>
            <p:txBody>
              <a:bodyPr wrap="square" lIns="0" tIns="0" rIns="0" bIns="0" rtlCol="0">
                <a:spAutoFit/>
              </a:bodyPr>
              <a:lstStyle/>
              <a:p>
                <a:r>
                  <a:rPr lang="en-US" sz="2000" dirty="0"/>
                  <a:t>0</a:t>
                </a:r>
              </a:p>
            </p:txBody>
          </p:sp>
          <p:sp>
            <p:nvSpPr>
              <p:cNvPr id="38" name="TextBox 37">
                <a:extLst>
                  <a:ext uri="{FF2B5EF4-FFF2-40B4-BE49-F238E27FC236}">
                    <a16:creationId xmlns:a16="http://schemas.microsoft.com/office/drawing/2014/main" id="{01BB93E6-A309-44B6-B7A8-F5CF305FBAD7}"/>
                  </a:ext>
                </a:extLst>
              </p:cNvPr>
              <p:cNvSpPr txBox="1"/>
              <p:nvPr/>
            </p:nvSpPr>
            <p:spPr>
              <a:xfrm>
                <a:off x="7587055" y="2728784"/>
                <a:ext cx="290120" cy="307777"/>
              </a:xfrm>
              <a:prstGeom prst="rect">
                <a:avLst/>
              </a:prstGeom>
              <a:noFill/>
            </p:spPr>
            <p:txBody>
              <a:bodyPr wrap="square" lIns="0" tIns="0" rIns="0" bIns="0" rtlCol="0">
                <a:spAutoFit/>
              </a:bodyPr>
              <a:lstStyle/>
              <a:p>
                <a:r>
                  <a:rPr lang="en-US" sz="2000" dirty="0"/>
                  <a:t>5</a:t>
                </a:r>
              </a:p>
            </p:txBody>
          </p:sp>
          <p:sp>
            <p:nvSpPr>
              <p:cNvPr id="39" name="TextBox 38">
                <a:extLst>
                  <a:ext uri="{FF2B5EF4-FFF2-40B4-BE49-F238E27FC236}">
                    <a16:creationId xmlns:a16="http://schemas.microsoft.com/office/drawing/2014/main" id="{B4B596A2-D5D4-427E-B055-D1185A25FB04}"/>
                  </a:ext>
                </a:extLst>
              </p:cNvPr>
              <p:cNvSpPr txBox="1"/>
              <p:nvPr/>
            </p:nvSpPr>
            <p:spPr>
              <a:xfrm>
                <a:off x="8608178" y="2728785"/>
                <a:ext cx="326272" cy="307777"/>
              </a:xfrm>
              <a:prstGeom prst="rect">
                <a:avLst/>
              </a:prstGeom>
              <a:noFill/>
            </p:spPr>
            <p:txBody>
              <a:bodyPr wrap="square" lIns="0" tIns="0" rIns="0" bIns="0" rtlCol="0">
                <a:spAutoFit/>
              </a:bodyPr>
              <a:lstStyle/>
              <a:p>
                <a:r>
                  <a:rPr lang="en-US" sz="2000" dirty="0"/>
                  <a:t>10</a:t>
                </a:r>
              </a:p>
            </p:txBody>
          </p:sp>
          <p:sp>
            <p:nvSpPr>
              <p:cNvPr id="40" name="TextBox 39">
                <a:extLst>
                  <a:ext uri="{FF2B5EF4-FFF2-40B4-BE49-F238E27FC236}">
                    <a16:creationId xmlns:a16="http://schemas.microsoft.com/office/drawing/2014/main" id="{DF71826B-30F3-48E3-B0E0-7FB2C70F981D}"/>
                  </a:ext>
                </a:extLst>
              </p:cNvPr>
              <p:cNvSpPr txBox="1"/>
              <p:nvPr/>
            </p:nvSpPr>
            <p:spPr>
              <a:xfrm>
                <a:off x="9471056" y="2728784"/>
                <a:ext cx="290120" cy="307777"/>
              </a:xfrm>
              <a:prstGeom prst="rect">
                <a:avLst/>
              </a:prstGeom>
              <a:noFill/>
            </p:spPr>
            <p:txBody>
              <a:bodyPr wrap="square" lIns="0" tIns="0" rIns="0" bIns="0" rtlCol="0">
                <a:spAutoFit/>
              </a:bodyPr>
              <a:lstStyle/>
              <a:p>
                <a:r>
                  <a:rPr lang="en-US" sz="2000" dirty="0"/>
                  <a:t>15</a:t>
                </a:r>
              </a:p>
            </p:txBody>
          </p:sp>
          <p:sp>
            <p:nvSpPr>
              <p:cNvPr id="41" name="TextBox 40">
                <a:extLst>
                  <a:ext uri="{FF2B5EF4-FFF2-40B4-BE49-F238E27FC236}">
                    <a16:creationId xmlns:a16="http://schemas.microsoft.com/office/drawing/2014/main" id="{82440FE8-30E9-403E-A49A-84C036C734D1}"/>
                  </a:ext>
                </a:extLst>
              </p:cNvPr>
              <p:cNvSpPr txBox="1"/>
              <p:nvPr/>
            </p:nvSpPr>
            <p:spPr>
              <a:xfrm>
                <a:off x="10492180" y="2728784"/>
                <a:ext cx="290120" cy="307777"/>
              </a:xfrm>
              <a:prstGeom prst="rect">
                <a:avLst/>
              </a:prstGeom>
              <a:noFill/>
            </p:spPr>
            <p:txBody>
              <a:bodyPr wrap="square" lIns="0" tIns="0" rIns="0" bIns="0" rtlCol="0">
                <a:spAutoFit/>
              </a:bodyPr>
              <a:lstStyle/>
              <a:p>
                <a:r>
                  <a:rPr lang="en-US" sz="2000" dirty="0"/>
                  <a:t>20</a:t>
                </a:r>
              </a:p>
            </p:txBody>
          </p:sp>
          <p:sp>
            <p:nvSpPr>
              <p:cNvPr id="33" name="Rectangle 32">
                <a:extLst>
                  <a:ext uri="{FF2B5EF4-FFF2-40B4-BE49-F238E27FC236}">
                    <a16:creationId xmlns:a16="http://schemas.microsoft.com/office/drawing/2014/main" id="{BB3A22C7-8514-45E6-B10C-58AA62547220}"/>
                  </a:ext>
                </a:extLst>
              </p:cNvPr>
              <p:cNvSpPr/>
              <p:nvPr/>
            </p:nvSpPr>
            <p:spPr bwMode="auto">
              <a:xfrm>
                <a:off x="6724178" y="37147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E9CFE69F-9BE1-47FD-8C8F-DB31C1D58492}"/>
                  </a:ext>
                </a:extLst>
              </p:cNvPr>
              <p:cNvSpPr/>
              <p:nvPr/>
            </p:nvSpPr>
            <p:spPr bwMode="auto">
              <a:xfrm>
                <a:off x="7667423" y="42862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02980A37-F346-40A5-96A6-6A91627DE95C}"/>
                  </a:ext>
                </a:extLst>
              </p:cNvPr>
              <p:cNvCxnSpPr/>
              <p:nvPr/>
            </p:nvCxnSpPr>
            <p:spPr>
              <a:xfrm>
                <a:off x="10487033" y="3159000"/>
                <a:ext cx="0" cy="5400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F7E594F-3860-428C-AC2C-4F1B60E34264}"/>
                  </a:ext>
                </a:extLst>
              </p:cNvPr>
              <p:cNvSpPr/>
              <p:nvPr/>
            </p:nvSpPr>
            <p:spPr bwMode="auto">
              <a:xfrm>
                <a:off x="8638973" y="48577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211683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043E-D754-454C-9817-0D1F4AE6DECE}"/>
              </a:ext>
            </a:extLst>
          </p:cNvPr>
          <p:cNvSpPr>
            <a:spLocks noGrp="1"/>
          </p:cNvSpPr>
          <p:nvPr>
            <p:ph type="title"/>
          </p:nvPr>
        </p:nvSpPr>
        <p:spPr/>
        <p:txBody>
          <a:bodyPr/>
          <a:lstStyle/>
          <a:p>
            <a:r>
              <a:rPr lang="en-US" dirty="0"/>
              <a:t>Single execution (run once)</a:t>
            </a:r>
          </a:p>
        </p:txBody>
      </p:sp>
      <p:sp>
        <p:nvSpPr>
          <p:cNvPr id="3" name="Text Placeholder 2">
            <a:extLst>
              <a:ext uri="{FF2B5EF4-FFF2-40B4-BE49-F238E27FC236}">
                <a16:creationId xmlns:a16="http://schemas.microsoft.com/office/drawing/2014/main" id="{CD903881-0770-42B4-BDB3-8852E43EA12F}"/>
              </a:ext>
            </a:extLst>
          </p:cNvPr>
          <p:cNvSpPr>
            <a:spLocks noGrp="1"/>
          </p:cNvSpPr>
          <p:nvPr>
            <p:ph type="body" sz="quarter" idx="10"/>
          </p:nvPr>
        </p:nvSpPr>
        <p:spPr>
          <a:xfrm>
            <a:off x="584200" y="1435497"/>
            <a:ext cx="5943600" cy="2203680"/>
          </a:xfrm>
        </p:spPr>
        <p:txBody>
          <a:bodyPr/>
          <a:lstStyle/>
          <a:p>
            <a:r>
              <a:rPr lang="en-US" dirty="0"/>
              <a:t>Delay</a:t>
            </a:r>
          </a:p>
          <a:p>
            <a:pPr lvl="1"/>
            <a:r>
              <a:rPr lang="en-US" dirty="0"/>
              <a:t>Specify the wait duration</a:t>
            </a:r>
          </a:p>
          <a:p>
            <a:r>
              <a:rPr lang="en-US" dirty="0"/>
              <a:t>Delay until</a:t>
            </a:r>
          </a:p>
          <a:p>
            <a:pPr lvl="1"/>
            <a:r>
              <a:rPr lang="en-US" dirty="0"/>
              <a:t>Specify the startTime property</a:t>
            </a:r>
          </a:p>
          <a:p>
            <a:r>
              <a:rPr lang="en-US" dirty="0"/>
              <a:t>Execute actions</a:t>
            </a:r>
          </a:p>
        </p:txBody>
      </p:sp>
      <p:pic>
        <p:nvPicPr>
          <p:cNvPr id="5" name="Picture 4" descr="The screenshot depicts a logic app workflow that has an HTTP request trigger with a single startTime parameter, which is used in the Delay until action to pause running the workflow until the specified date and time.">
            <a:extLst>
              <a:ext uri="{FF2B5EF4-FFF2-40B4-BE49-F238E27FC236}">
                <a16:creationId xmlns:a16="http://schemas.microsoft.com/office/drawing/2014/main" id="{09355AC7-D478-4131-9E73-F78A8357ABCA}"/>
              </a:ext>
            </a:extLst>
          </p:cNvPr>
          <p:cNvPicPr>
            <a:picLocks noChangeAspect="1"/>
          </p:cNvPicPr>
          <p:nvPr/>
        </p:nvPicPr>
        <p:blipFill>
          <a:blip r:embed="rId4"/>
          <a:stretch>
            <a:fillRect/>
          </a:stretch>
        </p:blipFill>
        <p:spPr>
          <a:xfrm>
            <a:off x="7218127" y="1148985"/>
            <a:ext cx="4693262" cy="4560029"/>
          </a:xfrm>
          <a:prstGeom prst="rect">
            <a:avLst/>
          </a:prstGeom>
        </p:spPr>
      </p:pic>
    </p:spTree>
    <p:custDataLst>
      <p:tags r:id="rId1"/>
    </p:custDataLst>
    <p:extLst>
      <p:ext uri="{BB962C8B-B14F-4D97-AF65-F5344CB8AC3E}">
        <p14:creationId xmlns:p14="http://schemas.microsoft.com/office/powerpoint/2010/main" val="35036584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E40F-4333-4787-B108-5186E2124698}"/>
              </a:ext>
            </a:extLst>
          </p:cNvPr>
          <p:cNvSpPr>
            <a:spLocks noGrp="1"/>
          </p:cNvSpPr>
          <p:nvPr>
            <p:ph type="title"/>
          </p:nvPr>
        </p:nvSpPr>
        <p:spPr>
          <a:xfrm>
            <a:off x="585216" y="2534625"/>
            <a:ext cx="9144000" cy="997196"/>
          </a:xfrm>
        </p:spPr>
        <p:txBody>
          <a:bodyPr/>
          <a:lstStyle/>
          <a:p>
            <a:r>
              <a:rPr lang="en-US" dirty="0"/>
              <a:t>Demonstration: Creating</a:t>
            </a:r>
            <a:r>
              <a:rPr lang="en-US" b="1" dirty="0"/>
              <a:t> a logic app by using the Azure portal</a:t>
            </a:r>
            <a:endParaRPr lang="en-US" dirty="0"/>
          </a:p>
        </p:txBody>
      </p:sp>
      <p:sp>
        <p:nvSpPr>
          <p:cNvPr id="3" name="Text Placeholder 2">
            <a:extLst>
              <a:ext uri="{FF2B5EF4-FFF2-40B4-BE49-F238E27FC236}">
                <a16:creationId xmlns:a16="http://schemas.microsoft.com/office/drawing/2014/main" id="{CAE95058-563E-462A-88F0-F7BDD253B57E}"/>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8603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4C95E3-53EF-4610-8D67-3FDE0835B2A0}"/>
              </a:ext>
            </a:extLst>
          </p:cNvPr>
          <p:cNvSpPr>
            <a:spLocks noGrp="1"/>
          </p:cNvSpPr>
          <p:nvPr>
            <p:ph type="title"/>
          </p:nvPr>
        </p:nvSpPr>
        <p:spPr/>
        <p:txBody>
          <a:bodyPr/>
          <a:lstStyle/>
          <a:p>
            <a:r>
              <a:rPr lang="en-US" dirty="0"/>
              <a:t>Custom connectors</a:t>
            </a:r>
          </a:p>
        </p:txBody>
      </p:sp>
      <p:sp>
        <p:nvSpPr>
          <p:cNvPr id="4" name="Text Placeholder 3">
            <a:extLst>
              <a:ext uri="{FF2B5EF4-FFF2-40B4-BE49-F238E27FC236}">
                <a16:creationId xmlns:a16="http://schemas.microsoft.com/office/drawing/2014/main" id="{87487272-4181-429E-A862-B7910A92953C}"/>
              </a:ext>
            </a:extLst>
          </p:cNvPr>
          <p:cNvSpPr>
            <a:spLocks noGrp="1"/>
          </p:cNvSpPr>
          <p:nvPr>
            <p:ph type="body" sz="quarter" idx="10"/>
          </p:nvPr>
        </p:nvSpPr>
        <p:spPr>
          <a:xfrm>
            <a:off x="584200" y="1435496"/>
            <a:ext cx="7202385" cy="2117503"/>
          </a:xfrm>
        </p:spPr>
        <p:txBody>
          <a:bodyPr/>
          <a:lstStyle/>
          <a:p>
            <a:r>
              <a:rPr lang="en-US" dirty="0">
                <a:latin typeface="+mn-lt"/>
              </a:rPr>
              <a:t>Some APIs, services, and systems are available by using prebuilt connectors</a:t>
            </a:r>
          </a:p>
          <a:p>
            <a:r>
              <a:rPr lang="en-US" dirty="0">
                <a:latin typeface="+mn-lt"/>
              </a:rPr>
              <a:t>Build custom connectors:</a:t>
            </a:r>
          </a:p>
          <a:p>
            <a:pPr lvl="1"/>
            <a:r>
              <a:rPr lang="en-US" dirty="0"/>
              <a:t>Function-based</a:t>
            </a:r>
          </a:p>
          <a:p>
            <a:pPr lvl="1"/>
            <a:r>
              <a:rPr lang="en-US" dirty="0"/>
              <a:t>Custom defined triggers and actions</a:t>
            </a:r>
          </a:p>
        </p:txBody>
      </p:sp>
      <p:grpSp>
        <p:nvGrpSpPr>
          <p:cNvPr id="2" name="Group 1" descr="The diagram depicts a custom connector for an API that detects sentiment in text.">
            <a:extLst>
              <a:ext uri="{FF2B5EF4-FFF2-40B4-BE49-F238E27FC236}">
                <a16:creationId xmlns:a16="http://schemas.microsoft.com/office/drawing/2014/main" id="{24C7F76F-6B4D-48F1-B51C-91763A049D3F}"/>
              </a:ext>
            </a:extLst>
          </p:cNvPr>
          <p:cNvGrpSpPr/>
          <p:nvPr/>
        </p:nvGrpSpPr>
        <p:grpSpPr>
          <a:xfrm>
            <a:off x="145143" y="585788"/>
            <a:ext cx="11615738" cy="7657117"/>
            <a:chOff x="145143" y="585788"/>
            <a:chExt cx="11615738" cy="7657117"/>
          </a:xfrm>
        </p:grpSpPr>
        <p:grpSp>
          <p:nvGrpSpPr>
            <p:cNvPr id="18" name="Group 17"/>
            <p:cNvGrpSpPr/>
            <p:nvPr/>
          </p:nvGrpSpPr>
          <p:grpSpPr>
            <a:xfrm>
              <a:off x="8821701" y="2973430"/>
              <a:ext cx="542887" cy="586756"/>
              <a:chOff x="14859000" y="922867"/>
              <a:chExt cx="1676399" cy="1811866"/>
            </a:xfrm>
          </p:grpSpPr>
          <p:sp>
            <p:nvSpPr>
              <p:cNvPr id="8" name="Oval 7"/>
              <p:cNvSpPr/>
              <p:nvPr/>
            </p:nvSpPr>
            <p:spPr bwMode="auto">
              <a:xfrm>
                <a:off x="14859000" y="1498600"/>
                <a:ext cx="711200" cy="711200"/>
              </a:xfrm>
              <a:prstGeom prst="ellipse">
                <a:avLst/>
              </a:prstGeom>
              <a:noFill/>
              <a:ln w="38100"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Connector 9"/>
              <p:cNvCxnSpPr>
                <a:stCxn id="8" idx="7"/>
              </p:cNvCxnSpPr>
              <p:nvPr/>
            </p:nvCxnSpPr>
            <p:spPr>
              <a:xfrm flipV="1">
                <a:off x="15466047" y="1168400"/>
                <a:ext cx="459753" cy="4343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p:cNvCxnSpPr>
              <p:nvPr/>
            </p:nvCxnSpPr>
            <p:spPr>
              <a:xfrm flipV="1">
                <a:off x="15570200" y="1803400"/>
                <a:ext cx="635000" cy="50800"/>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p:cNvCxnSpPr>
              <p:nvPr/>
            </p:nvCxnSpPr>
            <p:spPr>
              <a:xfrm>
                <a:off x="15466047" y="2105647"/>
                <a:ext cx="434353" cy="3835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15722600" y="922867"/>
                <a:ext cx="431800" cy="431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5798800" y="2379133"/>
                <a:ext cx="355600" cy="355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16179799" y="1600201"/>
                <a:ext cx="355600" cy="355600"/>
              </a:xfrm>
              <a:prstGeom prst="ellipse">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9" name="Rectangle 28"/>
            <p:cNvSpPr/>
            <p:nvPr/>
          </p:nvSpPr>
          <p:spPr bwMode="auto">
            <a:xfrm>
              <a:off x="8653218" y="2858513"/>
              <a:ext cx="823691" cy="816591"/>
            </a:xfrm>
            <a:prstGeom prst="rect">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rot="10800000">
              <a:off x="10954180" y="2973431"/>
              <a:ext cx="542887" cy="586756"/>
              <a:chOff x="14859000" y="922867"/>
              <a:chExt cx="1676399" cy="1811866"/>
            </a:xfrm>
          </p:grpSpPr>
          <p:sp>
            <p:nvSpPr>
              <p:cNvPr id="31" name="Oval 30"/>
              <p:cNvSpPr/>
              <p:nvPr/>
            </p:nvSpPr>
            <p:spPr bwMode="auto">
              <a:xfrm>
                <a:off x="14859000" y="1498600"/>
                <a:ext cx="711200" cy="711200"/>
              </a:xfrm>
              <a:prstGeom prst="ellipse">
                <a:avLst/>
              </a:prstGeom>
              <a:noFill/>
              <a:ln w="38100"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Connector 31"/>
              <p:cNvCxnSpPr>
                <a:stCxn id="31" idx="7"/>
              </p:cNvCxnSpPr>
              <p:nvPr/>
            </p:nvCxnSpPr>
            <p:spPr>
              <a:xfrm flipV="1">
                <a:off x="15466047" y="1168400"/>
                <a:ext cx="459753" cy="4343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6"/>
              </p:cNvCxnSpPr>
              <p:nvPr/>
            </p:nvCxnSpPr>
            <p:spPr>
              <a:xfrm flipV="1">
                <a:off x="15570200" y="1803400"/>
                <a:ext cx="635000" cy="50800"/>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5"/>
              </p:cNvCxnSpPr>
              <p:nvPr/>
            </p:nvCxnSpPr>
            <p:spPr>
              <a:xfrm>
                <a:off x="15466047" y="2105647"/>
                <a:ext cx="434353" cy="3835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15722600" y="922867"/>
                <a:ext cx="431800" cy="431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15798800" y="2379133"/>
                <a:ext cx="355600" cy="355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6179799" y="1600201"/>
                <a:ext cx="355600" cy="355600"/>
              </a:xfrm>
              <a:prstGeom prst="ellipse">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8" name="Rectangle 37"/>
            <p:cNvSpPr/>
            <p:nvPr/>
          </p:nvSpPr>
          <p:spPr bwMode="auto">
            <a:xfrm rot="10800000">
              <a:off x="10785697" y="2858513"/>
              <a:ext cx="823691" cy="816591"/>
            </a:xfrm>
            <a:prstGeom prst="rect">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Arrow Connector 59"/>
            <p:cNvCxnSpPr>
              <a:cxnSpLocks/>
            </p:cNvCxnSpPr>
            <p:nvPr/>
          </p:nvCxnSpPr>
          <p:spPr>
            <a:xfrm flipH="1">
              <a:off x="9216573" y="2148114"/>
              <a:ext cx="522513" cy="653143"/>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p:cNvCxnSpPr>
            <p:nvPr/>
          </p:nvCxnSpPr>
          <p:spPr>
            <a:xfrm>
              <a:off x="10595429" y="2148114"/>
              <a:ext cx="544222" cy="630787"/>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81916D0-F962-4B90-AE60-65FC01CC160F}"/>
                </a:ext>
              </a:extLst>
            </p:cNvPr>
            <p:cNvSpPr txBox="1"/>
            <p:nvPr/>
          </p:nvSpPr>
          <p:spPr>
            <a:xfrm>
              <a:off x="9562875" y="2989809"/>
              <a:ext cx="1163183"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Custom connectors</a:t>
              </a:r>
            </a:p>
          </p:txBody>
        </p:sp>
        <p:grpSp>
          <p:nvGrpSpPr>
            <p:cNvPr id="22" name="Group 21">
              <a:extLst>
                <a:ext uri="{FF2B5EF4-FFF2-40B4-BE49-F238E27FC236}">
                  <a16:creationId xmlns:a16="http://schemas.microsoft.com/office/drawing/2014/main" id="{C5C80E70-BF08-48D0-9E69-C1E97072F278}"/>
                </a:ext>
              </a:extLst>
            </p:cNvPr>
            <p:cNvGrpSpPr/>
            <p:nvPr/>
          </p:nvGrpSpPr>
          <p:grpSpPr>
            <a:xfrm>
              <a:off x="8528400" y="3802743"/>
              <a:ext cx="1628662" cy="1407885"/>
              <a:chOff x="7953827" y="3724142"/>
              <a:chExt cx="1628662" cy="1407885"/>
            </a:xfrm>
          </p:grpSpPr>
          <p:pic>
            <p:nvPicPr>
              <p:cNvPr id="20" name="Picture 19" descr="Flow.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3917" y="4126759"/>
                <a:ext cx="898572" cy="898572"/>
              </a:xfrm>
              <a:prstGeom prst="rect">
                <a:avLst/>
              </a:prstGeom>
            </p:spPr>
          </p:pic>
          <p:pic>
            <p:nvPicPr>
              <p:cNvPr id="43" name="Picture 42" descr="App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3827" y="4342042"/>
                <a:ext cx="481485" cy="481485"/>
              </a:xfrm>
              <a:prstGeom prst="rect">
                <a:avLst/>
              </a:prstGeom>
            </p:spPr>
          </p:pic>
          <p:cxnSp>
            <p:nvCxnSpPr>
              <p:cNvPr id="51" name="Straight Arrow Connector 50"/>
              <p:cNvCxnSpPr>
                <a:cxnSpLocks/>
              </p:cNvCxnSpPr>
              <p:nvPr/>
            </p:nvCxnSpPr>
            <p:spPr>
              <a:xfrm>
                <a:off x="8729086" y="3767685"/>
                <a:ext cx="414914" cy="522514"/>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endCxn id="43" idx="0"/>
              </p:cNvCxnSpPr>
              <p:nvPr/>
            </p:nvCxnSpPr>
            <p:spPr>
              <a:xfrm flipH="1">
                <a:off x="8194570" y="3724142"/>
                <a:ext cx="461944" cy="61790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7F15CBC-F6BC-482E-A595-B2999DC3FB15}"/>
                  </a:ext>
                </a:extLst>
              </p:cNvPr>
              <p:cNvSpPr txBox="1"/>
              <p:nvPr/>
            </p:nvSpPr>
            <p:spPr>
              <a:xfrm>
                <a:off x="7973559" y="4855028"/>
                <a:ext cx="1344613"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App or Flow</a:t>
                </a:r>
              </a:p>
            </p:txBody>
          </p:sp>
        </p:grpSp>
        <p:grpSp>
          <p:nvGrpSpPr>
            <p:cNvPr id="23" name="Group 22">
              <a:extLst>
                <a:ext uri="{FF2B5EF4-FFF2-40B4-BE49-F238E27FC236}">
                  <a16:creationId xmlns:a16="http://schemas.microsoft.com/office/drawing/2014/main" id="{021AFFFB-4D43-4072-A6F2-037A9652AAAE}"/>
                </a:ext>
              </a:extLst>
            </p:cNvPr>
            <p:cNvGrpSpPr/>
            <p:nvPr/>
          </p:nvGrpSpPr>
          <p:grpSpPr>
            <a:xfrm>
              <a:off x="10597698" y="3759200"/>
              <a:ext cx="1163183" cy="1612314"/>
              <a:chOff x="10597698" y="3759200"/>
              <a:chExt cx="1163183" cy="1612314"/>
            </a:xfrm>
          </p:grpSpPr>
          <p:pic>
            <p:nvPicPr>
              <p:cNvPr id="6" name="Picture 5" descr="Logic App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1218" y="4514008"/>
                <a:ext cx="655208" cy="517841"/>
              </a:xfrm>
              <a:prstGeom prst="rect">
                <a:avLst/>
              </a:prstGeom>
            </p:spPr>
          </p:pic>
          <p:cxnSp>
            <p:nvCxnSpPr>
              <p:cNvPr id="62" name="Straight Arrow Connector 61"/>
              <p:cNvCxnSpPr>
                <a:cxnSpLocks/>
              </p:cNvCxnSpPr>
              <p:nvPr/>
            </p:nvCxnSpPr>
            <p:spPr>
              <a:xfrm>
                <a:off x="11169462" y="3759200"/>
                <a:ext cx="0" cy="71120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EC1A863-6FAE-42B4-93BF-25FDAC19C21E}"/>
                  </a:ext>
                </a:extLst>
              </p:cNvPr>
              <p:cNvSpPr txBox="1"/>
              <p:nvPr/>
            </p:nvSpPr>
            <p:spPr>
              <a:xfrm>
                <a:off x="10597698" y="5094515"/>
                <a:ext cx="1163183"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Logic App</a:t>
                </a:r>
              </a:p>
            </p:txBody>
          </p:sp>
        </p:grpSp>
        <p:grpSp>
          <p:nvGrpSpPr>
            <p:cNvPr id="45" name="Group 44">
              <a:extLst>
                <a:ext uri="{FF2B5EF4-FFF2-40B4-BE49-F238E27FC236}">
                  <a16:creationId xmlns:a16="http://schemas.microsoft.com/office/drawing/2014/main" id="{C0663ACF-0C12-4C91-9FB7-B408C9570150}"/>
                </a:ext>
              </a:extLst>
            </p:cNvPr>
            <p:cNvGrpSpPr/>
            <p:nvPr/>
          </p:nvGrpSpPr>
          <p:grpSpPr>
            <a:xfrm>
              <a:off x="9013371" y="585788"/>
              <a:ext cx="2142093" cy="1481744"/>
              <a:chOff x="9013371" y="585788"/>
              <a:chExt cx="2142093" cy="1481744"/>
            </a:xfrm>
          </p:grpSpPr>
          <p:grpSp>
            <p:nvGrpSpPr>
              <p:cNvPr id="42" name="Group 41">
                <a:extLst>
                  <a:ext uri="{FF2B5EF4-FFF2-40B4-BE49-F238E27FC236}">
                    <a16:creationId xmlns:a16="http://schemas.microsoft.com/office/drawing/2014/main" id="{9916F5E2-3DF9-464D-BC01-6BDE57E5A045}"/>
                  </a:ext>
                </a:extLst>
              </p:cNvPr>
              <p:cNvGrpSpPr/>
              <p:nvPr/>
            </p:nvGrpSpPr>
            <p:grpSpPr>
              <a:xfrm>
                <a:off x="9013371" y="585788"/>
                <a:ext cx="2142093" cy="1481744"/>
                <a:chOff x="9013371" y="585788"/>
                <a:chExt cx="2142093" cy="1481744"/>
              </a:xfrm>
            </p:grpSpPr>
            <p:sp>
              <p:nvSpPr>
                <p:cNvPr id="19" name="Rectangle 18"/>
                <p:cNvSpPr/>
                <p:nvPr/>
              </p:nvSpPr>
              <p:spPr bwMode="auto">
                <a:xfrm>
                  <a:off x="9052555" y="981757"/>
                  <a:ext cx="2102909" cy="1085775"/>
                </a:xfrm>
                <a:prstGeom prst="rect">
                  <a:avLst/>
                </a:prstGeom>
                <a:solidFill>
                  <a:schemeClr val="bg2"/>
                </a:solid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9208784" y="1123189"/>
                  <a:ext cx="590665" cy="778395"/>
                </a:xfrm>
                <a:prstGeom prst="rect">
                  <a:avLst/>
                </a:prstGeom>
              </p:spPr>
            </p:pic>
            <p:pic>
              <p:nvPicPr>
                <p:cNvPr id="41" name="Picture 40">
                  <a:extLst>
                    <a:ext uri="{FF2B5EF4-FFF2-40B4-BE49-F238E27FC236}">
                      <a16:creationId xmlns:a16="http://schemas.microsoft.com/office/drawing/2014/main" id="{593286C9-C0CC-476D-9C97-FABCA57A73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56252" y="1115407"/>
                  <a:ext cx="644444" cy="644444"/>
                </a:xfrm>
                <a:prstGeom prst="rect">
                  <a:avLst/>
                </a:prstGeom>
              </p:spPr>
            </p:pic>
            <p:grpSp>
              <p:nvGrpSpPr>
                <p:cNvPr id="71" name="Group 70"/>
                <p:cNvGrpSpPr/>
                <p:nvPr/>
              </p:nvGrpSpPr>
              <p:grpSpPr>
                <a:xfrm>
                  <a:off x="10231152" y="1728227"/>
                  <a:ext cx="124022" cy="124022"/>
                  <a:chOff x="16405225" y="149225"/>
                  <a:chExt cx="168275" cy="168275"/>
                </a:xfrm>
              </p:grpSpPr>
              <p:sp>
                <p:nvSpPr>
                  <p:cNvPr id="64" name="Oval 63"/>
                  <p:cNvSpPr/>
                  <p:nvPr/>
                </p:nvSpPr>
                <p:spPr bwMode="auto">
                  <a:xfrm>
                    <a:off x="16405225" y="149225"/>
                    <a:ext cx="168275" cy="168275"/>
                  </a:xfrm>
                  <a:prstGeom prst="ellipse">
                    <a:avLst/>
                  </a:prstGeom>
                  <a:noFill/>
                  <a:ln w="19050" cmpd="sng">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16447737" y="1970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Oval 66"/>
                  <p:cNvSpPr/>
                  <p:nvPr/>
                </p:nvSpPr>
                <p:spPr bwMode="auto">
                  <a:xfrm>
                    <a:off x="16502647" y="1970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67"/>
                  <p:cNvSpPr/>
                  <p:nvPr/>
                </p:nvSpPr>
                <p:spPr>
                  <a:xfrm>
                    <a:off x="16460136" y="250190"/>
                    <a:ext cx="53874" cy="14532"/>
                  </a:xfrm>
                  <a:custGeom>
                    <a:avLst/>
                    <a:gdLst>
                      <a:gd name="connsiteX0" fmla="*/ 0 w 386271"/>
                      <a:gd name="connsiteY0" fmla="*/ 101600 h 104191"/>
                      <a:gd name="connsiteX1" fmla="*/ 203200 w 386271"/>
                      <a:gd name="connsiteY1" fmla="*/ 0 h 104191"/>
                      <a:gd name="connsiteX2" fmla="*/ 381000 w 386271"/>
                      <a:gd name="connsiteY2" fmla="*/ 101600 h 104191"/>
                      <a:gd name="connsiteX3" fmla="*/ 342900 w 386271"/>
                      <a:gd name="connsiteY3" fmla="*/ 76200 h 104191"/>
                      <a:gd name="connsiteX4" fmla="*/ 342900 w 386271"/>
                      <a:gd name="connsiteY4" fmla="*/ 76200 h 104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71" h="104191">
                        <a:moveTo>
                          <a:pt x="0" y="101600"/>
                        </a:moveTo>
                        <a:cubicBezTo>
                          <a:pt x="69850" y="50800"/>
                          <a:pt x="139700" y="0"/>
                          <a:pt x="203200" y="0"/>
                        </a:cubicBezTo>
                        <a:cubicBezTo>
                          <a:pt x="266700" y="0"/>
                          <a:pt x="357717" y="88900"/>
                          <a:pt x="381000" y="101600"/>
                        </a:cubicBezTo>
                        <a:cubicBezTo>
                          <a:pt x="404283" y="114300"/>
                          <a:pt x="342900" y="76200"/>
                          <a:pt x="342900" y="76200"/>
                        </a:cubicBezTo>
                        <a:lnTo>
                          <a:pt x="342900" y="76200"/>
                        </a:lnTo>
                      </a:path>
                    </a:pathLst>
                  </a:custGeom>
                  <a:ln w="127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7" name="Group 76"/>
                <p:cNvGrpSpPr/>
                <p:nvPr/>
              </p:nvGrpSpPr>
              <p:grpSpPr>
                <a:xfrm>
                  <a:off x="10762340" y="1737587"/>
                  <a:ext cx="124022" cy="124022"/>
                  <a:chOff x="17125950" y="161925"/>
                  <a:chExt cx="168275" cy="168275"/>
                </a:xfrm>
              </p:grpSpPr>
              <p:sp>
                <p:nvSpPr>
                  <p:cNvPr id="73" name="Oval 72"/>
                  <p:cNvSpPr/>
                  <p:nvPr/>
                </p:nvSpPr>
                <p:spPr bwMode="auto">
                  <a:xfrm>
                    <a:off x="17125950" y="161925"/>
                    <a:ext cx="168275" cy="168275"/>
                  </a:xfrm>
                  <a:prstGeom prst="ellipse">
                    <a:avLst/>
                  </a:prstGeom>
                  <a:noFill/>
                  <a:ln w="19050" cmpd="sng">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Oval 73"/>
                  <p:cNvSpPr/>
                  <p:nvPr/>
                </p:nvSpPr>
                <p:spPr bwMode="auto">
                  <a:xfrm>
                    <a:off x="17168462" y="2097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Oval 74"/>
                  <p:cNvSpPr/>
                  <p:nvPr/>
                </p:nvSpPr>
                <p:spPr bwMode="auto">
                  <a:xfrm>
                    <a:off x="17223372" y="2097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75"/>
                  <p:cNvSpPr/>
                  <p:nvPr/>
                </p:nvSpPr>
                <p:spPr>
                  <a:xfrm flipV="1">
                    <a:off x="17180861" y="262890"/>
                    <a:ext cx="53874" cy="14532"/>
                  </a:xfrm>
                  <a:custGeom>
                    <a:avLst/>
                    <a:gdLst>
                      <a:gd name="connsiteX0" fmla="*/ 0 w 386271"/>
                      <a:gd name="connsiteY0" fmla="*/ 101600 h 104191"/>
                      <a:gd name="connsiteX1" fmla="*/ 203200 w 386271"/>
                      <a:gd name="connsiteY1" fmla="*/ 0 h 104191"/>
                      <a:gd name="connsiteX2" fmla="*/ 381000 w 386271"/>
                      <a:gd name="connsiteY2" fmla="*/ 101600 h 104191"/>
                      <a:gd name="connsiteX3" fmla="*/ 342900 w 386271"/>
                      <a:gd name="connsiteY3" fmla="*/ 76200 h 104191"/>
                      <a:gd name="connsiteX4" fmla="*/ 342900 w 386271"/>
                      <a:gd name="connsiteY4" fmla="*/ 76200 h 104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71" h="104191">
                        <a:moveTo>
                          <a:pt x="0" y="101600"/>
                        </a:moveTo>
                        <a:cubicBezTo>
                          <a:pt x="69850" y="50800"/>
                          <a:pt x="139700" y="0"/>
                          <a:pt x="203200" y="0"/>
                        </a:cubicBezTo>
                        <a:cubicBezTo>
                          <a:pt x="266700" y="0"/>
                          <a:pt x="357717" y="88900"/>
                          <a:pt x="381000" y="101600"/>
                        </a:cubicBezTo>
                        <a:cubicBezTo>
                          <a:pt x="404283" y="114300"/>
                          <a:pt x="342900" y="76200"/>
                          <a:pt x="342900" y="76200"/>
                        </a:cubicBezTo>
                        <a:lnTo>
                          <a:pt x="342900" y="76200"/>
                        </a:lnTo>
                      </a:path>
                    </a:pathLst>
                  </a:custGeom>
                  <a:ln w="127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57B474F3-266C-4F7C-9961-9ED1ABD1AD38}"/>
                    </a:ext>
                  </a:extLst>
                </p:cNvPr>
                <p:cNvSpPr txBox="1"/>
                <p:nvPr/>
              </p:nvSpPr>
              <p:spPr>
                <a:xfrm>
                  <a:off x="9013371" y="585788"/>
                  <a:ext cx="2104571"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Text Analytics API</a:t>
                  </a:r>
                </a:p>
              </p:txBody>
            </p:sp>
          </p:grpSp>
          <p:sp>
            <p:nvSpPr>
              <p:cNvPr id="44" name="Right Brace 43">
                <a:extLst>
                  <a:ext uri="{FF2B5EF4-FFF2-40B4-BE49-F238E27FC236}">
                    <a16:creationId xmlns:a16="http://schemas.microsoft.com/office/drawing/2014/main" id="{194CF628-9B31-42DF-9D00-B1F65A5638BD}"/>
                  </a:ext>
                </a:extLst>
              </p:cNvPr>
              <p:cNvSpPr/>
              <p:nvPr/>
            </p:nvSpPr>
            <p:spPr>
              <a:xfrm>
                <a:off x="9884229" y="1132114"/>
                <a:ext cx="232228" cy="711200"/>
              </a:xfrm>
              <a:prstGeom prst="rightBrace">
                <a:avLst>
                  <a:gd name="adj1" fmla="val 41146"/>
                  <a:gd name="adj2" fmla="val 5000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aphicFrame>
          <p:nvGraphicFramePr>
            <p:cNvPr id="66" name="Diagram 65">
              <a:extLst>
                <a:ext uri="{FF2B5EF4-FFF2-40B4-BE49-F238E27FC236}">
                  <a16:creationId xmlns:a16="http://schemas.microsoft.com/office/drawing/2014/main" id="{0BB42042-0CD8-4C84-A942-3E64764C4594}"/>
                </a:ext>
              </a:extLst>
            </p:cNvPr>
            <p:cNvGraphicFramePr/>
            <p:nvPr/>
          </p:nvGraphicFramePr>
          <p:xfrm>
            <a:off x="145143" y="2824238"/>
            <a:ext cx="8128000"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spTree>
    <p:custDataLst>
      <p:tags r:id="rId1"/>
    </p:custDataLst>
    <p:extLst>
      <p:ext uri="{BB962C8B-B14F-4D97-AF65-F5344CB8AC3E}">
        <p14:creationId xmlns:p14="http://schemas.microsoft.com/office/powerpoint/2010/main" val="32532445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Deployment templates</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3262432"/>
          </a:xfrm>
        </p:spPr>
        <p:txBody>
          <a:bodyPr/>
          <a:lstStyle/>
          <a:p>
            <a:r>
              <a:rPr lang="en-US" dirty="0">
                <a:latin typeface="+mn-lt"/>
              </a:rPr>
              <a:t>JSON template to build a logic app workflow</a:t>
            </a:r>
          </a:p>
          <a:p>
            <a:pPr lvl="1"/>
            <a:r>
              <a:rPr lang="en-US" dirty="0"/>
              <a:t>Three basic components of a logic app represented as JSON objects</a:t>
            </a:r>
          </a:p>
          <a:p>
            <a:pPr lvl="2"/>
            <a:r>
              <a:rPr lang="en-US" sz="1800" dirty="0"/>
              <a:t>Logic app resource</a:t>
            </a:r>
          </a:p>
          <a:p>
            <a:pPr lvl="2"/>
            <a:r>
              <a:rPr lang="en-US" sz="1800" dirty="0"/>
              <a:t>Workflow definition</a:t>
            </a:r>
          </a:p>
          <a:p>
            <a:pPr lvl="2"/>
            <a:r>
              <a:rPr lang="en-US" sz="1800" dirty="0"/>
              <a:t>Connections</a:t>
            </a:r>
          </a:p>
          <a:p>
            <a:r>
              <a:rPr lang="en-US" dirty="0">
                <a:latin typeface="+mn-lt"/>
              </a:rPr>
              <a:t>Can be extracted from existing workflows</a:t>
            </a:r>
          </a:p>
          <a:p>
            <a:r>
              <a:rPr lang="en-US" dirty="0">
                <a:latin typeface="+mn-lt"/>
              </a:rPr>
              <a:t>Templates can be deployed by using Azure Resource Manager templates</a:t>
            </a:r>
          </a:p>
        </p:txBody>
      </p:sp>
    </p:spTree>
    <p:extLst>
      <p:ext uri="{BB962C8B-B14F-4D97-AF65-F5344CB8AC3E}">
        <p14:creationId xmlns:p14="http://schemas.microsoft.com/office/powerpoint/2010/main" val="14832482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a:t>
            </a:r>
          </a:p>
        </p:txBody>
      </p:sp>
      <p:sp>
        <p:nvSpPr>
          <p:cNvPr id="3" name="Text Placeholder 2" descr="The sample code triggers a workflow once every hour.">
            <a:extLst>
              <a:ext uri="{FF2B5EF4-FFF2-40B4-BE49-F238E27FC236}">
                <a16:creationId xmlns:a16="http://schemas.microsoft.com/office/drawing/2014/main" id="{AC088267-069C-4668-BB26-048C42830D3D}"/>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"$schema"</a:t>
            </a:r>
            <a:r>
              <a:rPr lang="en-US" sz="1600" dirty="0">
                <a:solidFill>
                  <a:srgbClr val="000000"/>
                </a:solidFill>
              </a:rPr>
              <a:t>: </a:t>
            </a:r>
            <a:r>
              <a:rPr lang="en-US" sz="1600" dirty="0">
                <a:solidFill>
                  <a:srgbClr val="A31515"/>
                </a:solidFill>
              </a:rPr>
              <a:t>"</a:t>
            </a:r>
            <a:r>
              <a:rPr lang="en-US" sz="1200" dirty="0">
                <a:solidFill>
                  <a:srgbClr val="A31515"/>
                </a:solidFill>
              </a:rPr>
              <a:t>http://schema.management.azure.com/providers/Microsoft.Logic/schemas/2016-06-01/workflowdefinition.json#</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"contentVersion"</a:t>
            </a:r>
            <a:r>
              <a:rPr lang="en-US" sz="1600" dirty="0">
                <a:solidFill>
                  <a:srgbClr val="000000"/>
                </a:solidFill>
              </a:rPr>
              <a:t>: </a:t>
            </a:r>
            <a:r>
              <a:rPr lang="en-US" sz="1600" dirty="0">
                <a:solidFill>
                  <a:srgbClr val="A31515"/>
                </a:solidFill>
              </a:rPr>
              <a:t>"1.0.0.0"</a:t>
            </a:r>
            <a:r>
              <a:rPr lang="en-US" sz="1600" dirty="0">
                <a:solidFill>
                  <a:srgbClr val="000000"/>
                </a:solidFill>
              </a:rPr>
              <a:t>,</a:t>
            </a:r>
          </a:p>
          <a:p>
            <a:r>
              <a:rPr lang="en-US" sz="1600" dirty="0">
                <a:solidFill>
                  <a:srgbClr val="000000"/>
                </a:solidFill>
              </a:rPr>
              <a:t>    </a:t>
            </a:r>
            <a:r>
              <a:rPr lang="en-US" sz="1600" dirty="0">
                <a:solidFill>
                  <a:srgbClr val="0451A5"/>
                </a:solidFill>
              </a:rPr>
              <a:t>"parameters"</a:t>
            </a:r>
            <a:r>
              <a:rPr lang="en-US" sz="1600" dirty="0">
                <a:solidFill>
                  <a:srgbClr val="000000"/>
                </a:solidFill>
              </a:rPr>
              <a:t>: {</a:t>
            </a:r>
          </a:p>
          <a:p>
            <a:r>
              <a:rPr lang="en-US" sz="1600" dirty="0">
                <a:solidFill>
                  <a:srgbClr val="000000"/>
                </a:solidFill>
              </a:rPr>
              <a:t>        </a:t>
            </a:r>
            <a:r>
              <a:rPr lang="en-US" sz="1600" dirty="0">
                <a:solidFill>
                  <a:srgbClr val="0451A5"/>
                </a:solidFill>
              </a:rPr>
              <a:t>"testUri"</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"string"</a:t>
            </a:r>
            <a:r>
              <a:rPr lang="en-US" sz="1600" dirty="0">
                <a:solidFill>
                  <a:srgbClr val="000000"/>
                </a:solidFill>
              </a:rPr>
              <a:t>,</a:t>
            </a:r>
          </a:p>
          <a:p>
            <a:r>
              <a:rPr lang="en-US" sz="1600" dirty="0">
                <a:solidFill>
                  <a:srgbClr val="000000"/>
                </a:solidFill>
              </a:rPr>
              <a:t>            </a:t>
            </a:r>
            <a:r>
              <a:rPr lang="en-US" sz="1600" dirty="0">
                <a:solidFill>
                  <a:srgbClr val="0451A5"/>
                </a:solidFill>
              </a:rPr>
              <a:t>"defaultValue"</a:t>
            </a:r>
            <a:r>
              <a:rPr lang="en-US" sz="1600" dirty="0">
                <a:solidFill>
                  <a:srgbClr val="000000"/>
                </a:solidFill>
              </a:rPr>
              <a:t>: </a:t>
            </a:r>
            <a:r>
              <a:rPr lang="en-US" sz="1600" dirty="0">
                <a:solidFill>
                  <a:srgbClr val="A31515"/>
                </a:solidFill>
              </a:rPr>
              <a:t>"[parameters('testUri')]"</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"triggers"</a:t>
            </a:r>
            <a:r>
              <a:rPr lang="en-US" sz="1600" dirty="0">
                <a:solidFill>
                  <a:srgbClr val="000000"/>
                </a:solidFill>
              </a:rPr>
              <a:t>: {</a:t>
            </a:r>
          </a:p>
          <a:p>
            <a:r>
              <a:rPr lang="en-US" sz="1600" dirty="0">
                <a:solidFill>
                  <a:srgbClr val="000000"/>
                </a:solidFill>
              </a:rPr>
              <a:t>        </a:t>
            </a:r>
            <a:r>
              <a:rPr lang="en-US" sz="1600" dirty="0">
                <a:solidFill>
                  <a:srgbClr val="0451A5"/>
                </a:solidFill>
              </a:rPr>
              <a:t>"recurrence"</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"recurrence"</a:t>
            </a:r>
            <a:r>
              <a:rPr lang="en-US" sz="1600" dirty="0">
                <a:solidFill>
                  <a:srgbClr val="000000"/>
                </a:solidFill>
              </a:rPr>
              <a:t>,</a:t>
            </a:r>
          </a:p>
          <a:p>
            <a:r>
              <a:rPr lang="en-US" sz="1600" dirty="0">
                <a:solidFill>
                  <a:srgbClr val="000000"/>
                </a:solidFill>
              </a:rPr>
              <a:t>            </a:t>
            </a:r>
            <a:r>
              <a:rPr lang="en-US" sz="1600" dirty="0">
                <a:solidFill>
                  <a:srgbClr val="0451A5"/>
                </a:solidFill>
              </a:rPr>
              <a:t>"recurrence"</a:t>
            </a:r>
            <a:r>
              <a:rPr lang="en-US" sz="1600" dirty="0">
                <a:solidFill>
                  <a:srgbClr val="000000"/>
                </a:solidFill>
              </a:rPr>
              <a:t>: {</a:t>
            </a:r>
          </a:p>
          <a:p>
            <a:r>
              <a:rPr lang="en-US" sz="1600" dirty="0">
                <a:solidFill>
                  <a:srgbClr val="000000"/>
                </a:solidFill>
              </a:rPr>
              <a:t>                </a:t>
            </a:r>
            <a:r>
              <a:rPr lang="en-US" sz="1600" dirty="0">
                <a:solidFill>
                  <a:srgbClr val="0451A5"/>
                </a:solidFill>
              </a:rPr>
              <a:t>"frequency"</a:t>
            </a:r>
            <a:r>
              <a:rPr lang="en-US" sz="1600" dirty="0">
                <a:solidFill>
                  <a:srgbClr val="000000"/>
                </a:solidFill>
              </a:rPr>
              <a:t>: </a:t>
            </a:r>
            <a:r>
              <a:rPr lang="en-US" sz="1600" dirty="0">
                <a:solidFill>
                  <a:srgbClr val="A31515"/>
                </a:solidFill>
              </a:rPr>
              <a:t>"Hour"</a:t>
            </a:r>
            <a:r>
              <a:rPr lang="en-US" sz="1600" dirty="0">
                <a:solidFill>
                  <a:srgbClr val="000000"/>
                </a:solidFill>
              </a:rPr>
              <a:t>,</a:t>
            </a:r>
          </a:p>
          <a:p>
            <a:r>
              <a:rPr lang="en-US" sz="1600" dirty="0">
                <a:solidFill>
                  <a:srgbClr val="000000"/>
                </a:solidFill>
              </a:rPr>
              <a:t>                </a:t>
            </a:r>
            <a:r>
              <a:rPr lang="en-US" sz="1600" dirty="0">
                <a:solidFill>
                  <a:srgbClr val="0451A5"/>
                </a:solidFill>
              </a:rPr>
              <a:t>"interval"</a:t>
            </a:r>
            <a:r>
              <a:rPr lang="en-US" sz="1600" dirty="0">
                <a:solidFill>
                  <a:srgbClr val="000000"/>
                </a:solidFill>
              </a:rPr>
              <a:t>: </a:t>
            </a:r>
            <a:r>
              <a:rPr lang="en-US" sz="1600" dirty="0">
                <a:solidFill>
                  <a:srgbClr val="09885A"/>
                </a:solidFill>
              </a:rPr>
              <a:t>1</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p>
        </p:txBody>
      </p:sp>
    </p:spTree>
    <p:custDataLst>
      <p:tags r:id="rId1"/>
    </p:custDataLst>
    <p:extLst>
      <p:ext uri="{BB962C8B-B14F-4D97-AF65-F5344CB8AC3E}">
        <p14:creationId xmlns:p14="http://schemas.microsoft.com/office/powerpoint/2010/main" val="20225034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 (continued)</a:t>
            </a:r>
          </a:p>
        </p:txBody>
      </p:sp>
      <p:sp>
        <p:nvSpPr>
          <p:cNvPr id="3" name="Text Placeholder 2" descr="The sample code depicts issuing an HTTP GET request against the URL that is stored in the testUri parameter.">
            <a:extLst>
              <a:ext uri="{FF2B5EF4-FFF2-40B4-BE49-F238E27FC236}">
                <a16:creationId xmlns:a16="http://schemas.microsoft.com/office/drawing/2014/main" id="{AC088267-069C-4668-BB26-048C42830D3D}"/>
              </a:ext>
            </a:extLst>
          </p:cNvPr>
          <p:cNvSpPr>
            <a:spLocks noGrp="1"/>
          </p:cNvSpPr>
          <p:nvPr>
            <p:ph type="body" sz="quarter" idx="10"/>
          </p:nvPr>
        </p:nvSpPr>
        <p:spPr/>
        <p:txBody>
          <a:bodyPr/>
          <a:lstStyle/>
          <a:p>
            <a:r>
              <a:rPr lang="en-US" sz="1600" dirty="0">
                <a:solidFill>
                  <a:srgbClr val="000000"/>
                </a:solidFill>
              </a:rPr>
              <a:t>    </a:t>
            </a:r>
            <a:r>
              <a:rPr lang="en-US" sz="1600" dirty="0">
                <a:solidFill>
                  <a:srgbClr val="0451A5"/>
                </a:solidFill>
              </a:rPr>
              <a:t>"actions"</a:t>
            </a:r>
            <a:r>
              <a:rPr lang="en-US" sz="1600" dirty="0">
                <a:solidFill>
                  <a:srgbClr val="000000"/>
                </a:solidFill>
              </a:rPr>
              <a:t>: {</a:t>
            </a:r>
          </a:p>
          <a:p>
            <a:r>
              <a:rPr lang="en-US" sz="1600" dirty="0">
                <a:solidFill>
                  <a:srgbClr val="000000"/>
                </a:solidFill>
              </a:rPr>
              <a:t>        </a:t>
            </a:r>
            <a:r>
              <a:rPr lang="en-US" sz="1600" dirty="0">
                <a:solidFill>
                  <a:srgbClr val="0451A5"/>
                </a:solidFill>
              </a:rPr>
              <a:t>"http"</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"Http"</a:t>
            </a:r>
            <a:r>
              <a:rPr lang="en-US" sz="1600" dirty="0">
                <a:solidFill>
                  <a:srgbClr val="000000"/>
                </a:solidFill>
              </a:rPr>
              <a:t>,</a:t>
            </a:r>
          </a:p>
          <a:p>
            <a:r>
              <a:rPr lang="en-US" sz="1600" dirty="0">
                <a:solidFill>
                  <a:srgbClr val="000000"/>
                </a:solidFill>
              </a:rPr>
              <a:t>            </a:t>
            </a:r>
            <a:r>
              <a:rPr lang="en-US" sz="1600" dirty="0">
                <a:solidFill>
                  <a:srgbClr val="0451A5"/>
                </a:solidFill>
              </a:rPr>
              <a:t>"inputs"</a:t>
            </a:r>
            <a:r>
              <a:rPr lang="en-US" sz="1600" dirty="0">
                <a:solidFill>
                  <a:srgbClr val="000000"/>
                </a:solidFill>
              </a:rPr>
              <a:t>: {</a:t>
            </a:r>
          </a:p>
          <a:p>
            <a:r>
              <a:rPr lang="en-US" sz="1600" dirty="0">
                <a:solidFill>
                  <a:srgbClr val="000000"/>
                </a:solidFill>
              </a:rPr>
              <a:t>                </a:t>
            </a:r>
            <a:r>
              <a:rPr lang="en-US" sz="1600" dirty="0">
                <a:solidFill>
                  <a:srgbClr val="0451A5"/>
                </a:solidFill>
              </a:rPr>
              <a:t>"method"</a:t>
            </a:r>
            <a:r>
              <a:rPr lang="en-US" sz="1600" dirty="0">
                <a:solidFill>
                  <a:srgbClr val="000000"/>
                </a:solidFill>
              </a:rPr>
              <a:t>: </a:t>
            </a:r>
            <a:r>
              <a:rPr lang="en-US" sz="1600" dirty="0">
                <a:solidFill>
                  <a:srgbClr val="A31515"/>
                </a:solidFill>
              </a:rPr>
              <a:t>"GET"</a:t>
            </a:r>
            <a:r>
              <a:rPr lang="en-US" sz="1600" dirty="0">
                <a:solidFill>
                  <a:srgbClr val="000000"/>
                </a:solidFill>
              </a:rPr>
              <a:t>,</a:t>
            </a:r>
          </a:p>
          <a:p>
            <a:r>
              <a:rPr lang="en-US" sz="1600" dirty="0">
                <a:solidFill>
                  <a:srgbClr val="000000"/>
                </a:solidFill>
              </a:rPr>
              <a:t>                </a:t>
            </a:r>
            <a:r>
              <a:rPr lang="en-US" sz="1600" dirty="0">
                <a:solidFill>
                  <a:srgbClr val="0451A5"/>
                </a:solidFill>
              </a:rPr>
              <a:t>"uri"</a:t>
            </a:r>
            <a:r>
              <a:rPr lang="en-US" sz="1600" dirty="0">
                <a:solidFill>
                  <a:srgbClr val="000000"/>
                </a:solidFill>
              </a:rPr>
              <a:t>: </a:t>
            </a:r>
            <a:r>
              <a:rPr lang="en-US" sz="1600" dirty="0">
                <a:solidFill>
                  <a:srgbClr val="A31515"/>
                </a:solidFill>
              </a:rPr>
              <a:t>"@parameters('testUri')"</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0451A5"/>
                </a:solidFill>
              </a:rPr>
              <a:t>"runAfter"</a:t>
            </a:r>
            <a:r>
              <a:rPr lang="en-US" sz="1600" dirty="0">
                <a:solidFill>
                  <a:srgbClr val="000000"/>
                </a:solidFill>
              </a:rPr>
              <a:t>: {}</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"outputs"</a:t>
            </a:r>
            <a:r>
              <a:rPr lang="en-US" sz="1600" dirty="0">
                <a:solidFill>
                  <a:srgbClr val="000000"/>
                </a:solidFill>
              </a:rPr>
              <a:t>: {}</a:t>
            </a:r>
          </a:p>
          <a:p>
            <a:r>
              <a:rPr lang="en-US" sz="1600" dirty="0">
                <a:solidFill>
                  <a:srgbClr val="000000"/>
                </a:solidFill>
              </a:rPr>
              <a:t>}</a:t>
            </a:r>
          </a:p>
        </p:txBody>
      </p:sp>
    </p:spTree>
    <p:custDataLst>
      <p:tags r:id="rId1"/>
    </p:custDataLst>
    <p:extLst>
      <p:ext uri="{BB962C8B-B14F-4D97-AF65-F5344CB8AC3E}">
        <p14:creationId xmlns:p14="http://schemas.microsoft.com/office/powerpoint/2010/main" val="33031488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2203680"/>
          </a:xfrm>
        </p:spPr>
        <p:txBody>
          <a:bodyPr/>
          <a:lstStyle/>
          <a:p>
            <a:r>
              <a:rPr lang="en-US" dirty="0">
                <a:latin typeface="+mn-lt"/>
              </a:rPr>
              <a:t>Visual Studio tools for logic apps</a:t>
            </a:r>
          </a:p>
          <a:p>
            <a:pPr lvl="1"/>
            <a:r>
              <a:rPr lang="en-US" dirty="0"/>
              <a:t>Either generate from a visual workflow or author JSON directly</a:t>
            </a:r>
          </a:p>
          <a:p>
            <a:r>
              <a:rPr lang="en-US" dirty="0">
                <a:latin typeface="+mn-lt"/>
              </a:rPr>
              <a:t>Using the </a:t>
            </a:r>
            <a:r>
              <a:rPr lang="en-US" b="1" dirty="0">
                <a:latin typeface="+mn-lt"/>
              </a:rPr>
              <a:t>Code </a:t>
            </a:r>
            <a:r>
              <a:rPr lang="en-US" dirty="0">
                <a:latin typeface="+mn-lt"/>
              </a:rPr>
              <a:t>tab in the Azure portal</a:t>
            </a:r>
          </a:p>
          <a:p>
            <a:pPr lvl="1"/>
            <a:r>
              <a:rPr lang="en-US" dirty="0"/>
              <a:t>Generate from existing visual workflow</a:t>
            </a:r>
          </a:p>
          <a:p>
            <a:r>
              <a:rPr lang="en-US" dirty="0">
                <a:latin typeface="+mn-lt"/>
              </a:rPr>
              <a:t>Use a logic app template creator PowerShell module</a:t>
            </a:r>
          </a:p>
        </p:txBody>
      </p:sp>
    </p:spTree>
    <p:extLst>
      <p:ext uri="{BB962C8B-B14F-4D97-AF65-F5344CB8AC3E}">
        <p14:creationId xmlns:p14="http://schemas.microsoft.com/office/powerpoint/2010/main" val="693667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 – Azure PowerShell</a:t>
            </a:r>
          </a:p>
        </p:txBody>
      </p:sp>
      <p:sp>
        <p:nvSpPr>
          <p:cNvPr id="3" name="Text Placeholder 2" descr="The sample code creates a deployment template in a JSON file.">
            <a:extLst>
              <a:ext uri="{FF2B5EF4-FFF2-40B4-BE49-F238E27FC236}">
                <a16:creationId xmlns:a16="http://schemas.microsoft.com/office/drawing/2014/main" id="{F4E26FA5-3483-462E-888F-3DDFD37B026D}"/>
              </a:ext>
            </a:extLst>
          </p:cNvPr>
          <p:cNvSpPr>
            <a:spLocks noGrp="1"/>
          </p:cNvSpPr>
          <p:nvPr>
            <p:ph type="body" sz="quarter" idx="10"/>
          </p:nvPr>
        </p:nvSpPr>
        <p:spPr>
          <a:xfrm>
            <a:off x="588263" y="1436688"/>
            <a:ext cx="11018520" cy="1163395"/>
          </a:xfrm>
        </p:spPr>
        <p:txBody>
          <a:bodyPr/>
          <a:lstStyle/>
          <a:p>
            <a:r>
              <a:rPr lang="en-US" sz="1800" dirty="0">
                <a:solidFill>
                  <a:srgbClr val="795E26"/>
                </a:solidFill>
              </a:rPr>
              <a:t>Install-Module</a:t>
            </a:r>
            <a:r>
              <a:rPr lang="en-US" sz="1800" dirty="0">
                <a:solidFill>
                  <a:srgbClr val="000000"/>
                </a:solidFill>
              </a:rPr>
              <a:t> -Name LogicAppTemplate</a:t>
            </a:r>
          </a:p>
          <a:p>
            <a:br>
              <a:rPr lang="en-US" sz="1800" dirty="0">
                <a:solidFill>
                  <a:srgbClr val="000000"/>
                </a:solidFill>
              </a:rPr>
            </a:br>
            <a:r>
              <a:rPr lang="en-US" sz="1800" dirty="0">
                <a:solidFill>
                  <a:srgbClr val="000000"/>
                </a:solidFill>
              </a:rPr>
              <a:t>armclient token </a:t>
            </a:r>
            <a:r>
              <a:rPr lang="en-US" sz="1800" dirty="0">
                <a:solidFill>
                  <a:srgbClr val="001080"/>
                </a:solidFill>
              </a:rPr>
              <a:t>$SubscriptionId</a:t>
            </a:r>
            <a:r>
              <a:rPr lang="en-US" sz="1800" dirty="0">
                <a:solidFill>
                  <a:srgbClr val="000000"/>
                </a:solidFill>
              </a:rPr>
              <a:t> | </a:t>
            </a:r>
            <a:r>
              <a:rPr lang="en-US" sz="1800" dirty="0">
                <a:solidFill>
                  <a:srgbClr val="795E26"/>
                </a:solidFill>
              </a:rPr>
              <a:t>Get-LogicAppTemplate</a:t>
            </a:r>
            <a:r>
              <a:rPr lang="en-US" sz="1800" dirty="0">
                <a:solidFill>
                  <a:srgbClr val="000000"/>
                </a:solidFill>
              </a:rPr>
              <a:t> -LogicApp MyApp -ResourceGroup MyRG -SubscriptionId </a:t>
            </a:r>
            <a:r>
              <a:rPr lang="en-US" sz="1800" dirty="0">
                <a:solidFill>
                  <a:srgbClr val="001080"/>
                </a:solidFill>
              </a:rPr>
              <a:t>$SubscriptionId</a:t>
            </a:r>
            <a:r>
              <a:rPr lang="en-US" sz="1800" dirty="0">
                <a:solidFill>
                  <a:srgbClr val="000000"/>
                </a:solidFill>
              </a:rPr>
              <a:t> -Verbose | </a:t>
            </a:r>
            <a:r>
              <a:rPr lang="en-US" sz="1800" dirty="0">
                <a:solidFill>
                  <a:srgbClr val="795E26"/>
                </a:solidFill>
              </a:rPr>
              <a:t>Out-File</a:t>
            </a:r>
            <a:r>
              <a:rPr lang="en-US" sz="1800" dirty="0">
                <a:solidFill>
                  <a:srgbClr val="000000"/>
                </a:solidFill>
              </a:rPr>
              <a:t> C:\template.json</a:t>
            </a:r>
          </a:p>
        </p:txBody>
      </p:sp>
    </p:spTree>
    <p:custDataLst>
      <p:tags r:id="rId1"/>
    </p:custDataLst>
    <p:extLst>
      <p:ext uri="{BB962C8B-B14F-4D97-AF65-F5344CB8AC3E}">
        <p14:creationId xmlns:p14="http://schemas.microsoft.com/office/powerpoint/2010/main" val="21813624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Function App example</a:t>
            </a:r>
          </a:p>
        </p:txBody>
      </p:sp>
      <p:sp>
        <p:nvSpPr>
          <p:cNvPr id="4" name="Text Placeholder 3" descr="The sample code depicts how to replace the Azure Function resource ID.">
            <a:extLst>
              <a:ext uri="{FF2B5EF4-FFF2-40B4-BE49-F238E27FC236}">
                <a16:creationId xmlns:a16="http://schemas.microsoft.com/office/drawing/2014/main" id="{E004014F-D2F4-480D-825E-6E1C07FF319A}"/>
              </a:ext>
            </a:extLst>
          </p:cNvPr>
          <p:cNvSpPr>
            <a:spLocks noGrp="1"/>
          </p:cNvSpPr>
          <p:nvPr>
            <p:ph type="body" sz="quarter" idx="10"/>
          </p:nvPr>
        </p:nvSpPr>
        <p:spPr/>
        <p:txBody>
          <a:bodyPr/>
          <a:lstStyle/>
          <a:p>
            <a:r>
              <a:rPr lang="en-US" sz="1800" dirty="0">
                <a:solidFill>
                  <a:srgbClr val="A31515"/>
                </a:solidFill>
              </a:rPr>
              <a:t>"parameters"</a:t>
            </a:r>
            <a:r>
              <a:rPr lang="en-US" sz="1800" dirty="0">
                <a:solidFill>
                  <a:srgbClr val="000000"/>
                </a:solidFill>
              </a:rPr>
              <a:t>: {</a:t>
            </a:r>
          </a:p>
          <a:p>
            <a:r>
              <a:rPr lang="en-US" sz="1800" dirty="0">
                <a:solidFill>
                  <a:srgbClr val="000000"/>
                </a:solidFill>
              </a:rPr>
              <a:t>    </a:t>
            </a:r>
            <a:r>
              <a:rPr lang="en-US" sz="1800" dirty="0">
                <a:solidFill>
                  <a:srgbClr val="0451A5"/>
                </a:solidFill>
              </a:rPr>
              <a:t>"functionName"</a:t>
            </a:r>
            <a:r>
              <a:rPr lang="en-US" sz="1800" dirty="0">
                <a:solidFill>
                  <a:srgbClr val="000000"/>
                </a:solidFill>
              </a:rPr>
              <a:t>: { </a:t>
            </a:r>
            <a:r>
              <a:rPr lang="en-US" sz="1800" dirty="0">
                <a:solidFill>
                  <a:srgbClr val="0451A5"/>
                </a:solidFill>
              </a:rPr>
              <a:t>"type"</a:t>
            </a:r>
            <a:r>
              <a:rPr lang="en-US" sz="1800" dirty="0">
                <a:solidFill>
                  <a:srgbClr val="000000"/>
                </a:solidFill>
              </a:rPr>
              <a:t>:</a:t>
            </a:r>
            <a:r>
              <a:rPr lang="en-US" sz="1800" dirty="0">
                <a:solidFill>
                  <a:srgbClr val="A31515"/>
                </a:solidFill>
              </a:rPr>
              <a:t>"string"</a:t>
            </a:r>
            <a:r>
              <a:rPr lang="en-US" sz="1800" dirty="0">
                <a:solidFill>
                  <a:srgbClr val="000000"/>
                </a:solidFill>
              </a:rPr>
              <a:t>, </a:t>
            </a:r>
            <a:r>
              <a:rPr lang="en-US" sz="1800" dirty="0">
                <a:solidFill>
                  <a:srgbClr val="0451A5"/>
                </a:solidFill>
              </a:rPr>
              <a:t>"minLength"</a:t>
            </a:r>
            <a:r>
              <a:rPr lang="en-US" sz="1800" dirty="0">
                <a:solidFill>
                  <a:srgbClr val="000000"/>
                </a:solidFill>
              </a:rPr>
              <a:t>:</a:t>
            </a:r>
            <a:r>
              <a:rPr lang="en-US" sz="1800" dirty="0">
                <a:solidFill>
                  <a:srgbClr val="09885A"/>
                </a:solidFill>
              </a:rPr>
              <a:t>1</a:t>
            </a:r>
            <a:r>
              <a:rPr lang="en-US" sz="1800" dirty="0">
                <a:solidFill>
                  <a:srgbClr val="000000"/>
                </a:solidFill>
              </a:rPr>
              <a:t>, </a:t>
            </a:r>
            <a:r>
              <a:rPr lang="en-US" sz="1800" dirty="0">
                <a:solidFill>
                  <a:srgbClr val="0451A5"/>
                </a:solidFill>
              </a:rPr>
              <a:t>"defaultValue"</a:t>
            </a:r>
            <a:r>
              <a:rPr lang="en-US" sz="1800" dirty="0">
                <a:solidFill>
                  <a:srgbClr val="000000"/>
                </a:solidFill>
              </a:rPr>
              <a:t>:</a:t>
            </a:r>
            <a:r>
              <a:rPr lang="en-US" sz="1800" dirty="0">
                <a:solidFill>
                  <a:srgbClr val="A31515"/>
                </a:solidFill>
              </a:rPr>
              <a:t>"&lt;FunctionName&gt;"</a:t>
            </a:r>
            <a:r>
              <a:rPr lang="en-US" sz="1800" dirty="0">
                <a:solidFill>
                  <a:srgbClr val="000000"/>
                </a:solidFill>
              </a:rPr>
              <a:t> }</a:t>
            </a:r>
          </a:p>
          <a:p>
            <a:r>
              <a:rPr lang="en-US" sz="1800" dirty="0">
                <a:solidFill>
                  <a:srgbClr val="000000"/>
                </a:solidFill>
              </a:rPr>
              <a:t>},</a:t>
            </a:r>
          </a:p>
          <a:p>
            <a:r>
              <a:rPr lang="en-US" sz="1800" dirty="0">
                <a:solidFill>
                  <a:srgbClr val="000000"/>
                </a:solidFill>
              </a:rPr>
              <a:t>...</a:t>
            </a:r>
          </a:p>
          <a:p>
            <a:r>
              <a:rPr lang="en-US" sz="1800" dirty="0">
                <a:solidFill>
                  <a:srgbClr val="A31515"/>
                </a:solidFill>
              </a:rPr>
              <a:t>"MyFunction"</a:t>
            </a:r>
            <a:r>
              <a:rPr lang="en-US" sz="1800" dirty="0">
                <a:solidFill>
                  <a:srgbClr val="000000"/>
                </a:solidFill>
              </a:rPr>
              <a:t>: {</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"Function"</a:t>
            </a:r>
            <a:r>
              <a:rPr lang="en-US" sz="1800" dirty="0">
                <a:solidFill>
                  <a:srgbClr val="000000"/>
                </a:solidFill>
              </a:rPr>
              <a:t>,</a:t>
            </a:r>
          </a:p>
          <a:p>
            <a:r>
              <a:rPr lang="en-US" sz="1800" dirty="0">
                <a:solidFill>
                  <a:srgbClr val="000000"/>
                </a:solidFill>
              </a:rPr>
              <a:t>    </a:t>
            </a:r>
            <a:r>
              <a:rPr lang="en-US" sz="1800" dirty="0">
                <a:solidFill>
                  <a:srgbClr val="0451A5"/>
                </a:solidFill>
              </a:rPr>
              <a:t>"inputs"</a:t>
            </a:r>
            <a:r>
              <a:rPr lang="en-US" sz="1800" dirty="0">
                <a:solidFill>
                  <a:srgbClr val="000000"/>
                </a:solidFill>
              </a:rPr>
              <a:t>: {</a:t>
            </a:r>
          </a:p>
          <a:p>
            <a:r>
              <a:rPr lang="en-US" sz="1800" dirty="0">
                <a:solidFill>
                  <a:srgbClr val="000000"/>
                </a:solidFill>
              </a:rPr>
              <a:t>        </a:t>
            </a:r>
            <a:r>
              <a:rPr lang="en-US" sz="1800" dirty="0">
                <a:solidFill>
                  <a:srgbClr val="0451A5"/>
                </a:solidFill>
              </a:rPr>
              <a:t>"body"</a:t>
            </a:r>
            <a:r>
              <a:rPr lang="en-US" sz="1800" dirty="0">
                <a:solidFill>
                  <a:srgbClr val="000000"/>
                </a:solidFill>
              </a:rPr>
              <a:t>:{},</a:t>
            </a:r>
          </a:p>
          <a:p>
            <a:r>
              <a:rPr lang="en-US" sz="1800" dirty="0">
                <a:solidFill>
                  <a:srgbClr val="000000"/>
                </a:solidFill>
              </a:rPr>
              <a:t>        </a:t>
            </a:r>
            <a:r>
              <a:rPr lang="en-US" sz="1800" dirty="0">
                <a:solidFill>
                  <a:srgbClr val="0451A5"/>
                </a:solidFill>
              </a:rPr>
              <a:t>"function"</a:t>
            </a:r>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a:t>
            </a:r>
            <a:r>
              <a:rPr lang="en-US" sz="1800" dirty="0">
                <a:solidFill>
                  <a:srgbClr val="A31515"/>
                </a:solidFill>
              </a:rPr>
              <a:t>"[resourceid('Microsoft.Web/sites/</a:t>
            </a:r>
            <a:r>
              <a:rPr lang="en-US" sz="1800" dirty="0" err="1">
                <a:solidFill>
                  <a:srgbClr val="A31515"/>
                </a:solidFill>
              </a:rPr>
              <a:t>functions','functionApp</a:t>
            </a:r>
            <a:r>
              <a:rPr lang="en-US" sz="1800" dirty="0">
                <a:solidFill>
                  <a:srgbClr val="A31515"/>
                </a:solidFill>
              </a:rPr>
              <a:t>',            parameters('functionName'))]"</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"runAfter"</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583862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fr-FR" dirty="0"/>
              <a:t>Lesson 01: Azure Logic Apps</a:t>
            </a:r>
            <a:endParaRPr lang="en-US" dirty="0"/>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Service Bus example</a:t>
            </a:r>
          </a:p>
        </p:txBody>
      </p:sp>
      <p:sp>
        <p:nvSpPr>
          <p:cNvPr id="4" name="Text Placeholder 3" descr="The sample code parameterizes the Azure Service Bus send message operation.">
            <a:extLst>
              <a:ext uri="{FF2B5EF4-FFF2-40B4-BE49-F238E27FC236}">
                <a16:creationId xmlns:a16="http://schemas.microsoft.com/office/drawing/2014/main" id="{E004014F-D2F4-480D-825E-6E1C07FF319A}"/>
              </a:ext>
            </a:extLst>
          </p:cNvPr>
          <p:cNvSpPr>
            <a:spLocks noGrp="1"/>
          </p:cNvSpPr>
          <p:nvPr>
            <p:ph type="body" sz="quarter" idx="10"/>
          </p:nvPr>
        </p:nvSpPr>
        <p:spPr/>
        <p:txBody>
          <a:bodyPr/>
          <a:lstStyle/>
          <a:p>
            <a:r>
              <a:rPr lang="en-US" sz="1800" dirty="0">
                <a:solidFill>
                  <a:srgbClr val="0451A5"/>
                </a:solidFill>
              </a:rPr>
              <a:t>"Send_message"</a:t>
            </a:r>
            <a:r>
              <a:rPr lang="en-US" sz="1800" dirty="0">
                <a:solidFill>
                  <a:srgbClr val="000000"/>
                </a:solidFill>
              </a:rPr>
              <a:t>: {</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"ApiConnection"</a:t>
            </a:r>
            <a:r>
              <a:rPr lang="en-US" sz="1800" dirty="0">
                <a:solidFill>
                  <a:srgbClr val="000000"/>
                </a:solidFill>
              </a:rPr>
              <a:t>,</a:t>
            </a:r>
          </a:p>
          <a:p>
            <a:r>
              <a:rPr lang="en-US" sz="1800" dirty="0">
                <a:solidFill>
                  <a:srgbClr val="000000"/>
                </a:solidFill>
              </a:rPr>
              <a:t>        </a:t>
            </a:r>
            <a:r>
              <a:rPr lang="en-US" sz="1800" dirty="0">
                <a:solidFill>
                  <a:srgbClr val="0451A5"/>
                </a:solidFill>
              </a:rPr>
              <a:t>"inputs"</a:t>
            </a:r>
            <a:r>
              <a:rPr lang="en-US" sz="1800" dirty="0">
                <a:solidFill>
                  <a:srgbClr val="000000"/>
                </a:solidFill>
              </a:rPr>
              <a:t>: {</a:t>
            </a:r>
          </a:p>
          <a:p>
            <a:r>
              <a:rPr lang="en-US" sz="1800" dirty="0">
                <a:solidFill>
                  <a:srgbClr val="000000"/>
                </a:solidFill>
              </a:rPr>
              <a:t>            </a:t>
            </a:r>
            <a:r>
              <a:rPr lang="en-US" sz="1800" dirty="0">
                <a:solidFill>
                  <a:srgbClr val="0451A5"/>
                </a:solidFill>
              </a:rPr>
              <a:t>"host"</a:t>
            </a:r>
            <a:r>
              <a:rPr lang="en-US" sz="1800" dirty="0">
                <a:solidFill>
                  <a:srgbClr val="000000"/>
                </a:solidFill>
              </a:rPr>
              <a:t>: {</a:t>
            </a:r>
          </a:p>
          <a:p>
            <a:r>
              <a:rPr lang="en-US" sz="1800" dirty="0">
                <a:solidFill>
                  <a:srgbClr val="000000"/>
                </a:solidFill>
              </a:rPr>
              <a:t>                </a:t>
            </a:r>
            <a:r>
              <a:rPr lang="en-US" sz="1800" dirty="0">
                <a:solidFill>
                  <a:srgbClr val="0451A5"/>
                </a:solidFill>
              </a:rPr>
              <a:t>"connection"</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"@parameters('$connections')['servicebus']['connectionId']"</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"method"</a:t>
            </a:r>
            <a:r>
              <a:rPr lang="en-US" sz="1800" dirty="0">
                <a:solidFill>
                  <a:srgbClr val="000000"/>
                </a:solidFill>
              </a:rPr>
              <a:t>: </a:t>
            </a:r>
            <a:r>
              <a:rPr lang="en-US" sz="1800" dirty="0">
                <a:solidFill>
                  <a:srgbClr val="A31515"/>
                </a:solidFill>
              </a:rPr>
              <a:t>"post"</a:t>
            </a:r>
            <a:r>
              <a:rPr lang="en-US" sz="1800" dirty="0">
                <a:solidFill>
                  <a:srgbClr val="000000"/>
                </a:solidFill>
              </a:rPr>
              <a:t>,</a:t>
            </a:r>
          </a:p>
          <a:p>
            <a:r>
              <a:rPr lang="en-US" sz="1800" dirty="0">
                <a:solidFill>
                  <a:srgbClr val="000000"/>
                </a:solidFill>
              </a:rPr>
              <a:t>            </a:t>
            </a:r>
            <a:r>
              <a:rPr lang="en-US" sz="1800" dirty="0">
                <a:solidFill>
                  <a:srgbClr val="0451A5"/>
                </a:solidFill>
              </a:rPr>
              <a:t>"path"</a:t>
            </a:r>
            <a:r>
              <a:rPr lang="en-US" sz="1800" dirty="0">
                <a:solidFill>
                  <a:srgbClr val="000000"/>
                </a:solidFill>
              </a:rPr>
              <a:t>: </a:t>
            </a:r>
            <a:r>
              <a:rPr lang="en-US" sz="1800" dirty="0">
                <a:solidFill>
                  <a:srgbClr val="A31515"/>
                </a:solidFill>
              </a:rPr>
              <a:t>"[concat('/@{encodeURIComponent(''', parameters('queueuname'), ''')}/messages')]"</a:t>
            </a:r>
            <a:r>
              <a:rPr lang="en-US" sz="1800" dirty="0">
                <a:solidFill>
                  <a:srgbClr val="000000"/>
                </a:solidFill>
              </a:rPr>
              <a:t>,</a:t>
            </a:r>
          </a:p>
          <a:p>
            <a:r>
              <a:rPr lang="en-US" sz="1800" dirty="0">
                <a:solidFill>
                  <a:srgbClr val="000000"/>
                </a:solidFill>
              </a:rPr>
              <a:t>            </a:t>
            </a:r>
            <a:r>
              <a:rPr lang="en-US" sz="1800" dirty="0">
                <a:solidFill>
                  <a:srgbClr val="0451A5"/>
                </a:solidFill>
              </a:rPr>
              <a:t>"body"</a:t>
            </a:r>
            <a:r>
              <a:rPr lang="en-US" sz="1800" dirty="0">
                <a:solidFill>
                  <a:srgbClr val="000000"/>
                </a:solidFill>
              </a:rPr>
              <a:t>: { </a:t>
            </a:r>
            <a:r>
              <a:rPr lang="en-US" sz="1800" dirty="0">
                <a:solidFill>
                  <a:srgbClr val="0451A5"/>
                </a:solidFill>
              </a:rPr>
              <a:t>"ContentData"</a:t>
            </a:r>
            <a:r>
              <a:rPr lang="en-US" sz="1800" dirty="0">
                <a:solidFill>
                  <a:srgbClr val="000000"/>
                </a:solidFill>
              </a:rPr>
              <a:t>: </a:t>
            </a:r>
            <a:r>
              <a:rPr lang="en-US" sz="1800" dirty="0">
                <a:solidFill>
                  <a:srgbClr val="A31515"/>
                </a:solidFill>
              </a:rPr>
              <a:t>"@{base64(triggerBody())}"</a:t>
            </a:r>
            <a:r>
              <a:rPr lang="en-US" sz="1800" dirty="0">
                <a:solidFill>
                  <a:srgbClr val="000000"/>
                </a:solidFill>
              </a:rPr>
              <a:t> },</a:t>
            </a:r>
          </a:p>
          <a:p>
            <a:r>
              <a:rPr lang="en-US" sz="1800" dirty="0">
                <a:solidFill>
                  <a:srgbClr val="000000"/>
                </a:solidFill>
              </a:rPr>
              <a:t>            </a:t>
            </a:r>
            <a:r>
              <a:rPr lang="en-US" sz="1800" dirty="0">
                <a:solidFill>
                  <a:srgbClr val="0451A5"/>
                </a:solidFill>
              </a:rPr>
              <a:t>"queries"</a:t>
            </a:r>
            <a:r>
              <a:rPr lang="en-US" sz="1800" dirty="0">
                <a:solidFill>
                  <a:srgbClr val="000000"/>
                </a:solidFill>
              </a:rPr>
              <a:t>: { </a:t>
            </a:r>
            <a:r>
              <a:rPr lang="en-US" sz="1800" dirty="0">
                <a:solidFill>
                  <a:srgbClr val="0451A5"/>
                </a:solidFill>
              </a:rPr>
              <a:t>"systemProperties"</a:t>
            </a:r>
            <a:r>
              <a:rPr lang="en-US" sz="1800" dirty="0">
                <a:solidFill>
                  <a:srgbClr val="000000"/>
                </a:solidFill>
              </a:rPr>
              <a:t>: </a:t>
            </a:r>
            <a:r>
              <a:rPr lang="en-US" sz="1800" dirty="0">
                <a:solidFill>
                  <a:srgbClr val="A31515"/>
                </a:solidFill>
              </a:rPr>
              <a:t>"None"</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"runAfter"</a:t>
            </a:r>
            <a:r>
              <a:rPr lang="en-US" sz="1800" dirty="0">
                <a:solidFill>
                  <a:srgbClr val="000000"/>
                </a:solidFill>
              </a:rPr>
              <a:t>: {}</a:t>
            </a:r>
          </a:p>
          <a:p>
            <a:r>
              <a:rPr lang="en-US" sz="1800" dirty="0">
                <a:solidFill>
                  <a:srgbClr val="000000"/>
                </a:solidFill>
              </a:rPr>
              <a:t>}   </a:t>
            </a:r>
          </a:p>
        </p:txBody>
      </p:sp>
    </p:spTree>
    <p:custDataLst>
      <p:tags r:id="rId1"/>
    </p:custDataLst>
    <p:extLst>
      <p:ext uri="{BB962C8B-B14F-4D97-AF65-F5344CB8AC3E}">
        <p14:creationId xmlns:p14="http://schemas.microsoft.com/office/powerpoint/2010/main" val="37210612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42197" y="2598004"/>
            <a:ext cx="4245637" cy="1661993"/>
          </a:xfrm>
        </p:spPr>
        <p:txBody>
          <a:bodyPr/>
          <a:lstStyle/>
          <a:p>
            <a:r>
              <a:rPr lang="en-US" dirty="0"/>
              <a:t>Lab: Automating business processes by using logic apps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598004"/>
            <a:ext cx="4161981" cy="1661993"/>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Automating business processes by using logic apps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21A5-1D2B-4E44-8FC7-B05189227248}"/>
              </a:ext>
            </a:extLst>
          </p:cNvPr>
          <p:cNvSpPr>
            <a:spLocks noGrp="1"/>
          </p:cNvSpPr>
          <p:nvPr>
            <p:ph type="title"/>
          </p:nvPr>
        </p:nvSpPr>
        <p:spPr/>
        <p:txBody>
          <a:bodyPr/>
          <a:lstStyle/>
          <a:p>
            <a:r>
              <a:rPr lang="en-US" dirty="0"/>
              <a:t>Azure Logic Apps</a:t>
            </a:r>
          </a:p>
        </p:txBody>
      </p:sp>
      <p:sp>
        <p:nvSpPr>
          <p:cNvPr id="3" name="Text Placeholder 2">
            <a:extLst>
              <a:ext uri="{FF2B5EF4-FFF2-40B4-BE49-F238E27FC236}">
                <a16:creationId xmlns:a16="http://schemas.microsoft.com/office/drawing/2014/main" id="{A94BBB97-B564-4A6F-9952-82DFD703DD30}"/>
              </a:ext>
            </a:extLst>
          </p:cNvPr>
          <p:cNvSpPr>
            <a:spLocks noGrp="1"/>
          </p:cNvSpPr>
          <p:nvPr>
            <p:ph type="body" sz="quarter" idx="10"/>
          </p:nvPr>
        </p:nvSpPr>
        <p:spPr>
          <a:xfrm>
            <a:off x="584200" y="1435497"/>
            <a:ext cx="11018520" cy="2794611"/>
          </a:xfrm>
        </p:spPr>
        <p:txBody>
          <a:bodyPr/>
          <a:lstStyle/>
          <a:p>
            <a:r>
              <a:rPr lang="en-US" dirty="0">
                <a:latin typeface="+mn-lt"/>
              </a:rPr>
              <a:t>Automation workflow solution:</a:t>
            </a:r>
          </a:p>
          <a:p>
            <a:pPr lvl="1"/>
            <a:r>
              <a:rPr lang="en-US" dirty="0"/>
              <a:t>No-code designer for rapid creation of integration solutions</a:t>
            </a:r>
          </a:p>
          <a:p>
            <a:pPr lvl="1"/>
            <a:r>
              <a:rPr lang="en-US" dirty="0"/>
              <a:t>Prebuilt templates to simplify getting started</a:t>
            </a:r>
          </a:p>
          <a:p>
            <a:pPr lvl="1"/>
            <a:r>
              <a:rPr lang="en-US" dirty="0"/>
              <a:t>Out-of-box support for popular software as a service (SaaS) and on-premises integrations</a:t>
            </a:r>
          </a:p>
          <a:p>
            <a:pPr lvl="1"/>
            <a:r>
              <a:rPr lang="en-US" dirty="0"/>
              <a:t>BizTalk APIs available to advanced integration solutions</a:t>
            </a:r>
          </a:p>
          <a:p>
            <a:r>
              <a:rPr lang="en-US" dirty="0">
                <a:latin typeface="+mn-lt"/>
              </a:rPr>
              <a:t>JSON-based workflow definition:</a:t>
            </a:r>
          </a:p>
          <a:p>
            <a:pPr lvl="1"/>
            <a:r>
              <a:rPr lang="en-US" dirty="0"/>
              <a:t>Can be deployed by using Azure Resource Manager templates</a:t>
            </a:r>
          </a:p>
        </p:txBody>
      </p:sp>
    </p:spTree>
    <p:extLst>
      <p:ext uri="{BB962C8B-B14F-4D97-AF65-F5344CB8AC3E}">
        <p14:creationId xmlns:p14="http://schemas.microsoft.com/office/powerpoint/2010/main" val="2144121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9B84-F5EF-44EE-AA1A-F98CF4F3167C}"/>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925BCA06-0B28-4D8B-9C81-4864A664E64F}"/>
              </a:ext>
            </a:extLst>
          </p:cNvPr>
          <p:cNvSpPr>
            <a:spLocks noGrp="1"/>
          </p:cNvSpPr>
          <p:nvPr>
            <p:ph type="body" sz="quarter" idx="10"/>
          </p:nvPr>
        </p:nvSpPr>
        <p:spPr>
          <a:xfrm>
            <a:off x="584200" y="1435497"/>
            <a:ext cx="11018520" cy="4062651"/>
          </a:xfrm>
        </p:spPr>
        <p:txBody>
          <a:bodyPr/>
          <a:lstStyle/>
          <a:p>
            <a:r>
              <a:rPr lang="en-US" dirty="0">
                <a:latin typeface="+mn-lt"/>
              </a:rPr>
              <a:t>Workflow</a:t>
            </a:r>
          </a:p>
          <a:p>
            <a:pPr lvl="1"/>
            <a:r>
              <a:rPr lang="en-US" dirty="0"/>
              <a:t>The business process described as a series of steps</a:t>
            </a:r>
          </a:p>
          <a:p>
            <a:r>
              <a:rPr lang="en-US" dirty="0">
                <a:latin typeface="+mn-lt"/>
              </a:rPr>
              <a:t>Triggers</a:t>
            </a:r>
          </a:p>
          <a:p>
            <a:pPr lvl="1"/>
            <a:r>
              <a:rPr lang="en-US" dirty="0"/>
              <a:t>The step that invokes a new workflow instance</a:t>
            </a:r>
          </a:p>
          <a:p>
            <a:r>
              <a:rPr lang="en-US" dirty="0">
                <a:latin typeface="+mn-lt"/>
              </a:rPr>
              <a:t>Actions</a:t>
            </a:r>
          </a:p>
          <a:p>
            <a:pPr lvl="1"/>
            <a:r>
              <a:rPr lang="en-US" dirty="0"/>
              <a:t>A individual step in a workflow, typically a Connector or custom API app</a:t>
            </a:r>
          </a:p>
          <a:p>
            <a:r>
              <a:rPr lang="en-US" dirty="0">
                <a:latin typeface="+mn-lt"/>
              </a:rPr>
              <a:t>Connectors</a:t>
            </a:r>
          </a:p>
          <a:p>
            <a:pPr lvl="1"/>
            <a:r>
              <a:rPr lang="en-US" dirty="0"/>
              <a:t>A special case of an API app that is prebuilt and ready to integrate with a specific service or data source. For example: </a:t>
            </a:r>
          </a:p>
          <a:p>
            <a:pPr lvl="2"/>
            <a:r>
              <a:rPr lang="en-US" dirty="0"/>
              <a:t>Twitter and SQL Server Connectors</a:t>
            </a:r>
          </a:p>
        </p:txBody>
      </p:sp>
    </p:spTree>
    <p:extLst>
      <p:ext uri="{BB962C8B-B14F-4D97-AF65-F5344CB8AC3E}">
        <p14:creationId xmlns:p14="http://schemas.microsoft.com/office/powerpoint/2010/main" val="34475892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BE09-29E3-4D4B-BEC9-712538F9F43C}"/>
              </a:ext>
            </a:extLst>
          </p:cNvPr>
          <p:cNvSpPr>
            <a:spLocks noGrp="1"/>
          </p:cNvSpPr>
          <p:nvPr>
            <p:ph type="title"/>
          </p:nvPr>
        </p:nvSpPr>
        <p:spPr/>
        <p:txBody>
          <a:bodyPr/>
          <a:lstStyle/>
          <a:p>
            <a:r>
              <a:rPr lang="en-US" dirty="0"/>
              <a:t>Workflow components</a:t>
            </a:r>
          </a:p>
        </p:txBody>
      </p:sp>
      <p:grpSp>
        <p:nvGrpSpPr>
          <p:cNvPr id="28" name="Group 27" descr="The slide has a workflow diagram that starts with a trigger component followed by a series of actions and connectors.">
            <a:extLst>
              <a:ext uri="{FF2B5EF4-FFF2-40B4-BE49-F238E27FC236}">
                <a16:creationId xmlns:a16="http://schemas.microsoft.com/office/drawing/2014/main" id="{79C5401E-4F1F-4535-9BC6-5F57FB9BD001}"/>
              </a:ext>
            </a:extLst>
          </p:cNvPr>
          <p:cNvGrpSpPr/>
          <p:nvPr/>
        </p:nvGrpSpPr>
        <p:grpSpPr>
          <a:xfrm>
            <a:off x="1224426" y="1588408"/>
            <a:ext cx="8529175" cy="3897992"/>
            <a:chOff x="1224426" y="1588408"/>
            <a:chExt cx="8529175" cy="3897992"/>
          </a:xfrm>
        </p:grpSpPr>
        <p:grpSp>
          <p:nvGrpSpPr>
            <p:cNvPr id="80" name="Group 79">
              <a:extLst>
                <a:ext uri="{FF2B5EF4-FFF2-40B4-BE49-F238E27FC236}">
                  <a16:creationId xmlns:a16="http://schemas.microsoft.com/office/drawing/2014/main" id="{4B402318-15A3-4A22-A864-6354177D2C40}"/>
                </a:ext>
              </a:extLst>
            </p:cNvPr>
            <p:cNvGrpSpPr/>
            <p:nvPr/>
          </p:nvGrpSpPr>
          <p:grpSpPr>
            <a:xfrm>
              <a:off x="1224426" y="1588408"/>
              <a:ext cx="8529175" cy="3897992"/>
              <a:chOff x="1224426" y="1588408"/>
              <a:chExt cx="8529175" cy="3897992"/>
            </a:xfrm>
          </p:grpSpPr>
          <p:sp>
            <p:nvSpPr>
              <p:cNvPr id="5" name="Rectangle 4">
                <a:extLst>
                  <a:ext uri="{FF2B5EF4-FFF2-40B4-BE49-F238E27FC236}">
                    <a16:creationId xmlns:a16="http://schemas.microsoft.com/office/drawing/2014/main" id="{7E865385-07ED-41C1-B64A-3D627C0224F0}"/>
                  </a:ext>
                </a:extLst>
              </p:cNvPr>
              <p:cNvSpPr/>
              <p:nvPr/>
            </p:nvSpPr>
            <p:spPr bwMode="auto">
              <a:xfrm>
                <a:off x="1538515" y="2025650"/>
                <a:ext cx="8215086" cy="346075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solidFill>
                    <a:schemeClr val="tx1"/>
                  </a:solidFill>
                  <a:latin typeface="+mj-lt"/>
                  <a:cs typeface="Segoe UI" pitchFamily="34" charset="0"/>
                </a:endParaRPr>
              </a:p>
            </p:txBody>
          </p:sp>
          <p:pic>
            <p:nvPicPr>
              <p:cNvPr id="4" name="Picture 3">
                <a:extLst>
                  <a:ext uri="{FF2B5EF4-FFF2-40B4-BE49-F238E27FC236}">
                    <a16:creationId xmlns:a16="http://schemas.microsoft.com/office/drawing/2014/main" id="{A14CBC83-3ADE-4512-AF30-9649122024A3}"/>
                  </a:ext>
                </a:extLst>
              </p:cNvPr>
              <p:cNvPicPr>
                <a:picLocks noChangeAspect="1"/>
              </p:cNvPicPr>
              <p:nvPr/>
            </p:nvPicPr>
            <p:blipFill>
              <a:blip r:embed="rId3"/>
              <a:stretch>
                <a:fillRect/>
              </a:stretch>
            </p:blipFill>
            <p:spPr>
              <a:xfrm>
                <a:off x="2093611" y="2348103"/>
                <a:ext cx="1209295" cy="1209295"/>
              </a:xfrm>
              <a:prstGeom prst="rect">
                <a:avLst/>
              </a:prstGeom>
            </p:spPr>
          </p:pic>
          <p:cxnSp>
            <p:nvCxnSpPr>
              <p:cNvPr id="19" name="Straight Arrow Connector 18">
                <a:extLst>
                  <a:ext uri="{FF2B5EF4-FFF2-40B4-BE49-F238E27FC236}">
                    <a16:creationId xmlns:a16="http://schemas.microsoft.com/office/drawing/2014/main" id="{FA5F3273-1038-4E08-828A-6BFA5671B001}"/>
                  </a:ext>
                </a:extLst>
              </p:cNvPr>
              <p:cNvCxnSpPr>
                <a:cxnSpLocks/>
              </p:cNvCxnSpPr>
              <p:nvPr/>
            </p:nvCxnSpPr>
            <p:spPr>
              <a:xfrm flipV="1">
                <a:off x="1224426" y="2916454"/>
                <a:ext cx="869185" cy="1474"/>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D90820E-403B-4A19-9B71-AF5E3D39F888}"/>
                  </a:ext>
                </a:extLst>
              </p:cNvPr>
              <p:cNvSpPr txBox="1"/>
              <p:nvPr/>
            </p:nvSpPr>
            <p:spPr>
              <a:xfrm>
                <a:off x="1582058" y="1588408"/>
                <a:ext cx="3193143" cy="338554"/>
              </a:xfrm>
              <a:prstGeom prst="rect">
                <a:avLst/>
              </a:prstGeom>
              <a:noFill/>
            </p:spPr>
            <p:txBody>
              <a:bodyPr wrap="square" lIns="0" tIns="0" rIns="0" bIns="0" rtlCol="0">
                <a:spAutoFit/>
              </a:bodyPr>
              <a:lstStyle/>
              <a:p>
                <a:r>
                  <a:rPr lang="en-IN" sz="2200" dirty="0">
                    <a:latin typeface="+mj-lt"/>
                    <a:cs typeface="Segoe UI" pitchFamily="34" charset="0"/>
                  </a:rPr>
                  <a:t>Workflow</a:t>
                </a:r>
                <a:endParaRPr lang="en-US" sz="2200" dirty="0">
                  <a:latin typeface="+mj-lt"/>
                  <a:cs typeface="Segoe UI" pitchFamily="34" charset="0"/>
                </a:endParaRPr>
              </a:p>
            </p:txBody>
          </p:sp>
          <p:sp>
            <p:nvSpPr>
              <p:cNvPr id="44" name="Rectangle 43">
                <a:extLst>
                  <a:ext uri="{FF2B5EF4-FFF2-40B4-BE49-F238E27FC236}">
                    <a16:creationId xmlns:a16="http://schemas.microsoft.com/office/drawing/2014/main" id="{DFFDEADB-4299-4B04-8D39-329C7E2848A6}"/>
                  </a:ext>
                </a:extLst>
              </p:cNvPr>
              <p:cNvSpPr/>
              <p:nvPr/>
            </p:nvSpPr>
            <p:spPr bwMode="auto">
              <a:xfrm>
                <a:off x="4154108"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45" name="Rectangle 44">
                <a:extLst>
                  <a:ext uri="{FF2B5EF4-FFF2-40B4-BE49-F238E27FC236}">
                    <a16:creationId xmlns:a16="http://schemas.microsoft.com/office/drawing/2014/main" id="{3D524405-685C-4982-A482-0CC69625659F}"/>
                  </a:ext>
                </a:extLst>
              </p:cNvPr>
              <p:cNvSpPr/>
              <p:nvPr/>
            </p:nvSpPr>
            <p:spPr bwMode="auto">
              <a:xfrm>
                <a:off x="6122911"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47" name="Rectangle 46">
                <a:extLst>
                  <a:ext uri="{FF2B5EF4-FFF2-40B4-BE49-F238E27FC236}">
                    <a16:creationId xmlns:a16="http://schemas.microsoft.com/office/drawing/2014/main" id="{C5D8E344-99CE-456A-8AA6-7F84BC0C83A2}"/>
                  </a:ext>
                </a:extLst>
              </p:cNvPr>
              <p:cNvSpPr/>
              <p:nvPr/>
            </p:nvSpPr>
            <p:spPr bwMode="auto">
              <a:xfrm>
                <a:off x="8091714"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Connector</a:t>
                </a:r>
              </a:p>
            </p:txBody>
          </p:sp>
          <p:sp>
            <p:nvSpPr>
              <p:cNvPr id="53" name="Rectangle 52">
                <a:extLst>
                  <a:ext uri="{FF2B5EF4-FFF2-40B4-BE49-F238E27FC236}">
                    <a16:creationId xmlns:a16="http://schemas.microsoft.com/office/drawing/2014/main" id="{67E6FF05-550C-414B-876C-162A13EF4032}"/>
                  </a:ext>
                </a:extLst>
              </p:cNvPr>
              <p:cNvSpPr/>
              <p:nvPr/>
            </p:nvSpPr>
            <p:spPr bwMode="auto">
              <a:xfrm>
                <a:off x="4154108"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54" name="Rectangle 53">
                <a:extLst>
                  <a:ext uri="{FF2B5EF4-FFF2-40B4-BE49-F238E27FC236}">
                    <a16:creationId xmlns:a16="http://schemas.microsoft.com/office/drawing/2014/main" id="{920BA3F4-7893-407E-9E05-94BD895C351B}"/>
                  </a:ext>
                </a:extLst>
              </p:cNvPr>
              <p:cNvSpPr/>
              <p:nvPr/>
            </p:nvSpPr>
            <p:spPr bwMode="auto">
              <a:xfrm>
                <a:off x="6122911"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Connector</a:t>
                </a:r>
              </a:p>
            </p:txBody>
          </p:sp>
          <p:sp>
            <p:nvSpPr>
              <p:cNvPr id="55" name="Rectangle 54">
                <a:extLst>
                  <a:ext uri="{FF2B5EF4-FFF2-40B4-BE49-F238E27FC236}">
                    <a16:creationId xmlns:a16="http://schemas.microsoft.com/office/drawing/2014/main" id="{6F8A8511-368B-49D4-9CBB-CF35E0035DCD}"/>
                  </a:ext>
                </a:extLst>
              </p:cNvPr>
              <p:cNvSpPr/>
              <p:nvPr/>
            </p:nvSpPr>
            <p:spPr bwMode="auto">
              <a:xfrm>
                <a:off x="8091714"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grpSp>
        <p:sp>
          <p:nvSpPr>
            <p:cNvPr id="23" name="TextBox 22">
              <a:extLst>
                <a:ext uri="{FF2B5EF4-FFF2-40B4-BE49-F238E27FC236}">
                  <a16:creationId xmlns:a16="http://schemas.microsoft.com/office/drawing/2014/main" id="{795F551F-18BB-47D5-9089-490016CD701D}"/>
                </a:ext>
              </a:extLst>
            </p:cNvPr>
            <p:cNvSpPr txBox="1"/>
            <p:nvPr/>
          </p:nvSpPr>
          <p:spPr>
            <a:xfrm>
              <a:off x="2251202" y="3611140"/>
              <a:ext cx="1455501" cy="336122"/>
            </a:xfrm>
            <a:prstGeom prst="rect">
              <a:avLst/>
            </a:prstGeom>
            <a:noFill/>
          </p:spPr>
          <p:txBody>
            <a:bodyPr wrap="square" lIns="0" tIns="0" rIns="0" bIns="0" rtlCol="0">
              <a:spAutoFit/>
            </a:bodyPr>
            <a:lstStyle/>
            <a:p>
              <a:r>
                <a:rPr lang="en-IN" sz="2200" dirty="0">
                  <a:latin typeface="+mj-lt"/>
                  <a:cs typeface="Segoe UI" pitchFamily="34" charset="0"/>
                </a:rPr>
                <a:t>Trigger</a:t>
              </a:r>
              <a:endParaRPr lang="en-US" sz="2200" dirty="0">
                <a:latin typeface="+mj-lt"/>
                <a:cs typeface="Segoe UI" pitchFamily="34" charset="0"/>
              </a:endParaRPr>
            </a:p>
          </p:txBody>
        </p:sp>
        <p:cxnSp>
          <p:nvCxnSpPr>
            <p:cNvPr id="24" name="Straight Arrow Connector 23">
              <a:extLst>
                <a:ext uri="{FF2B5EF4-FFF2-40B4-BE49-F238E27FC236}">
                  <a16:creationId xmlns:a16="http://schemas.microsoft.com/office/drawing/2014/main" id="{B36FF5A9-51E3-47F3-9777-D44BBD94081A}"/>
                </a:ext>
              </a:extLst>
            </p:cNvPr>
            <p:cNvCxnSpPr>
              <a:cxnSpLocks/>
            </p:cNvCxnSpPr>
            <p:nvPr/>
          </p:nvCxnSpPr>
          <p:spPr>
            <a:xfrm flipV="1">
              <a:off x="3189517" y="2916454"/>
              <a:ext cx="869185" cy="1474"/>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41D954-D6FA-45DC-9B2D-71DA3F4FECF3}"/>
                </a:ext>
              </a:extLst>
            </p:cNvPr>
            <p:cNvCxnSpPr>
              <a:cxnSpLocks/>
            </p:cNvCxnSpPr>
            <p:nvPr/>
          </p:nvCxnSpPr>
          <p:spPr>
            <a:xfrm>
              <a:off x="8839206" y="3429000"/>
              <a:ext cx="8959" cy="591671"/>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6FCD1A-8BD7-471C-85EC-8DD343E90025}"/>
                </a:ext>
              </a:extLst>
            </p:cNvPr>
            <p:cNvCxnSpPr>
              <a:cxnSpLocks/>
            </p:cNvCxnSpPr>
            <p:nvPr/>
          </p:nvCxnSpPr>
          <p:spPr>
            <a:xfrm flipH="1">
              <a:off x="7600950" y="4480053"/>
              <a:ext cx="395518"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8F9D319-652C-4B0B-B6D0-2ACE1AC6E3AA}"/>
                </a:ext>
              </a:extLst>
            </p:cNvPr>
            <p:cNvCxnSpPr>
              <a:cxnSpLocks/>
            </p:cNvCxnSpPr>
            <p:nvPr/>
          </p:nvCxnSpPr>
          <p:spPr>
            <a:xfrm flipH="1">
              <a:off x="5624499" y="4480053"/>
              <a:ext cx="395518"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47E372A-BB0B-4821-A532-94400B303C84}"/>
                </a:ext>
              </a:extLst>
            </p:cNvPr>
            <p:cNvCxnSpPr>
              <a:cxnSpLocks/>
            </p:cNvCxnSpPr>
            <p:nvPr/>
          </p:nvCxnSpPr>
          <p:spPr>
            <a:xfrm>
              <a:off x="5659743" y="2916454"/>
              <a:ext cx="406016"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2A4236-734D-43E4-BD75-939255BD9C99}"/>
                </a:ext>
              </a:extLst>
            </p:cNvPr>
            <p:cNvCxnSpPr>
              <a:cxnSpLocks/>
            </p:cNvCxnSpPr>
            <p:nvPr/>
          </p:nvCxnSpPr>
          <p:spPr>
            <a:xfrm>
              <a:off x="7600950" y="2916454"/>
              <a:ext cx="406016"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600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663D-8FF1-4FE6-B4FB-F0FA9613C030}"/>
              </a:ext>
            </a:extLst>
          </p:cNvPr>
          <p:cNvSpPr>
            <a:spLocks noGrp="1"/>
          </p:cNvSpPr>
          <p:nvPr>
            <p:ph type="title"/>
          </p:nvPr>
        </p:nvSpPr>
        <p:spPr/>
        <p:txBody>
          <a:bodyPr/>
          <a:lstStyle/>
          <a:p>
            <a:r>
              <a:rPr lang="en-US" dirty="0"/>
              <a:t>Connectors</a:t>
            </a:r>
          </a:p>
        </p:txBody>
      </p:sp>
      <p:pic>
        <p:nvPicPr>
          <p:cNvPr id="3" name="Picture 2" descr="List of common connectors used with Microsoft Azure Logic Apps. Some examples are: Facebook Connector, Dropbox Connector, and Salesforce Connector.">
            <a:extLst>
              <a:ext uri="{FF2B5EF4-FFF2-40B4-BE49-F238E27FC236}">
                <a16:creationId xmlns:a16="http://schemas.microsoft.com/office/drawing/2014/main" id="{38E273F5-025B-4209-8A5E-0E6CF8063B8C}"/>
              </a:ext>
            </a:extLst>
          </p:cNvPr>
          <p:cNvPicPr>
            <a:picLocks noChangeAspect="1"/>
          </p:cNvPicPr>
          <p:nvPr/>
        </p:nvPicPr>
        <p:blipFill>
          <a:blip r:embed="rId3"/>
          <a:stretch>
            <a:fillRect/>
          </a:stretch>
        </p:blipFill>
        <p:spPr>
          <a:xfrm>
            <a:off x="1219199" y="1068596"/>
            <a:ext cx="9615055" cy="5637842"/>
          </a:xfrm>
          <a:prstGeom prst="rect">
            <a:avLst/>
          </a:prstGeom>
        </p:spPr>
      </p:pic>
    </p:spTree>
    <p:extLst>
      <p:ext uri="{BB962C8B-B14F-4D97-AF65-F5344CB8AC3E}">
        <p14:creationId xmlns:p14="http://schemas.microsoft.com/office/powerpoint/2010/main" val="37401209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329C-5BF8-48BC-8A10-0DA73F3D9F15}"/>
              </a:ext>
            </a:extLst>
          </p:cNvPr>
          <p:cNvSpPr>
            <a:spLocks noGrp="1"/>
          </p:cNvSpPr>
          <p:nvPr>
            <p:ph type="title"/>
          </p:nvPr>
        </p:nvSpPr>
        <p:spPr/>
        <p:txBody>
          <a:bodyPr/>
          <a:lstStyle/>
          <a:p>
            <a:r>
              <a:rPr lang="en-US" dirty="0"/>
              <a:t>Connector ecosystem</a:t>
            </a:r>
          </a:p>
        </p:txBody>
      </p:sp>
      <p:pic>
        <p:nvPicPr>
          <p:cNvPr id="29" name="Picture 28" descr="The slide has dozens of logos for third-party services that provide connectors for Logic Apps.">
            <a:extLst>
              <a:ext uri="{FF2B5EF4-FFF2-40B4-BE49-F238E27FC236}">
                <a16:creationId xmlns:a16="http://schemas.microsoft.com/office/drawing/2014/main" id="{9B51140D-F828-434C-B5BD-E1B4D7975AD9}"/>
              </a:ext>
            </a:extLst>
          </p:cNvPr>
          <p:cNvPicPr>
            <a:picLocks noChangeAspect="1"/>
          </p:cNvPicPr>
          <p:nvPr/>
        </p:nvPicPr>
        <p:blipFill rotWithShape="1">
          <a:blip r:embed="rId3"/>
          <a:srcRect b="61397"/>
          <a:stretch/>
        </p:blipFill>
        <p:spPr>
          <a:xfrm>
            <a:off x="381000" y="1518622"/>
            <a:ext cx="11430000" cy="5011388"/>
          </a:xfrm>
          <a:prstGeom prst="rect">
            <a:avLst/>
          </a:prstGeom>
        </p:spPr>
      </p:pic>
    </p:spTree>
    <p:extLst>
      <p:ext uri="{BB962C8B-B14F-4D97-AF65-F5344CB8AC3E}">
        <p14:creationId xmlns:p14="http://schemas.microsoft.com/office/powerpoint/2010/main" val="16457071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3343-9F6A-4E68-BFFE-D5BCB6BAD3A2}"/>
              </a:ext>
            </a:extLst>
          </p:cNvPr>
          <p:cNvSpPr>
            <a:spLocks noGrp="1"/>
          </p:cNvSpPr>
          <p:nvPr>
            <p:ph type="title"/>
          </p:nvPr>
        </p:nvSpPr>
        <p:spPr/>
        <p:txBody>
          <a:bodyPr/>
          <a:lstStyle/>
          <a:p>
            <a:r>
              <a:rPr lang="en-US" dirty="0"/>
              <a:t>Connector components</a:t>
            </a:r>
          </a:p>
        </p:txBody>
      </p:sp>
      <p:sp>
        <p:nvSpPr>
          <p:cNvPr id="3" name="Text Placeholder 2">
            <a:extLst>
              <a:ext uri="{FF2B5EF4-FFF2-40B4-BE49-F238E27FC236}">
                <a16:creationId xmlns:a16="http://schemas.microsoft.com/office/drawing/2014/main" id="{543C1019-F36E-4AF3-89DF-93DBD4DCB6BB}"/>
              </a:ext>
            </a:extLst>
          </p:cNvPr>
          <p:cNvSpPr>
            <a:spLocks noGrp="1"/>
          </p:cNvSpPr>
          <p:nvPr>
            <p:ph type="body" sz="quarter" idx="10"/>
          </p:nvPr>
        </p:nvSpPr>
        <p:spPr>
          <a:xfrm>
            <a:off x="584200" y="1435497"/>
            <a:ext cx="11018520" cy="3090077"/>
          </a:xfrm>
        </p:spPr>
        <p:txBody>
          <a:bodyPr/>
          <a:lstStyle/>
          <a:p>
            <a:r>
              <a:rPr lang="en-US" dirty="0">
                <a:latin typeface="+mn-lt"/>
              </a:rPr>
              <a:t>Connectors are composed of</a:t>
            </a:r>
          </a:p>
          <a:p>
            <a:pPr lvl="1"/>
            <a:r>
              <a:rPr lang="en-US" dirty="0"/>
              <a:t>Actions</a:t>
            </a:r>
          </a:p>
          <a:p>
            <a:pPr lvl="2"/>
            <a:r>
              <a:rPr lang="en-US" sz="1800" dirty="0"/>
              <a:t>Changes directed by a user</a:t>
            </a:r>
          </a:p>
          <a:p>
            <a:pPr lvl="1"/>
            <a:r>
              <a:rPr lang="en-US" dirty="0"/>
              <a:t>Triggers</a:t>
            </a:r>
          </a:p>
          <a:p>
            <a:pPr lvl="2"/>
            <a:r>
              <a:rPr lang="en-US" sz="1800" dirty="0"/>
              <a:t>Notify your app when events occur</a:t>
            </a:r>
          </a:p>
          <a:p>
            <a:r>
              <a:rPr lang="en-US" dirty="0">
                <a:latin typeface="+mn-lt"/>
              </a:rPr>
              <a:t>There are two types of Triggers</a:t>
            </a:r>
          </a:p>
          <a:p>
            <a:pPr lvl="1"/>
            <a:r>
              <a:rPr lang="en-US" dirty="0"/>
              <a:t>Polling triggers</a:t>
            </a:r>
          </a:p>
          <a:p>
            <a:pPr lvl="1"/>
            <a:r>
              <a:rPr lang="en-US" dirty="0"/>
              <a:t>Push triggers</a:t>
            </a:r>
          </a:p>
        </p:txBody>
      </p:sp>
    </p:spTree>
    <p:extLst>
      <p:ext uri="{BB962C8B-B14F-4D97-AF65-F5344CB8AC3E}">
        <p14:creationId xmlns:p14="http://schemas.microsoft.com/office/powerpoint/2010/main" val="271380983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B5BC6629-84A4-4A38-A0EA-864F2F754A9F}">
  <ds:schemaRefs>
    <ds:schemaRef ds:uri="http://schemas.microsoft.com/sharepoint/v3/contenttype/forms"/>
  </ds:schemaRefs>
</ds:datastoreItem>
</file>

<file path=customXml/itemProps2.xml><?xml version="1.0" encoding="utf-8"?>
<ds:datastoreItem xmlns:ds="http://schemas.openxmlformats.org/officeDocument/2006/customXml" ds:itemID="{CC3FB93E-EB7C-4102-BA88-1E3E28B8E1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1ADDC1-82B9-4EAC-BB31-EA7F202B59D5}">
  <ds:schemaRefs>
    <ds:schemaRef ds:uri="http://schemas.microsoft.com/office/2006/metadata/properties"/>
    <ds:schemaRef ds:uri="http://schemas.microsoft.com/office/infopath/2007/PartnerControls"/>
    <ds:schemaRef ds:uri="44d77ca2-cebc-4eac-8a2a-39543d825090"/>
  </ds:schemaRefs>
</ds:datastoreItem>
</file>

<file path=docProps/app.xml><?xml version="1.0" encoding="utf-8"?>
<Properties xmlns="http://schemas.openxmlformats.org/officeDocument/2006/extended-properties" xmlns:vt="http://schemas.openxmlformats.org/officeDocument/2006/docPropsVTypes">
  <TotalTime>0</TotalTime>
  <Words>5473</Words>
  <Application>Microsoft Office PowerPoint</Application>
  <PresentationFormat>Widescreen</PresentationFormat>
  <Paragraphs>420</Paragraphs>
  <Slides>33</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09: Develop App Service Logic Apps</vt:lpstr>
      <vt:lpstr>Topics</vt:lpstr>
      <vt:lpstr>Lesson 01: Azure Logic Apps</vt:lpstr>
      <vt:lpstr>Azure Logic Apps</vt:lpstr>
      <vt:lpstr>Components</vt:lpstr>
      <vt:lpstr>Workflow components</vt:lpstr>
      <vt:lpstr>Connectors</vt:lpstr>
      <vt:lpstr>Connector ecosystem</vt:lpstr>
      <vt:lpstr>Connector components</vt:lpstr>
      <vt:lpstr>Hybrid connectivity</vt:lpstr>
      <vt:lpstr>B2B scenarios and the Enterprise Integration Pack</vt:lpstr>
      <vt:lpstr>Enterprise integration steps</vt:lpstr>
      <vt:lpstr>Create logic apps by using Visual Studio</vt:lpstr>
      <vt:lpstr>Logic Apps Designer</vt:lpstr>
      <vt:lpstr>Logic Apps Designer – action search</vt:lpstr>
      <vt:lpstr>Logic Apps Designer – action configuration</vt:lpstr>
      <vt:lpstr>Logic Apps Designer – dynamic content</vt:lpstr>
      <vt:lpstr>Schedule triggers</vt:lpstr>
      <vt:lpstr>Scheduling recurrence</vt:lpstr>
      <vt:lpstr>Schedule trigger types</vt:lpstr>
      <vt:lpstr>Single execution (run once)</vt:lpstr>
      <vt:lpstr>Demonstration: Creating a logic app by using the Azure portal</vt:lpstr>
      <vt:lpstr>Custom connectors</vt:lpstr>
      <vt:lpstr>Deployment templates</vt:lpstr>
      <vt:lpstr>Template code</vt:lpstr>
      <vt:lpstr>Template code (continued)</vt:lpstr>
      <vt:lpstr>Create a deployment template</vt:lpstr>
      <vt:lpstr>Create a deployment template – Azure PowerShell</vt:lpstr>
      <vt:lpstr>Template parameters – Function App example</vt:lpstr>
      <vt:lpstr>Template parameters – Service Bus example</vt:lpstr>
      <vt:lpstr>Lab: Automating business processes by using logic apps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2020-06-11T17:20:11Z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207D8CEB-B019-4706-B051-F5D54AE9A08A</vt:lpwstr>
  </property>
  <property fmtid="{D5CDD505-2E9C-101B-9397-08002B2CF9AE}" pid="3" name="ArticulatePath">
    <vt:lpwstr>AZ-204.09</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