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51.xml" ContentType="application/vnd.openxmlformats-officedocument.presentationml.tags+xml"/>
  <Override PartName="/ppt/notesSlides/notesSlide4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5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57"/>
  </p:notesMasterIdLst>
  <p:sldIdLst>
    <p:sldId id="1873" r:id="rId5"/>
    <p:sldId id="4642" r:id="rId6"/>
    <p:sldId id="1888" r:id="rId7"/>
    <p:sldId id="1880" r:id="rId8"/>
    <p:sldId id="279" r:id="rId9"/>
    <p:sldId id="1881" r:id="rId10"/>
    <p:sldId id="281" r:id="rId11"/>
    <p:sldId id="1895" r:id="rId12"/>
    <p:sldId id="257" r:id="rId13"/>
    <p:sldId id="1896" r:id="rId14"/>
    <p:sldId id="1911" r:id="rId15"/>
    <p:sldId id="1912" r:id="rId16"/>
    <p:sldId id="1897" r:id="rId17"/>
    <p:sldId id="1898" r:id="rId18"/>
    <p:sldId id="1913" r:id="rId19"/>
    <p:sldId id="1899" r:id="rId20"/>
    <p:sldId id="1915" r:id="rId21"/>
    <p:sldId id="1951" r:id="rId22"/>
    <p:sldId id="1954" r:id="rId23"/>
    <p:sldId id="1890" r:id="rId24"/>
    <p:sldId id="1884" r:id="rId25"/>
    <p:sldId id="1916" r:id="rId26"/>
    <p:sldId id="1917" r:id="rId27"/>
    <p:sldId id="1927" r:id="rId28"/>
    <p:sldId id="1906" r:id="rId29"/>
    <p:sldId id="1953" r:id="rId30"/>
    <p:sldId id="1955" r:id="rId31"/>
    <p:sldId id="1907" r:id="rId32"/>
    <p:sldId id="1919" r:id="rId33"/>
    <p:sldId id="1918" r:id="rId34"/>
    <p:sldId id="1908" r:id="rId35"/>
    <p:sldId id="1891" r:id="rId36"/>
    <p:sldId id="1883" r:id="rId37"/>
    <p:sldId id="282" r:id="rId38"/>
    <p:sldId id="1894" r:id="rId39"/>
    <p:sldId id="283" r:id="rId40"/>
    <p:sldId id="1901" r:id="rId41"/>
    <p:sldId id="1902" r:id="rId42"/>
    <p:sldId id="1903" r:id="rId43"/>
    <p:sldId id="1920" r:id="rId44"/>
    <p:sldId id="1921" r:id="rId45"/>
    <p:sldId id="1922" r:id="rId46"/>
    <p:sldId id="1923" r:id="rId47"/>
    <p:sldId id="1928" r:id="rId48"/>
    <p:sldId id="1925" r:id="rId49"/>
    <p:sldId id="1924" r:id="rId50"/>
    <p:sldId id="1926" r:id="rId51"/>
    <p:sldId id="1949" r:id="rId52"/>
    <p:sldId id="1952" r:id="rId53"/>
    <p:sldId id="4641" r:id="rId54"/>
    <p:sldId id="269" r:id="rId55"/>
    <p:sldId id="1872"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Azure Event Grid" id="{0624578D-1110-4BDE-BFDE-609086F89973}">
          <p14:sldIdLst>
            <p14:sldId id="1888"/>
            <p14:sldId id="1880"/>
            <p14:sldId id="279"/>
            <p14:sldId id="1881"/>
            <p14:sldId id="281"/>
            <p14:sldId id="1895"/>
            <p14:sldId id="257"/>
            <p14:sldId id="1896"/>
            <p14:sldId id="1911"/>
            <p14:sldId id="1912"/>
            <p14:sldId id="1897"/>
            <p14:sldId id="1898"/>
            <p14:sldId id="1913"/>
            <p14:sldId id="1899"/>
            <p14:sldId id="1915"/>
            <p14:sldId id="1951"/>
            <p14:sldId id="1954"/>
          </p14:sldIdLst>
        </p14:section>
        <p14:section name="Lesson 02: Azure Event Hubs" id="{53562E7A-049D-4BB5-BCC1-67077FE2BE2C}">
          <p14:sldIdLst>
            <p14:sldId id="1890"/>
            <p14:sldId id="1884"/>
            <p14:sldId id="1916"/>
            <p14:sldId id="1917"/>
            <p14:sldId id="1927"/>
            <p14:sldId id="1906"/>
            <p14:sldId id="1953"/>
            <p14:sldId id="1955"/>
            <p14:sldId id="1907"/>
            <p14:sldId id="1919"/>
            <p14:sldId id="1918"/>
            <p14:sldId id="1908"/>
          </p14:sldIdLst>
        </p14:section>
        <p14:section name="Lesson 03: Azure Notification Hubs" id="{DF598939-A395-4C2A-89C2-3B56E920557E}">
          <p14:sldIdLst>
            <p14:sldId id="1891"/>
            <p14:sldId id="1883"/>
            <p14:sldId id="282"/>
            <p14:sldId id="1894"/>
            <p14:sldId id="283"/>
            <p14:sldId id="1901"/>
            <p14:sldId id="1902"/>
            <p14:sldId id="1903"/>
            <p14:sldId id="1920"/>
            <p14:sldId id="1921"/>
            <p14:sldId id="1922"/>
            <p14:sldId id="1923"/>
            <p14:sldId id="1928"/>
            <p14:sldId id="1925"/>
            <p14:sldId id="1924"/>
            <p14:sldId id="1926"/>
            <p14:sldId id="1949"/>
            <p14:sldId id="1952"/>
          </p14:sldIdLst>
        </p14:section>
        <p14:section name="Lab" id="{97A3DFBE-EC81-4959-977C-A168A8B2E9B3}">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013C4-6876-4CE9-9308-344157B5837B}" v="21" dt="2020-01-30T18:48:23.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65223" autoAdjust="0"/>
  </p:normalViewPr>
  <p:slideViewPr>
    <p:cSldViewPr snapToGrid="0">
      <p:cViewPr varScale="1">
        <p:scale>
          <a:sx n="68" d="100"/>
          <a:sy n="68" d="100"/>
        </p:scale>
        <p:origin x="1992" y="60"/>
      </p:cViewPr>
      <p:guideLst>
        <p:guide orient="horz" pos="2160"/>
        <p:guide pos="3840"/>
      </p:guideLst>
    </p:cSldViewPr>
  </p:slideViewPr>
  <p:notesTextViewPr>
    <p:cViewPr>
      <p:scale>
        <a:sx n="1" d="1"/>
        <a:sy n="1" d="1"/>
      </p:scale>
      <p:origin x="0" y="-330"/>
    </p:cViewPr>
  </p:notesTextViewPr>
  <p:sorterViewPr>
    <p:cViewPr>
      <p:scale>
        <a:sx n="100" d="100"/>
        <a:sy n="100" d="100"/>
      </p:scale>
      <p:origin x="0" y="0"/>
    </p:cViewPr>
  </p:sorterViewPr>
  <p:notesViewPr>
    <p:cSldViewPr snapToGrid="0">
      <p:cViewPr varScale="1">
        <p:scale>
          <a:sx n="58" d="100"/>
          <a:sy n="58" d="100"/>
        </p:scale>
        <p:origin x="2501"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events have the same top-level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custom topics, the event publisher determines the data object. The top-level data should have the same fields as standard resource-defined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to filter and route events. Consider providing the path for where the event happened, so subscribers can filter by segments of that path. The path enables subscribers to narrowly or broadly filter events. For example,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your subject needs more detail about what happened. For example, the </a:t>
            </a:r>
            <a:r>
              <a:rPr lang="en-US" sz="882" b="1" i="0" kern="1200" dirty="0">
                <a:solidFill>
                  <a:schemeClr val="tx1"/>
                </a:solidFill>
                <a:effectLst/>
                <a:latin typeface="Segoe UI Light" pitchFamily="34" charset="0"/>
                <a:ea typeface="+mn-ea"/>
                <a:cs typeface="+mn-cs"/>
              </a:rPr>
              <a:t>Storage Accounts</a:t>
            </a:r>
            <a:r>
              <a:rPr lang="en-US" sz="882" b="0" i="0" kern="1200" dirty="0">
                <a:solidFill>
                  <a:schemeClr val="tx1"/>
                </a:solidFill>
                <a:effectLst/>
                <a:latin typeface="Segoe UI Light" pitchFamily="34" charset="0"/>
                <a:ea typeface="+mn-ea"/>
                <a:cs typeface="+mn-cs"/>
              </a:rPr>
              <a:t> publisher provides the subject /blobServices/default/containers/&lt;container-name&gt;/blobs/&lt;file&gt; when a file is added to a container. A subscriber could filter by the path /blobServices/default/containers/testcontainer to get all events for that container but not other containers in the storage account. A subscriber could also filter or route by the suffix .txt to only work with text files.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876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Webhook Event delivery</a:t>
            </a:r>
          </a:p>
          <a:p>
            <a:r>
              <a:rPr lang="en-US" sz="882" b="0" i="0" kern="1200" dirty="0">
                <a:solidFill>
                  <a:schemeClr val="tx1"/>
                </a:solidFill>
                <a:effectLst/>
                <a:latin typeface="Segoe UI Light" pitchFamily="34" charset="0"/>
                <a:ea typeface="+mn-ea"/>
                <a:cs typeface="+mn-cs"/>
              </a:rPr>
              <a:t>Webhooks are one of the many ways to receive events from Azure Event Grid. When a new event is ready, Event Grid service POSTs an HTTP request to the configured endpoint with the event in the request body. Like many other services that support webhooks, Event Grid requires you to prove ownership of your webhook endpoint before it starts delivering events to that endpoint. This requirement prevents a malicious user from flooding your endpoint with events.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use any of the three Azure services listed below, the Azure infrastructure automatically handles this validation: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Logic Apps with Event Grid connector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Automation via webhook</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Functions with Event Grid trigger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a:t>
            </a:r>
          </a:p>
          <a:p>
            <a:r>
              <a:rPr lang="en-US" sz="882" b="0" i="0" kern="1200" dirty="0">
                <a:solidFill>
                  <a:schemeClr val="tx1"/>
                </a:solidFill>
                <a:effectLst/>
                <a:latin typeface="Segoe UI Light" pitchFamily="34" charset="0"/>
                <a:ea typeface="+mn-ea"/>
                <a:cs typeface="+mn-cs"/>
              </a:rPr>
              <a:t>To subscribe to an event, you must prove that you have access to the event source and handler. Proving that you own a webhook was covered in the preceding section. If you're using an event handler that isn't a webhook (such as an event hub or queue storage), you need write access to that resource. This permissions check prevents an unauthorized user from sending events to your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must have the </a:t>
            </a:r>
            <a:r>
              <a:rPr lang="en-US" sz="882" b="1" i="0" kern="1200" dirty="0">
                <a:solidFill>
                  <a:schemeClr val="tx1"/>
                </a:solidFill>
                <a:effectLst/>
                <a:latin typeface="Segoe UI Light" pitchFamily="34" charset="0"/>
                <a:ea typeface="+mn-ea"/>
                <a:cs typeface="+mn-cs"/>
              </a:rPr>
              <a:t>Microsoft.EventGrid/EventSubscriptions/Write</a:t>
            </a:r>
            <a:r>
              <a:rPr lang="en-US" sz="882" b="0" i="0" kern="1200" dirty="0">
                <a:solidFill>
                  <a:schemeClr val="tx1"/>
                </a:solidFill>
                <a:effectLst/>
                <a:latin typeface="Segoe UI Light" pitchFamily="34" charset="0"/>
                <a:ea typeface="+mn-ea"/>
                <a:cs typeface="+mn-cs"/>
              </a:rPr>
              <a:t> permission on the resource that is the event source. You need this permission because you're writing a new subscription at the scope of the resource. The required resource differs based on whether you're subscribing to a system topic or custom topic. Both types are described in this section.</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Custom topic publishing</a:t>
            </a:r>
          </a:p>
          <a:p>
            <a:r>
              <a:rPr lang="en-US" sz="882" b="0" i="0" kern="1200" dirty="0">
                <a:solidFill>
                  <a:schemeClr val="tx1"/>
                </a:solidFill>
                <a:effectLst/>
                <a:latin typeface="Segoe UI Light" pitchFamily="34" charset="0"/>
                <a:ea typeface="+mn-ea"/>
                <a:cs typeface="+mn-cs"/>
              </a:rPr>
              <a:t>Custom topics use either Shared Access Signature (SAS) or key authentication. We recommend SAS, but key authentication provides simple programming and is compatible with many existing webhook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include the authentication value in the HTTP header. For SAS, use </a:t>
            </a:r>
            <a:r>
              <a:rPr lang="en-US" sz="882" b="1" i="0" kern="1200" dirty="0">
                <a:solidFill>
                  <a:schemeClr val="tx1"/>
                </a:solidFill>
                <a:effectLst/>
                <a:latin typeface="Segoe UI Light" pitchFamily="34" charset="0"/>
                <a:ea typeface="+mn-ea"/>
                <a:cs typeface="+mn-cs"/>
              </a:rPr>
              <a:t>aeg-sas-token</a:t>
            </a:r>
            <a:r>
              <a:rPr lang="en-US" sz="882" b="0" i="0" kern="1200" dirty="0">
                <a:solidFill>
                  <a:schemeClr val="tx1"/>
                </a:solidFill>
                <a:effectLst/>
                <a:latin typeface="Segoe UI Light" pitchFamily="34" charset="0"/>
                <a:ea typeface="+mn-ea"/>
                <a:cs typeface="+mn-cs"/>
              </a:rPr>
              <a:t> for the header value. For key authentication, use </a:t>
            </a:r>
            <a:r>
              <a:rPr lang="en-US" sz="882" b="1" i="0" kern="1200" dirty="0">
                <a:solidFill>
                  <a:schemeClr val="tx1"/>
                </a:solidFill>
                <a:effectLst/>
                <a:latin typeface="Segoe UI Light" pitchFamily="34" charset="0"/>
                <a:ea typeface="+mn-ea"/>
                <a:cs typeface="+mn-cs"/>
              </a:rPr>
              <a:t>aeg-sas-key</a:t>
            </a:r>
            <a:r>
              <a:rPr lang="en-US" sz="882" b="0" i="0" kern="1200" dirty="0">
                <a:solidFill>
                  <a:schemeClr val="tx1"/>
                </a:solidFill>
                <a:effectLst/>
                <a:latin typeface="Segoe UI Light" pitchFamily="34" charset="0"/>
                <a:ea typeface="+mn-ea"/>
                <a:cs typeface="+mn-cs"/>
              </a:rPr>
              <a:t> for the header value.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53214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 Type filtering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By default, all event types for the event source are sent to the endpoint. You can decide to send only certain event types to your endpoint. For example, you can get notified of updates to your resources, but not notified for other operations like deletions. In that case, filter by the </a:t>
            </a:r>
            <a:r>
              <a:rPr lang="en-US" sz="882" b="1" i="0" kern="1200" dirty="0">
                <a:solidFill>
                  <a:schemeClr val="tx1"/>
                </a:solidFill>
                <a:effectLst/>
                <a:latin typeface="Segoe UI Light" pitchFamily="34" charset="0"/>
                <a:ea typeface="+mn-ea"/>
                <a:cs typeface="+mn-cs"/>
              </a:rPr>
              <a:t>Microsoft.Resources.ResourceWriteSuccess</a:t>
            </a:r>
            <a:r>
              <a:rPr lang="en-US" sz="882" b="0" i="0" kern="1200" dirty="0">
                <a:solidFill>
                  <a:schemeClr val="tx1"/>
                </a:solidFill>
                <a:effectLst/>
                <a:latin typeface="Segoe UI Light" pitchFamily="34" charset="0"/>
                <a:ea typeface="+mn-ea"/>
                <a:cs typeface="+mn-cs"/>
              </a:rPr>
              <a:t> event type. Provide an array with the event types, or specify All to get all event types for the event 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646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Subject filtering</a:t>
            </a:r>
          </a:p>
          <a:p>
            <a:r>
              <a:rPr lang="en-US" sz="882" b="0" i="0" kern="1200" dirty="0">
                <a:solidFill>
                  <a:schemeClr val="tx1"/>
                </a:solidFill>
                <a:effectLst/>
                <a:latin typeface="Segoe UI Light" pitchFamily="34" charset="0"/>
                <a:ea typeface="+mn-ea"/>
                <a:cs typeface="+mn-cs"/>
              </a:rPr>
              <a:t>For simple filtering by subject, specify a starting or ending value for the subject. For example, you can specify that the subject ends with .txt to only get events related to uploading a text file to storage account. Or, you can filter the subject begins with /blobServices/default/containers/testcontainer to get all events for that container but not other containers in the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property to filter and route events. Consider adding the path for where the event happened, so that subscribers can filter by segments of that path. The path enables subscribers to narrowly or broadly filter events.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Advanced filtering</a:t>
            </a:r>
          </a:p>
          <a:p>
            <a:r>
              <a:rPr lang="en-US" sz="882" b="0" i="0" kern="1200" dirty="0">
                <a:solidFill>
                  <a:schemeClr val="tx1"/>
                </a:solidFill>
                <a:effectLst/>
                <a:latin typeface="Segoe UI Light" pitchFamily="34" charset="0"/>
                <a:ea typeface="+mn-ea"/>
                <a:cs typeface="+mn-cs"/>
              </a:rPr>
              <a:t>To filter by values in the data fields and specify the comparison operator, use the advanced filtering option. In advanced filtering, you specify the: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operator type </a:t>
            </a:r>
            <a:r>
              <a:rPr lang="en-US" dirty="0"/>
              <a:t>–</a:t>
            </a:r>
            <a:r>
              <a:rPr lang="en-US" sz="882" b="0" i="0" kern="1200" dirty="0">
                <a:solidFill>
                  <a:schemeClr val="tx1"/>
                </a:solidFill>
                <a:effectLst/>
                <a:latin typeface="Segoe UI Light" pitchFamily="34" charset="0"/>
                <a:ea typeface="+mn-ea"/>
                <a:cs typeface="+mn-cs"/>
              </a:rPr>
              <a:t> The type of comparison.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key </a:t>
            </a:r>
            <a:r>
              <a:rPr lang="en-US" dirty="0"/>
              <a:t>–</a:t>
            </a:r>
            <a:r>
              <a:rPr lang="en-US" sz="882" b="0" i="0" kern="1200" dirty="0">
                <a:solidFill>
                  <a:schemeClr val="tx1"/>
                </a:solidFill>
                <a:effectLst/>
                <a:latin typeface="Segoe UI Light" pitchFamily="34" charset="0"/>
                <a:ea typeface="+mn-ea"/>
                <a:cs typeface="+mn-cs"/>
              </a:rPr>
              <a:t> The field in the event data that you're using for filtering. It can be a number, Boolean, or string.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value or values </a:t>
            </a:r>
            <a:r>
              <a:rPr lang="en-US" dirty="0"/>
              <a:t>–</a:t>
            </a:r>
            <a:r>
              <a:rPr lang="en-US" sz="882" b="0" i="0" kern="1200" dirty="0">
                <a:solidFill>
                  <a:schemeClr val="tx1"/>
                </a:solidFill>
                <a:effectLst/>
                <a:latin typeface="Segoe UI Light" pitchFamily="34" charset="0"/>
                <a:ea typeface="+mn-ea"/>
                <a:cs typeface="+mn-cs"/>
              </a:rPr>
              <a:t> The value or values to compare to the key.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23748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resource group</a:t>
            </a:r>
          </a:p>
          <a:p>
            <a:r>
              <a:rPr lang="en-US" sz="882" b="0" i="0" kern="1200" dirty="0">
                <a:solidFill>
                  <a:schemeClr val="tx1"/>
                </a:solidFill>
                <a:effectLst/>
                <a:latin typeface="Segoe UI Light" pitchFamily="34" charset="0"/>
                <a:ea typeface="+mn-ea"/>
                <a:cs typeface="+mn-cs"/>
              </a:rPr>
              <a:t>Event Grid topics are Azure resources, and they must be placed in an Azure resource group. The resource group is a logical collection into which Azure resources are deployed and managed.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Create a resource group with the </a:t>
            </a:r>
            <a:r>
              <a:rPr lang="en-US" sz="882" b="1" i="0" kern="1200" dirty="0">
                <a:solidFill>
                  <a:schemeClr val="tx1"/>
                </a:solidFill>
                <a:effectLst/>
                <a:latin typeface="Segoe UI Light" pitchFamily="34" charset="0"/>
                <a:ea typeface="+mn-ea"/>
                <a:cs typeface="+mn-cs"/>
              </a:rPr>
              <a:t>az group create</a:t>
            </a:r>
            <a:r>
              <a:rPr lang="en-US" sz="882" b="0" i="0" kern="1200" dirty="0">
                <a:solidFill>
                  <a:schemeClr val="tx1"/>
                </a:solidFill>
                <a:effectLst/>
                <a:latin typeface="Segoe UI Light" pitchFamily="34" charset="0"/>
                <a:ea typeface="+mn-ea"/>
                <a:cs typeface="+mn-cs"/>
              </a:rPr>
              <a:t> command.</a:t>
            </a:r>
          </a:p>
          <a:p>
            <a:endParaRPr lang="en-US" b="1" dirty="0"/>
          </a:p>
          <a:p>
            <a:r>
              <a:rPr lang="en-US" sz="882" b="1" i="0" kern="1200" dirty="0">
                <a:solidFill>
                  <a:schemeClr val="tx1"/>
                </a:solidFill>
                <a:effectLst/>
                <a:latin typeface="Segoe UI Light" pitchFamily="34" charset="0"/>
                <a:ea typeface="+mn-ea"/>
                <a:cs typeface="+mn-cs"/>
              </a:rPr>
              <a:t>Enable Event Grid resource provider</a:t>
            </a:r>
          </a:p>
          <a:p>
            <a:r>
              <a:rPr lang="en-US" sz="882" b="0" i="0" kern="1200" dirty="0">
                <a:solidFill>
                  <a:schemeClr val="tx1"/>
                </a:solidFill>
                <a:effectLst/>
                <a:latin typeface="Segoe UI Light" pitchFamily="34" charset="0"/>
                <a:ea typeface="+mn-ea"/>
                <a:cs typeface="+mn-cs"/>
              </a:rPr>
              <a:t>If you haven't previously used Event Grid in your Azure subscription, you might need to register the Event Grid resource provider. </a:t>
            </a:r>
          </a:p>
          <a:p>
            <a:endParaRPr lang="en-US" b="1" dirty="0"/>
          </a:p>
          <a:p>
            <a:r>
              <a:rPr lang="en-US" sz="882" b="1" i="0" kern="1200" dirty="0">
                <a:solidFill>
                  <a:schemeClr val="tx1"/>
                </a:solidFill>
                <a:effectLst/>
                <a:latin typeface="Segoe UI Light" pitchFamily="34" charset="0"/>
                <a:ea typeface="+mn-ea"/>
                <a:cs typeface="+mn-cs"/>
              </a:rPr>
              <a:t>Create a custom topic</a:t>
            </a:r>
          </a:p>
          <a:p>
            <a:r>
              <a:rPr lang="en-US" sz="882" b="0" i="0" kern="1200" dirty="0">
                <a:solidFill>
                  <a:schemeClr val="tx1"/>
                </a:solidFill>
                <a:effectLst/>
                <a:latin typeface="Segoe UI Light" pitchFamily="34" charset="0"/>
                <a:ea typeface="+mn-ea"/>
                <a:cs typeface="+mn-cs"/>
              </a:rPr>
              <a:t>An event grid topic provides a user-defined endpoint that you post your events to. The following example creates the custom topic in your resource group. The custom topic name must be unique because it's part of the DNS entry. Additionally, it must be between 3 and 50 characters and contain only values a-z, A-Z, 0-9, and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3667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Subscribe to a custom topic</a:t>
            </a:r>
          </a:p>
          <a:p>
            <a:r>
              <a:rPr lang="en-US" sz="882" b="0" i="0" kern="1200" dirty="0">
                <a:solidFill>
                  <a:schemeClr val="tx1"/>
                </a:solidFill>
                <a:effectLst/>
                <a:latin typeface="Segoe UI Light" pitchFamily="34" charset="0"/>
                <a:ea typeface="+mn-ea"/>
                <a:cs typeface="+mn-cs"/>
              </a:rPr>
              <a:t>You subscribe to an event grid topic to tell Event Grid which events you want to track and where to send those events. The following example subscribes to the custom topic that you created, and passes the URL from your web app as the endpoint for event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validation event so that the endpoint can verify that it wants to receive event data. The web app includes code to validate the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7724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t>
            </a:r>
            <a:r>
              <a:rPr lang="en-US" sz="882" b="0" i="1" kern="1200" dirty="0">
                <a:solidFill>
                  <a:schemeClr val="tx1"/>
                </a:solidFill>
                <a:effectLst/>
                <a:latin typeface="Segoe UI Light" pitchFamily="34" charset="0"/>
                <a:ea typeface="+mn-ea"/>
                <a:cs typeface="+mn-cs"/>
              </a:rPr>
              <a:t>event domain</a:t>
            </a:r>
            <a:r>
              <a:rPr lang="en-US" sz="882" b="0" i="0" kern="1200" dirty="0">
                <a:solidFill>
                  <a:schemeClr val="tx1"/>
                </a:solidFill>
                <a:effectLst/>
                <a:latin typeface="Segoe UI Light" pitchFamily="34" charset="0"/>
                <a:ea typeface="+mn-ea"/>
                <a:cs typeface="+mn-cs"/>
              </a:rPr>
              <a:t> is a management tool for large numbers of Event Grid topics that are related to the same application. You can think of it as a meta-topic that can have thousands of individual topics. </a:t>
            </a:r>
          </a:p>
          <a:p>
            <a:endParaRPr lang="en-US" b="0" dirty="0"/>
          </a:p>
          <a:p>
            <a:r>
              <a:rPr lang="en-US" sz="882" b="0" i="0" kern="1200" dirty="0">
                <a:solidFill>
                  <a:schemeClr val="tx1"/>
                </a:solidFill>
                <a:effectLst/>
                <a:latin typeface="Segoe UI Light" pitchFamily="34" charset="0"/>
                <a:ea typeface="+mn-ea"/>
                <a:cs typeface="+mn-cs"/>
              </a:rPr>
              <a:t>Let’s say you run Contoso Construction Machinery, where you manufacture tractors, digging equipment, and other heavy machinery. As a part of running the business, you push real-time information to customers about equipment maintenance, systems health, and contract updates. All of this information goes to various endpoints including your app, customer endpoints, and other infrastructure that customers have set 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domains allow you to model Contoso Construction Machinery as a single-event entity. Each of your customers is represented as a topic within the domain. Authentication and authorization are handled by using Azure Active Directory. Each of your customers can subscribe to their topic and get their events delivered to them. Managed access through the event domain ensures that they can only access their topic.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1113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05981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Hubs is a scalable event-processing service that ingests and processes large volumes of events and data, with low latency and high reliability.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4976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Microsoft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60245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Hubs namespace provides a unique scoping container, referenced by its fully qualified domain name </a:t>
            </a:r>
            <a:r>
              <a:rPr lang="en-US" sz="1200" kern="1200" dirty="0">
                <a:solidFill>
                  <a:schemeClr val="tx1"/>
                </a:solidFill>
                <a:effectLst/>
                <a:latin typeface="+mn-lt"/>
                <a:ea typeface="+mn-ea"/>
                <a:cs typeface="+mn-cs"/>
              </a:rPr>
              <a:t>(FQDN)</a:t>
            </a:r>
            <a:r>
              <a:rPr lang="en-US" sz="882" b="0" i="0" kern="1200" dirty="0">
                <a:solidFill>
                  <a:schemeClr val="tx1"/>
                </a:solidFill>
                <a:effectLst/>
                <a:latin typeface="Segoe UI Light" pitchFamily="34" charset="0"/>
                <a:ea typeface="+mn-ea"/>
                <a:cs typeface="+mn-cs"/>
              </a:rPr>
              <a:t>, in which you create one or more event hubs or Kafka topics.</a:t>
            </a:r>
          </a:p>
          <a:p>
            <a:br>
              <a:rPr lang="en-US" b="1" dirty="0"/>
            </a:br>
            <a:r>
              <a:rPr lang="en-US" sz="882" b="1" i="0" kern="1200" dirty="0">
                <a:solidFill>
                  <a:schemeClr val="tx1"/>
                </a:solidFill>
                <a:effectLst/>
                <a:latin typeface="Segoe UI Light" pitchFamily="34" charset="0"/>
                <a:ea typeface="+mn-ea"/>
                <a:cs typeface="+mn-cs"/>
              </a:rPr>
              <a:t>Event publishers</a:t>
            </a:r>
          </a:p>
          <a:p>
            <a:r>
              <a:rPr lang="en-US" sz="882" b="0" i="0" kern="1200" dirty="0">
                <a:solidFill>
                  <a:schemeClr val="tx1"/>
                </a:solidFill>
                <a:effectLst/>
                <a:latin typeface="Segoe UI Light" pitchFamily="34" charset="0"/>
                <a:ea typeface="+mn-ea"/>
                <a:cs typeface="+mn-cs"/>
              </a:rPr>
              <a:t>Any entity that sends data to an event hub is an event producer or event publisher. Event publishers can publish events by using HTTPS or AMQP 1.0 or Kafka 1.0 and later. Event publishers use a SAS token to identify themselves to an event hub, and can have a unique identity or use a common SAS token.</a:t>
            </a:r>
          </a:p>
          <a:p>
            <a:endParaRPr lang="en-US" dirty="0"/>
          </a:p>
          <a:p>
            <a:r>
              <a:rPr lang="en-US" sz="882" b="1" i="0" kern="1200" dirty="0">
                <a:solidFill>
                  <a:schemeClr val="tx1"/>
                </a:solidFill>
                <a:effectLst/>
                <a:latin typeface="Segoe UI Light" pitchFamily="34" charset="0"/>
                <a:ea typeface="+mn-ea"/>
                <a:cs typeface="+mn-cs"/>
              </a:rPr>
              <a:t>Publishing an event</a:t>
            </a:r>
          </a:p>
          <a:p>
            <a:r>
              <a:rPr lang="en-US" sz="882" b="0" i="0" kern="1200" dirty="0">
                <a:solidFill>
                  <a:schemeClr val="tx1"/>
                </a:solidFill>
                <a:effectLst/>
                <a:latin typeface="Segoe UI Light" pitchFamily="34" charset="0"/>
                <a:ea typeface="+mn-ea"/>
                <a:cs typeface="+mn-cs"/>
              </a:rPr>
              <a:t>You can publish an event via AMQP 1.0, Kafka 1.0 (and later), or HTTPS. Event Hubs provides client libraries and classes for publishing events to an event hub from .NET clients. For other runtimes and platforms, you can use any AMQP 1.0 client, such as Apache Qpid. You can publish events individually or batched. A single publication (event data instance) has a limit of 1 megabyte (MB), regardless of whether it is a single event or a batch. Publishing events larger than this threshold results in an error. It is a best practice for publishers to be unaware of partitions within the event hub and to only specify a partition key (introduced in the next section), or their identity via their SAS token.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choice to use AMQP or HTTPS is specific to the usage scenario. AMQP requires the establishment of a persistent bidirectional socket in addition to Transport Layer Security (TLS) or SSL/TLS. AMQP has higher network costs when initializing the session, however HTTPS requires additional SSL overhead for every request. AMQP has higher performance for frequent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ensures that all events sharing a partition key value are delivered in order and to the same partition. If partition keys are used with publisher policies, then the identity of the publisher and the value of the partition key must match. Otherwise, an error occurs.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84978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provides message streaming through a partitioned consumer pattern in which each consumer only reads a specific subset, or partition, of the message stream. This pattern enables horizontal scale for event processing and provides other stream-focused features that are unavailable in queues and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partition is an ordered sequence of events that is held in an event hub. As newer events arrive, they are added to the end of this sequence. A partition can be thought of as a "commit log.“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retains data for a configured retention time that applies across all partitions in the event hub. Events expire on a time basis; you cannot explicitly delete them. Because partitions are independent and contain their own sequence of data, they often grow at different rates.</a:t>
            </a:r>
          </a:p>
          <a:p>
            <a:br>
              <a:rPr lang="en-US" dirty="0"/>
            </a:br>
            <a:r>
              <a:rPr lang="en-US" sz="882" b="0" i="0" kern="1200" dirty="0">
                <a:solidFill>
                  <a:schemeClr val="tx1"/>
                </a:solidFill>
                <a:effectLst/>
                <a:latin typeface="Segoe UI Light" pitchFamily="34" charset="0"/>
                <a:ea typeface="+mn-ea"/>
                <a:cs typeface="+mn-cs"/>
              </a:rPr>
              <a:t>The number of partitions is specified at creation and must be between 2 and 32. The partition count is not changeable, so you should consider long-term scale when setting partition count. Partitions are a data-organization mechanism that relates to the downstream parallelism required in consuming applications. The number of partitions in an event hub directly relates to the number of concurrent readers you expect to have. You can increase the number of partitions beyond 32 by contacting the Event Hubs team.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partitions are identifiable and can be sent to directly, sending directly to a partition is not recommended. Instead, you can use higher level constructs introduced in the Event publisher and Capacity sections.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Partitions are filled with a sequence of event data that contains the body of the event, a user-defined property bag, and metadata such as its offset in the partition and its number in the stream sequence.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88238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Consumer groups</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publish/subscribe mechanism of Event Hubs is enabled through consumer groups. A consumer group is a view (state, position, or offset) of an entire event hub. Consumer groups enable multiple consuming applications to each have a separate view of the event stream, and to read the stream independently at their own pace and with their own offsets.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stream processing architecture, each downstream application equates to a consumer group. If you want to write event data to long-term storage, then that storage writer application is a consumer group. Complex event processing can then be performed by another, separate consumer group. You can only access partitions through a consumer group. There is always a default consumer group in an event hub, and you can create up to 20 consumer groups for a Standard tier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can be at most five concurrent readers on a partition per consumer group; however, it is recommended that there be only one active receiver on a partition per consumer group. Within a single partition, each reader receives all the messages. If you have multiple readers on the same partition, then you process duplicate messages. You need to handle this in your code, which might not be a trivial task. However, it's a valid approach in some scenarios.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893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is a time-retention durable buffer for telemetry ingress, similar to a distributed log. The key to scaling in Event Hubs is the partitioned consumer model. Each partition is an independent segment of data and is consumed independently. Over time, this data ages off, based on the configurable retention period. As a result, a given event hub never gets "too full.“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Capture enables you to specify your own Azure Blob storage account and container, or Azure Data Lake Store account, which are used to store the captured data. These accounts can be in the same region as your event hub or in another region, adding to the flexibility of the Event Hubs Capture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Captured data is written in Apache Avro format: a compact, fast, binary format that provides rich data structures with inline schema. This format is widely used in the Hadoop ecosystem, Azure Stream Analytics, and Azure Data Factory. </a:t>
            </a:r>
          </a:p>
          <a:p>
            <a:endParaRPr lang="en-US" dirty="0"/>
          </a:p>
          <a:p>
            <a:r>
              <a:rPr lang="en-US" sz="882" b="1" i="0" kern="1200" dirty="0">
                <a:solidFill>
                  <a:schemeClr val="tx1"/>
                </a:solidFill>
                <a:effectLst/>
                <a:latin typeface="Segoe UI Light" pitchFamily="34" charset="0"/>
                <a:ea typeface="+mn-ea"/>
                <a:cs typeface="+mn-cs"/>
              </a:rPr>
              <a:t>Capture windowing</a:t>
            </a:r>
          </a:p>
          <a:p>
            <a:r>
              <a:rPr lang="en-US" sz="882" b="0" i="0" kern="1200" dirty="0">
                <a:solidFill>
                  <a:schemeClr val="tx1"/>
                </a:solidFill>
                <a:effectLst/>
                <a:latin typeface="Segoe UI Light" pitchFamily="34" charset="0"/>
                <a:ea typeface="+mn-ea"/>
                <a:cs typeface="+mn-cs"/>
              </a:rPr>
              <a:t>Event Hubs Capture enables you to set up a window to control capturing. This window is a minimum size and time configuration with a "first wins policy," which means that the first trigger encountered causes a capture operation. If you have a 15-minute, 100 MB capture window and send 1 MB per second, the size window triggers before the time window. Each partition captures independently and writes a completed block blob at the time of capture, named for the time at which the capture interval was encountered. </a:t>
            </a:r>
          </a:p>
          <a:p>
            <a:endParaRPr lang="en-US" dirty="0"/>
          </a:p>
          <a:p>
            <a:r>
              <a:rPr lang="en-US" sz="882" b="0" i="0" kern="1200" dirty="0">
                <a:solidFill>
                  <a:schemeClr val="tx1"/>
                </a:solidFill>
                <a:effectLst/>
                <a:latin typeface="Segoe UI Light" pitchFamily="34" charset="0"/>
                <a:ea typeface="+mn-ea"/>
                <a:cs typeface="+mn-cs"/>
              </a:rPr>
              <a:t>The storage naming convention is as follows:</a:t>
            </a:r>
          </a:p>
          <a:p>
            <a:r>
              <a:rPr lang="en-US" b="1" dirty="0"/>
              <a:t>{Namespace}/{EventHub}/{PartitionId}/{Year}/{Month}/{Day}/{Hour}/{Minute}/{Second} </a:t>
            </a:r>
          </a:p>
          <a:p>
            <a:r>
              <a:rPr lang="en-US" sz="882" b="0" i="0" kern="1200" dirty="0">
                <a:solidFill>
                  <a:schemeClr val="tx1"/>
                </a:solidFill>
                <a:effectLst/>
                <a:latin typeface="Segoe UI Light" pitchFamily="34" charset="0"/>
                <a:ea typeface="+mn-ea"/>
                <a:cs typeface="+mn-cs"/>
              </a:rPr>
              <a:t>Note that the date values are padded with zeroes; an example filename might be:</a:t>
            </a:r>
          </a:p>
          <a:p>
            <a:r>
              <a:rPr lang="en-US" b="1" dirty="0"/>
              <a:t>https://mystorageaccount.blob.core.windows.net/mycontainer/mynamespace/myeventhub/0/2017/12/08/03/03/17.avro</a:t>
            </a:r>
          </a:p>
          <a:p>
            <a:endParaRPr lang="en-US" b="1" dirty="0"/>
          </a:p>
          <a:p>
            <a:r>
              <a:rPr lang="en-US" b="1" dirty="0"/>
              <a:t>Note: </a:t>
            </a:r>
            <a:r>
              <a:rPr lang="en-US" b="0" dirty="0"/>
              <a:t>The .</a:t>
            </a:r>
            <a:r>
              <a:rPr lang="en-US" b="0" dirty="0" err="1"/>
              <a:t>avro</a:t>
            </a:r>
            <a:r>
              <a:rPr lang="en-US" b="0" dirty="0"/>
              <a:t> extension indicates the captured data is written in Apache Avro format, a compact binary format that provides rich data structures with </a:t>
            </a:r>
            <a:r>
              <a:rPr lang="en-US" b="0"/>
              <a:t>inline schema.</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753644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Hubs provides a Kafka endpoint that </a:t>
            </a:r>
            <a:r>
              <a:rPr lang="en-US" sz="1200" kern="1200" dirty="0">
                <a:solidFill>
                  <a:schemeClr val="tx1"/>
                </a:solidFill>
                <a:latin typeface="+mn-lt"/>
                <a:ea typeface="+mn-ea"/>
                <a:cs typeface="+mn-cs"/>
              </a:rPr>
              <a:t>your existing Kafka-based applications can use. This Kafka endpoint serves as an alternative to running your own Kafka cluster. </a:t>
            </a:r>
            <a:r>
              <a:rPr lang="en-US" dirty="0"/>
              <a:t>Event Hubs supports Apache Kafka protocol 1.0 and later, and it works with your existing Kafka applications, including MirrorMaker.</a:t>
            </a:r>
          </a:p>
          <a:p>
            <a:endParaRPr lang="en-US" dirty="0"/>
          </a:p>
          <a:p>
            <a:r>
              <a:rPr lang="en-US" dirty="0"/>
              <a:t>You can start using the Kafka endpoint from your applications with no code changes and only minimal configuration. You update the connection string in configurations to point to the Kafka endpoint that’s exposed by your event hub instead of pointing to your Kafka cluster. Then, you can start streaming events from your applications that use the Kafka protocol into Event Hubs.</a:t>
            </a:r>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2172157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While Kafka is software that you can run wherever you choose, Event Hubs is a cloud service similar to Blob storage. There are no servers or networks to manage and no brokers to configure. You create a namespace, which is an FQDN in which your topics live, and then create event hubs or topics within that namespace.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cloud service, Event Hubs uses a single stable virtual IP address as the endpoint. Therefore, clients don’t need to know about the brokers or machines within a cluster.</a:t>
            </a:r>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275254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Client authentication</a:t>
            </a:r>
          </a:p>
          <a:p>
            <a:r>
              <a:rPr lang="en-US" sz="882" b="0" i="0" kern="1200" dirty="0">
                <a:solidFill>
                  <a:schemeClr val="tx1"/>
                </a:solidFill>
                <a:effectLst/>
                <a:latin typeface="Segoe UI Light" pitchFamily="34" charset="0"/>
                <a:ea typeface="+mn-ea"/>
                <a:cs typeface="+mn-cs"/>
              </a:rPr>
              <a:t>The Event Hubs security model is based on a combination of SAS tokens and </a:t>
            </a:r>
            <a:r>
              <a:rPr lang="en-US" sz="882" b="0" i="1" kern="1200" dirty="0">
                <a:solidFill>
                  <a:schemeClr val="tx1"/>
                </a:solidFill>
                <a:effectLst/>
                <a:latin typeface="Segoe UI Light" pitchFamily="34" charset="0"/>
                <a:ea typeface="+mn-ea"/>
                <a:cs typeface="+mn-cs"/>
              </a:rPr>
              <a:t>event publishers</a:t>
            </a:r>
            <a:r>
              <a:rPr lang="en-US" sz="882" b="0" i="0" kern="1200" dirty="0">
                <a:solidFill>
                  <a:schemeClr val="tx1"/>
                </a:solidFill>
                <a:effectLst/>
                <a:latin typeface="Segoe UI Light" pitchFamily="34" charset="0"/>
                <a:ea typeface="+mn-ea"/>
                <a:cs typeface="+mn-cs"/>
              </a:rPr>
              <a:t>. An event publisher defines a virtual endpoint for an event hub. The publisher can only be used to send messages to an event hub. It is not possible to receive messages from a publisher.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Typically, an event hub employs one publisher per client. All messages that are sent to any of the publishers of an event hub are enqueued within that event hub. Publishers enable fine-grained access control and throttling.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Hubs client is assigned a unique token, which is uploaded to the client. The tokens are produced so that each unique token grants access to a different unique publisher. A client that possesses a token can only send to one publisher, but no other publisher. If multiple clients share the same token, then each of them shares a publisher.</a:t>
            </a:r>
          </a:p>
          <a:p>
            <a:endParaRPr lang="en-US" dirty="0"/>
          </a:p>
          <a:p>
            <a:r>
              <a:rPr lang="en-US" sz="882" b="0" i="0" kern="1200" dirty="0">
                <a:solidFill>
                  <a:schemeClr val="tx1"/>
                </a:solidFill>
                <a:effectLst/>
                <a:latin typeface="Segoe UI Light" pitchFamily="34" charset="0"/>
                <a:ea typeface="+mn-ea"/>
                <a:cs typeface="+mn-cs"/>
              </a:rPr>
              <a:t>Although not recommended, it is possible to equip devices with tokens that grant direct access to an event hub. Any device that holds this token can send messages directly into that event hub. Such a device will not be subject to throttling. Furthermore, the device cannot be blacklisted from sending to that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tokens are signed with a SAS key. Typically, all tokens are signed with the same key. Clients are not aware of the key; this prevents other clients from manufacturing tokens.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6444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creating an Event Hubs namespace, the service automatically generates a 256-bit SAS key named </a:t>
            </a:r>
            <a:r>
              <a:rPr lang="en-US" b="1" dirty="0"/>
              <a:t>RootManageSharedAccessKey</a:t>
            </a:r>
            <a:r>
              <a:rPr lang="en-US" sz="882" b="0" i="0" kern="1200" dirty="0">
                <a:solidFill>
                  <a:schemeClr val="tx1"/>
                </a:solidFill>
                <a:effectLst/>
                <a:latin typeface="Segoe UI Light" pitchFamily="34" charset="0"/>
                <a:ea typeface="+mn-ea"/>
                <a:cs typeface="+mn-cs"/>
              </a:rPr>
              <a:t>. This rule has an associated pair of primary and secondary keys that grant send, listen, and manage rights to the namespace. You can also create additional keys. It is recommended that you produce a key that grants send permissions to the specific event hub. For the remainder of this topic, it is assumed that you named this key </a:t>
            </a:r>
            <a:r>
              <a:rPr lang="en-US" sz="882" b="0" i="1" kern="1200" dirty="0">
                <a:solidFill>
                  <a:schemeClr val="tx1"/>
                </a:solidFill>
                <a:effectLst/>
                <a:latin typeface="Segoe UI Light" pitchFamily="34" charset="0"/>
                <a:ea typeface="+mn-ea"/>
                <a:cs typeface="+mn-cs"/>
              </a:rPr>
              <a:t>EventHubSendKey</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658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creates a send-only key when creating the event hub.</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68850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resource group is a logical collection of Azure resources. All resources are deployed and managed in a resource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Event Hubs namespace provides a unique scoping container, referenced by its FQDN, in which you create one or more event hubs. Use the </a:t>
            </a:r>
            <a:r>
              <a:rPr lang="en-US" sz="882" b="1" i="0" kern="1200" dirty="0">
                <a:solidFill>
                  <a:schemeClr val="tx1"/>
                </a:solidFill>
                <a:effectLst/>
                <a:latin typeface="Segoe UI Light" pitchFamily="34" charset="0"/>
                <a:ea typeface="+mn-ea"/>
                <a:cs typeface="+mn-cs"/>
              </a:rPr>
              <a:t>az eventhubs namespace </a:t>
            </a:r>
            <a:r>
              <a:rPr lang="en-US" sz="882" b="0" i="0" kern="1200" dirty="0">
                <a:solidFill>
                  <a:schemeClr val="tx1"/>
                </a:solidFill>
                <a:effectLst/>
                <a:latin typeface="Segoe UI Light" pitchFamily="34" charset="0"/>
                <a:ea typeface="+mn-ea"/>
                <a:cs typeface="+mn-cs"/>
              </a:rPr>
              <a:t>create command to create a new namespace.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az eventhubs eventhub create </a:t>
            </a:r>
            <a:r>
              <a:rPr lang="en-US" sz="882" b="0" i="0" kern="1200" dirty="0">
                <a:solidFill>
                  <a:schemeClr val="tx1"/>
                </a:solidFill>
                <a:effectLst/>
                <a:latin typeface="Segoe UI Light" pitchFamily="34" charset="0"/>
                <a:ea typeface="+mn-ea"/>
                <a:cs typeface="+mn-cs"/>
              </a:rPr>
              <a:t>command to create a new event hub.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2253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 event-driven architecture consists of event producers that generate a stream of events, and event consumers that listen for the events. Producers are decoupled from consumers— a producer doesn't know which consumers are listening. Consumers are also decoupled from each other, and every consumer views all of the events. This differs from a Competing Consumers pattern, where consumers pull messages from a queue and a message is processed just once (assuming no errors). In some systems, such as IoT, events must be ingested at very high volumes.</a:t>
            </a:r>
          </a:p>
          <a:p>
            <a:endParaRPr lang="en-US" dirty="0"/>
          </a:p>
          <a:p>
            <a:r>
              <a:rPr lang="en-US" sz="882" b="0" i="0" kern="1200" dirty="0">
                <a:solidFill>
                  <a:schemeClr val="tx1"/>
                </a:solidFill>
                <a:effectLst/>
                <a:latin typeface="Segoe UI Light" pitchFamily="34" charset="0"/>
                <a:ea typeface="+mn-ea"/>
                <a:cs typeface="+mn-cs"/>
              </a:rPr>
              <a:t>In the logical diagram above, each type of consumer is shown as a single box. In practice, it's common to have multiple instances of a consumer, to avoid having the consumer become a single point of failure in system. Multiple instances might also be necessary to handle the volume and frequency of events. Also, a single consumer might process events on multiple threads. This can create challenges if events must be processed in order, or require exactly-once semantics.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388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23270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Push notifications is a form of app-to-user communication where users of mobile apps are notified of certain desired information, usually in a pop-up or dialog box. Users can generally choose to view or dismiss the message. Choosing the former opens the mobile application that communicated the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Push notifications are vital for consumer apps in increasing app engagement and usage, and for enterprise apps in communicating up-to-date business information. It's the best app-to-user communication because it is energy efficient for mobile devices, flexible for the notifications senders, and available when corresponding applications are not active.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72085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Push notifications are delivered through platform-specific infrastructures called Platform Notification Systems (PNSs). They offer basic push functionalities to deliver a message to a device with a provided handle, and have no common interface. To send a notification to all customers across the iOS, Android, and Windows versions of an app, the developer must work with Apple Push Notification Service (APNS), Firebase Cloud Messaging (FCM), and Windows Notification Service (WNS).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 high level, here is how push works: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decides it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stores this handle in the app backend or provider.</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send a push notification, the app backend contacts the PNS by using the handle to target a specific client app.</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PNS forwards the notification to the device specified by the handle.</a:t>
            </a:r>
          </a:p>
          <a:p>
            <a:endParaRPr lang="en-US" b="1" dirty="0"/>
          </a:p>
          <a:p>
            <a:r>
              <a:rPr lang="en-US" sz="882" b="1" i="0" kern="1200" dirty="0">
                <a:solidFill>
                  <a:schemeClr val="tx1"/>
                </a:solidFill>
                <a:effectLst/>
                <a:latin typeface="Segoe UI Light" pitchFamily="34" charset="0"/>
                <a:ea typeface="+mn-ea"/>
                <a:cs typeface="+mn-cs"/>
              </a:rPr>
              <a:t>The challenges of push notifications</a:t>
            </a:r>
          </a:p>
          <a:p>
            <a:r>
              <a:rPr lang="en-US" sz="882" b="0" i="0" kern="1200" dirty="0">
                <a:solidFill>
                  <a:schemeClr val="tx1"/>
                </a:solidFill>
                <a:effectLst/>
                <a:latin typeface="Segoe UI Light" pitchFamily="34" charset="0"/>
                <a:ea typeface="+mn-ea"/>
                <a:cs typeface="+mn-cs"/>
              </a:rPr>
              <a:t>PNSs are powerful. However, they leave much work to the app developer to implement even common push notification scenarios, such as broadcasting push notifications to segmented users.</a:t>
            </a:r>
          </a:p>
          <a:p>
            <a:r>
              <a:rPr lang="en-US" sz="882" b="0" i="0" kern="1200" dirty="0">
                <a:solidFill>
                  <a:schemeClr val="tx1"/>
                </a:solidFill>
                <a:effectLst/>
                <a:latin typeface="Segoe UI Light" pitchFamily="34" charset="0"/>
                <a:ea typeface="+mn-ea"/>
                <a:cs typeface="+mn-cs"/>
              </a:rPr>
              <a:t>Pushing notifications requires complex infrastructure that is unrelated to the application's main business logic. Some of the infrastructural challenges are: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Platform dependency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backend needs to have complex and hard-to-maintain platform-dependent logic to send notifications to devices on various platforms as PNSs are not unified.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Scale</a:t>
            </a:r>
            <a:endParaRPr lang="en-US" sz="882" b="0" i="0" kern="1200" dirty="0">
              <a:solidFill>
                <a:schemeClr val="tx1"/>
              </a:solidFill>
              <a:effectLst/>
              <a:latin typeface="Segoe UI Light" pitchFamily="34" charset="0"/>
              <a:ea typeface="+mn-ea"/>
              <a:cs typeface="+mn-cs"/>
            </a:endParaRPr>
          </a:p>
          <a:p>
            <a:pPr marL="393692"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 PNS guidelines, device tokens must be refreshed upon every app launch. The backend is dealing with a large amount of traffic and database access just to keep the tokens up-to-date. When the number of devices grows to hundreds and thousands of millions, the cost of creating and maintaining this infrastructure is massive.</a:t>
            </a:r>
          </a:p>
          <a:p>
            <a:pPr marL="393692"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Most PNSs do not support broadcast to multiple devices. A simple broadcast to a million devices results in a million calls to the PNSs. Scaling this amount of traffic with minimal latency is nontrivial.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Routing</a:t>
            </a:r>
            <a:endParaRPr lang="en-US" sz="882" b="0" i="0" kern="1200" dirty="0">
              <a:solidFill>
                <a:schemeClr val="tx1"/>
              </a:solidFill>
              <a:effectLst/>
              <a:latin typeface="Segoe UI Light" pitchFamily="34" charset="0"/>
              <a:ea typeface="+mn-ea"/>
              <a:cs typeface="+mn-cs"/>
            </a:endParaRPr>
          </a:p>
          <a:p>
            <a:pPr lvl="2"/>
            <a:r>
              <a:rPr lang="en-US" sz="882" b="0" i="0" kern="1200" dirty="0">
                <a:solidFill>
                  <a:schemeClr val="tx1"/>
                </a:solidFill>
                <a:effectLst/>
                <a:latin typeface="Segoe UI Light" pitchFamily="34" charset="0"/>
                <a:ea typeface="+mn-ea"/>
                <a:cs typeface="+mn-cs"/>
              </a:rPr>
              <a:t>Although PNSs provide a way to send messages to devices, most apps notifications are targeted at users or interest groups. The backend must maintain a registry to associate devices with interest groups, users, or properties. This overhead adds to the app’s time to market and maintenance costs.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96036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Notification Hubs provide an easy-to-use and scaled-out push engine that allows you to send notifications to any platform (iOS, Android, Windows, Kindle, Baidu, etc.) from any backend (cloud or on-premises).</a:t>
            </a:r>
          </a:p>
          <a:p>
            <a:br>
              <a:rPr lang="en-US" dirty="0"/>
            </a:br>
            <a:r>
              <a:rPr lang="en-US" sz="882" b="0" i="0" kern="1200" dirty="0">
                <a:solidFill>
                  <a:schemeClr val="tx1"/>
                </a:solidFill>
                <a:effectLst/>
                <a:latin typeface="Segoe UI Light" pitchFamily="34" charset="0"/>
                <a:ea typeface="+mn-ea"/>
                <a:cs typeface="+mn-cs"/>
              </a:rPr>
              <a:t>Notification Hubs works well for both enterprise and consumer scenarios. Here are a few example scenarios: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breaking news notifications to millions with low latency.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location-based coupons to interested user segments.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event-related notifications to users or groups for media/sports/finance/gaming applications.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Push promotional contents to applications to engage and market to customers.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Notify users of enterprise events like new messages and work items.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codes for multi-factor authentication.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09928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stores this handle in the app backend or provider.</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send a push notification, the app backend uses the Notification Hubs SDK to send a notification. The Notification Hubs service contacts the PNS by using the handle to target a specific client app.</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PNS forwards the notification to the device specified by the handle.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85739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Notification Hubs implements an entity-level security scheme called SAS. This scheme enables messaging entities to declare up to 12 authorization rules in their description that grant rights on that entity.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rule contains a name, a key value (shared secret), and a set of rights, as explained below. When creating a Notification Hub, two rules are automatically created: one with Listen rights (that the client app uses) and one with all rights (that the app backend uses).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performing registration management from client apps, if the information sent via notifications is not sensitive (for example, weather updates), a common way to access a Notification Hub is to give the key value of the rule Listen-only access to the client app, and to give the key value of the rule full access to the app backend.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not recommended that you embed the key value in Windows Store client apps. A way to avoid embedding the key value is to have the client app retrieve it from the app backend at startup.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important to understand that the key with Listen access allows a client app to register for any tag. If your app must restrict registrations to specific tags to specific clients (for example, when tags represent user IDs), then your app backend must perform the registrations. Note that in this way, the client app will not have direct access to Notification Hubs.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711057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Registrations</a:t>
            </a:r>
          </a:p>
          <a:p>
            <a:r>
              <a:rPr lang="en-US" sz="882" b="0" i="0" kern="1200" dirty="0">
                <a:solidFill>
                  <a:schemeClr val="tx1"/>
                </a:solidFill>
                <a:effectLst/>
                <a:latin typeface="Segoe UI Light" pitchFamily="34" charset="0"/>
                <a:ea typeface="+mn-ea"/>
                <a:cs typeface="+mn-cs"/>
              </a:rPr>
              <a:t>A registration associates the Platform Notification Service (PNS) handle for a device with tags and possibly a template. The PNS handle could be a ChannelURI, device token, or GCM registration ID. Tags are used to route notifications to the correct set of device handles.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dirty="0">
                <a:effectLst/>
              </a:rPr>
              <a:t> Azure Notification Hubs supports a maximum of 60 tags per registration.</a:t>
            </a:r>
          </a:p>
          <a:p>
            <a:endParaRPr lang="en-US" dirty="0"/>
          </a:p>
          <a:p>
            <a:r>
              <a:rPr lang="en-US" sz="882" b="1" i="0" kern="1200" dirty="0">
                <a:solidFill>
                  <a:schemeClr val="tx1"/>
                </a:solidFill>
                <a:effectLst/>
                <a:latin typeface="Segoe UI Light" pitchFamily="34" charset="0"/>
                <a:ea typeface="+mn-ea"/>
                <a:cs typeface="+mn-cs"/>
              </a:rPr>
              <a:t>Installations</a:t>
            </a:r>
          </a:p>
          <a:p>
            <a:r>
              <a:rPr lang="en-US" sz="882" b="0" i="0" kern="1200" dirty="0">
                <a:solidFill>
                  <a:schemeClr val="tx1"/>
                </a:solidFill>
                <a:effectLst/>
                <a:latin typeface="Segoe UI Light" pitchFamily="34" charset="0"/>
                <a:ea typeface="+mn-ea"/>
                <a:cs typeface="+mn-cs"/>
              </a:rPr>
              <a:t>An installation is an enhanced registration that includes a bag of push-related properties. It is the latest and best approach to registering your devices. However, it is not supported by client-side .NET SDK (Notification Hub SDK for back-end operations) yet. This means that if you are registering from the client device itself, you would have to use the Notification Hubs REST API approach to support installations. If you are using a back-end service, you should be able to use Notification Hub SDK for back-end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are some key advantages to using installations: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Creating or updating an installation is fully idempotent. So you can retry it without any concerns about duplicate registrations.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installation model makes it easy to do individual pushes—targeting specific device. A system tag </a:t>
            </a:r>
            <a:r>
              <a:rPr lang="en-US" sz="882" b="1" i="0" kern="1200" dirty="0">
                <a:solidFill>
                  <a:schemeClr val="tx1"/>
                </a:solidFill>
                <a:effectLst/>
                <a:latin typeface="Segoe UI Light" pitchFamily="34" charset="0"/>
                <a:ea typeface="+mn-ea"/>
                <a:cs typeface="+mn-cs"/>
              </a:rPr>
              <a:t>$InstallationId:[installationId] </a:t>
            </a:r>
            <a:r>
              <a:rPr lang="en-US" sz="882" b="0" i="0" kern="1200" dirty="0">
                <a:solidFill>
                  <a:schemeClr val="tx1"/>
                </a:solidFill>
                <a:effectLst/>
                <a:latin typeface="Segoe UI Light" pitchFamily="34" charset="0"/>
                <a:ea typeface="+mn-ea"/>
                <a:cs typeface="+mn-cs"/>
              </a:rPr>
              <a:t>is automatically added with each installation-based registration. This means that you can call a </a:t>
            </a:r>
            <a:r>
              <a:rPr lang="en-US" sz="882" b="1" i="0" kern="1200" dirty="0">
                <a:solidFill>
                  <a:schemeClr val="tx1"/>
                </a:solidFill>
                <a:effectLst/>
                <a:latin typeface="Segoe UI Light" pitchFamily="34" charset="0"/>
                <a:ea typeface="+mn-ea"/>
                <a:cs typeface="+mn-cs"/>
              </a:rPr>
              <a:t>send</a:t>
            </a:r>
            <a:r>
              <a:rPr lang="en-US" sz="882" b="0" i="0" kern="1200" dirty="0">
                <a:solidFill>
                  <a:schemeClr val="tx1"/>
                </a:solidFill>
                <a:effectLst/>
                <a:latin typeface="Segoe UI Light" pitchFamily="34" charset="0"/>
                <a:ea typeface="+mn-ea"/>
                <a:cs typeface="+mn-cs"/>
              </a:rPr>
              <a:t> to this tag to target a specific device without having to do any additional coding.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Using installations also enables you to do partial registration updates. The partial update of an installation is requested with a PATCH method using the JSON-Patch standard. This is useful when you want to update tags on the registration. You don't have to pull down the entire registration and then resend all the previous tags again.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64734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standard way to send push notifications is to send, for each notification that is to be sent, a specific payload to platform notification services (WNS, APNS). For example, to send an alert to APNS, the payload is a JSON object of the following form: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r>
            <a:r>
              <a:rPr lang="en-US" dirty="0">
                <a:effectLst/>
              </a:rPr>
              <a:t>"aps"</a:t>
            </a:r>
            <a:r>
              <a:rPr lang="en-US" dirty="0"/>
              <a:t>: {</a:t>
            </a:r>
            <a:r>
              <a:rPr lang="en-US" dirty="0">
                <a:effectLst/>
              </a:rPr>
              <a:t>"alert"</a:t>
            </a:r>
            <a:r>
              <a:rPr lang="en-US" dirty="0"/>
              <a:t> : </a:t>
            </a:r>
            <a:r>
              <a:rPr lang="en-US" dirty="0">
                <a:effectLst/>
              </a:rPr>
              <a:t>"Hello!"</a:t>
            </a:r>
            <a:r>
              <a:rPr lang="en-US" dirty="0"/>
              <a:t> }}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send a similar toast message on a Windows Store application, the XML payload is as follows:</a:t>
            </a:r>
          </a:p>
          <a:p>
            <a:r>
              <a:rPr lang="en-US" dirty="0">
                <a:effectLst/>
              </a:rPr>
              <a:t>&lt;toast&gt;</a:t>
            </a:r>
            <a:r>
              <a:rPr lang="en-US" dirty="0"/>
              <a:t> </a:t>
            </a:r>
            <a:r>
              <a:rPr lang="en-US" dirty="0">
                <a:effectLst/>
              </a:rPr>
              <a:t>&lt;visual&gt;</a:t>
            </a:r>
            <a:r>
              <a:rPr lang="en-US" dirty="0"/>
              <a:t> </a:t>
            </a:r>
            <a:r>
              <a:rPr lang="en-US" dirty="0">
                <a:effectLst/>
              </a:rPr>
              <a:t>&lt;binding template=\"ToastText01\"&gt;</a:t>
            </a:r>
            <a:r>
              <a:rPr lang="en-US" dirty="0"/>
              <a:t> </a:t>
            </a:r>
            <a:r>
              <a:rPr lang="en-US" dirty="0">
                <a:effectLst/>
              </a:rPr>
              <a:t>&lt;text id=\"1\"&gt;</a:t>
            </a:r>
            <a:r>
              <a:rPr lang="en-US" dirty="0"/>
              <a:t>Hello!</a:t>
            </a:r>
            <a:r>
              <a:rPr lang="en-US" dirty="0">
                <a:effectLst/>
              </a:rPr>
              <a:t>&lt;/text&gt;</a:t>
            </a:r>
            <a:r>
              <a:rPr lang="en-US" dirty="0"/>
              <a:t> </a:t>
            </a:r>
            <a:r>
              <a:rPr lang="en-US" dirty="0">
                <a:effectLst/>
              </a:rPr>
              <a:t>&lt;/binding&gt;</a:t>
            </a:r>
            <a:r>
              <a:rPr lang="en-US" dirty="0"/>
              <a:t> </a:t>
            </a:r>
            <a:r>
              <a:rPr lang="en-US" dirty="0">
                <a:effectLst/>
              </a:rPr>
              <a:t>&lt;/visual&gt;</a:t>
            </a:r>
            <a:r>
              <a:rPr lang="en-US" dirty="0"/>
              <a:t> </a:t>
            </a:r>
            <a:r>
              <a:rPr lang="en-US" dirty="0">
                <a:effectLst/>
              </a:rPr>
              <a:t>&lt;/toast&gt;</a:t>
            </a:r>
          </a:p>
          <a:p>
            <a:endParaRPr lang="en-US" dirty="0">
              <a:effectLst/>
            </a:endParaRPr>
          </a:p>
          <a:p>
            <a:r>
              <a:rPr lang="en-US" sz="882" b="0" i="0" kern="1200" dirty="0">
                <a:solidFill>
                  <a:schemeClr val="tx1"/>
                </a:solidFill>
                <a:effectLst/>
                <a:latin typeface="Segoe UI Light" pitchFamily="34" charset="0"/>
                <a:ea typeface="+mn-ea"/>
                <a:cs typeface="+mn-cs"/>
              </a:rPr>
              <a:t>You can create similar payloads for MPNS (Microsoft Push Notification Service) and FCM (Android) platforms.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requirement forces the app backend to produce different payloads for each platform, and effectively makes the backend responsible for part of the presentation layer of the app. Some concerns include localization and graphical layouts (especially for Windows Store apps that include notifications for various types of tiles).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125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Notification Hubs template feature enables a client app to create special registrations, called template registrations, which include, in addition to the set of tags, a template. The Notification Hubs template feature enables a client app to associate devices with templates whether you are working with installations (preferred) or registrations. Given the preceding payload examples, the only platform-independent information is the actual alert message (Hello!). A template is a set of instructions for the Notification Hub on how to format a platform-independent message for the registration of that specific client app. In the preceding example, the platform-independent message is a single property: </a:t>
            </a:r>
            <a:r>
              <a:rPr lang="en-US" b="1" dirty="0"/>
              <a:t>message = Hello!</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Notice that the actual message is substituted for the expression </a:t>
            </a:r>
            <a:r>
              <a:rPr lang="en-US" b="1" dirty="0"/>
              <a:t>$(message)</a:t>
            </a:r>
            <a:r>
              <a:rPr lang="en-US" sz="882" b="0" i="0" kern="1200" dirty="0">
                <a:solidFill>
                  <a:schemeClr val="tx1"/>
                </a:solidFill>
                <a:effectLst/>
                <a:latin typeface="Segoe UI Light" pitchFamily="34" charset="0"/>
                <a:ea typeface="+mn-ea"/>
                <a:cs typeface="+mn-cs"/>
              </a:rPr>
              <a:t>. This expression instructs the Notification Hub, whenever it sends a message to this particular registration, to build a message that follows it and switches in the common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working with the installation model, the installation “templates” key holds a JSON of multiple templates. If you are working with the registration model, the client application can create multiple registrations to use multiple templates; for example, a template for alert messages and a template for tile updates. Client applications can also mix native registrations (registrations with no template) and template registrations.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Notification Hub sends one notification for each template without considering whether they belong to the same client app. This behavior can be used to translate platform-independent notifications into more notifications. For example, the same platform-independent message to the Notification Hub can be seamlessly translated in a toast alert and a tile update, without requiring the backend to be aware of it. Some platforms (for example, iOS) might collapse multiple notifications to the same device if they are sent in a short period of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216045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Templates are limited to XML or JSON document formats. Also, you can only place expressions in particular places; for example, node attributes or values for XML, or string property values for JSON.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concatenation, the entire expression must be surrounded with {}. For example, </a:t>
            </a:r>
            <a:r>
              <a:rPr lang="en-US" sz="882" b="1" i="0" kern="1200" dirty="0">
                <a:solidFill>
                  <a:schemeClr val="tx1"/>
                </a:solidFill>
                <a:effectLst/>
                <a:latin typeface="Segoe UI Light" pitchFamily="34" charset="0"/>
                <a:ea typeface="+mn-ea"/>
                <a:cs typeface="+mn-cs"/>
              </a:rPr>
              <a:t>{$(prop) + ‘ - ’ + $(prop2)}</a:t>
            </a:r>
            <a:r>
              <a:rPr lang="en-US" sz="882" b="0" i="0" kern="1200" dirty="0">
                <a:solidFill>
                  <a:schemeClr val="tx1"/>
                </a:solidFill>
                <a:effectLst/>
                <a:latin typeface="Segoe UI Light" pitchFamily="34" charset="0"/>
                <a:ea typeface="+mn-ea"/>
                <a:cs typeface="+mn-cs"/>
              </a:rPr>
              <a:t>.</a:t>
            </a:r>
          </a:p>
          <a:p>
            <a:pPr rtl="0" eaLnBrk="1" fontAlgn="ctr" latinLnBrk="0" hangingPunct="1"/>
            <a:endParaRPr lang="en-US" sz="882" b="1"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Reference to an event property with the given name. Property names are not case sensitive. This expression resolves into the property’s text value or into an empty string if the property is not present.</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 n)</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As above, but the text is explicitly clipped at n characters, for example $(title, 20) clips the contents of the title property at 20 characters.</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 n)</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As above, but the text is suffixed with three dots as it is clipped. The total size of the clipped string and the suffix does not exceed n characters. .(title, 20) with an input property of “This is the title line” results in This is the title...</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Similar to $(name) except that the output is URI encoded.</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Used in JSON templates (for example, for iOS and Android templates).</a:t>
            </a:r>
            <a:br>
              <a:rPr lang="en-US" sz="882" b="0" i="0" u="none" strike="noStrike" kern="1200" dirty="0">
                <a:solidFill>
                  <a:schemeClr val="tx1"/>
                </a:solidFill>
                <a:effectLst/>
                <a:latin typeface="Segoe UI Light" pitchFamily="34" charset="0"/>
                <a:ea typeface="+mn-ea"/>
                <a:cs typeface="+mn-cs"/>
              </a:rPr>
            </a:br>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This function works exactly the same as $(prop) previously specified, except when used in JSON templates (for example, Apple templates). In this case, if this function is not surrounded by “{‘,’}” (for example, ‘myJsonProperty’ : ‘#(name)’), and it evaluates to a number in Javascript format, for example, regexp: (0|([1-9][0-9]*))(.[0-9]+)?((e|E)(+|-)?[0-9]+)?, then the output JSON is a number.</a:t>
            </a:r>
            <a:br>
              <a:rPr lang="en-US" sz="882" b="0" i="0" u="none" strike="noStrike" kern="1200" dirty="0">
                <a:solidFill>
                  <a:schemeClr val="tx1"/>
                </a:solidFill>
                <a:effectLst/>
                <a:latin typeface="Segoe UI Light" pitchFamily="34" charset="0"/>
                <a:ea typeface="+mn-ea"/>
                <a:cs typeface="+mn-cs"/>
              </a:rPr>
            </a:br>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example, ‘badge: ‘#(name)’ becomes ‘badge’ : 40 (and not ‘40‘).</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‘text’ or “text”</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 literal. Literals contain arbitrary text enclosed in single or double quotes.</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expr1 + expr2</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The concatenation operator joining two expressions into a single string.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19109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Grid allows you to easily build applications with event-based architectures. First, select the Azure resource that you would like to subscribe to, and then provide the event handler or webhook endpoint to send the event to. Event Grid has built-in support for events coming from Azure services, like storage blobs and resource groups. Event Grid also has support for your own events, using custom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filters to route specific events to different endpoints, multicast to multiple endpoints, and make sure your events are reliably delivered.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21768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expression will concatenate “Hi,” with the name specified in the payload.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094359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Tag expressions enable you to target specific sets of devices, or more specifically registrations, when sending a push notification through Notification Hubs.</a:t>
            </a:r>
          </a:p>
          <a:p>
            <a:br>
              <a:rPr lang="en-US" dirty="0"/>
            </a:br>
            <a:r>
              <a:rPr lang="en-US" sz="882" b="0" i="0" kern="1200" dirty="0">
                <a:solidFill>
                  <a:schemeClr val="tx1"/>
                </a:solidFill>
                <a:effectLst/>
                <a:latin typeface="Segoe UI Light" pitchFamily="34" charset="0"/>
                <a:ea typeface="+mn-ea"/>
                <a:cs typeface="+mn-cs"/>
              </a:rPr>
              <a:t>A tag can be any string, up to 120 characters, containing alphanumeric and the following non-alphanumeric characters: ‘_’, ‘@’, ‘#’, ‘.’, ‘:’, ‘-’. The following example shows an application from which you can receive toast notifications about specific music groups. In this scenario, a simple way to route notifications is to label registrations with tags that represent the different artists.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426053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send notifications to tags using the send notifications methods of the </a:t>
            </a:r>
            <a:r>
              <a:rPr lang="en-US" sz="882" b="1" i="0" kern="1200" dirty="0">
                <a:solidFill>
                  <a:schemeClr val="tx1"/>
                </a:solidFill>
                <a:effectLst/>
                <a:latin typeface="Segoe UI Light" pitchFamily="34" charset="0"/>
                <a:ea typeface="+mn-ea"/>
                <a:cs typeface="+mn-cs"/>
              </a:rPr>
              <a:t>Microsoft.Azure.NotificationHubs.NotificationHubClient</a:t>
            </a:r>
            <a:r>
              <a:rPr lang="en-US" sz="882" b="0" i="0" kern="1200" dirty="0">
                <a:solidFill>
                  <a:schemeClr val="tx1"/>
                </a:solidFill>
                <a:effectLst/>
                <a:latin typeface="Segoe UI Light" pitchFamily="34" charset="0"/>
                <a:ea typeface="+mn-ea"/>
                <a:cs typeface="+mn-cs"/>
              </a:rPr>
              <a:t> class in the Microsoft Azure Notification Hubs SDK. You can also use Node.js or the Push Notifications REST APIs.</a:t>
            </a:r>
            <a:br>
              <a:rPr lang="en-US" dirty="0"/>
            </a:br>
            <a:endParaRPr lang="en-US" dirty="0"/>
          </a:p>
          <a:p>
            <a:r>
              <a:rPr lang="en-US" dirty="0"/>
              <a:t>Tags do not have to be preprovisioned and can refer to multiple app-specific concepts. For example, users of this example application can comment on bands and want to receive toasts, not only for the comments on their favorite bands, but also for all comments from their friends, regardless of the band on which they are commenting.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692702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solidFill>
                <a:srgbClr val="FF0000"/>
              </a:solidFill>
            </a:endParaRPr>
          </a:p>
          <a:p>
            <a:r>
              <a:rPr lang="en-US" sz="882" b="0" i="0" kern="1200" dirty="0">
                <a:solidFill>
                  <a:schemeClr val="tx1"/>
                </a:solidFill>
                <a:effectLst/>
                <a:latin typeface="Segoe UI Light" pitchFamily="34" charset="0"/>
                <a:ea typeface="+mn-ea"/>
                <a:cs typeface="+mn-cs"/>
              </a:rPr>
              <a:t>There are cases in which a notification has to target a set of registrations that is identified not by a single tag, but by a Boolean expression on tags.</a:t>
            </a:r>
          </a:p>
          <a:p>
            <a:r>
              <a:rPr lang="en-US" sz="882" b="0" i="0" kern="1200" dirty="0">
                <a:solidFill>
                  <a:schemeClr val="tx1"/>
                </a:solidFill>
                <a:effectLst/>
                <a:latin typeface="Segoe UI Light" pitchFamily="34" charset="0"/>
                <a:ea typeface="+mn-ea"/>
                <a:cs typeface="+mn-cs"/>
              </a:rPr>
              <a:t>Consider a sports application that sends a reminder to everyone in Anytown about a game between the HomeTeam and VisitingTeam. If the client app registers tags about interest in teams and location, then the notification should be targeted to everyone in Anytown who is interested in either the HomeTeam or the VisitingTeam. This condition can be expressed with a Boolean expression.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Tag expressions can contain all Boolean operators, such as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(&amp;&amp;), </a:t>
            </a:r>
            <a:r>
              <a:rPr lang="en-US" sz="882" b="1" i="0" kern="1200" dirty="0">
                <a:solidFill>
                  <a:schemeClr val="tx1"/>
                </a:solidFill>
                <a:effectLst/>
                <a:latin typeface="Segoe UI Light" pitchFamily="34" charset="0"/>
                <a:ea typeface="+mn-ea"/>
                <a:cs typeface="+mn-cs"/>
              </a:rPr>
              <a:t>OR</a:t>
            </a:r>
            <a:r>
              <a:rPr lang="en-US" sz="882" b="0" i="0" kern="1200" dirty="0">
                <a:solidFill>
                  <a:schemeClr val="tx1"/>
                </a:solidFill>
                <a:effectLst/>
                <a:latin typeface="Segoe UI Light" pitchFamily="34" charset="0"/>
                <a:ea typeface="+mn-ea"/>
                <a:cs typeface="+mn-cs"/>
              </a:rPr>
              <a:t> (||), and </a:t>
            </a:r>
            <a:r>
              <a:rPr lang="en-US" sz="882" b="1" i="0" kern="1200" dirty="0">
                <a:solidFill>
                  <a:schemeClr val="tx1"/>
                </a:solidFill>
                <a:effectLst/>
                <a:latin typeface="Segoe UI Light" pitchFamily="34" charset="0"/>
                <a:ea typeface="+mn-ea"/>
                <a:cs typeface="+mn-cs"/>
              </a:rPr>
              <a:t>NOT</a:t>
            </a:r>
            <a:r>
              <a:rPr lang="en-US" sz="882" b="0" i="0" kern="1200" dirty="0">
                <a:solidFill>
                  <a:schemeClr val="tx1"/>
                </a:solidFill>
                <a:effectLst/>
                <a:latin typeface="Segoe UI Light" pitchFamily="34" charset="0"/>
                <a:ea typeface="+mn-ea"/>
                <a:cs typeface="+mn-cs"/>
              </a:rPr>
              <a:t> (!). They can also contain parentheses. Tag expressions are limited to 20 tags if they contain only ORs; otherwise they are limited to 6 tags.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216651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this next example, the notification is targeted to everyone in Anytown who is not interested in the HomeTeam.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64758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cases in which a notification must target a set of registrations that is identified not by a single tag, but by a Boolean expression on tags.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Consider a sports application that sends a reminder to everyone in </a:t>
            </a:r>
            <a:r>
              <a:rPr lang="en-US" sz="882" b="1" i="0" kern="1200" dirty="0">
                <a:solidFill>
                  <a:schemeClr val="tx1"/>
                </a:solidFill>
                <a:effectLst/>
                <a:latin typeface="Segoe UI Light" pitchFamily="34" charset="0"/>
                <a:ea typeface="+mn-ea"/>
                <a:cs typeface="+mn-cs"/>
              </a:rPr>
              <a:t>AnyTown</a:t>
            </a:r>
            <a:r>
              <a:rPr lang="en-US" sz="882" b="0" i="0" kern="1200" dirty="0">
                <a:solidFill>
                  <a:schemeClr val="tx1"/>
                </a:solidFill>
                <a:effectLst/>
                <a:latin typeface="Segoe UI Light" pitchFamily="34" charset="0"/>
                <a:ea typeface="+mn-ea"/>
                <a:cs typeface="+mn-cs"/>
              </a:rPr>
              <a:t> about a game between the </a:t>
            </a:r>
            <a:r>
              <a:rPr lang="en-US" sz="882" b="1" i="0" kern="1200" dirty="0">
                <a:solidFill>
                  <a:schemeClr val="tx1"/>
                </a:solidFill>
                <a:effectLst/>
                <a:latin typeface="Segoe UI Light" pitchFamily="34" charset="0"/>
                <a:ea typeface="+mn-ea"/>
                <a:cs typeface="+mn-cs"/>
              </a:rPr>
              <a:t>HomeTeam </a:t>
            </a:r>
            <a:r>
              <a:rPr lang="en-US" sz="882" b="0" i="0" kern="1200" dirty="0">
                <a:solidFill>
                  <a:schemeClr val="tx1"/>
                </a:solidFill>
                <a:effectLst/>
                <a:latin typeface="Segoe UI Light" pitchFamily="34" charset="0"/>
                <a:ea typeface="+mn-ea"/>
                <a:cs typeface="+mn-cs"/>
              </a:rPr>
              <a:t>and the </a:t>
            </a:r>
            <a:r>
              <a:rPr lang="en-US" sz="882" b="1" i="0" kern="1200" dirty="0">
                <a:solidFill>
                  <a:schemeClr val="tx1"/>
                </a:solidFill>
                <a:effectLst/>
                <a:latin typeface="Segoe UI Light" pitchFamily="34" charset="0"/>
                <a:ea typeface="+mn-ea"/>
                <a:cs typeface="+mn-cs"/>
              </a:rPr>
              <a:t>VisitingTeam</a:t>
            </a:r>
            <a:r>
              <a:rPr lang="en-US" sz="882" b="0" i="0" kern="1200" dirty="0">
                <a:solidFill>
                  <a:schemeClr val="tx1"/>
                </a:solidFill>
                <a:effectLst/>
                <a:latin typeface="Segoe UI Light" pitchFamily="34" charset="0"/>
                <a:ea typeface="+mn-ea"/>
                <a:cs typeface="+mn-cs"/>
              </a:rPr>
              <a:t>. If the client app registers tags about interest in teams and locations, then the notification should target everyone in the specified town who is interested in either team.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701270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5224417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builds a human resources (HR) system that’s used by various customers around the world.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the system works fine today, your development managers have decided to begin re-architecting the solution by decoupling application components. This decision was driven by a desire to make future development simpler through modularity.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the developer who manages component communication, you have decided to introduce Event Grid as your solution-wide messaging platform.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br>
              <a:rPr lang="en-US" dirty="0"/>
            </a:br>
            <a:r>
              <a:rPr lang="en-US" sz="882" b="0" i="0" kern="1200" dirty="0">
                <a:solidFill>
                  <a:schemeClr val="tx1"/>
                </a:solidFill>
                <a:effectLst/>
                <a:latin typeface="Segoe UI Light" pitchFamily="34" charset="0"/>
                <a:ea typeface="+mn-ea"/>
                <a:cs typeface="+mn-cs"/>
              </a:rPr>
              <a:t>An event handler is the place where the event is sent. The handler takes some further action to process the event. Several Azure services are automatically configured to handle events. You can also use any webhook for handling events. The webhook doesn't need to be hosted in Azure to handle events. Event Grid only supports HTTPS webhook endpoints.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889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Events</a:t>
            </a:r>
          </a:p>
          <a:p>
            <a:r>
              <a:rPr lang="en-US" sz="882" b="0" i="0" kern="1200" dirty="0">
                <a:solidFill>
                  <a:schemeClr val="tx1"/>
                </a:solidFill>
                <a:effectLst/>
                <a:latin typeface="Segoe UI Light" pitchFamily="34" charset="0"/>
                <a:ea typeface="+mn-ea"/>
                <a:cs typeface="+mn-cs"/>
              </a:rPr>
              <a:t>An event is the smallest amount of information that fully describes something that happened in the system. Every event has common information, such as: source of the event, time the event took place, and the unique identifier. Every event also has specific information that is only relevant to the specific type of event. For example, an event about a new file being created in Azure Storage has details about the file, such as the </a:t>
            </a:r>
            <a:r>
              <a:rPr lang="en-US" sz="882" b="1" i="0" kern="1200" dirty="0">
                <a:solidFill>
                  <a:schemeClr val="tx1"/>
                </a:solidFill>
                <a:effectLst/>
                <a:latin typeface="Segoe UI Light" pitchFamily="34" charset="0"/>
                <a:ea typeface="+mn-ea"/>
                <a:cs typeface="+mn-cs"/>
              </a:rPr>
              <a:t>lastTimeModified </a:t>
            </a:r>
            <a:r>
              <a:rPr lang="en-US" sz="882" b="0" i="0" kern="1200" dirty="0">
                <a:solidFill>
                  <a:schemeClr val="tx1"/>
                </a:solidFill>
                <a:effectLst/>
                <a:latin typeface="Segoe UI Light" pitchFamily="34" charset="0"/>
                <a:ea typeface="+mn-ea"/>
                <a:cs typeface="+mn-cs"/>
              </a:rPr>
              <a:t>value. Or, an Event Hubs event has the URL of the Capture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is limited to 64 kilobytes (KB) of data.</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sources</a:t>
            </a:r>
          </a:p>
          <a:p>
            <a:r>
              <a:rPr lang="en-US" sz="882" b="0" i="0" kern="1200" dirty="0">
                <a:solidFill>
                  <a:schemeClr val="tx1"/>
                </a:solidFill>
                <a:effectLst/>
                <a:latin typeface="Segoe UI Light" pitchFamily="34" charset="0"/>
                <a:ea typeface="+mn-ea"/>
                <a:cs typeface="+mn-cs"/>
              </a:rPr>
              <a:t>An event source is where the event happens. Each event source is related to one or more event types. For example, Azure Storage is the event source for blob-created events. IoT Hub is the event source for device-created events. Your application is the event source for custom events that you define. Event sources are responsible for sending events to Event Grid.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Topics</a:t>
            </a:r>
          </a:p>
          <a:p>
            <a:r>
              <a:rPr lang="en-US" sz="882" b="0" i="0" kern="1200" dirty="0">
                <a:solidFill>
                  <a:schemeClr val="tx1"/>
                </a:solidFill>
                <a:effectLst/>
                <a:latin typeface="Segoe UI Light" pitchFamily="34" charset="0"/>
                <a:ea typeface="+mn-ea"/>
                <a:cs typeface="+mn-cs"/>
              </a:rPr>
              <a:t>The Event Grid topic provides an endpoint where the source sends events. The publisher creates the Event Grid topic, and decides whether an event source needs one topic or more than one topic. A topic is used for a collection of related events. To respond to certain types of events, subscribers decide which topics to subscribe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System topics are built-in topics provided by Azure services. You don’t observe system topics in your Azure subscription because the publisher owns the topics, but you can subscribe to them. To subscribe, you provide information about the resource that you want to receive events from. If you have access to the resource, you can subscribe to its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 topics are application and third-party topics. When you create or are assigned access to a custom topic, you observe that custom topic in your subscription.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designing your application, you have flexibility when deciding how many topics to create. For large solutions, create a custom topic for each category of related events. For example, consider an application that sends events related to modifying user accounts and processing orders. It's unlikely that any event handler wants both categories of events. Create two custom topics and let event handlers subscribe to the one that interests them. For small solutions, you might prefer to send all events to a single topic. Event subscribers can filter for the event types they want.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subscriptions</a:t>
            </a:r>
          </a:p>
          <a:p>
            <a:r>
              <a:rPr lang="en-US" sz="882" b="0" i="0" kern="1200" dirty="0">
                <a:solidFill>
                  <a:schemeClr val="tx1"/>
                </a:solidFill>
                <a:effectLst/>
                <a:latin typeface="Segoe UI Light" pitchFamily="34" charset="0"/>
                <a:ea typeface="+mn-ea"/>
                <a:cs typeface="+mn-cs"/>
              </a:rPr>
              <a:t>A subscription tells Event Grid which events on a topic you're interested in receiving. When creating the subscription, you provide an endpoint for handling the event. You can filter the events that are sent to the endpoint. You can filter by event type or subject pattern.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handlers</a:t>
            </a:r>
          </a:p>
          <a:p>
            <a:r>
              <a:rPr lang="en-US" sz="882" b="0" i="0" kern="1200" dirty="0">
                <a:solidFill>
                  <a:schemeClr val="tx1"/>
                </a:solidFill>
                <a:effectLst/>
                <a:latin typeface="Segoe UI Light" pitchFamily="34" charset="0"/>
                <a:ea typeface="+mn-ea"/>
                <a:cs typeface="+mn-cs"/>
              </a:rPr>
              <a:t>From an Event Grid perspective, an event handler is the place where the event is sent. The handler takes some further action to process the event. Event Grid supports several handler types. You can use a supported Azure service or your own webhook as the handler. Depending on the type of handler, Event Grid follows different mechanisms to guarantee the delivery of the event. For HTTP webhook event handlers, the event is retried until the handler returns a status code of 200 – OK. For Azure Storage Queue, the events are retried until the Queue service successfully processes the message push into the queue.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1806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event grid topic provides an endpoint where the source sends events. An event handler is the place where the event is sent at the end. The handler takes some further action to process the event. Several Azure services are automatically configured to handle events.</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0540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Events consist of a set of five required string properties and a required data object. The properties are common to all events from any publisher. The data object has properties that are specific to each publisher. For system topics, these properties are specific to the resource provider, such as Azure Storage or Azure Event Hubs.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sources send events to Azure Event Grid in an array, which can have several event objects. When posting events to an Event Grid topic, the array can have a total size of up to 1 megabyte (MB). Each event in the array is limited to 64 KB. If an event or the array is greater than the size limits, you receive the response 413 Payload Too Large.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events to subscribers in an array that has a single event. This behavior might change in the future.</a:t>
            </a:r>
          </a:p>
          <a:p>
            <a:endParaRPr lang="en-US" dirty="0"/>
          </a:p>
          <a:p>
            <a:r>
              <a:rPr lang="en-US" dirty="0"/>
              <a:t>The code </a:t>
            </a:r>
            <a:r>
              <a:rPr lang="en-US" sz="882" b="0" i="0" kern="1200" dirty="0">
                <a:solidFill>
                  <a:schemeClr val="tx1"/>
                </a:solidFill>
                <a:effectLst/>
                <a:latin typeface="Segoe UI Light" pitchFamily="34" charset="0"/>
                <a:ea typeface="+mn-ea"/>
                <a:cs typeface="+mn-cs"/>
              </a:rPr>
              <a:t>example shows the properties that are used by all event publishers.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1457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shows the specific implementation of an event related to Azure Blob storage.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05838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467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8241958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0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 id="214748369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ags" Target="../tags/tag14.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6.xml"/><Relationship Id="rId7" Type="http://schemas.openxmlformats.org/officeDocument/2006/relationships/image" Target="../media/image14.png"/><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1.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5.emf"/><Relationship Id="rId2" Type="http://schemas.openxmlformats.org/officeDocument/2006/relationships/slideLayout" Target="../slideLayouts/slideLayout9.xml"/><Relationship Id="rId1" Type="http://schemas.openxmlformats.org/officeDocument/2006/relationships/tags" Target="../tags/tag3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34.xml"/><Relationship Id="rId7" Type="http://schemas.openxmlformats.org/officeDocument/2006/relationships/image" Target="../media/image25.emf"/><Relationship Id="rId2" Type="http://schemas.openxmlformats.org/officeDocument/2006/relationships/slideLayout" Target="../slideLayouts/slideLayout9.xml"/><Relationship Id="rId1" Type="http://schemas.openxmlformats.org/officeDocument/2006/relationships/tags" Target="../tags/tag3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1.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1.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9.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44.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4.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tags" Target="../tags/tag48.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9.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50.xml"/><Relationship Id="rId5" Type="http://schemas.openxmlformats.org/officeDocument/2006/relationships/chart" Target="../charts/chart1.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1.emf"/><Relationship Id="rId2" Type="http://schemas.openxmlformats.org/officeDocument/2006/relationships/slideLayout" Target="../slideLayouts/slideLayout40.xml"/><Relationship Id="rId1" Type="http://schemas.openxmlformats.org/officeDocument/2006/relationships/tags" Target="../tags/tag51.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7.xml"/><Relationship Id="rId7" Type="http://schemas.openxmlformats.org/officeDocument/2006/relationships/image" Target="../media/image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10: Develop event-based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a:t>
            </a:r>
          </a:p>
        </p:txBody>
      </p:sp>
      <p:sp>
        <p:nvSpPr>
          <p:cNvPr id="4" name="Text Placeholder 3" descr="The code example lists the properties that all event publishers us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451A5"/>
                </a:solidFill>
              </a:rPr>
              <a:t>"topic"</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"subject"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"eventType"</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"eventTime"</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"data"</a:t>
            </a:r>
            <a:r>
              <a:rPr lang="en-US" sz="1800" dirty="0">
                <a:solidFill>
                  <a:srgbClr val="000000"/>
                </a:solidFill>
              </a:rPr>
              <a:t>:{</a:t>
            </a:r>
          </a:p>
          <a:p>
            <a:r>
              <a:rPr lang="en-US" sz="1800" dirty="0">
                <a:solidFill>
                  <a:srgbClr val="000000"/>
                </a:solidFill>
              </a:rPr>
              <a:t>            </a:t>
            </a:r>
            <a:r>
              <a:rPr lang="en-US" sz="1800" dirty="0">
                <a:solidFill>
                  <a:srgbClr val="CD3131"/>
                </a:solidFill>
              </a:rPr>
              <a:t>object-unique-to-each-publisher</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"dataVersion"</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"metadataVersion"</a:t>
            </a:r>
            <a:r>
              <a:rPr lang="en-US" sz="1800" dirty="0">
                <a:solidFill>
                  <a:srgbClr val="000000"/>
                </a:solidFill>
              </a:rPr>
              <a:t>: </a:t>
            </a:r>
            <a:r>
              <a:rPr lang="en-US" sz="1800" dirty="0">
                <a:solidFill>
                  <a:srgbClr val="CD3131"/>
                </a:solidFill>
              </a:rPr>
              <a:t>string</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24547276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 – Azure Blob storage event</a:t>
            </a:r>
          </a:p>
        </p:txBody>
      </p:sp>
      <p:sp>
        <p:nvSpPr>
          <p:cNvPr id="4" name="Text Placeholder 3" descr="The code example implements an event related to Azure Blob storag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pPr>
              <a:spcBef>
                <a:spcPts val="400"/>
              </a:spcBef>
              <a:spcAft>
                <a:spcPts val="200"/>
              </a:spcAft>
            </a:pP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"topic"</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"subject"</a:t>
            </a:r>
            <a:r>
              <a:rPr lang="en-US" sz="1700" dirty="0">
                <a:solidFill>
                  <a:srgbClr val="000000"/>
                </a:solidFill>
              </a:rPr>
              <a:t>: </a:t>
            </a:r>
            <a:r>
              <a:rPr lang="en-US" sz="1700" dirty="0">
                <a:solidFill>
                  <a:srgbClr val="A31515"/>
                </a:solidFill>
              </a:rPr>
              <a:t>"..."</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"eventType"</a:t>
            </a:r>
            <a:r>
              <a:rPr lang="en-US" sz="1700" dirty="0">
                <a:solidFill>
                  <a:srgbClr val="000000"/>
                </a:solidFill>
              </a:rPr>
              <a:t>: </a:t>
            </a:r>
            <a:r>
              <a:rPr lang="en-US" sz="1700" dirty="0">
                <a:solidFill>
                  <a:srgbClr val="A31515"/>
                </a:solidFill>
              </a:rPr>
              <a:t>"Microsoft.Storage.BlobCreated"</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"eventTime"</a:t>
            </a:r>
            <a:r>
              <a:rPr lang="en-US" sz="1700" dirty="0">
                <a:solidFill>
                  <a:srgbClr val="000000"/>
                </a:solidFill>
              </a:rPr>
              <a:t>: </a:t>
            </a:r>
            <a:r>
              <a:rPr lang="en-US" sz="1700" dirty="0">
                <a:solidFill>
                  <a:srgbClr val="A31515"/>
                </a:solidFill>
              </a:rPr>
              <a:t>"2017-06-26T18:41:00.9584103Z"</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"id"</a:t>
            </a:r>
            <a:r>
              <a:rPr lang="en-US" sz="1700" dirty="0">
                <a:solidFill>
                  <a:srgbClr val="000000"/>
                </a:solidFill>
              </a:rPr>
              <a:t>: </a:t>
            </a:r>
            <a:r>
              <a:rPr lang="en-US" sz="1700" dirty="0">
                <a:solidFill>
                  <a:srgbClr val="A31515"/>
                </a:solidFill>
              </a:rPr>
              <a:t>"831e1650-001e-001b-66ab-eeb76e069631"</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"data"</a:t>
            </a:r>
            <a:r>
              <a:rPr lang="en-US" sz="1700" dirty="0">
                <a:solidFill>
                  <a:srgbClr val="000000"/>
                </a:solidFill>
              </a:rPr>
              <a:t>: {</a:t>
            </a:r>
          </a:p>
          <a:p>
            <a:pPr>
              <a:spcBef>
                <a:spcPts val="432"/>
              </a:spcBef>
              <a:spcAft>
                <a:spcPts val="200"/>
              </a:spcAft>
            </a:pPr>
            <a:r>
              <a:rPr lang="en-US" sz="1700" dirty="0">
                <a:solidFill>
                  <a:srgbClr val="000000"/>
                </a:solidFill>
              </a:rPr>
              <a:t>        </a:t>
            </a:r>
            <a:r>
              <a:rPr lang="en-US" sz="1700" dirty="0">
                <a:solidFill>
                  <a:srgbClr val="0451A5"/>
                </a:solidFill>
              </a:rPr>
              <a:t>"api"</a:t>
            </a:r>
            <a:r>
              <a:rPr lang="en-US" sz="1700" dirty="0">
                <a:solidFill>
                  <a:srgbClr val="000000"/>
                </a:solidFill>
              </a:rPr>
              <a:t>: </a:t>
            </a:r>
            <a:r>
              <a:rPr lang="en-US" sz="1700" dirty="0">
                <a:solidFill>
                  <a:srgbClr val="A31515"/>
                </a:solidFill>
              </a:rPr>
              <a:t>"PutBlockList"</a:t>
            </a:r>
            <a:r>
              <a:rPr lang="en-US" sz="1700" dirty="0">
                <a:solidFill>
                  <a:srgbClr val="000000"/>
                </a:solidFill>
              </a:rPr>
              <a:t>, </a:t>
            </a:r>
            <a:r>
              <a:rPr lang="en-US" sz="1700" dirty="0">
                <a:solidFill>
                  <a:srgbClr val="0451A5"/>
                </a:solidFill>
              </a:rPr>
              <a:t>"eTag"</a:t>
            </a:r>
            <a:r>
              <a:rPr lang="en-US" sz="1700" dirty="0">
                <a:solidFill>
                  <a:srgbClr val="000000"/>
                </a:solidFill>
              </a:rPr>
              <a:t>: </a:t>
            </a:r>
            <a:r>
              <a:rPr lang="en-US" sz="1700" dirty="0">
                <a:solidFill>
                  <a:srgbClr val="A31515"/>
                </a:solidFill>
              </a:rPr>
              <a:t>"0x8D4BCC2E4835CD0"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"storageDiagnostics"</a:t>
            </a:r>
            <a:r>
              <a:rPr lang="en-US" sz="1700" dirty="0">
                <a:solidFill>
                  <a:srgbClr val="000000"/>
                </a:solidFill>
              </a:rPr>
              <a:t>: { </a:t>
            </a:r>
            <a:r>
              <a:rPr lang="en-US" sz="1700" dirty="0">
                <a:solidFill>
                  <a:srgbClr val="0451A5"/>
                </a:solidFill>
              </a:rPr>
              <a:t>"batchId"</a:t>
            </a:r>
            <a:r>
              <a:rPr lang="en-US" sz="1700" dirty="0">
                <a:solidFill>
                  <a:srgbClr val="000000"/>
                </a:solidFill>
              </a:rPr>
              <a:t>: </a:t>
            </a:r>
            <a:r>
              <a:rPr lang="en-US" sz="1700" dirty="0">
                <a:solidFill>
                  <a:srgbClr val="A31515"/>
                </a:solidFill>
              </a:rPr>
              <a:t>"b68529f3-68cd-4744-baa4-3c0498ec19f0"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"clientRequestId"</a:t>
            </a:r>
            <a:r>
              <a:rPr lang="en-US" sz="1700" dirty="0">
                <a:solidFill>
                  <a:srgbClr val="000000"/>
                </a:solidFill>
              </a:rPr>
              <a:t>: </a:t>
            </a:r>
            <a:r>
              <a:rPr lang="en-US" sz="1700" dirty="0">
                <a:solidFill>
                  <a:srgbClr val="A31515"/>
                </a:solidFill>
              </a:rPr>
              <a:t>"6d79dbfb-0e37-4fc4-981f-442c9ca65760"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"requestId"</a:t>
            </a:r>
            <a:r>
              <a:rPr lang="en-US" sz="1700" dirty="0">
                <a:solidFill>
                  <a:srgbClr val="000000"/>
                </a:solidFill>
              </a:rPr>
              <a:t>: </a:t>
            </a:r>
            <a:r>
              <a:rPr lang="en-US" sz="1700" dirty="0">
                <a:solidFill>
                  <a:srgbClr val="A31515"/>
                </a:solidFill>
              </a:rPr>
              <a:t>"831e1650-001e-001b-66ab-eeb76e000000"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"contentType"</a:t>
            </a:r>
            <a:r>
              <a:rPr lang="en-US" sz="1700" dirty="0">
                <a:solidFill>
                  <a:srgbClr val="000000"/>
                </a:solidFill>
              </a:rPr>
              <a:t>: </a:t>
            </a:r>
            <a:r>
              <a:rPr lang="en-US" sz="1700" dirty="0">
                <a:solidFill>
                  <a:srgbClr val="A31515"/>
                </a:solidFill>
              </a:rPr>
              <a:t>"application/octet-stream"</a:t>
            </a:r>
            <a:r>
              <a:rPr lang="en-US" sz="1700" dirty="0">
                <a:solidFill>
                  <a:srgbClr val="000000"/>
                </a:solidFill>
              </a:rPr>
              <a:t>, </a:t>
            </a:r>
            <a:r>
              <a:rPr lang="en-US" sz="1700" dirty="0">
                <a:solidFill>
                  <a:srgbClr val="0451A5"/>
                </a:solidFill>
              </a:rPr>
              <a:t>"contentLength"</a:t>
            </a:r>
            <a:r>
              <a:rPr lang="en-US" sz="1700" dirty="0">
                <a:solidFill>
                  <a:srgbClr val="000000"/>
                </a:solidFill>
              </a:rPr>
              <a:t>: </a:t>
            </a:r>
            <a:r>
              <a:rPr lang="en-US" sz="1700" dirty="0">
                <a:solidFill>
                  <a:srgbClr val="09885A"/>
                </a:solidFill>
              </a:rPr>
              <a:t>524288</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"blobType"</a:t>
            </a:r>
            <a:r>
              <a:rPr lang="en-US" sz="1700" dirty="0">
                <a:solidFill>
                  <a:srgbClr val="000000"/>
                </a:solidFill>
              </a:rPr>
              <a:t>: </a:t>
            </a:r>
            <a:r>
              <a:rPr lang="en-US" sz="1700" dirty="0">
                <a:solidFill>
                  <a:srgbClr val="A31515"/>
                </a:solidFill>
              </a:rPr>
              <a:t>"BlockBlob"</a:t>
            </a:r>
            <a:r>
              <a:rPr lang="en-US" sz="1700" dirty="0">
                <a:solidFill>
                  <a:srgbClr val="000000"/>
                </a:solidFill>
              </a:rPr>
              <a:t>, </a:t>
            </a:r>
            <a:r>
              <a:rPr lang="en-US" sz="1700" dirty="0">
                <a:solidFill>
                  <a:srgbClr val="0451A5"/>
                </a:solidFill>
              </a:rPr>
              <a:t>"sequencer"</a:t>
            </a:r>
            <a:r>
              <a:rPr lang="en-US" sz="1700" dirty="0">
                <a:solidFill>
                  <a:srgbClr val="000000"/>
                </a:solidFill>
              </a:rPr>
              <a:t>: </a:t>
            </a:r>
            <a:r>
              <a:rPr lang="en-US" sz="1700" dirty="0">
                <a:solidFill>
                  <a:srgbClr val="A31515"/>
                </a:solidFill>
              </a:rPr>
              <a:t>"00000000000004420000000000028963"</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"url"</a:t>
            </a:r>
            <a:r>
              <a:rPr lang="en-US" sz="1700" dirty="0">
                <a:solidFill>
                  <a:srgbClr val="000000"/>
                </a:solidFill>
              </a:rPr>
              <a:t>: </a:t>
            </a:r>
            <a:r>
              <a:rPr lang="en-US" sz="1700" dirty="0">
                <a:solidFill>
                  <a:srgbClr val="A31515"/>
                </a:solidFill>
              </a:rPr>
              <a:t>"https://test.blob.core.windows.net/container/blob"</a:t>
            </a:r>
          </a:p>
          <a:p>
            <a:pPr>
              <a:spcBef>
                <a:spcPts val="400"/>
              </a:spcBef>
              <a:spcAft>
                <a:spcPts val="200"/>
              </a:spcAft>
            </a:pP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"dataVersion"</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"metadataVersion"</a:t>
            </a:r>
            <a:r>
              <a:rPr lang="en-US" sz="1700" dirty="0">
                <a:solidFill>
                  <a:srgbClr val="000000"/>
                </a:solidFill>
              </a:rPr>
              <a:t>: </a:t>
            </a:r>
            <a:r>
              <a:rPr lang="en-US" sz="1700" dirty="0">
                <a:solidFill>
                  <a:srgbClr val="A31515"/>
                </a:solidFill>
              </a:rPr>
              <a:t>"1"</a:t>
            </a:r>
            <a:endParaRPr lang="en-US" sz="1700" dirty="0">
              <a:solidFill>
                <a:srgbClr val="000000"/>
              </a:solidFill>
            </a:endParaRPr>
          </a:p>
          <a:p>
            <a:pPr>
              <a:spcBef>
                <a:spcPts val="400"/>
              </a:spcBef>
              <a:spcAft>
                <a:spcPts val="200"/>
              </a:spcAft>
            </a:pPr>
            <a:r>
              <a:rPr lang="en-US" sz="1700" dirty="0">
                <a:solidFill>
                  <a:srgbClr val="000000"/>
                </a:solidFill>
              </a:rPr>
              <a:t>}]</a:t>
            </a:r>
          </a:p>
        </p:txBody>
      </p:sp>
    </p:spTree>
    <p:custDataLst>
      <p:tags r:id="rId1"/>
    </p:custDataLst>
    <p:extLst>
      <p:ext uri="{BB962C8B-B14F-4D97-AF65-F5344CB8AC3E}">
        <p14:creationId xmlns:p14="http://schemas.microsoft.com/office/powerpoint/2010/main" val="907100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EA8-6EC8-4921-9075-6325E49F8DF3}"/>
              </a:ext>
            </a:extLst>
          </p:cNvPr>
          <p:cNvSpPr>
            <a:spLocks noGrp="1"/>
          </p:cNvSpPr>
          <p:nvPr>
            <p:ph type="title"/>
          </p:nvPr>
        </p:nvSpPr>
        <p:spPr/>
        <p:txBody>
          <a:bodyPr/>
          <a:lstStyle/>
          <a:p>
            <a:r>
              <a:rPr lang="en-US" dirty="0"/>
              <a:t>Schema – event properties</a:t>
            </a:r>
          </a:p>
        </p:txBody>
      </p:sp>
      <p:graphicFrame>
        <p:nvGraphicFramePr>
          <p:cNvPr id="4" name="Table 3" descr="The table describes top-level properties that are included in all Event Grid events.">
            <a:extLst>
              <a:ext uri="{FF2B5EF4-FFF2-40B4-BE49-F238E27FC236}">
                <a16:creationId xmlns:a16="http://schemas.microsoft.com/office/drawing/2014/main" id="{E7DB58A1-4F6D-46A3-81A8-E84DA0DB3942}"/>
              </a:ext>
            </a:extLst>
          </p:cNvPr>
          <p:cNvGraphicFramePr>
            <a:graphicFrameLocks noGrp="1"/>
          </p:cNvGraphicFramePr>
          <p:nvPr/>
        </p:nvGraphicFramePr>
        <p:xfrm>
          <a:off x="609600" y="1191260"/>
          <a:ext cx="10972800" cy="5257799"/>
        </p:xfrm>
        <a:graphic>
          <a:graphicData uri="http://schemas.openxmlformats.org/drawingml/2006/table">
            <a:tbl>
              <a:tblPr firstRow="1" firstCol="1">
                <a:tableStyleId>{793D81CF-94F2-401A-BA57-92F5A7B2D0C5}</a:tableStyleId>
              </a:tblPr>
              <a:tblGrid>
                <a:gridCol w="2099460">
                  <a:extLst>
                    <a:ext uri="{9D8B030D-6E8A-4147-A177-3AD203B41FA5}">
                      <a16:colId xmlns:a16="http://schemas.microsoft.com/office/drawing/2014/main" val="1843536659"/>
                    </a:ext>
                  </a:extLst>
                </a:gridCol>
                <a:gridCol w="1055220">
                  <a:extLst>
                    <a:ext uri="{9D8B030D-6E8A-4147-A177-3AD203B41FA5}">
                      <a16:colId xmlns:a16="http://schemas.microsoft.com/office/drawing/2014/main" val="118006421"/>
                    </a:ext>
                  </a:extLst>
                </a:gridCol>
                <a:gridCol w="7818120">
                  <a:extLst>
                    <a:ext uri="{9D8B030D-6E8A-4147-A177-3AD203B41FA5}">
                      <a16:colId xmlns:a16="http://schemas.microsoft.com/office/drawing/2014/main" val="4183791663"/>
                    </a:ext>
                  </a:extLst>
                </a:gridCol>
              </a:tblGrid>
              <a:tr h="466908">
                <a:tc>
                  <a:txBody>
                    <a:bodyPr/>
                    <a:lstStyle/>
                    <a:p>
                      <a:pPr algn="ctr"/>
                      <a:r>
                        <a:rPr lang="en-US" sz="1800" dirty="0">
                          <a:effectLst/>
                        </a:rPr>
                        <a:t>Property</a:t>
                      </a:r>
                    </a:p>
                  </a:txBody>
                  <a:tcPr marT="91440" marB="9144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Type</a:t>
                      </a:r>
                    </a:p>
                  </a:txBody>
                  <a:tcPr marT="91440" marB="9144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Description</a:t>
                      </a:r>
                    </a:p>
                  </a:txBody>
                  <a:tcPr marT="91440" marB="9144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785212108"/>
                  </a:ext>
                </a:extLst>
              </a:tr>
              <a:tr h="653672">
                <a:tc>
                  <a:txBody>
                    <a:bodyPr/>
                    <a:lstStyle/>
                    <a:p>
                      <a:r>
                        <a:rPr lang="en-US" sz="1800" dirty="0">
                          <a:effectLst/>
                        </a:rPr>
                        <a:t>topic</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Full resource path to the event source. This field isn't writeable.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48334784"/>
                  </a:ext>
                </a:extLst>
              </a:tr>
              <a:tr h="565975">
                <a:tc>
                  <a:txBody>
                    <a:bodyPr/>
                    <a:lstStyle/>
                    <a:p>
                      <a:r>
                        <a:rPr lang="en-US" sz="1800" dirty="0">
                          <a:effectLst/>
                        </a:rPr>
                        <a:t>subject</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Publisher-defined path to the event subject.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28650448"/>
                  </a:ext>
                </a:extLst>
              </a:tr>
              <a:tr h="565975">
                <a:tc>
                  <a:txBody>
                    <a:bodyPr/>
                    <a:lstStyle/>
                    <a:p>
                      <a:r>
                        <a:rPr lang="en-US" sz="1800" dirty="0">
                          <a:effectLst/>
                        </a:rPr>
                        <a:t>eventType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One of the registered event types for this event source.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05909837"/>
                  </a:ext>
                </a:extLst>
              </a:tr>
              <a:tr h="565975">
                <a:tc>
                  <a:txBody>
                    <a:bodyPr/>
                    <a:lstStyle/>
                    <a:p>
                      <a:r>
                        <a:rPr lang="en-US" sz="1800" dirty="0">
                          <a:effectLst/>
                        </a:rPr>
                        <a:t>eventTime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time the event is generated based on the provider's UTC time.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193501502"/>
                  </a:ext>
                </a:extLst>
              </a:tr>
              <a:tr h="565975">
                <a:tc>
                  <a:txBody>
                    <a:bodyPr/>
                    <a:lstStyle/>
                    <a:p>
                      <a:r>
                        <a:rPr lang="en-US" sz="1800" dirty="0">
                          <a:effectLst/>
                        </a:rPr>
                        <a:t>id</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Unique identifier for the event.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0244057"/>
                  </a:ext>
                </a:extLst>
              </a:tr>
              <a:tr h="565975">
                <a:tc>
                  <a:txBody>
                    <a:bodyPr/>
                    <a:lstStyle/>
                    <a:p>
                      <a:r>
                        <a:rPr lang="en-US" sz="1800" dirty="0">
                          <a:effectLst/>
                        </a:rPr>
                        <a:t>data</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object</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Event data specific to the resource provider.</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7606156"/>
                  </a:ext>
                </a:extLst>
              </a:tr>
              <a:tr h="653672">
                <a:tc>
                  <a:txBody>
                    <a:bodyPr/>
                    <a:lstStyle/>
                    <a:p>
                      <a:r>
                        <a:rPr lang="en-US" sz="1800" dirty="0">
                          <a:effectLst/>
                        </a:rPr>
                        <a:t>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data object. The publisher defines the schema version.</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465735997"/>
                  </a:ext>
                </a:extLst>
              </a:tr>
              <a:tr h="653672">
                <a:tc>
                  <a:txBody>
                    <a:bodyPr/>
                    <a:lstStyle/>
                    <a:p>
                      <a:r>
                        <a:rPr lang="en-US" sz="1800" dirty="0">
                          <a:effectLst/>
                        </a:rPr>
                        <a:t>metadataVersion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event metadata. Event Grid defines the schema of the top-level properties.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215474203"/>
                  </a:ext>
                </a:extLst>
              </a:tr>
            </a:tbl>
          </a:graphicData>
        </a:graphic>
      </p:graphicFrame>
    </p:spTree>
    <p:custDataLst>
      <p:tags r:id="rId1"/>
    </p:custDataLst>
    <p:extLst>
      <p:ext uri="{BB962C8B-B14F-4D97-AF65-F5344CB8AC3E}">
        <p14:creationId xmlns:p14="http://schemas.microsoft.com/office/powerpoint/2010/main" val="3571306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CDA2-F486-43C5-8505-2DD82A237620}"/>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16AFC620-E42E-47DD-AF63-ACBDCA2BBBF1}"/>
              </a:ext>
            </a:extLst>
          </p:cNvPr>
          <p:cNvSpPr>
            <a:spLocks noGrp="1"/>
          </p:cNvSpPr>
          <p:nvPr>
            <p:ph type="body" sz="quarter" idx="10"/>
          </p:nvPr>
        </p:nvSpPr>
        <p:spPr>
          <a:xfrm>
            <a:off x="584200" y="1435497"/>
            <a:ext cx="11018520" cy="3754874"/>
          </a:xfrm>
        </p:spPr>
        <p:txBody>
          <a:bodyPr/>
          <a:lstStyle/>
          <a:p>
            <a:pPr marL="0" indent="0">
              <a:buNone/>
            </a:pPr>
            <a:r>
              <a:rPr lang="en-US" dirty="0">
                <a:latin typeface="+mn-lt"/>
              </a:rPr>
              <a:t>Three types of authentication:</a:t>
            </a:r>
          </a:p>
          <a:p>
            <a:pPr lvl="1"/>
            <a:r>
              <a:rPr lang="en-US" dirty="0"/>
              <a:t>Webhook event delivery</a:t>
            </a:r>
          </a:p>
          <a:p>
            <a:pPr lvl="2"/>
            <a:r>
              <a:rPr lang="en-US" sz="1800" dirty="0"/>
              <a:t>Event Grid will send HTTP Post requests to an endpoint of your choice</a:t>
            </a:r>
          </a:p>
          <a:p>
            <a:pPr lvl="2"/>
            <a:r>
              <a:rPr lang="en-US" sz="1800" dirty="0"/>
              <a:t>Requires you prove ownership unless it’s hosted in Azure Functions, Logic Apps, or Azure Automation</a:t>
            </a:r>
          </a:p>
          <a:p>
            <a:pPr lvl="1"/>
            <a:r>
              <a:rPr lang="en-US" dirty="0"/>
              <a:t>Event subscriptions</a:t>
            </a:r>
          </a:p>
          <a:p>
            <a:pPr lvl="2"/>
            <a:r>
              <a:rPr lang="en-US" sz="1800" dirty="0"/>
              <a:t>Uses role-based access control (RBAC) permissions to ensure that you have access to the resources needed to subscribe to events</a:t>
            </a:r>
          </a:p>
          <a:p>
            <a:pPr lvl="2"/>
            <a:r>
              <a:rPr lang="en-US" sz="1800" dirty="0"/>
              <a:t>Must have </a:t>
            </a:r>
            <a:r>
              <a:rPr lang="en-US" sz="1800" b="1" dirty="0"/>
              <a:t>Microsoft.EventGrid/EventSubscriptions/Write</a:t>
            </a:r>
            <a:r>
              <a:rPr lang="en-US" sz="1800" dirty="0"/>
              <a:t> permission on the resource that is the event source</a:t>
            </a:r>
          </a:p>
          <a:p>
            <a:pPr lvl="1"/>
            <a:r>
              <a:rPr lang="en-US" dirty="0"/>
              <a:t>Custom topic publishing</a:t>
            </a:r>
          </a:p>
          <a:p>
            <a:pPr lvl="2"/>
            <a:r>
              <a:rPr lang="en-US" sz="1800" dirty="0"/>
              <a:t>Uses SAS or key-based authentication</a:t>
            </a:r>
          </a:p>
        </p:txBody>
      </p:sp>
    </p:spTree>
    <p:custDataLst>
      <p:tags r:id="rId1"/>
    </p:custDataLst>
    <p:extLst>
      <p:ext uri="{BB962C8B-B14F-4D97-AF65-F5344CB8AC3E}">
        <p14:creationId xmlns:p14="http://schemas.microsoft.com/office/powerpoint/2010/main" val="19456364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7F1-4917-4CAE-BCE1-AFFDD10E1881}"/>
              </a:ext>
            </a:extLst>
          </p:cNvPr>
          <p:cNvSpPr>
            <a:spLocks noGrp="1"/>
          </p:cNvSpPr>
          <p:nvPr>
            <p:ph type="title"/>
          </p:nvPr>
        </p:nvSpPr>
        <p:spPr/>
        <p:txBody>
          <a:bodyPr/>
          <a:lstStyle/>
          <a:p>
            <a:r>
              <a:rPr lang="en-US" dirty="0"/>
              <a:t>Filtering</a:t>
            </a:r>
          </a:p>
        </p:txBody>
      </p:sp>
      <p:sp>
        <p:nvSpPr>
          <p:cNvPr id="3" name="Text Placeholder 2" descr="The sample code filters the event types for the event source.">
            <a:extLst>
              <a:ext uri="{FF2B5EF4-FFF2-40B4-BE49-F238E27FC236}">
                <a16:creationId xmlns:a16="http://schemas.microsoft.com/office/drawing/2014/main" id="{72CF9CD2-8AFF-4292-8BD8-B74DB0F95E66}"/>
              </a:ext>
            </a:extLst>
          </p:cNvPr>
          <p:cNvSpPr>
            <a:spLocks noGrp="1"/>
          </p:cNvSpPr>
          <p:nvPr>
            <p:ph type="body" sz="quarter" idx="10"/>
          </p:nvPr>
        </p:nvSpPr>
        <p:spPr/>
        <p:txBody>
          <a:bodyPr/>
          <a:lstStyle/>
          <a:p>
            <a:r>
              <a:rPr lang="en-US" dirty="0">
                <a:latin typeface="+mn-lt"/>
              </a:rPr>
              <a:t>Three options for filtering:</a:t>
            </a:r>
          </a:p>
          <a:p>
            <a:pPr lvl="1"/>
            <a:r>
              <a:rPr lang="en-US" dirty="0"/>
              <a:t>Event types</a:t>
            </a:r>
          </a:p>
          <a:p>
            <a:pPr lvl="1"/>
            <a:r>
              <a:rPr lang="en-US" dirty="0"/>
              <a:t>Subject begins with or ends with</a:t>
            </a:r>
          </a:p>
          <a:p>
            <a:pPr lvl="1"/>
            <a:r>
              <a:rPr lang="en-US" dirty="0"/>
              <a:t>Advanced fields and operators</a:t>
            </a:r>
          </a:p>
          <a:p>
            <a:r>
              <a:rPr lang="en-US" dirty="0">
                <a:latin typeface="+mn-lt"/>
              </a:rPr>
              <a:t>Simplest filtering is by event type:</a:t>
            </a:r>
            <a:endParaRPr lang="en-US" sz="1800" dirty="0"/>
          </a:p>
          <a:p>
            <a:endParaRPr lang="en-US" sz="1800" dirty="0">
              <a:latin typeface="+mn-lt"/>
            </a:endParaRPr>
          </a:p>
          <a:p>
            <a:r>
              <a:rPr lang="en-US" sz="1800" dirty="0">
                <a:solidFill>
                  <a:srgbClr val="0451A5"/>
                </a:solidFill>
              </a:rPr>
              <a:t>"filter"</a:t>
            </a:r>
            <a:r>
              <a:rPr lang="en-US" sz="1800" dirty="0">
                <a:solidFill>
                  <a:srgbClr val="000000"/>
                </a:solidFill>
              </a:rPr>
              <a:t>: {</a:t>
            </a:r>
          </a:p>
          <a:p>
            <a:r>
              <a:rPr lang="en-US" sz="1800" dirty="0">
                <a:solidFill>
                  <a:srgbClr val="000000"/>
                </a:solidFill>
              </a:rPr>
              <a:t>    </a:t>
            </a:r>
            <a:r>
              <a:rPr lang="en-US" sz="1800" dirty="0">
                <a:solidFill>
                  <a:srgbClr val="0451A5"/>
                </a:solidFill>
              </a:rPr>
              <a:t>"includedEventTypes"</a:t>
            </a:r>
            <a:r>
              <a:rPr lang="en-US" sz="1800" dirty="0">
                <a:solidFill>
                  <a:srgbClr val="000000"/>
                </a:solidFill>
              </a:rPr>
              <a:t>: [</a:t>
            </a:r>
          </a:p>
          <a:p>
            <a:r>
              <a:rPr lang="en-US" sz="1800" dirty="0">
                <a:solidFill>
                  <a:srgbClr val="000000"/>
                </a:solidFill>
              </a:rPr>
              <a:t>        </a:t>
            </a:r>
            <a:r>
              <a:rPr lang="en-US" sz="1800" dirty="0">
                <a:solidFill>
                  <a:srgbClr val="A31515"/>
                </a:solidFill>
              </a:rPr>
              <a:t>"Microsoft.Resources.ResourceWriteFailure"</a:t>
            </a:r>
            <a:r>
              <a:rPr lang="en-US" sz="1800" dirty="0">
                <a:solidFill>
                  <a:srgbClr val="000000"/>
                </a:solidFill>
              </a:rPr>
              <a:t>,</a:t>
            </a:r>
          </a:p>
          <a:p>
            <a:r>
              <a:rPr lang="en-US" sz="1800" dirty="0">
                <a:solidFill>
                  <a:srgbClr val="000000"/>
                </a:solidFill>
              </a:rPr>
              <a:t>        </a:t>
            </a:r>
            <a:r>
              <a:rPr lang="en-US" sz="1800" dirty="0">
                <a:solidFill>
                  <a:srgbClr val="A31515"/>
                </a:solidFill>
              </a:rPr>
              <a:t>"Microsoft.Resources.ResourceWriteSuccess"</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grpSp>
        <p:nvGrpSpPr>
          <p:cNvPr id="4" name="Group 3" descr="This diagram depicts that event handlers receive events from a topic only if they meet the criteria that were specified in the filter.">
            <a:extLst>
              <a:ext uri="{FF2B5EF4-FFF2-40B4-BE49-F238E27FC236}">
                <a16:creationId xmlns:a16="http://schemas.microsoft.com/office/drawing/2014/main" id="{EA3E1782-CEEB-47A6-BB8F-10F0945E4145}"/>
              </a:ext>
            </a:extLst>
          </p:cNvPr>
          <p:cNvGrpSpPr/>
          <p:nvPr/>
        </p:nvGrpSpPr>
        <p:grpSpPr>
          <a:xfrm>
            <a:off x="7227887" y="1435100"/>
            <a:ext cx="4791573" cy="2309064"/>
            <a:chOff x="7227887" y="1435100"/>
            <a:chExt cx="4791573" cy="2309064"/>
          </a:xfrm>
        </p:grpSpPr>
        <p:grpSp>
          <p:nvGrpSpPr>
            <p:cNvPr id="41" name="Group 40">
              <a:extLst>
                <a:ext uri="{FF2B5EF4-FFF2-40B4-BE49-F238E27FC236}">
                  <a16:creationId xmlns:a16="http://schemas.microsoft.com/office/drawing/2014/main" id="{3E8685C3-16F1-4394-BE98-598048EB77FE}"/>
                </a:ext>
              </a:extLst>
            </p:cNvPr>
            <p:cNvGrpSpPr/>
            <p:nvPr/>
          </p:nvGrpSpPr>
          <p:grpSpPr>
            <a:xfrm>
              <a:off x="7227887" y="1435100"/>
              <a:ext cx="3295650" cy="2309064"/>
              <a:chOff x="7010400" y="2001045"/>
              <a:chExt cx="3295650" cy="2309064"/>
            </a:xfrm>
          </p:grpSpPr>
          <p:sp>
            <p:nvSpPr>
              <p:cNvPr id="6" name="Rectangle: Folded Corner 5">
                <a:extLst>
                  <a:ext uri="{FF2B5EF4-FFF2-40B4-BE49-F238E27FC236}">
                    <a16:creationId xmlns:a16="http://schemas.microsoft.com/office/drawing/2014/main" id="{A19F1F71-2CCC-4367-8B03-59581A35DC59}"/>
                  </a:ext>
                </a:extLst>
              </p:cNvPr>
              <p:cNvSpPr/>
              <p:nvPr/>
            </p:nvSpPr>
            <p:spPr bwMode="auto">
              <a:xfrm>
                <a:off x="7010400" y="2171699"/>
                <a:ext cx="1803401" cy="1967347"/>
              </a:xfrm>
              <a:prstGeom prst="foldedCorner">
                <a:avLst>
                  <a:gd name="adj" fmla="val 2934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800" dirty="0">
                    <a:solidFill>
                      <a:schemeClr val="bg1"/>
                    </a:solidFill>
                    <a:latin typeface="+mj-lt"/>
                    <a:ea typeface="Segoe UI" pitchFamily="34" charset="0"/>
                    <a:cs typeface="Segoe UI" pitchFamily="34" charset="0"/>
                  </a:rPr>
                  <a:t>Topics</a:t>
                </a:r>
                <a:endParaRPr lang="en-US" sz="2800" dirty="0">
                  <a:solidFill>
                    <a:schemeClr val="bg1"/>
                  </a:solidFill>
                  <a:latin typeface="+mj-lt"/>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019B1431-0DA9-4137-BB49-CDD4ECC2A3D0}"/>
                  </a:ext>
                </a:extLst>
              </p:cNvPr>
              <p:cNvCxnSpPr>
                <a:cxnSpLocks/>
              </p:cNvCxnSpPr>
              <p:nvPr/>
            </p:nvCxnSpPr>
            <p:spPr>
              <a:xfrm>
                <a:off x="8934450" y="2546866"/>
                <a:ext cx="1295400" cy="0"/>
              </a:xfrm>
              <a:prstGeom prst="straightConnector1">
                <a:avLst/>
              </a:prstGeom>
              <a:ln w="57150">
                <a:solidFill>
                  <a:srgbClr val="505050"/>
                </a:solidFill>
                <a:tailEnd type="triangle" w="lg"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5B4B927-1DA8-498F-8526-5DE49D452EB8}"/>
                  </a:ext>
                </a:extLst>
              </p:cNvPr>
              <p:cNvCxnSpPr>
                <a:cxnSpLocks/>
              </p:cNvCxnSpPr>
              <p:nvPr/>
            </p:nvCxnSpPr>
            <p:spPr>
              <a:xfrm>
                <a:off x="9021876" y="3985141"/>
                <a:ext cx="720000" cy="0"/>
              </a:xfrm>
              <a:prstGeom prst="straightConnector1">
                <a:avLst/>
              </a:prstGeom>
              <a:ln w="57150">
                <a:solidFill>
                  <a:srgbClr val="50505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Multiplication Sign 37">
                <a:extLst>
                  <a:ext uri="{FF2B5EF4-FFF2-40B4-BE49-F238E27FC236}">
                    <a16:creationId xmlns:a16="http://schemas.microsoft.com/office/drawing/2014/main" id="{4AA2194F-2E28-48FE-97E3-4FCF95D94217}"/>
                  </a:ext>
                </a:extLst>
              </p:cNvPr>
              <p:cNvSpPr/>
              <p:nvPr/>
            </p:nvSpPr>
            <p:spPr bwMode="auto">
              <a:xfrm>
                <a:off x="9687338" y="3691397"/>
                <a:ext cx="618712" cy="618712"/>
              </a:xfrm>
              <a:prstGeom prst="mathMultiply">
                <a:avLst>
                  <a:gd name="adj1" fmla="val 11852"/>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L-Shape 39">
                <a:extLst>
                  <a:ext uri="{FF2B5EF4-FFF2-40B4-BE49-F238E27FC236}">
                    <a16:creationId xmlns:a16="http://schemas.microsoft.com/office/drawing/2014/main" id="{F40051B4-3F8D-49A6-873A-9D416BD98BF5}"/>
                  </a:ext>
                </a:extLst>
              </p:cNvPr>
              <p:cNvSpPr/>
              <p:nvPr/>
            </p:nvSpPr>
            <p:spPr bwMode="auto">
              <a:xfrm rot="18900000">
                <a:off x="9277350" y="2001045"/>
                <a:ext cx="495300" cy="341312"/>
              </a:xfrm>
              <a:prstGeom prst="corner">
                <a:avLst>
                  <a:gd name="adj1" fmla="val 32552"/>
                  <a:gd name="adj2" fmla="val 32552"/>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00745C97-F5CF-4DC4-89F2-BE4C5692E482}"/>
                </a:ext>
              </a:extLst>
            </p:cNvPr>
            <p:cNvSpPr txBox="1"/>
            <p:nvPr/>
          </p:nvSpPr>
          <p:spPr>
            <a:xfrm>
              <a:off x="11023746" y="3340883"/>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a:gradFill>
                  <a:gsLst>
                    <a:gs pos="2917">
                      <a:schemeClr val="tx1"/>
                    </a:gs>
                    <a:gs pos="30000">
                      <a:schemeClr val="tx1"/>
                    </a:gs>
                  </a:gsLst>
                  <a:lin ang="5400000" scaled="0"/>
                </a:gradFill>
              </a:endParaRPr>
            </a:p>
          </p:txBody>
        </p:sp>
        <p:pic>
          <p:nvPicPr>
            <p:cNvPr id="15" name="Graphic 14">
              <a:extLst>
                <a:ext uri="{FF2B5EF4-FFF2-40B4-BE49-F238E27FC236}">
                  <a16:creationId xmlns:a16="http://schemas.microsoft.com/office/drawing/2014/main" id="{3B322208-E40D-4AC9-97D9-AAD3F6262C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59728" y="3125452"/>
              <a:ext cx="618712" cy="618712"/>
            </a:xfrm>
            <a:prstGeom prst="rect">
              <a:avLst/>
            </a:prstGeom>
          </p:spPr>
        </p:pic>
        <p:sp>
          <p:nvSpPr>
            <p:cNvPr id="16" name="TextBox 15">
              <a:extLst>
                <a:ext uri="{FF2B5EF4-FFF2-40B4-BE49-F238E27FC236}">
                  <a16:creationId xmlns:a16="http://schemas.microsoft.com/office/drawing/2014/main" id="{CD0CAAFC-1E78-46D0-A8D5-D24B43C46AFF}"/>
                </a:ext>
              </a:extLst>
            </p:cNvPr>
            <p:cNvSpPr txBox="1"/>
            <p:nvPr/>
          </p:nvSpPr>
          <p:spPr>
            <a:xfrm>
              <a:off x="10989746" y="1842951"/>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a:gradFill>
                  <a:gsLst>
                    <a:gs pos="2917">
                      <a:schemeClr val="tx1"/>
                    </a:gs>
                    <a:gs pos="30000">
                      <a:schemeClr val="tx1"/>
                    </a:gs>
                  </a:gsLst>
                  <a:lin ang="5400000" scaled="0"/>
                </a:gradFill>
              </a:endParaRPr>
            </a:p>
          </p:txBody>
        </p:sp>
        <p:pic>
          <p:nvPicPr>
            <p:cNvPr id="17" name="Graphic 16">
              <a:extLst>
                <a:ext uri="{FF2B5EF4-FFF2-40B4-BE49-F238E27FC236}">
                  <a16:creationId xmlns:a16="http://schemas.microsoft.com/office/drawing/2014/main" id="{08B772C6-811A-4D9A-B88C-F1F4570E96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62304" y="1627520"/>
              <a:ext cx="618712" cy="618712"/>
            </a:xfrm>
            <a:prstGeom prst="rect">
              <a:avLst/>
            </a:prstGeom>
          </p:spPr>
        </p:pic>
      </p:grpSp>
    </p:spTree>
    <p:custDataLst>
      <p:tags r:id="rId1"/>
    </p:custDataLst>
    <p:extLst>
      <p:ext uri="{BB962C8B-B14F-4D97-AF65-F5344CB8AC3E}">
        <p14:creationId xmlns:p14="http://schemas.microsoft.com/office/powerpoint/2010/main" val="35028304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BA63-83E8-499E-8ABB-C738C791785C}"/>
              </a:ext>
            </a:extLst>
          </p:cNvPr>
          <p:cNvSpPr>
            <a:spLocks noGrp="1"/>
          </p:cNvSpPr>
          <p:nvPr>
            <p:ph type="title"/>
          </p:nvPr>
        </p:nvSpPr>
        <p:spPr/>
        <p:txBody>
          <a:bodyPr/>
          <a:lstStyle/>
          <a:p>
            <a:r>
              <a:rPr lang="en-US" dirty="0"/>
              <a:t>Filtering (continued)</a:t>
            </a:r>
          </a:p>
        </p:txBody>
      </p:sp>
      <p:sp>
        <p:nvSpPr>
          <p:cNvPr id="3" name="Text Placeholder 2" descr="The sample code is for subject filtering and advanced filtering.">
            <a:extLst>
              <a:ext uri="{FF2B5EF4-FFF2-40B4-BE49-F238E27FC236}">
                <a16:creationId xmlns:a16="http://schemas.microsoft.com/office/drawing/2014/main" id="{24292679-343C-413C-8773-0CA823293475}"/>
              </a:ext>
            </a:extLst>
          </p:cNvPr>
          <p:cNvSpPr>
            <a:spLocks noGrp="1"/>
          </p:cNvSpPr>
          <p:nvPr>
            <p:ph type="body" sz="quarter" idx="10"/>
          </p:nvPr>
        </p:nvSpPr>
        <p:spPr/>
        <p:txBody>
          <a:bodyPr/>
          <a:lstStyle/>
          <a:p>
            <a:r>
              <a:rPr lang="en-US" sz="1600" dirty="0">
                <a:solidFill>
                  <a:srgbClr val="008000"/>
                </a:solidFill>
              </a:rPr>
              <a:t>// subject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"subjectBeginsWith"</a:t>
            </a:r>
            <a:r>
              <a:rPr lang="en-US" sz="1600" dirty="0">
                <a:solidFill>
                  <a:srgbClr val="000000"/>
                </a:solidFill>
              </a:rPr>
              <a:t>: </a:t>
            </a:r>
            <a:r>
              <a:rPr lang="en-US" sz="1600" dirty="0">
                <a:solidFill>
                  <a:srgbClr val="A31515"/>
                </a:solidFill>
              </a:rPr>
              <a:t>"/blobServices/default/containers/mycontainer/log"</a:t>
            </a:r>
            <a:r>
              <a:rPr lang="en-US" sz="1600" dirty="0">
                <a:solidFill>
                  <a:srgbClr val="000000"/>
                </a:solidFill>
              </a:rPr>
              <a:t>,</a:t>
            </a:r>
          </a:p>
          <a:p>
            <a:r>
              <a:rPr lang="en-US" sz="1600" dirty="0">
                <a:solidFill>
                  <a:srgbClr val="000000"/>
                </a:solidFill>
              </a:rPr>
              <a:t>    </a:t>
            </a:r>
            <a:r>
              <a:rPr lang="en-US" sz="1600" dirty="0">
                <a:solidFill>
                  <a:srgbClr val="0451A5"/>
                </a:solidFill>
              </a:rPr>
              <a:t>"subjectEndsWith"</a:t>
            </a:r>
            <a:r>
              <a:rPr lang="en-US" sz="1600" dirty="0">
                <a:solidFill>
                  <a:srgbClr val="000000"/>
                </a:solidFill>
              </a:rPr>
              <a:t>: </a:t>
            </a:r>
            <a:r>
              <a:rPr lang="en-US" sz="1600" dirty="0">
                <a:solidFill>
                  <a:srgbClr val="A31515"/>
                </a:solidFill>
              </a:rPr>
              <a:t>".jpg"</a:t>
            </a:r>
            <a:endParaRPr lang="en-US" sz="1600" dirty="0">
              <a:solidFill>
                <a:srgbClr val="000000"/>
              </a:solidFill>
            </a:endParaRPr>
          </a:p>
          <a:p>
            <a:r>
              <a:rPr lang="en-US" sz="1600" dirty="0">
                <a:solidFill>
                  <a:srgbClr val="000000"/>
                </a:solidFill>
              </a:rPr>
              <a:t>}</a:t>
            </a:r>
          </a:p>
          <a:p>
            <a:r>
              <a:rPr lang="en-US" sz="1600" dirty="0">
                <a:solidFill>
                  <a:srgbClr val="008000"/>
                </a:solidFill>
              </a:rPr>
              <a:t>// advanced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"advancedFilters"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"operatorType"</a:t>
            </a:r>
            <a:r>
              <a:rPr lang="en-US" sz="1600" dirty="0">
                <a:solidFill>
                  <a:srgbClr val="000000"/>
                </a:solidFill>
              </a:rPr>
              <a:t>: </a:t>
            </a:r>
            <a:r>
              <a:rPr lang="en-US" sz="1600" dirty="0">
                <a:solidFill>
                  <a:srgbClr val="A31515"/>
                </a:solidFill>
              </a:rPr>
              <a:t>"NumberGreaterThanOrEquals"</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"Data.Key1"</a:t>
            </a:r>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09885A"/>
                </a:solidFill>
              </a:rPr>
              <a:t>5</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"operatorType"</a:t>
            </a:r>
            <a:r>
              <a:rPr lang="en-US" sz="1600" dirty="0">
                <a:solidFill>
                  <a:srgbClr val="000000"/>
                </a:solidFill>
              </a:rPr>
              <a:t>: </a:t>
            </a:r>
            <a:r>
              <a:rPr lang="en-US" sz="1600" dirty="0">
                <a:solidFill>
                  <a:srgbClr val="A31515"/>
                </a:solidFill>
              </a:rPr>
              <a:t>"StringContains"</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"Subject"</a:t>
            </a:r>
            <a:r>
              <a:rPr lang="en-US" sz="1600" dirty="0">
                <a:solidFill>
                  <a:srgbClr val="000000"/>
                </a:solidFill>
              </a:rPr>
              <a:t>, </a:t>
            </a:r>
            <a:r>
              <a:rPr lang="en-US" sz="1600" dirty="0">
                <a:solidFill>
                  <a:srgbClr val="0451A5"/>
                </a:solidFill>
              </a:rPr>
              <a:t>"values"</a:t>
            </a:r>
            <a:r>
              <a:rPr lang="en-US" sz="1600" dirty="0">
                <a:solidFill>
                  <a:srgbClr val="000000"/>
                </a:solidFill>
              </a:rPr>
              <a:t>: [</a:t>
            </a:r>
            <a:r>
              <a:rPr lang="en-US" sz="1600" dirty="0">
                <a:solidFill>
                  <a:srgbClr val="A31515"/>
                </a:solidFill>
              </a:rPr>
              <a:t>"container1"</a:t>
            </a:r>
            <a:r>
              <a:rPr lang="en-US" sz="1600" dirty="0">
                <a:solidFill>
                  <a:srgbClr val="000000"/>
                </a:solidFill>
              </a:rPr>
              <a:t>, </a:t>
            </a:r>
            <a:r>
              <a:rPr lang="en-US" sz="1600" dirty="0">
                <a:solidFill>
                  <a:srgbClr val="A31515"/>
                </a:solidFill>
              </a:rPr>
              <a:t>"container2"</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custDataLst>
      <p:tags r:id="rId1"/>
    </p:custDataLst>
    <p:extLst>
      <p:ext uri="{BB962C8B-B14F-4D97-AF65-F5344CB8AC3E}">
        <p14:creationId xmlns:p14="http://schemas.microsoft.com/office/powerpoint/2010/main" val="12934602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a:t>
            </a:r>
          </a:p>
        </p:txBody>
      </p:sp>
      <p:sp>
        <p:nvSpPr>
          <p:cNvPr id="4" name="Text Placeholder 3" descr="The sample code creates a resource group, enables an Event Grid resource provider, and creates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creates a resource group named gridResourceGroup in the westus2 location</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gridResourceGroup </a:t>
            </a:r>
            <a:r>
              <a:rPr lang="en-US" sz="1800" dirty="0">
                <a:solidFill>
                  <a:srgbClr val="001080"/>
                </a:solidFill>
              </a:rPr>
              <a:t>--location </a:t>
            </a:r>
            <a:r>
              <a:rPr lang="en-US" sz="1800" dirty="0">
                <a:solidFill>
                  <a:srgbClr val="A31515"/>
                </a:solidFill>
              </a:rPr>
              <a:t>westus2</a:t>
            </a:r>
            <a:endParaRPr lang="en-US" sz="1800" dirty="0">
              <a:solidFill>
                <a:srgbClr val="000000"/>
              </a:solidFill>
            </a:endParaRPr>
          </a:p>
          <a:p>
            <a:br>
              <a:rPr lang="en-US" sz="1800" dirty="0">
                <a:solidFill>
                  <a:srgbClr val="000000"/>
                </a:solidFill>
              </a:rPr>
            </a:br>
            <a:r>
              <a:rPr lang="en-US" sz="1800" dirty="0">
                <a:solidFill>
                  <a:srgbClr val="008000"/>
                </a:solidFill>
              </a:rPr>
              <a:t># register the provider and check the status</a:t>
            </a:r>
            <a:endParaRPr lang="en-US" sz="1800" dirty="0">
              <a:solidFill>
                <a:srgbClr val="000000"/>
              </a:solidFill>
            </a:endParaRPr>
          </a:p>
          <a:p>
            <a:r>
              <a:rPr lang="en-US" sz="1800" dirty="0">
                <a:solidFill>
                  <a:srgbClr val="0000FF"/>
                </a:solidFill>
              </a:rPr>
              <a:t>az provider register </a:t>
            </a:r>
            <a:r>
              <a:rPr lang="en-US" sz="1800" dirty="0">
                <a:solidFill>
                  <a:srgbClr val="001080"/>
                </a:solidFill>
              </a:rPr>
              <a:t>--namespace </a:t>
            </a:r>
            <a:r>
              <a:rPr lang="en-US" sz="1800" dirty="0">
                <a:solidFill>
                  <a:srgbClr val="A31515"/>
                </a:solidFill>
              </a:rPr>
              <a:t>Microsoft.EventGrid</a:t>
            </a:r>
            <a:endParaRPr lang="en-US" sz="1800" dirty="0">
              <a:solidFill>
                <a:srgbClr val="000000"/>
              </a:solidFill>
            </a:endParaRPr>
          </a:p>
          <a:p>
            <a:r>
              <a:rPr lang="en-US" sz="1800" dirty="0">
                <a:solidFill>
                  <a:srgbClr val="0000FF"/>
                </a:solidFill>
              </a:rPr>
              <a:t>az provider show </a:t>
            </a:r>
            <a:r>
              <a:rPr lang="en-US" sz="1800" dirty="0">
                <a:solidFill>
                  <a:srgbClr val="001080"/>
                </a:solidFill>
              </a:rPr>
              <a:t>--namespace </a:t>
            </a:r>
            <a:r>
              <a:rPr lang="en-US" sz="1800" dirty="0">
                <a:solidFill>
                  <a:srgbClr val="A31515"/>
                </a:solidFill>
              </a:rPr>
              <a:t>Microsoft.EventGrid </a:t>
            </a:r>
            <a:r>
              <a:rPr lang="en-US" sz="1800" dirty="0">
                <a:solidFill>
                  <a:srgbClr val="001080"/>
                </a:solidFill>
              </a:rPr>
              <a:t>--query </a:t>
            </a:r>
            <a:r>
              <a:rPr lang="en-US" sz="1800" dirty="0">
                <a:solidFill>
                  <a:srgbClr val="A31515"/>
                </a:solidFill>
              </a:rPr>
              <a:t>"registrationState"</a:t>
            </a:r>
            <a:endParaRPr lang="en-US" sz="1800" dirty="0">
              <a:solidFill>
                <a:srgbClr val="000000"/>
              </a:solidFill>
            </a:endParaRPr>
          </a:p>
          <a:p>
            <a:br>
              <a:rPr lang="en-US" sz="1800" dirty="0">
                <a:solidFill>
                  <a:srgbClr val="000000"/>
                </a:solidFill>
              </a:rPr>
            </a:br>
            <a:r>
              <a:rPr lang="en-US" sz="1800" dirty="0">
                <a:solidFill>
                  <a:srgbClr val="008000"/>
                </a:solidFill>
              </a:rPr>
              <a:t># replace &lt;your-topic-name&gt; with a unique name for the topic</a:t>
            </a:r>
            <a:endParaRPr lang="en-US" sz="1800" dirty="0">
              <a:solidFill>
                <a:srgbClr val="000000"/>
              </a:solidFill>
            </a:endParaRPr>
          </a:p>
          <a:p>
            <a:r>
              <a:rPr lang="en-US" sz="1800" dirty="0">
                <a:solidFill>
                  <a:srgbClr val="0000FF"/>
                </a:solidFill>
              </a:rPr>
              <a:t>topicname=&lt;your-topic-name&gt;</a:t>
            </a:r>
            <a:endParaRPr lang="en-US" sz="1800" dirty="0">
              <a:solidFill>
                <a:srgbClr val="000000"/>
              </a:solidFill>
            </a:endParaRPr>
          </a:p>
          <a:p>
            <a:br>
              <a:rPr lang="en-US" sz="1800" dirty="0">
                <a:solidFill>
                  <a:srgbClr val="000000"/>
                </a:solidFill>
              </a:rPr>
            </a:br>
            <a:r>
              <a:rPr lang="en-US" sz="1800" dirty="0">
                <a:solidFill>
                  <a:srgbClr val="008000"/>
                </a:solidFill>
              </a:rPr>
              <a:t># create the custom topic</a:t>
            </a:r>
            <a:endParaRPr lang="en-US" sz="1800" dirty="0">
              <a:solidFill>
                <a:srgbClr val="000000"/>
              </a:solidFill>
            </a:endParaRPr>
          </a:p>
          <a:p>
            <a:r>
              <a:rPr lang="en-US" sz="1800" dirty="0">
                <a:solidFill>
                  <a:srgbClr val="0000FF"/>
                </a:solidFill>
              </a:rPr>
              <a:t>az eventgrid topic create </a:t>
            </a:r>
            <a:r>
              <a:rPr lang="en-US" sz="1800" dirty="0">
                <a:solidFill>
                  <a:srgbClr val="001080"/>
                </a:solidFill>
              </a:rPr>
              <a:t>--name </a:t>
            </a:r>
            <a:r>
              <a:rPr lang="en-US" sz="1800" dirty="0">
                <a:solidFill>
                  <a:srgbClr val="A31515"/>
                </a:solidFill>
              </a:rPr>
              <a:t>$topicname </a:t>
            </a:r>
            <a:r>
              <a:rPr lang="en-US" sz="1800" dirty="0">
                <a:solidFill>
                  <a:srgbClr val="001080"/>
                </a:solidFill>
              </a:rPr>
              <a:t>-l </a:t>
            </a:r>
            <a:r>
              <a:rPr lang="en-US" sz="1800" dirty="0">
                <a:solidFill>
                  <a:srgbClr val="A31515"/>
                </a:solidFill>
              </a:rPr>
              <a:t>westus2 </a:t>
            </a:r>
            <a:r>
              <a:rPr lang="en-US" sz="1800" dirty="0">
                <a:solidFill>
                  <a:srgbClr val="001080"/>
                </a:solidFill>
              </a:rPr>
              <a:t>-g </a:t>
            </a:r>
            <a:r>
              <a:rPr lang="en-US" sz="1800" dirty="0">
                <a:solidFill>
                  <a:srgbClr val="A31515"/>
                </a:solidFill>
              </a:rPr>
              <a:t>gridResourceGroup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8987017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 (continued)</a:t>
            </a:r>
          </a:p>
        </p:txBody>
      </p:sp>
      <p:sp>
        <p:nvSpPr>
          <p:cNvPr id="4" name="Text Placeholder 3" descr="The sample code subscribes to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2880789"/>
          </a:xfrm>
        </p:spPr>
        <p:txBody>
          <a:bodyPr/>
          <a:lstStyle/>
          <a:p>
            <a:r>
              <a:rPr lang="en-US" sz="1800" dirty="0">
                <a:solidFill>
                  <a:srgbClr val="008000"/>
                </a:solidFill>
              </a:rPr>
              <a:t># replace &lt;your-site-name&gt; with a unique name for your web app.</a:t>
            </a:r>
            <a:endParaRPr lang="en-US" sz="1800" dirty="0">
              <a:solidFill>
                <a:srgbClr val="000000"/>
              </a:solidFill>
            </a:endParaRPr>
          </a:p>
          <a:p>
            <a:r>
              <a:rPr lang="en-US" sz="1800" dirty="0">
                <a:solidFill>
                  <a:srgbClr val="0000FF"/>
                </a:solidFill>
              </a:rPr>
              <a:t>sitename=&lt;your-site-name&gt;</a:t>
            </a:r>
            <a:endParaRPr lang="en-US" sz="1800" dirty="0">
              <a:solidFill>
                <a:srgbClr val="000000"/>
              </a:solidFill>
            </a:endParaRPr>
          </a:p>
          <a:p>
            <a:br>
              <a:rPr lang="en-US" sz="1800" dirty="0">
                <a:solidFill>
                  <a:srgbClr val="000000"/>
                </a:solidFill>
              </a:rPr>
            </a:br>
            <a:r>
              <a:rPr lang="en-US" sz="1800" dirty="0">
                <a:solidFill>
                  <a:srgbClr val="008000"/>
                </a:solidFill>
              </a:rPr>
              <a:t># subscribe to the custom topic</a:t>
            </a:r>
            <a:endParaRPr lang="en-US" sz="1800" dirty="0">
              <a:solidFill>
                <a:srgbClr val="000000"/>
              </a:solidFill>
            </a:endParaRPr>
          </a:p>
          <a:p>
            <a:r>
              <a:rPr lang="en-US" sz="1800" dirty="0">
                <a:solidFill>
                  <a:srgbClr val="0000FF"/>
                </a:solidFill>
              </a:rPr>
              <a:t>az eventgrid event-subscription create \</a:t>
            </a:r>
            <a:endParaRPr lang="en-US" sz="1800" dirty="0">
              <a:solidFill>
                <a:srgbClr val="000000"/>
              </a:solidFill>
            </a:endParaRPr>
          </a:p>
          <a:p>
            <a:r>
              <a:rPr lang="en-US" sz="1800" dirty="0">
                <a:solidFill>
                  <a:srgbClr val="0000FF"/>
                </a:solidFill>
              </a:rPr>
              <a:t>    </a:t>
            </a:r>
            <a:r>
              <a:rPr lang="en-US" sz="1800" dirty="0">
                <a:solidFill>
                  <a:srgbClr val="001080"/>
                </a:solidFill>
              </a:rPr>
              <a:t>-g </a:t>
            </a:r>
            <a:r>
              <a:rPr lang="en-US" sz="1800" dirty="0">
                <a:solidFill>
                  <a:srgbClr val="A31515"/>
                </a:solidFill>
              </a:rPr>
              <a:t>gridResourceGroup \</a:t>
            </a:r>
            <a:endParaRPr lang="en-US" sz="1800" dirty="0">
              <a:solidFill>
                <a:srgbClr val="000000"/>
              </a:solidFill>
            </a:endParaRPr>
          </a:p>
          <a:p>
            <a:r>
              <a:rPr lang="en-US" sz="1800" dirty="0">
                <a:solidFill>
                  <a:srgbClr val="0000FF"/>
                </a:solidFill>
              </a:rPr>
              <a:t>    </a:t>
            </a:r>
            <a:r>
              <a:rPr lang="en-US" sz="1800" dirty="0">
                <a:solidFill>
                  <a:srgbClr val="001080"/>
                </a:solidFill>
              </a:rPr>
              <a:t>--topic-name </a:t>
            </a:r>
            <a:r>
              <a:rPr lang="en-US" sz="1800" dirty="0">
                <a:solidFill>
                  <a:srgbClr val="A31515"/>
                </a:solidFill>
              </a:rPr>
              <a:t>$topicname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demoViewerSub \</a:t>
            </a:r>
            <a:endParaRPr lang="en-US" sz="1800" dirty="0">
              <a:solidFill>
                <a:srgbClr val="000000"/>
              </a:solidFill>
            </a:endParaRPr>
          </a:p>
          <a:p>
            <a:r>
              <a:rPr lang="en-US" sz="1800" dirty="0">
                <a:solidFill>
                  <a:srgbClr val="0000FF"/>
                </a:solidFill>
              </a:rPr>
              <a:t>    </a:t>
            </a:r>
            <a:r>
              <a:rPr lang="en-US" sz="1800" dirty="0">
                <a:solidFill>
                  <a:srgbClr val="001080"/>
                </a:solidFill>
              </a:rPr>
              <a:t>--endpoint </a:t>
            </a:r>
            <a:r>
              <a:rPr lang="en-US" sz="1800" dirty="0">
                <a:solidFill>
                  <a:srgbClr val="A31515"/>
                </a:solidFill>
              </a:rPr>
              <a:t>https://$sitename.azurewebsites.net/api/updates</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4054780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2A9AB0-73A9-4062-BB17-A25B509DE4D8}"/>
              </a:ext>
            </a:extLst>
          </p:cNvPr>
          <p:cNvSpPr>
            <a:spLocks noGrp="1"/>
          </p:cNvSpPr>
          <p:nvPr>
            <p:ph type="title"/>
          </p:nvPr>
        </p:nvSpPr>
        <p:spPr>
          <a:xfrm>
            <a:off x="390597" y="190574"/>
            <a:ext cx="11018520" cy="553998"/>
          </a:xfrm>
        </p:spPr>
        <p:txBody>
          <a:bodyPr/>
          <a:lstStyle/>
          <a:p>
            <a:r>
              <a:rPr lang="en-US" dirty="0"/>
              <a:t>Event domains</a:t>
            </a:r>
          </a:p>
        </p:txBody>
      </p:sp>
      <p:grpSp>
        <p:nvGrpSpPr>
          <p:cNvPr id="2" name="Group 1" descr="This diagram depicts Contoso Construction Machinery, a fictious organization that manufactures equipment and pushes events to various internal endpoints and customer endpoints by using a single eventing entity (event domain).">
            <a:extLst>
              <a:ext uri="{FF2B5EF4-FFF2-40B4-BE49-F238E27FC236}">
                <a16:creationId xmlns:a16="http://schemas.microsoft.com/office/drawing/2014/main" id="{DAC18009-1C62-4913-AE96-580526888CDC}"/>
              </a:ext>
            </a:extLst>
          </p:cNvPr>
          <p:cNvGrpSpPr/>
          <p:nvPr/>
        </p:nvGrpSpPr>
        <p:grpSpPr>
          <a:xfrm>
            <a:off x="817217" y="396365"/>
            <a:ext cx="11202638" cy="6233839"/>
            <a:chOff x="817217" y="396365"/>
            <a:chExt cx="11202638" cy="6233839"/>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79" y="1322618"/>
              <a:ext cx="562878" cy="5628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2338" y="4354895"/>
              <a:ext cx="499726" cy="4997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79" y="644072"/>
              <a:ext cx="471810" cy="47259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63430" y="3249013"/>
              <a:ext cx="547018" cy="50374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03815" y="5167736"/>
              <a:ext cx="545939" cy="43148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0129" y="6130209"/>
              <a:ext cx="424919" cy="394112"/>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31100" y="608508"/>
              <a:ext cx="472597" cy="472597"/>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0404" y="2622651"/>
              <a:ext cx="469559" cy="47034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3086" y="2392280"/>
              <a:ext cx="499726" cy="49972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0129" y="1247745"/>
              <a:ext cx="499726" cy="499726"/>
            </a:xfrm>
            <a:prstGeom prst="rect">
              <a:avLst/>
            </a:prstGeom>
          </p:spPr>
        </p:pic>
        <p:sp>
          <p:nvSpPr>
            <p:cNvPr id="21" name="Rectangle 20"/>
            <p:cNvSpPr/>
            <p:nvPr/>
          </p:nvSpPr>
          <p:spPr bwMode="auto">
            <a:xfrm>
              <a:off x="4152900" y="2369790"/>
              <a:ext cx="4521200" cy="1822317"/>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361" y="3381442"/>
              <a:ext cx="565577" cy="565577"/>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92916" y="3163403"/>
              <a:ext cx="472597" cy="472597"/>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79" y="4916840"/>
              <a:ext cx="471810" cy="472597"/>
            </a:xfrm>
            <a:prstGeom prst="rect">
              <a:avLst/>
            </a:prstGeom>
          </p:spPr>
        </p:pic>
        <p:sp>
          <p:nvSpPr>
            <p:cNvPr id="25" name="Rectangle 24"/>
            <p:cNvSpPr/>
            <p:nvPr/>
          </p:nvSpPr>
          <p:spPr bwMode="auto">
            <a:xfrm>
              <a:off x="4152900" y="396365"/>
              <a:ext cx="4521200" cy="172453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397" y="5694393"/>
              <a:ext cx="565577" cy="565577"/>
            </a:xfrm>
            <a:prstGeom prst="rect">
              <a:avLst/>
            </a:prstGeom>
          </p:spPr>
        </p:pic>
        <p:sp>
          <p:nvSpPr>
            <p:cNvPr id="27" name="Rectangle 26"/>
            <p:cNvSpPr/>
            <p:nvPr/>
          </p:nvSpPr>
          <p:spPr bwMode="auto">
            <a:xfrm>
              <a:off x="4152900" y="4663072"/>
              <a:ext cx="4521200" cy="1967132"/>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56581" y="1412979"/>
              <a:ext cx="472597" cy="472597"/>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744" y="2619730"/>
              <a:ext cx="472597" cy="472597"/>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744" y="3537721"/>
              <a:ext cx="472597" cy="472597"/>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4935890"/>
              <a:ext cx="472597" cy="472597"/>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5519380"/>
              <a:ext cx="472597" cy="472597"/>
            </a:xfrm>
            <a:prstGeom prst="rect">
              <a:avLst/>
            </a:prstGeom>
          </p:spPr>
        </p:pic>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1308" y="6101006"/>
              <a:ext cx="472597" cy="472597"/>
            </a:xfrm>
            <a:prstGeom prst="rect">
              <a:avLst/>
            </a:prstGeom>
          </p:spPr>
        </p:pic>
        <p:cxnSp>
          <p:nvCxnSpPr>
            <p:cNvPr id="42" name="Straight Arrow Connector 41"/>
            <p:cNvCxnSpPr/>
            <p:nvPr/>
          </p:nvCxnSpPr>
          <p:spPr>
            <a:xfrm>
              <a:off x="3092916" y="967056"/>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92916" y="967056"/>
              <a:ext cx="0" cy="1990572"/>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92916" y="3774019"/>
              <a:ext cx="0" cy="1920374"/>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92916" y="5694393"/>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92916" y="2781300"/>
              <a:ext cx="12885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41483" y="938271"/>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441483" y="1081105"/>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402698" y="2849896"/>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402698" y="2992730"/>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67843" y="5079528"/>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387312" y="5166114"/>
              <a:ext cx="1838303" cy="393939"/>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67843" y="5265612"/>
              <a:ext cx="1857772" cy="853731"/>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171492" y="938271"/>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171492" y="1670732"/>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114655" y="2957628"/>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114655" y="3854149"/>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146011" y="510866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14655" y="569439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14655" y="6259970"/>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1943100" y="3399701"/>
              <a:ext cx="1028700"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a:off x="1852090" y="3306163"/>
              <a:ext cx="189794" cy="189794"/>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10612530" y="261121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p:cNvCxnSpPr/>
            <p:nvPr/>
          </p:nvCxnSpPr>
          <p:spPr>
            <a:xfrm flipH="1">
              <a:off x="10612532" y="354757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10612530" y="349401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p:cNvCxnSpPr/>
            <p:nvPr/>
          </p:nvCxnSpPr>
          <p:spPr>
            <a:xfrm flipH="1">
              <a:off x="10711253" y="2668226"/>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0612532" y="4611117"/>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bwMode="auto">
            <a:xfrm>
              <a:off x="10612530" y="4557556"/>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1" name="Straight Connector 100"/>
            <p:cNvCxnSpPr/>
            <p:nvPr/>
          </p:nvCxnSpPr>
          <p:spPr>
            <a:xfrm flipH="1">
              <a:off x="10623744" y="548109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auto">
            <a:xfrm>
              <a:off x="10623742" y="542753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p:cNvCxnSpPr/>
            <p:nvPr/>
          </p:nvCxnSpPr>
          <p:spPr>
            <a:xfrm flipH="1">
              <a:off x="10623744" y="6345545"/>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auto">
            <a:xfrm>
              <a:off x="10623742" y="629198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bwMode="auto">
            <a:xfrm>
              <a:off x="10612530" y="1546979"/>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6" name="Straight Connector 105"/>
            <p:cNvCxnSpPr/>
            <p:nvPr/>
          </p:nvCxnSpPr>
          <p:spPr>
            <a:xfrm flipH="1">
              <a:off x="10711253" y="1603991"/>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17217" y="3300769"/>
              <a:ext cx="280505" cy="189580"/>
              <a:chOff x="546100" y="3092327"/>
              <a:chExt cx="596900" cy="403416"/>
            </a:xfrm>
          </p:grpSpPr>
          <p:sp>
            <p:nvSpPr>
              <p:cNvPr id="107" name="Rectangle 10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9" name="Straight Connector 108"/>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72896" y="3304304"/>
              <a:ext cx="280505" cy="189580"/>
              <a:chOff x="546100" y="3092327"/>
              <a:chExt cx="596900" cy="403416"/>
            </a:xfrm>
          </p:grpSpPr>
          <p:sp>
            <p:nvSpPr>
              <p:cNvPr id="129" name="Rectangle 12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1502920" y="3304304"/>
              <a:ext cx="280505" cy="189580"/>
              <a:chOff x="546100" y="3092327"/>
              <a:chExt cx="596900" cy="403416"/>
            </a:xfrm>
          </p:grpSpPr>
          <p:sp>
            <p:nvSpPr>
              <p:cNvPr id="135" name="Rectangle 13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6" name="Straight Connector 13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9503062" y="818048"/>
              <a:ext cx="280505" cy="189580"/>
              <a:chOff x="546100" y="3092327"/>
              <a:chExt cx="596900" cy="403416"/>
            </a:xfrm>
          </p:grpSpPr>
          <p:sp>
            <p:nvSpPr>
              <p:cNvPr id="141" name="Rectangle 14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2" name="Straight Connector 14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491885" y="1554487"/>
              <a:ext cx="280505" cy="189580"/>
              <a:chOff x="546100" y="3092327"/>
              <a:chExt cx="596900" cy="403416"/>
            </a:xfrm>
          </p:grpSpPr>
          <p:sp>
            <p:nvSpPr>
              <p:cNvPr id="147" name="Rectangle 14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8" name="Straight Connector 14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9452212" y="2849896"/>
              <a:ext cx="280505" cy="189580"/>
              <a:chOff x="546100" y="3092327"/>
              <a:chExt cx="596900" cy="403416"/>
            </a:xfrm>
          </p:grpSpPr>
          <p:sp>
            <p:nvSpPr>
              <p:cNvPr id="153" name="Rectangle 152"/>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54" name="Straight Connector 153"/>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9457531" y="3774019"/>
              <a:ext cx="280505" cy="189580"/>
              <a:chOff x="546100" y="3092327"/>
              <a:chExt cx="596900" cy="403416"/>
            </a:xfrm>
          </p:grpSpPr>
          <p:sp>
            <p:nvSpPr>
              <p:cNvPr id="159" name="Rectangle 15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0" name="Straight Connector 15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9441035" y="4982799"/>
              <a:ext cx="280505" cy="189580"/>
              <a:chOff x="546100" y="3092327"/>
              <a:chExt cx="596900" cy="403416"/>
            </a:xfrm>
          </p:grpSpPr>
          <p:sp>
            <p:nvSpPr>
              <p:cNvPr id="165" name="Rectangle 16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6" name="Straight Connector 16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9454667" y="5631853"/>
              <a:ext cx="280505" cy="189580"/>
              <a:chOff x="546100" y="3092327"/>
              <a:chExt cx="596900" cy="403416"/>
            </a:xfrm>
          </p:grpSpPr>
          <p:sp>
            <p:nvSpPr>
              <p:cNvPr id="171" name="Rectangle 17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2" name="Straight Connector 17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9441035" y="6165180"/>
              <a:ext cx="280505" cy="189580"/>
              <a:chOff x="546100" y="3092327"/>
              <a:chExt cx="596900" cy="403416"/>
            </a:xfrm>
          </p:grpSpPr>
          <p:sp>
            <p:nvSpPr>
              <p:cNvPr id="177" name="Rectangle 17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8" name="Straight Connector 17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6D7A2133-96CE-4DF6-A704-E48ADC50ED6B}"/>
                </a:ext>
              </a:extLst>
            </p:cNvPr>
            <p:cNvSpPr txBox="1"/>
            <p:nvPr/>
          </p:nvSpPr>
          <p:spPr>
            <a:xfrm>
              <a:off x="5315645" y="562510"/>
              <a:ext cx="1984462" cy="184666"/>
            </a:xfrm>
            <a:prstGeom prst="rect">
              <a:avLst/>
            </a:prstGeom>
            <a:solidFill>
              <a:schemeClr val="bg1"/>
            </a:solidFill>
            <a:ln>
              <a:noFill/>
            </a:ln>
          </p:spPr>
          <p:txBody>
            <a:bodyPr wrap="square" lIns="0" tIns="0" rIns="0" bIns="0" rtlCol="0">
              <a:spAutoFit/>
            </a:bodyPr>
            <a:lstStyle/>
            <a:p>
              <a:pPr algn="ctr"/>
              <a:r>
                <a:rPr lang="en-US" sz="1200" dirty="0"/>
                <a:t>Redmond Construction, Inc.</a:t>
              </a:r>
              <a:endParaRPr lang="en-US" sz="1200" dirty="0">
                <a:gradFill>
                  <a:gsLst>
                    <a:gs pos="2917">
                      <a:schemeClr val="tx1"/>
                    </a:gs>
                    <a:gs pos="30000">
                      <a:schemeClr val="tx1"/>
                    </a:gs>
                  </a:gsLst>
                  <a:lin ang="5400000" scaled="0"/>
                </a:gradFill>
              </a:endParaRPr>
            </a:p>
          </p:txBody>
        </p:sp>
        <p:sp>
          <p:nvSpPr>
            <p:cNvPr id="123" name="TextBox 122">
              <a:extLst>
                <a:ext uri="{FF2B5EF4-FFF2-40B4-BE49-F238E27FC236}">
                  <a16:creationId xmlns:a16="http://schemas.microsoft.com/office/drawing/2014/main" id="{B648D737-610D-45A7-ADB6-E733EB7301C3}"/>
                </a:ext>
              </a:extLst>
            </p:cNvPr>
            <p:cNvSpPr txBox="1"/>
            <p:nvPr/>
          </p:nvSpPr>
          <p:spPr>
            <a:xfrm>
              <a:off x="5279938" y="2504972"/>
              <a:ext cx="1984462" cy="184666"/>
            </a:xfrm>
            <a:prstGeom prst="rect">
              <a:avLst/>
            </a:prstGeom>
            <a:solidFill>
              <a:schemeClr val="bg1"/>
            </a:solidFill>
            <a:ln>
              <a:noFill/>
            </a:ln>
          </p:spPr>
          <p:txBody>
            <a:bodyPr wrap="square" lIns="0" tIns="0" rIns="0" bIns="0" rtlCol="0">
              <a:spAutoFit/>
            </a:bodyPr>
            <a:lstStyle/>
            <a:p>
              <a:pPr algn="ctr"/>
              <a:r>
                <a:rPr lang="en-US" sz="1200" dirty="0"/>
                <a:t>Northwest Builders Corp.</a:t>
              </a:r>
              <a:endParaRPr lang="en-US" sz="1200" dirty="0">
                <a:gradFill>
                  <a:gsLst>
                    <a:gs pos="2917">
                      <a:schemeClr val="tx1"/>
                    </a:gs>
                    <a:gs pos="30000">
                      <a:schemeClr val="tx1"/>
                    </a:gs>
                  </a:gsLst>
                  <a:lin ang="5400000" scaled="0"/>
                </a:gradFill>
              </a:endParaRPr>
            </a:p>
          </p:txBody>
        </p:sp>
        <p:sp>
          <p:nvSpPr>
            <p:cNvPr id="124" name="TextBox 123">
              <a:extLst>
                <a:ext uri="{FF2B5EF4-FFF2-40B4-BE49-F238E27FC236}">
                  <a16:creationId xmlns:a16="http://schemas.microsoft.com/office/drawing/2014/main" id="{CC6E89FE-006C-4A17-AEF3-618546EE0A06}"/>
                </a:ext>
              </a:extLst>
            </p:cNvPr>
            <p:cNvSpPr txBox="1"/>
            <p:nvPr/>
          </p:nvSpPr>
          <p:spPr>
            <a:xfrm>
              <a:off x="5298921" y="4783056"/>
              <a:ext cx="1984462" cy="184666"/>
            </a:xfrm>
            <a:prstGeom prst="rect">
              <a:avLst/>
            </a:prstGeom>
            <a:solidFill>
              <a:schemeClr val="bg1"/>
            </a:solidFill>
            <a:ln>
              <a:noFill/>
            </a:ln>
          </p:spPr>
          <p:txBody>
            <a:bodyPr wrap="square" lIns="0" tIns="0" rIns="0" bIns="0" rtlCol="0">
              <a:spAutoFit/>
            </a:bodyPr>
            <a:lstStyle/>
            <a:p>
              <a:pPr algn="ctr"/>
              <a:r>
                <a:rPr lang="en-US" sz="1200" dirty="0"/>
                <a:t>Construction Company N</a:t>
              </a:r>
              <a:endParaRPr lang="en-US" sz="1200" dirty="0">
                <a:gradFill>
                  <a:gsLst>
                    <a:gs pos="2917">
                      <a:schemeClr val="tx1"/>
                    </a:gs>
                    <a:gs pos="30000">
                      <a:schemeClr val="tx1"/>
                    </a:gs>
                  </a:gsLst>
                  <a:lin ang="5400000" scaled="0"/>
                </a:gradFill>
              </a:endParaRPr>
            </a:p>
          </p:txBody>
        </p:sp>
        <p:sp>
          <p:nvSpPr>
            <p:cNvPr id="125" name="TextBox 124">
              <a:extLst>
                <a:ext uri="{FF2B5EF4-FFF2-40B4-BE49-F238E27FC236}">
                  <a16:creationId xmlns:a16="http://schemas.microsoft.com/office/drawing/2014/main" id="{43C7953E-3CFB-4534-AFFC-CBD40984D402}"/>
                </a:ext>
              </a:extLst>
            </p:cNvPr>
            <p:cNvSpPr txBox="1"/>
            <p:nvPr/>
          </p:nvSpPr>
          <p:spPr>
            <a:xfrm>
              <a:off x="4618653" y="4154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26" name="TextBox 125">
              <a:extLst>
                <a:ext uri="{FF2B5EF4-FFF2-40B4-BE49-F238E27FC236}">
                  <a16:creationId xmlns:a16="http://schemas.microsoft.com/office/drawing/2014/main" id="{3DB8B63E-7423-4A8E-AC80-9F6D86CE9863}"/>
                </a:ext>
              </a:extLst>
            </p:cNvPr>
            <p:cNvSpPr txBox="1"/>
            <p:nvPr/>
          </p:nvSpPr>
          <p:spPr>
            <a:xfrm>
              <a:off x="4680931" y="24095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2" name="TextBox 181">
              <a:extLst>
                <a:ext uri="{FF2B5EF4-FFF2-40B4-BE49-F238E27FC236}">
                  <a16:creationId xmlns:a16="http://schemas.microsoft.com/office/drawing/2014/main" id="{C7465B79-FA54-483E-A8A9-C5C7F7141EE2}"/>
                </a:ext>
              </a:extLst>
            </p:cNvPr>
            <p:cNvSpPr txBox="1"/>
            <p:nvPr/>
          </p:nvSpPr>
          <p:spPr>
            <a:xfrm>
              <a:off x="4565218" y="4700682"/>
              <a:ext cx="688149"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3" name="TextBox 182">
              <a:extLst>
                <a:ext uri="{FF2B5EF4-FFF2-40B4-BE49-F238E27FC236}">
                  <a16:creationId xmlns:a16="http://schemas.microsoft.com/office/drawing/2014/main" id="{726FCBB5-079C-452E-A410-FB2AE4CFAD28}"/>
                </a:ext>
              </a:extLst>
            </p:cNvPr>
            <p:cNvSpPr txBox="1"/>
            <p:nvPr/>
          </p:nvSpPr>
          <p:spPr>
            <a:xfrm>
              <a:off x="4257675" y="1883202"/>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4" name="TextBox 183">
              <a:extLst>
                <a:ext uri="{FF2B5EF4-FFF2-40B4-BE49-F238E27FC236}">
                  <a16:creationId xmlns:a16="http://schemas.microsoft.com/office/drawing/2014/main" id="{37770EA5-D9A3-40BD-9002-5BD44F5F544A}"/>
                </a:ext>
              </a:extLst>
            </p:cNvPr>
            <p:cNvSpPr txBox="1"/>
            <p:nvPr/>
          </p:nvSpPr>
          <p:spPr>
            <a:xfrm>
              <a:off x="7093422" y="425601"/>
              <a:ext cx="153622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5" name="TextBox 184">
              <a:extLst>
                <a:ext uri="{FF2B5EF4-FFF2-40B4-BE49-F238E27FC236}">
                  <a16:creationId xmlns:a16="http://schemas.microsoft.com/office/drawing/2014/main" id="{D7EA91B1-AC26-4B05-B4AB-7EC61865FEA9}"/>
                </a:ext>
              </a:extLst>
            </p:cNvPr>
            <p:cNvSpPr txBox="1"/>
            <p:nvPr/>
          </p:nvSpPr>
          <p:spPr>
            <a:xfrm>
              <a:off x="7065429" y="2417035"/>
              <a:ext cx="1593378"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6" name="TextBox 185">
              <a:extLst>
                <a:ext uri="{FF2B5EF4-FFF2-40B4-BE49-F238E27FC236}">
                  <a16:creationId xmlns:a16="http://schemas.microsoft.com/office/drawing/2014/main" id="{14EF81AF-9183-4FB1-8E34-EAA4F544BC57}"/>
                </a:ext>
              </a:extLst>
            </p:cNvPr>
            <p:cNvSpPr txBox="1"/>
            <p:nvPr/>
          </p:nvSpPr>
          <p:spPr>
            <a:xfrm>
              <a:off x="7162462" y="4700692"/>
              <a:ext cx="146718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8" name="TextBox 187">
              <a:extLst>
                <a:ext uri="{FF2B5EF4-FFF2-40B4-BE49-F238E27FC236}">
                  <a16:creationId xmlns:a16="http://schemas.microsoft.com/office/drawing/2014/main" id="{2010AB5B-8D71-45F9-812D-36BB3D9882C9}"/>
                </a:ext>
              </a:extLst>
            </p:cNvPr>
            <p:cNvSpPr txBox="1"/>
            <p:nvPr/>
          </p:nvSpPr>
          <p:spPr>
            <a:xfrm>
              <a:off x="4308903" y="3960989"/>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9" name="TextBox 188">
              <a:extLst>
                <a:ext uri="{FF2B5EF4-FFF2-40B4-BE49-F238E27FC236}">
                  <a16:creationId xmlns:a16="http://schemas.microsoft.com/office/drawing/2014/main" id="{82DBFA41-A27B-4E12-A8BD-62FDAA364BB6}"/>
                </a:ext>
              </a:extLst>
            </p:cNvPr>
            <p:cNvSpPr txBox="1"/>
            <p:nvPr/>
          </p:nvSpPr>
          <p:spPr>
            <a:xfrm>
              <a:off x="4308903" y="6388937"/>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90" name="TextBox 189">
              <a:extLst>
                <a:ext uri="{FF2B5EF4-FFF2-40B4-BE49-F238E27FC236}">
                  <a16:creationId xmlns:a16="http://schemas.microsoft.com/office/drawing/2014/main" id="{7D442181-FE0F-45C8-A692-4CB77E88106A}"/>
                </a:ext>
              </a:extLst>
            </p:cNvPr>
            <p:cNvSpPr txBox="1"/>
            <p:nvPr/>
          </p:nvSpPr>
          <p:spPr>
            <a:xfrm>
              <a:off x="2134541" y="3433557"/>
              <a:ext cx="725875" cy="553998"/>
            </a:xfrm>
            <a:prstGeom prst="rect">
              <a:avLst/>
            </a:prstGeom>
            <a:solidFill>
              <a:schemeClr val="bg1"/>
            </a:solidFill>
            <a:ln>
              <a:noFill/>
            </a:ln>
          </p:spPr>
          <p:txBody>
            <a:bodyPr wrap="square" lIns="0" tIns="0" rIns="0" bIns="0" rtlCol="0">
              <a:spAutoFit/>
            </a:bodyPr>
            <a:lstStyle/>
            <a:p>
              <a:pPr algn="ctr"/>
              <a:r>
                <a:rPr lang="en-US" sz="1200" dirty="0"/>
                <a:t>Event domain endpoint</a:t>
              </a:r>
              <a:endParaRPr lang="en-US" sz="1200" dirty="0">
                <a:gradFill>
                  <a:gsLst>
                    <a:gs pos="2917">
                      <a:schemeClr val="tx1"/>
                    </a:gs>
                    <a:gs pos="30000">
                      <a:schemeClr val="tx1"/>
                    </a:gs>
                  </a:gsLst>
                  <a:lin ang="5400000" scaled="0"/>
                </a:gradFill>
              </a:endParaRPr>
            </a:p>
          </p:txBody>
        </p:sp>
        <p:sp>
          <p:nvSpPr>
            <p:cNvPr id="191" name="TextBox 190">
              <a:extLst>
                <a:ext uri="{FF2B5EF4-FFF2-40B4-BE49-F238E27FC236}">
                  <a16:creationId xmlns:a16="http://schemas.microsoft.com/office/drawing/2014/main" id="{BD8E9F95-6C73-4350-91CD-BA26342818F6}"/>
                </a:ext>
              </a:extLst>
            </p:cNvPr>
            <p:cNvSpPr txBox="1"/>
            <p:nvPr/>
          </p:nvSpPr>
          <p:spPr>
            <a:xfrm>
              <a:off x="10580892" y="975380"/>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2" name="TextBox 191">
              <a:extLst>
                <a:ext uri="{FF2B5EF4-FFF2-40B4-BE49-F238E27FC236}">
                  <a16:creationId xmlns:a16="http://schemas.microsoft.com/office/drawing/2014/main" id="{F2A58B7D-6E74-454A-9536-663476BDFC8A}"/>
                </a:ext>
              </a:extLst>
            </p:cNvPr>
            <p:cNvSpPr txBox="1"/>
            <p:nvPr/>
          </p:nvSpPr>
          <p:spPr>
            <a:xfrm>
              <a:off x="10607486" y="2009985"/>
              <a:ext cx="912643"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3" name="TextBox 192">
              <a:extLst>
                <a:ext uri="{FF2B5EF4-FFF2-40B4-BE49-F238E27FC236}">
                  <a16:creationId xmlns:a16="http://schemas.microsoft.com/office/drawing/2014/main" id="{D4396725-17CF-45F7-9EEA-37AEE7599368}"/>
                </a:ext>
              </a:extLst>
            </p:cNvPr>
            <p:cNvSpPr txBox="1"/>
            <p:nvPr/>
          </p:nvSpPr>
          <p:spPr>
            <a:xfrm>
              <a:off x="10545228" y="2921214"/>
              <a:ext cx="939237" cy="553998"/>
            </a:xfrm>
            <a:prstGeom prst="rect">
              <a:avLst/>
            </a:prstGeom>
            <a:solidFill>
              <a:schemeClr val="bg1"/>
            </a:solidFill>
            <a:ln>
              <a:noFill/>
            </a:ln>
          </p:spPr>
          <p:txBody>
            <a:bodyPr wrap="square" lIns="0" tIns="0" rIns="0" bIns="0" rtlCol="0">
              <a:spAutoFit/>
            </a:bodyPr>
            <a:lstStyle/>
            <a:p>
              <a:pPr algn="ctr"/>
              <a:r>
                <a:rPr lang="en-US" sz="1200" dirty="0"/>
                <a:t>Northwest Builders Corp. function</a:t>
              </a:r>
              <a:endParaRPr lang="en-US" sz="1200" dirty="0">
                <a:gradFill>
                  <a:gsLst>
                    <a:gs pos="2917">
                      <a:schemeClr val="tx1"/>
                    </a:gs>
                    <a:gs pos="30000">
                      <a:schemeClr val="tx1"/>
                    </a:gs>
                  </a:gsLst>
                  <a:lin ang="5400000" scaled="0"/>
                </a:gradFill>
              </a:endParaRPr>
            </a:p>
          </p:txBody>
        </p:sp>
        <p:sp>
          <p:nvSpPr>
            <p:cNvPr id="194" name="TextBox 193">
              <a:extLst>
                <a:ext uri="{FF2B5EF4-FFF2-40B4-BE49-F238E27FC236}">
                  <a16:creationId xmlns:a16="http://schemas.microsoft.com/office/drawing/2014/main" id="{98FB513D-F899-4282-92FB-4E30415538FC}"/>
                </a:ext>
              </a:extLst>
            </p:cNvPr>
            <p:cNvSpPr txBox="1"/>
            <p:nvPr/>
          </p:nvSpPr>
          <p:spPr>
            <a:xfrm>
              <a:off x="10469691" y="3910605"/>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5" name="TextBox 194">
              <a:extLst>
                <a:ext uri="{FF2B5EF4-FFF2-40B4-BE49-F238E27FC236}">
                  <a16:creationId xmlns:a16="http://schemas.microsoft.com/office/drawing/2014/main" id="{325890FF-889F-4BC1-B123-B23BBC3F7496}"/>
                </a:ext>
              </a:extLst>
            </p:cNvPr>
            <p:cNvSpPr txBox="1"/>
            <p:nvPr/>
          </p:nvSpPr>
          <p:spPr>
            <a:xfrm>
              <a:off x="10435856" y="4823391"/>
              <a:ext cx="939237" cy="553998"/>
            </a:xfrm>
            <a:prstGeom prst="rect">
              <a:avLst/>
            </a:prstGeom>
            <a:solidFill>
              <a:schemeClr val="bg1"/>
            </a:solidFill>
            <a:ln>
              <a:noFill/>
            </a:ln>
          </p:spPr>
          <p:txBody>
            <a:bodyPr wrap="square" lIns="0" tIns="0" rIns="0" bIns="0" rtlCol="0">
              <a:spAutoFit/>
            </a:bodyPr>
            <a:lstStyle/>
            <a:p>
              <a:pPr algn="ctr"/>
              <a:r>
                <a:rPr lang="en-US" sz="1200" dirty="0"/>
                <a:t>Construction Company N Logic app</a:t>
              </a:r>
              <a:endParaRPr lang="en-US" sz="1200" dirty="0">
                <a:gradFill>
                  <a:gsLst>
                    <a:gs pos="2917">
                      <a:schemeClr val="tx1"/>
                    </a:gs>
                    <a:gs pos="30000">
                      <a:schemeClr val="tx1"/>
                    </a:gs>
                  </a:gsLst>
                  <a:lin ang="5400000" scaled="0"/>
                </a:gradFill>
              </a:endParaRPr>
            </a:p>
          </p:txBody>
        </p:sp>
        <p:sp>
          <p:nvSpPr>
            <p:cNvPr id="197" name="TextBox 196">
              <a:extLst>
                <a:ext uri="{FF2B5EF4-FFF2-40B4-BE49-F238E27FC236}">
                  <a16:creationId xmlns:a16="http://schemas.microsoft.com/office/drawing/2014/main" id="{8021518C-462F-4382-8147-754877D22E25}"/>
                </a:ext>
              </a:extLst>
            </p:cNvPr>
            <p:cNvSpPr txBox="1"/>
            <p:nvPr/>
          </p:nvSpPr>
          <p:spPr>
            <a:xfrm>
              <a:off x="10494013" y="5634139"/>
              <a:ext cx="1052710" cy="553998"/>
            </a:xfrm>
            <a:prstGeom prst="rect">
              <a:avLst/>
            </a:prstGeom>
            <a:solidFill>
              <a:schemeClr val="bg1"/>
            </a:solidFill>
            <a:ln>
              <a:noFill/>
            </a:ln>
          </p:spPr>
          <p:txBody>
            <a:bodyPr wrap="square" lIns="0" tIns="0" rIns="0" bIns="0" rtlCol="0">
              <a:spAutoFit/>
            </a:bodyPr>
            <a:lstStyle/>
            <a:p>
              <a:pPr algn="ctr"/>
              <a:r>
                <a:rPr lang="en-US" sz="1200" dirty="0"/>
                <a:t>Construction Company N Teams channel</a:t>
              </a:r>
              <a:endParaRPr lang="en-US" sz="1200"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34044896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3878-9016-4AF3-A4E4-A5DA1BC8AF5C}"/>
              </a:ext>
            </a:extLst>
          </p:cNvPr>
          <p:cNvSpPr>
            <a:spLocks noGrp="1"/>
          </p:cNvSpPr>
          <p:nvPr>
            <p:ph type="title"/>
          </p:nvPr>
        </p:nvSpPr>
        <p:spPr>
          <a:xfrm>
            <a:off x="585216" y="1537429"/>
            <a:ext cx="9144000" cy="1994392"/>
          </a:xfrm>
        </p:spPr>
        <p:txBody>
          <a:bodyPr/>
          <a:lstStyle/>
          <a:p>
            <a:r>
              <a:rPr lang="en-US" dirty="0"/>
              <a:t>Demonstration: Route custom events to a web endpoint by using Azure Command-Line Interface (Azure CLI) commands and Event Grid</a:t>
            </a:r>
          </a:p>
        </p:txBody>
      </p:sp>
      <p:sp>
        <p:nvSpPr>
          <p:cNvPr id="3" name="Text Placeholder 2">
            <a:extLst>
              <a:ext uri="{FF2B5EF4-FFF2-40B4-BE49-F238E27FC236}">
                <a16:creationId xmlns:a16="http://schemas.microsoft.com/office/drawing/2014/main" id="{F6CF009A-D8FB-44C2-BCD5-330436A2963D}"/>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9899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998-F1C3-4C33-BDDB-86FD4BF6D6FC}"/>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E99FE618-E8E7-4A57-9425-47385F0FE921}"/>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a:p>
            <a:pPr marL="342900" indent="-342900">
              <a:buFont typeface="Arial" panose="020B0604020202020204" pitchFamily="34" charset="0"/>
              <a:buChar char="•"/>
            </a:pPr>
            <a:r>
              <a:rPr lang="en-US" dirty="0"/>
              <a:t>Azure Notification Hubs</a:t>
            </a:r>
          </a:p>
        </p:txBody>
      </p:sp>
    </p:spTree>
    <p:extLst>
      <p:ext uri="{BB962C8B-B14F-4D97-AF65-F5344CB8AC3E}">
        <p14:creationId xmlns:p14="http://schemas.microsoft.com/office/powerpoint/2010/main" val="374940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Event Hubs</a:t>
            </a:r>
          </a:p>
        </p:txBody>
      </p:sp>
    </p:spTree>
    <p:custDataLst>
      <p:tags r:id="rId1"/>
    </p:custDataLst>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22D-642B-447A-BC2C-F73EF51D41F9}"/>
              </a:ext>
            </a:extLst>
          </p:cNvPr>
          <p:cNvSpPr>
            <a:spLocks noGrp="1"/>
          </p:cNvSpPr>
          <p:nvPr>
            <p:ph type="title"/>
          </p:nvPr>
        </p:nvSpPr>
        <p:spPr/>
        <p:txBody>
          <a:bodyPr/>
          <a:lstStyle/>
          <a:p>
            <a:r>
              <a:rPr lang="en-US" dirty="0"/>
              <a:t>Azure Event Hubs</a:t>
            </a:r>
          </a:p>
        </p:txBody>
      </p:sp>
      <p:sp>
        <p:nvSpPr>
          <p:cNvPr id="3" name="Text Placeholder 2">
            <a:extLst>
              <a:ext uri="{FF2B5EF4-FFF2-40B4-BE49-F238E27FC236}">
                <a16:creationId xmlns:a16="http://schemas.microsoft.com/office/drawing/2014/main" id="{78B262E6-8EE6-416E-92EC-95C2C4934D61}"/>
              </a:ext>
            </a:extLst>
          </p:cNvPr>
          <p:cNvSpPr>
            <a:spLocks noGrp="1"/>
          </p:cNvSpPr>
          <p:nvPr>
            <p:ph type="body" sz="quarter" idx="10"/>
          </p:nvPr>
        </p:nvSpPr>
        <p:spPr>
          <a:xfrm>
            <a:off x="593928" y="1445225"/>
            <a:ext cx="11018520" cy="4604337"/>
          </a:xfrm>
        </p:spPr>
        <p:txBody>
          <a:bodyPr/>
          <a:lstStyle/>
          <a:p>
            <a:r>
              <a:rPr lang="en-US" dirty="0">
                <a:latin typeface="+mn-lt"/>
              </a:rPr>
              <a:t>Can process and store events, data, or telemetry produced by distributed software and devices</a:t>
            </a:r>
          </a:p>
          <a:p>
            <a:r>
              <a:rPr lang="en-US" dirty="0">
                <a:latin typeface="+mn-lt"/>
              </a:rPr>
              <a:t>Provide a distributed stream processing platform with low latency, and seamless integration with data and analytics services inside and outside of Azure</a:t>
            </a:r>
          </a:p>
          <a:p>
            <a:r>
              <a:rPr lang="en-US" dirty="0">
                <a:latin typeface="+mn-lt"/>
              </a:rPr>
              <a:t>Contain the following key components:</a:t>
            </a:r>
          </a:p>
          <a:p>
            <a:pPr lvl="1"/>
            <a:r>
              <a:rPr lang="en-US" dirty="0"/>
              <a:t>Event producers</a:t>
            </a:r>
          </a:p>
          <a:p>
            <a:pPr lvl="1"/>
            <a:r>
              <a:rPr lang="en-US" dirty="0"/>
              <a:t>Partitions</a:t>
            </a:r>
          </a:p>
          <a:p>
            <a:pPr lvl="1"/>
            <a:r>
              <a:rPr lang="en-US" dirty="0"/>
              <a:t>Consumer groups</a:t>
            </a:r>
          </a:p>
          <a:p>
            <a:pPr lvl="1"/>
            <a:r>
              <a:rPr lang="en-US" dirty="0"/>
              <a:t>Throughput units</a:t>
            </a:r>
          </a:p>
          <a:p>
            <a:pPr lvl="1"/>
            <a:r>
              <a:rPr lang="en-US" dirty="0"/>
              <a:t>Event receivers</a:t>
            </a:r>
          </a:p>
        </p:txBody>
      </p:sp>
    </p:spTree>
    <p:custDataLst>
      <p:tags r:id="rId1"/>
    </p:custDataLst>
    <p:extLst>
      <p:ext uri="{BB962C8B-B14F-4D97-AF65-F5344CB8AC3E}">
        <p14:creationId xmlns:p14="http://schemas.microsoft.com/office/powerpoint/2010/main" val="14677559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Event publishers</a:t>
            </a:r>
          </a:p>
        </p:txBody>
      </p:sp>
      <p:grpSp>
        <p:nvGrpSpPr>
          <p:cNvPr id="3" name="Group 2" descr="This diagram depicts the relationships among partitions, publishers, and partition keys. In this diagram, the Event Hub uses a function to distribute items pseudo-randomly to different physical partitions based on the partition key of the new item.">
            <a:extLst>
              <a:ext uri="{FF2B5EF4-FFF2-40B4-BE49-F238E27FC236}">
                <a16:creationId xmlns:a16="http://schemas.microsoft.com/office/drawing/2014/main" id="{8F589B57-41EB-4825-8DA6-6F1B8313D5DD}"/>
              </a:ext>
            </a:extLst>
          </p:cNvPr>
          <p:cNvGrpSpPr/>
          <p:nvPr/>
        </p:nvGrpSpPr>
        <p:grpSpPr>
          <a:xfrm>
            <a:off x="907143" y="1698170"/>
            <a:ext cx="9223828" cy="3976915"/>
            <a:chOff x="907143" y="1698170"/>
            <a:chExt cx="9223828" cy="3976915"/>
          </a:xfrm>
        </p:grpSpPr>
        <p:sp>
          <p:nvSpPr>
            <p:cNvPr id="7" name="Rectangle 6">
              <a:extLst>
                <a:ext uri="{FF2B5EF4-FFF2-40B4-BE49-F238E27FC236}">
                  <a16:creationId xmlns:a16="http://schemas.microsoft.com/office/drawing/2014/main" id="{7D40E598-341E-4D9F-A9A0-A15C6B4150F2}"/>
                </a:ext>
              </a:extLst>
            </p:cNvPr>
            <p:cNvSpPr/>
            <p:nvPr/>
          </p:nvSpPr>
          <p:spPr bwMode="auto">
            <a:xfrm>
              <a:off x="914400" y="2595716"/>
              <a:ext cx="2064774" cy="79677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solidFill>
                    <a:schemeClr val="bg1"/>
                  </a:solidFill>
                </a:rPr>
                <a:t>Partition </a:t>
              </a:r>
            </a:p>
            <a:p>
              <a:pPr algn="ctr"/>
              <a:r>
                <a:rPr lang="en-US" sz="2000" dirty="0">
                  <a:solidFill>
                    <a:schemeClr val="bg1"/>
                  </a:solidFill>
                </a:rPr>
                <a:t>Key A</a:t>
              </a:r>
            </a:p>
          </p:txBody>
        </p:sp>
        <p:sp>
          <p:nvSpPr>
            <p:cNvPr id="13" name="Rectangle 12">
              <a:extLst>
                <a:ext uri="{FF2B5EF4-FFF2-40B4-BE49-F238E27FC236}">
                  <a16:creationId xmlns:a16="http://schemas.microsoft.com/office/drawing/2014/main" id="{B3E7FC74-99F7-4B84-99B6-44AA2D65D05E}"/>
                </a:ext>
              </a:extLst>
            </p:cNvPr>
            <p:cNvSpPr/>
            <p:nvPr/>
          </p:nvSpPr>
          <p:spPr bwMode="auto">
            <a:xfrm>
              <a:off x="907143" y="3662516"/>
              <a:ext cx="2064774" cy="796772"/>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gradFill>
                    <a:gsLst>
                      <a:gs pos="2917">
                        <a:schemeClr val="tx1"/>
                      </a:gs>
                      <a:gs pos="30000">
                        <a:schemeClr val="tx1"/>
                      </a:gs>
                    </a:gsLst>
                    <a:lin ang="5400000" scaled="0"/>
                  </a:gradFill>
                </a:rPr>
                <a:t>Partition </a:t>
              </a:r>
            </a:p>
            <a:p>
              <a:pPr algn="ctr"/>
              <a:r>
                <a:rPr lang="en-US" sz="2000" dirty="0">
                  <a:gradFill>
                    <a:gsLst>
                      <a:gs pos="2917">
                        <a:schemeClr val="tx1"/>
                      </a:gs>
                      <a:gs pos="30000">
                        <a:schemeClr val="tx1"/>
                      </a:gs>
                    </a:gsLst>
                    <a:lin ang="5400000" scaled="0"/>
                  </a:gradFill>
                </a:rPr>
                <a:t>Key B</a:t>
              </a:r>
            </a:p>
          </p:txBody>
        </p:sp>
        <p:sp>
          <p:nvSpPr>
            <p:cNvPr id="14" name="Rectangle: Rounded Corners 13">
              <a:extLst>
                <a:ext uri="{FF2B5EF4-FFF2-40B4-BE49-F238E27FC236}">
                  <a16:creationId xmlns:a16="http://schemas.microsoft.com/office/drawing/2014/main" id="{9363B7BE-F73C-4F73-93FB-452B7778519F}"/>
                </a:ext>
              </a:extLst>
            </p:cNvPr>
            <p:cNvSpPr/>
            <p:nvPr/>
          </p:nvSpPr>
          <p:spPr bwMode="auto">
            <a:xfrm>
              <a:off x="4557486" y="1698170"/>
              <a:ext cx="5573485" cy="397691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a:solidFill>
                  <a:schemeClr val="tx1"/>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411EB6D6-DA11-4E55-A30E-F34E9C860C3A}"/>
                </a:ext>
              </a:extLst>
            </p:cNvPr>
            <p:cNvSpPr txBox="1"/>
            <p:nvPr/>
          </p:nvSpPr>
          <p:spPr>
            <a:xfrm>
              <a:off x="5082271" y="3392488"/>
              <a:ext cx="654910" cy="492443"/>
            </a:xfrm>
            <a:prstGeom prst="rect">
              <a:avLst/>
            </a:prstGeom>
            <a:noFill/>
          </p:spPr>
          <p:txBody>
            <a:bodyPr wrap="square" lIns="0" tIns="0" rIns="0" bIns="0" rtlCol="0">
              <a:spAutoFit/>
            </a:bodyPr>
            <a:lstStyle/>
            <a:p>
              <a:pPr algn="ctr"/>
              <a:r>
                <a:rPr lang="en-US" sz="3200" i="1" dirty="0">
                  <a:gradFill>
                    <a:gsLst>
                      <a:gs pos="2917">
                        <a:schemeClr val="tx1"/>
                      </a:gs>
                      <a:gs pos="30000">
                        <a:schemeClr val="tx1"/>
                      </a:gs>
                    </a:gsLst>
                    <a:lin ang="5400000" scaled="0"/>
                  </a:gradFill>
                </a:rPr>
                <a:t>f(x)</a:t>
              </a:r>
            </a:p>
          </p:txBody>
        </p:sp>
        <p:sp>
          <p:nvSpPr>
            <p:cNvPr id="16" name="TextBox 15">
              <a:extLst>
                <a:ext uri="{FF2B5EF4-FFF2-40B4-BE49-F238E27FC236}">
                  <a16:creationId xmlns:a16="http://schemas.microsoft.com/office/drawing/2014/main" id="{BFCBAD31-CA93-4735-8682-F982B28265E8}"/>
                </a:ext>
              </a:extLst>
            </p:cNvPr>
            <p:cNvSpPr txBox="1"/>
            <p:nvPr/>
          </p:nvSpPr>
          <p:spPr>
            <a:xfrm>
              <a:off x="6770914" y="2361830"/>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1</a:t>
              </a:r>
            </a:p>
          </p:txBody>
        </p:sp>
        <p:sp>
          <p:nvSpPr>
            <p:cNvPr id="17" name="TextBox 16">
              <a:extLst>
                <a:ext uri="{FF2B5EF4-FFF2-40B4-BE49-F238E27FC236}">
                  <a16:creationId xmlns:a16="http://schemas.microsoft.com/office/drawing/2014/main" id="{298ED37D-79DD-4C97-B3D0-4563FE472F14}"/>
                </a:ext>
              </a:extLst>
            </p:cNvPr>
            <p:cNvSpPr txBox="1"/>
            <p:nvPr/>
          </p:nvSpPr>
          <p:spPr>
            <a:xfrm>
              <a:off x="6749143" y="3138345"/>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2</a:t>
              </a:r>
            </a:p>
          </p:txBody>
        </p:sp>
        <p:sp>
          <p:nvSpPr>
            <p:cNvPr id="18" name="TextBox 17">
              <a:extLst>
                <a:ext uri="{FF2B5EF4-FFF2-40B4-BE49-F238E27FC236}">
                  <a16:creationId xmlns:a16="http://schemas.microsoft.com/office/drawing/2014/main" id="{E832C42A-0CE8-4AAA-87FC-FEBCB01BDE70}"/>
                </a:ext>
              </a:extLst>
            </p:cNvPr>
            <p:cNvSpPr txBox="1"/>
            <p:nvPr/>
          </p:nvSpPr>
          <p:spPr>
            <a:xfrm>
              <a:off x="6741886" y="4480917"/>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N</a:t>
              </a:r>
            </a:p>
          </p:txBody>
        </p:sp>
        <p:cxnSp>
          <p:nvCxnSpPr>
            <p:cNvPr id="20" name="Straight Connector 19">
              <a:extLst>
                <a:ext uri="{FF2B5EF4-FFF2-40B4-BE49-F238E27FC236}">
                  <a16:creationId xmlns:a16="http://schemas.microsoft.com/office/drawing/2014/main" id="{73A37341-5C72-49D3-A7F4-2864A7BF8E5A}"/>
                </a:ext>
              </a:extLst>
            </p:cNvPr>
            <p:cNvCxnSpPr>
              <a:stCxn id="17" idx="2"/>
              <a:endCxn id="18" idx="0"/>
            </p:cNvCxnSpPr>
            <p:nvPr/>
          </p:nvCxnSpPr>
          <p:spPr>
            <a:xfrm flipH="1">
              <a:off x="8102600" y="3707843"/>
              <a:ext cx="7257" cy="773074"/>
            </a:xfrm>
            <a:prstGeom prst="line">
              <a:avLst/>
            </a:prstGeom>
            <a:ln w="76200">
              <a:solidFill>
                <a:srgbClr val="505050"/>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739163-052D-4208-A5FB-F66CE90EC4BB}"/>
                </a:ext>
              </a:extLst>
            </p:cNvPr>
            <p:cNvCxnSpPr/>
            <p:nvPr/>
          </p:nvCxnSpPr>
          <p:spPr>
            <a:xfrm flipV="1">
              <a:off x="5747657" y="2815771"/>
              <a:ext cx="798286" cy="82731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21EC0C-7188-49CC-BB87-CD770A7DDD5B}"/>
                </a:ext>
              </a:extLst>
            </p:cNvPr>
            <p:cNvCxnSpPr>
              <a:cxnSpLocks/>
            </p:cNvCxnSpPr>
            <p:nvPr/>
          </p:nvCxnSpPr>
          <p:spPr>
            <a:xfrm>
              <a:off x="5776686" y="3875314"/>
              <a:ext cx="899885" cy="914400"/>
            </a:xfrm>
            <a:prstGeom prst="straightConnector1">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BC41601-2C2E-433E-9EDE-950E16842547}"/>
                </a:ext>
              </a:extLst>
            </p:cNvPr>
            <p:cNvSpPr/>
            <p:nvPr/>
          </p:nvSpPr>
          <p:spPr bwMode="auto">
            <a:xfrm>
              <a:off x="8882743" y="2457894"/>
              <a:ext cx="377371" cy="377371"/>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DD743885-D0CC-46B9-9D0B-90CF94649B76}"/>
                </a:ext>
              </a:extLst>
            </p:cNvPr>
            <p:cNvSpPr/>
            <p:nvPr/>
          </p:nvSpPr>
          <p:spPr bwMode="auto">
            <a:xfrm>
              <a:off x="8919029" y="4576981"/>
              <a:ext cx="377371" cy="377371"/>
            </a:xfrm>
            <a:prstGeom prst="ellipse">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Arrow Connector 28">
              <a:extLst>
                <a:ext uri="{FF2B5EF4-FFF2-40B4-BE49-F238E27FC236}">
                  <a16:creationId xmlns:a16="http://schemas.microsoft.com/office/drawing/2014/main" id="{B474AADF-45DC-4D0B-A56B-E65B509EA245}"/>
                </a:ext>
              </a:extLst>
            </p:cNvPr>
            <p:cNvCxnSpPr/>
            <p:nvPr/>
          </p:nvCxnSpPr>
          <p:spPr>
            <a:xfrm>
              <a:off x="3106057" y="2994102"/>
              <a:ext cx="1794014" cy="648984"/>
            </a:xfrm>
            <a:prstGeom prst="straightConnector1">
              <a:avLst/>
            </a:prstGeom>
            <a:ln w="57150">
              <a:solidFill>
                <a:srgbClr val="D73B0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D0368D-90A4-48FF-A876-A92F8050A30A}"/>
                </a:ext>
              </a:extLst>
            </p:cNvPr>
            <p:cNvCxnSpPr>
              <a:cxnSpLocks/>
            </p:cNvCxnSpPr>
            <p:nvPr/>
          </p:nvCxnSpPr>
          <p:spPr>
            <a:xfrm flipV="1">
              <a:off x="3106057" y="3860800"/>
              <a:ext cx="1814286" cy="200102"/>
            </a:xfrm>
            <a:prstGeom prst="straightConnector1">
              <a:avLst/>
            </a:prstGeom>
            <a:ln w="57150">
              <a:solidFill>
                <a:srgbClr val="107C0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242419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Partitions</a:t>
            </a:r>
          </a:p>
        </p:txBody>
      </p:sp>
      <p:grpSp>
        <p:nvGrpSpPr>
          <p:cNvPr id="6" name="Group 5" descr="The diagram depicts how partitions store data chronologically, from older to newer.">
            <a:extLst>
              <a:ext uri="{FF2B5EF4-FFF2-40B4-BE49-F238E27FC236}">
                <a16:creationId xmlns:a16="http://schemas.microsoft.com/office/drawing/2014/main" id="{48283C91-AA50-4A59-9FE1-AC8039256324}"/>
              </a:ext>
            </a:extLst>
          </p:cNvPr>
          <p:cNvGrpSpPr/>
          <p:nvPr/>
        </p:nvGrpSpPr>
        <p:grpSpPr>
          <a:xfrm>
            <a:off x="827315" y="1395933"/>
            <a:ext cx="5335929" cy="1564981"/>
            <a:chOff x="827315" y="1395933"/>
            <a:chExt cx="5335929" cy="1564981"/>
          </a:xfrm>
        </p:grpSpPr>
        <p:sp>
          <p:nvSpPr>
            <p:cNvPr id="13" name="Arrow: Right 12">
              <a:extLst>
                <a:ext uri="{FF2B5EF4-FFF2-40B4-BE49-F238E27FC236}">
                  <a16:creationId xmlns:a16="http://schemas.microsoft.com/office/drawing/2014/main" id="{81A71E8B-A6AE-4A08-8317-AF1579813594}"/>
                </a:ext>
              </a:extLst>
            </p:cNvPr>
            <p:cNvSpPr/>
            <p:nvPr/>
          </p:nvSpPr>
          <p:spPr bwMode="auto">
            <a:xfrm>
              <a:off x="827315" y="2332945"/>
              <a:ext cx="4774385" cy="627969"/>
            </a:xfrm>
            <a:prstGeom prst="rightArrow">
              <a:avLst>
                <a:gd name="adj1" fmla="val 66729"/>
                <a:gd name="adj2" fmla="val 65584"/>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2000" dirty="0">
                  <a:gradFill>
                    <a:gsLst>
                      <a:gs pos="0">
                        <a:srgbClr val="FFFFFF"/>
                      </a:gs>
                      <a:gs pos="100000">
                        <a:srgbClr val="FFFFFF"/>
                      </a:gs>
                    </a:gsLst>
                    <a:lin ang="5400000" scaled="0"/>
                  </a:gradFill>
                  <a:ea typeface="Segoe UI" pitchFamily="34" charset="0"/>
                  <a:cs typeface="Segoe UI" pitchFamily="34" charset="0"/>
                </a:rPr>
                <a:t>Older                                      Newer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FE141EE8-AE40-4A2E-B156-159BEB9D4058}"/>
                </a:ext>
              </a:extLst>
            </p:cNvPr>
            <p:cNvSpPr txBox="1"/>
            <p:nvPr/>
          </p:nvSpPr>
          <p:spPr>
            <a:xfrm>
              <a:off x="827316" y="1395933"/>
              <a:ext cx="5335928" cy="9144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26" name="TextBox 25">
              <a:extLst>
                <a:ext uri="{FF2B5EF4-FFF2-40B4-BE49-F238E27FC236}">
                  <a16:creationId xmlns:a16="http://schemas.microsoft.com/office/drawing/2014/main" id="{CEF8AC98-162E-4457-96FB-BF8EC6580C28}"/>
                </a:ext>
              </a:extLst>
            </p:cNvPr>
            <p:cNvSpPr txBox="1"/>
            <p:nvPr/>
          </p:nvSpPr>
          <p:spPr>
            <a:xfrm>
              <a:off x="3116580" y="1395933"/>
              <a:ext cx="3046663" cy="9144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
        <p:nvSpPr>
          <p:cNvPr id="5" name="Rectangle 4">
            <a:extLst>
              <a:ext uri="{FF2B5EF4-FFF2-40B4-BE49-F238E27FC236}">
                <a16:creationId xmlns:a16="http://schemas.microsoft.com/office/drawing/2014/main" id="{702A67CE-7ABE-4ACC-AAF9-6AE4932966A9}"/>
              </a:ext>
            </a:extLst>
          </p:cNvPr>
          <p:cNvSpPr/>
          <p:nvPr/>
        </p:nvSpPr>
        <p:spPr>
          <a:xfrm>
            <a:off x="791284" y="3428999"/>
            <a:ext cx="3827211"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A partition is an ordered sequence of events that is held in an event hub. As newer events arrive, they are added to the end of this sequence.</a:t>
            </a:r>
            <a:endParaRPr lang="en-US" dirty="0">
              <a:latin typeface="Segoe UI" panose="020B0502040204020203" pitchFamily="34" charset="0"/>
              <a:cs typeface="Segoe UI" panose="020B0502040204020203" pitchFamily="34" charset="0"/>
            </a:endParaRPr>
          </a:p>
        </p:txBody>
      </p:sp>
      <p:grpSp>
        <p:nvGrpSpPr>
          <p:cNvPr id="7" name="Group 6" descr="The diagram depicts the breakdown of Event Hub data into separate partitions without different usages.&#10;">
            <a:extLst>
              <a:ext uri="{FF2B5EF4-FFF2-40B4-BE49-F238E27FC236}">
                <a16:creationId xmlns:a16="http://schemas.microsoft.com/office/drawing/2014/main" id="{D8F3BBD0-FADC-4CE9-968A-5C3C4C1DE37C}"/>
              </a:ext>
            </a:extLst>
          </p:cNvPr>
          <p:cNvGrpSpPr/>
          <p:nvPr/>
        </p:nvGrpSpPr>
        <p:grpSpPr>
          <a:xfrm>
            <a:off x="6035903" y="2743199"/>
            <a:ext cx="5573485" cy="3525839"/>
            <a:chOff x="6035903" y="2743199"/>
            <a:chExt cx="5573485" cy="3525839"/>
          </a:xfrm>
        </p:grpSpPr>
        <p:sp>
          <p:nvSpPr>
            <p:cNvPr id="15" name="Rectangle: Rounded Corners 14">
              <a:extLst>
                <a:ext uri="{FF2B5EF4-FFF2-40B4-BE49-F238E27FC236}">
                  <a16:creationId xmlns:a16="http://schemas.microsoft.com/office/drawing/2014/main" id="{CBBF7E3E-415B-4CD4-B469-30FF4A3DC422}"/>
                </a:ext>
              </a:extLst>
            </p:cNvPr>
            <p:cNvSpPr/>
            <p:nvPr/>
          </p:nvSpPr>
          <p:spPr bwMode="auto">
            <a:xfrm>
              <a:off x="6035903" y="2743199"/>
              <a:ext cx="5573485" cy="3525839"/>
            </a:xfrm>
            <a:prstGeom prst="roundRect">
              <a:avLst>
                <a:gd name="adj" fmla="val 890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a:solidFill>
                  <a:schemeClr val="tx1"/>
                </a:solidFill>
                <a:ea typeface="Segoe UI" pitchFamily="34" charset="0"/>
                <a:cs typeface="Segoe UI" pitchFamily="34" charset="0"/>
              </a:endParaRPr>
            </a:p>
          </p:txBody>
        </p:sp>
        <p:sp>
          <p:nvSpPr>
            <p:cNvPr id="43" name="TextBox 42">
              <a:extLst>
                <a:ext uri="{FF2B5EF4-FFF2-40B4-BE49-F238E27FC236}">
                  <a16:creationId xmlns:a16="http://schemas.microsoft.com/office/drawing/2014/main" id="{4925579B-3700-4B73-930B-E5FC9AB246B0}"/>
                </a:ext>
              </a:extLst>
            </p:cNvPr>
            <p:cNvSpPr txBox="1"/>
            <p:nvPr/>
          </p:nvSpPr>
          <p:spPr>
            <a:xfrm flipH="1">
              <a:off x="6464450" y="3551033"/>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4" name="TextBox 43">
              <a:extLst>
                <a:ext uri="{FF2B5EF4-FFF2-40B4-BE49-F238E27FC236}">
                  <a16:creationId xmlns:a16="http://schemas.microsoft.com/office/drawing/2014/main" id="{6AAD791B-94DE-4435-BA9E-DADEC4F74600}"/>
                </a:ext>
              </a:extLst>
            </p:cNvPr>
            <p:cNvSpPr txBox="1"/>
            <p:nvPr/>
          </p:nvSpPr>
          <p:spPr>
            <a:xfrm flipH="1">
              <a:off x="6464448" y="3551033"/>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1</a:t>
              </a:r>
            </a:p>
          </p:txBody>
        </p:sp>
        <p:sp>
          <p:nvSpPr>
            <p:cNvPr id="45" name="TextBox 44">
              <a:extLst>
                <a:ext uri="{FF2B5EF4-FFF2-40B4-BE49-F238E27FC236}">
                  <a16:creationId xmlns:a16="http://schemas.microsoft.com/office/drawing/2014/main" id="{AC5D2CF2-E8F9-49FF-A232-B151B21F62D6}"/>
                </a:ext>
              </a:extLst>
            </p:cNvPr>
            <p:cNvSpPr txBox="1"/>
            <p:nvPr/>
          </p:nvSpPr>
          <p:spPr>
            <a:xfrm>
              <a:off x="9895840" y="3551033"/>
              <a:ext cx="1140609"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7" name="TextBox 46">
              <a:extLst>
                <a:ext uri="{FF2B5EF4-FFF2-40B4-BE49-F238E27FC236}">
                  <a16:creationId xmlns:a16="http://schemas.microsoft.com/office/drawing/2014/main" id="{19BDBAE3-BD49-442D-A0F4-463CF73FCDC6}"/>
                </a:ext>
              </a:extLst>
            </p:cNvPr>
            <p:cNvSpPr txBox="1"/>
            <p:nvPr/>
          </p:nvSpPr>
          <p:spPr>
            <a:xfrm flipH="1">
              <a:off x="6464450" y="4175911"/>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8" name="TextBox 47">
              <a:extLst>
                <a:ext uri="{FF2B5EF4-FFF2-40B4-BE49-F238E27FC236}">
                  <a16:creationId xmlns:a16="http://schemas.microsoft.com/office/drawing/2014/main" id="{2C3FF3BD-3C14-4A08-9435-D5B9517C8272}"/>
                </a:ext>
              </a:extLst>
            </p:cNvPr>
            <p:cNvSpPr txBox="1"/>
            <p:nvPr/>
          </p:nvSpPr>
          <p:spPr>
            <a:xfrm flipH="1">
              <a:off x="6464448" y="4175911"/>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2</a:t>
              </a:r>
            </a:p>
          </p:txBody>
        </p:sp>
        <p:sp>
          <p:nvSpPr>
            <p:cNvPr id="49" name="TextBox 48">
              <a:extLst>
                <a:ext uri="{FF2B5EF4-FFF2-40B4-BE49-F238E27FC236}">
                  <a16:creationId xmlns:a16="http://schemas.microsoft.com/office/drawing/2014/main" id="{33B0D4B6-67D0-4371-894C-54A5BD4E18C5}"/>
                </a:ext>
              </a:extLst>
            </p:cNvPr>
            <p:cNvSpPr txBox="1"/>
            <p:nvPr/>
          </p:nvSpPr>
          <p:spPr>
            <a:xfrm>
              <a:off x="9093200" y="4175911"/>
              <a:ext cx="194325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1" name="TextBox 50">
              <a:extLst>
                <a:ext uri="{FF2B5EF4-FFF2-40B4-BE49-F238E27FC236}">
                  <a16:creationId xmlns:a16="http://schemas.microsoft.com/office/drawing/2014/main" id="{9336F282-2AAA-44A5-939A-2AC262BDE74E}"/>
                </a:ext>
              </a:extLst>
            </p:cNvPr>
            <p:cNvSpPr txBox="1"/>
            <p:nvPr/>
          </p:nvSpPr>
          <p:spPr>
            <a:xfrm flipH="1">
              <a:off x="6464450" y="4800789"/>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2" name="TextBox 51">
              <a:extLst>
                <a:ext uri="{FF2B5EF4-FFF2-40B4-BE49-F238E27FC236}">
                  <a16:creationId xmlns:a16="http://schemas.microsoft.com/office/drawing/2014/main" id="{33C83C4E-655C-4AEA-B375-C7599057B899}"/>
                </a:ext>
              </a:extLst>
            </p:cNvPr>
            <p:cNvSpPr txBox="1"/>
            <p:nvPr/>
          </p:nvSpPr>
          <p:spPr>
            <a:xfrm flipH="1">
              <a:off x="6464448" y="4800789"/>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3</a:t>
              </a:r>
            </a:p>
          </p:txBody>
        </p:sp>
        <p:sp>
          <p:nvSpPr>
            <p:cNvPr id="53" name="TextBox 52">
              <a:extLst>
                <a:ext uri="{FF2B5EF4-FFF2-40B4-BE49-F238E27FC236}">
                  <a16:creationId xmlns:a16="http://schemas.microsoft.com/office/drawing/2014/main" id="{C26783C2-A48E-468B-98DB-1F4C0CFE7580}"/>
                </a:ext>
              </a:extLst>
            </p:cNvPr>
            <p:cNvSpPr txBox="1"/>
            <p:nvPr/>
          </p:nvSpPr>
          <p:spPr>
            <a:xfrm>
              <a:off x="8293250" y="4800789"/>
              <a:ext cx="274320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5" name="TextBox 54">
              <a:extLst>
                <a:ext uri="{FF2B5EF4-FFF2-40B4-BE49-F238E27FC236}">
                  <a16:creationId xmlns:a16="http://schemas.microsoft.com/office/drawing/2014/main" id="{3BB1D2EF-D757-41C6-8780-17CFCB410B04}"/>
                </a:ext>
              </a:extLst>
            </p:cNvPr>
            <p:cNvSpPr txBox="1"/>
            <p:nvPr/>
          </p:nvSpPr>
          <p:spPr>
            <a:xfrm flipH="1">
              <a:off x="6464450" y="5425667"/>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6" name="TextBox 55">
              <a:extLst>
                <a:ext uri="{FF2B5EF4-FFF2-40B4-BE49-F238E27FC236}">
                  <a16:creationId xmlns:a16="http://schemas.microsoft.com/office/drawing/2014/main" id="{2A95AE05-4CB3-4641-A7C1-59E6BB98A889}"/>
                </a:ext>
              </a:extLst>
            </p:cNvPr>
            <p:cNvSpPr txBox="1"/>
            <p:nvPr/>
          </p:nvSpPr>
          <p:spPr>
            <a:xfrm flipH="1">
              <a:off x="6464448" y="5425667"/>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N</a:t>
              </a:r>
            </a:p>
          </p:txBody>
        </p:sp>
        <p:sp>
          <p:nvSpPr>
            <p:cNvPr id="57" name="TextBox 56">
              <a:extLst>
                <a:ext uri="{FF2B5EF4-FFF2-40B4-BE49-F238E27FC236}">
                  <a16:creationId xmlns:a16="http://schemas.microsoft.com/office/drawing/2014/main" id="{3E4D091A-B5E0-4454-9888-DE41376533B5}"/>
                </a:ext>
              </a:extLst>
            </p:cNvPr>
            <p:cNvSpPr txBox="1"/>
            <p:nvPr/>
          </p:nvSpPr>
          <p:spPr>
            <a:xfrm>
              <a:off x="10139680" y="5425667"/>
              <a:ext cx="89677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Tree>
    <p:custDataLst>
      <p:tags r:id="rId1"/>
    </p:custDataLst>
    <p:extLst>
      <p:ext uri="{BB962C8B-B14F-4D97-AF65-F5344CB8AC3E}">
        <p14:creationId xmlns:p14="http://schemas.microsoft.com/office/powerpoint/2010/main" val="105193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90">
            <a:extLst>
              <a:ext uri="{FF2B5EF4-FFF2-40B4-BE49-F238E27FC236}">
                <a16:creationId xmlns:a16="http://schemas.microsoft.com/office/drawing/2014/main" id="{EB842A51-14A4-44C4-8A6D-F1D8497827C8}"/>
              </a:ext>
            </a:extLst>
          </p:cNvPr>
          <p:cNvSpPr>
            <a:spLocks noGrp="1"/>
          </p:cNvSpPr>
          <p:nvPr>
            <p:ph type="title"/>
          </p:nvPr>
        </p:nvSpPr>
        <p:spPr/>
        <p:txBody>
          <a:bodyPr/>
          <a:lstStyle/>
          <a:p>
            <a:r>
              <a:rPr lang="en-US" dirty="0"/>
              <a:t>Consumer groups</a:t>
            </a:r>
          </a:p>
        </p:txBody>
      </p:sp>
      <p:grpSp>
        <p:nvGrpSpPr>
          <p:cNvPr id="183" name="Group 182" descr="This diagram depicts how consumer groups can read data from multiple partitions in parallel while data is being streamed to Event Hubs via HTTP or AMQP.">
            <a:extLst>
              <a:ext uri="{FF2B5EF4-FFF2-40B4-BE49-F238E27FC236}">
                <a16:creationId xmlns:a16="http://schemas.microsoft.com/office/drawing/2014/main" id="{372EE4D5-492D-45FD-8D0B-855FA2F84006}"/>
              </a:ext>
            </a:extLst>
          </p:cNvPr>
          <p:cNvGrpSpPr/>
          <p:nvPr/>
        </p:nvGrpSpPr>
        <p:grpSpPr>
          <a:xfrm>
            <a:off x="1689315" y="1668900"/>
            <a:ext cx="9579855" cy="4259986"/>
            <a:chOff x="3200651" y="1625344"/>
            <a:chExt cx="9609438" cy="4378605"/>
          </a:xfrm>
        </p:grpSpPr>
        <p:sp>
          <p:nvSpPr>
            <p:cNvPr id="193" name="Rectangle 192">
              <a:extLst>
                <a:ext uri="{FF2B5EF4-FFF2-40B4-BE49-F238E27FC236}">
                  <a16:creationId xmlns:a16="http://schemas.microsoft.com/office/drawing/2014/main" id="{7C4512D5-3CC4-4C21-AD3C-A3DBD815CCB2}"/>
                </a:ext>
              </a:extLst>
            </p:cNvPr>
            <p:cNvSpPr/>
            <p:nvPr/>
          </p:nvSpPr>
          <p:spPr>
            <a:xfrm rot="5400000">
              <a:off x="11844283" y="1430604"/>
              <a:ext cx="297463"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400" dirty="0"/>
                <a:t>Consumer group</a:t>
              </a:r>
            </a:p>
          </p:txBody>
        </p:sp>
        <p:grpSp>
          <p:nvGrpSpPr>
            <p:cNvPr id="195" name="Group 194">
              <a:extLst>
                <a:ext uri="{FF2B5EF4-FFF2-40B4-BE49-F238E27FC236}">
                  <a16:creationId xmlns:a16="http://schemas.microsoft.com/office/drawing/2014/main" id="{A2517EB5-7680-437A-891A-EA68146EB5E4}"/>
                </a:ext>
              </a:extLst>
            </p:cNvPr>
            <p:cNvGrpSpPr/>
            <p:nvPr/>
          </p:nvGrpSpPr>
          <p:grpSpPr>
            <a:xfrm>
              <a:off x="3200651" y="2823702"/>
              <a:ext cx="1645752" cy="1623207"/>
              <a:chOff x="1701800" y="1374775"/>
              <a:chExt cx="2317750" cy="2346325"/>
            </a:xfrm>
            <a:solidFill>
              <a:srgbClr val="5C2D91"/>
            </a:solidFill>
          </p:grpSpPr>
          <p:grpSp>
            <p:nvGrpSpPr>
              <p:cNvPr id="304" name="Group 303">
                <a:extLst>
                  <a:ext uri="{FF2B5EF4-FFF2-40B4-BE49-F238E27FC236}">
                    <a16:creationId xmlns:a16="http://schemas.microsoft.com/office/drawing/2014/main" id="{56315130-62D8-49BC-BF57-6033873A9C0D}"/>
                  </a:ext>
                </a:extLst>
              </p:cNvPr>
              <p:cNvGrpSpPr/>
              <p:nvPr/>
            </p:nvGrpSpPr>
            <p:grpSpPr>
              <a:xfrm>
                <a:off x="1701800" y="1374775"/>
                <a:ext cx="1123950" cy="1146175"/>
                <a:chOff x="1701800" y="1374775"/>
                <a:chExt cx="1123950" cy="1146175"/>
              </a:xfrm>
              <a:grpFill/>
            </p:grpSpPr>
            <p:grpSp>
              <p:nvGrpSpPr>
                <p:cNvPr id="368" name="Group 367">
                  <a:extLst>
                    <a:ext uri="{FF2B5EF4-FFF2-40B4-BE49-F238E27FC236}">
                      <a16:creationId xmlns:a16="http://schemas.microsoft.com/office/drawing/2014/main" id="{66379809-48A6-4258-8F5A-1F2F1D3D1DB3}"/>
                    </a:ext>
                  </a:extLst>
                </p:cNvPr>
                <p:cNvGrpSpPr/>
                <p:nvPr/>
              </p:nvGrpSpPr>
              <p:grpSpPr>
                <a:xfrm>
                  <a:off x="1701800" y="1374775"/>
                  <a:ext cx="533400" cy="542925"/>
                  <a:chOff x="1701800" y="1374775"/>
                  <a:chExt cx="533400" cy="542925"/>
                </a:xfrm>
                <a:grpFill/>
              </p:grpSpPr>
              <p:sp>
                <p:nvSpPr>
                  <p:cNvPr id="384" name="Rectangle 383">
                    <a:extLst>
                      <a:ext uri="{FF2B5EF4-FFF2-40B4-BE49-F238E27FC236}">
                        <a16:creationId xmlns:a16="http://schemas.microsoft.com/office/drawing/2014/main" id="{BF07F7B8-8D6A-4050-9EFF-73ABE5C010D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id="{53FEC4AE-149A-40A1-BDED-9C24D162132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id="{12EA8124-69B2-4533-84AE-4E9F40EB0081}"/>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7" name="Rectangle 386">
                    <a:extLst>
                      <a:ext uri="{FF2B5EF4-FFF2-40B4-BE49-F238E27FC236}">
                        <a16:creationId xmlns:a16="http://schemas.microsoft.com/office/drawing/2014/main" id="{5827CF20-B8F1-49DB-9F0B-9879C4DE3CB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69" name="Group 368">
                  <a:extLst>
                    <a:ext uri="{FF2B5EF4-FFF2-40B4-BE49-F238E27FC236}">
                      <a16:creationId xmlns:a16="http://schemas.microsoft.com/office/drawing/2014/main" id="{4FA34D77-17CA-4609-8958-32B5B05CC40A}"/>
                    </a:ext>
                  </a:extLst>
                </p:cNvPr>
                <p:cNvGrpSpPr/>
                <p:nvPr/>
              </p:nvGrpSpPr>
              <p:grpSpPr>
                <a:xfrm>
                  <a:off x="1701800" y="1978025"/>
                  <a:ext cx="533400" cy="542925"/>
                  <a:chOff x="1701800" y="1374775"/>
                  <a:chExt cx="533400" cy="542925"/>
                </a:xfrm>
                <a:grpFill/>
              </p:grpSpPr>
              <p:sp>
                <p:nvSpPr>
                  <p:cNvPr id="380" name="Rectangle 379">
                    <a:extLst>
                      <a:ext uri="{FF2B5EF4-FFF2-40B4-BE49-F238E27FC236}">
                        <a16:creationId xmlns:a16="http://schemas.microsoft.com/office/drawing/2014/main" id="{9B9F026D-B5CD-4F04-94DC-6E9ADDDADB31}"/>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1" name="Rectangle 380">
                    <a:extLst>
                      <a:ext uri="{FF2B5EF4-FFF2-40B4-BE49-F238E27FC236}">
                        <a16:creationId xmlns:a16="http://schemas.microsoft.com/office/drawing/2014/main" id="{D01BDD4B-B10D-4F3E-A71D-9023785D74D5}"/>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id="{E4FDDFB6-AA1E-4016-95C3-8E022930ACC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5BD1F361-3B7C-4C4B-AC28-41BF6B7CBDD5}"/>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0" name="Group 369">
                  <a:extLst>
                    <a:ext uri="{FF2B5EF4-FFF2-40B4-BE49-F238E27FC236}">
                      <a16:creationId xmlns:a16="http://schemas.microsoft.com/office/drawing/2014/main" id="{41F3EDBC-990B-4189-93A8-D8C60C20F438}"/>
                    </a:ext>
                  </a:extLst>
                </p:cNvPr>
                <p:cNvGrpSpPr/>
                <p:nvPr/>
              </p:nvGrpSpPr>
              <p:grpSpPr>
                <a:xfrm>
                  <a:off x="2292350" y="1374775"/>
                  <a:ext cx="533400" cy="542925"/>
                  <a:chOff x="1701800" y="1374775"/>
                  <a:chExt cx="533400" cy="542925"/>
                </a:xfrm>
                <a:grpFill/>
              </p:grpSpPr>
              <p:sp>
                <p:nvSpPr>
                  <p:cNvPr id="376" name="Rectangle 375">
                    <a:extLst>
                      <a:ext uri="{FF2B5EF4-FFF2-40B4-BE49-F238E27FC236}">
                        <a16:creationId xmlns:a16="http://schemas.microsoft.com/office/drawing/2014/main" id="{261D35B0-6C6A-4885-B09D-B002D82AFF7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id="{81CD28E7-C082-46C2-BDC4-6FD612C2DE5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8" name="Rectangle 377">
                    <a:extLst>
                      <a:ext uri="{FF2B5EF4-FFF2-40B4-BE49-F238E27FC236}">
                        <a16:creationId xmlns:a16="http://schemas.microsoft.com/office/drawing/2014/main" id="{2C7AD855-2917-4380-9F0B-FB8D42250837}"/>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9" name="Rectangle 378">
                    <a:extLst>
                      <a:ext uri="{FF2B5EF4-FFF2-40B4-BE49-F238E27FC236}">
                        <a16:creationId xmlns:a16="http://schemas.microsoft.com/office/drawing/2014/main" id="{984656CE-1C2D-4CDB-B0D1-E0331D1BFCE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1" name="Group 370">
                  <a:extLst>
                    <a:ext uri="{FF2B5EF4-FFF2-40B4-BE49-F238E27FC236}">
                      <a16:creationId xmlns:a16="http://schemas.microsoft.com/office/drawing/2014/main" id="{DA58B312-57FD-45A3-B56F-1B8258E09CB1}"/>
                    </a:ext>
                  </a:extLst>
                </p:cNvPr>
                <p:cNvGrpSpPr/>
                <p:nvPr/>
              </p:nvGrpSpPr>
              <p:grpSpPr>
                <a:xfrm>
                  <a:off x="2292350" y="1978025"/>
                  <a:ext cx="533400" cy="542925"/>
                  <a:chOff x="1701800" y="1374775"/>
                  <a:chExt cx="533400" cy="542925"/>
                </a:xfrm>
                <a:grpFill/>
              </p:grpSpPr>
              <p:sp>
                <p:nvSpPr>
                  <p:cNvPr id="372" name="Rectangle 371">
                    <a:extLst>
                      <a:ext uri="{FF2B5EF4-FFF2-40B4-BE49-F238E27FC236}">
                        <a16:creationId xmlns:a16="http://schemas.microsoft.com/office/drawing/2014/main" id="{A3D95B40-9FD4-45D8-B0D5-5602EF6624F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2F4993C-3A63-47D1-B7BD-DA6C4FDE9E6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4" name="Rectangle 373">
                    <a:extLst>
                      <a:ext uri="{FF2B5EF4-FFF2-40B4-BE49-F238E27FC236}">
                        <a16:creationId xmlns:a16="http://schemas.microsoft.com/office/drawing/2014/main" id="{24245287-9038-409E-8D32-F736D3C00CA5}"/>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5" name="Rectangle 374">
                    <a:extLst>
                      <a:ext uri="{FF2B5EF4-FFF2-40B4-BE49-F238E27FC236}">
                        <a16:creationId xmlns:a16="http://schemas.microsoft.com/office/drawing/2014/main" id="{17DA18C8-ED11-480C-BB9C-23DDF5ACFA7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5" name="Group 304">
                <a:extLst>
                  <a:ext uri="{FF2B5EF4-FFF2-40B4-BE49-F238E27FC236}">
                    <a16:creationId xmlns:a16="http://schemas.microsoft.com/office/drawing/2014/main" id="{830AE248-86E9-423D-BA2A-A052C7A333A4}"/>
                  </a:ext>
                </a:extLst>
              </p:cNvPr>
              <p:cNvGrpSpPr/>
              <p:nvPr/>
            </p:nvGrpSpPr>
            <p:grpSpPr>
              <a:xfrm>
                <a:off x="1701800" y="2574925"/>
                <a:ext cx="1123950" cy="1146175"/>
                <a:chOff x="1701800" y="1374775"/>
                <a:chExt cx="1123950" cy="1146175"/>
              </a:xfrm>
              <a:grpFill/>
            </p:grpSpPr>
            <p:grpSp>
              <p:nvGrpSpPr>
                <p:cNvPr id="348" name="Group 347">
                  <a:extLst>
                    <a:ext uri="{FF2B5EF4-FFF2-40B4-BE49-F238E27FC236}">
                      <a16:creationId xmlns:a16="http://schemas.microsoft.com/office/drawing/2014/main" id="{165AFA37-7E47-431C-883A-E944AF707F18}"/>
                    </a:ext>
                  </a:extLst>
                </p:cNvPr>
                <p:cNvGrpSpPr/>
                <p:nvPr/>
              </p:nvGrpSpPr>
              <p:grpSpPr>
                <a:xfrm>
                  <a:off x="1701800" y="1374775"/>
                  <a:ext cx="533400" cy="542925"/>
                  <a:chOff x="1701800" y="1374775"/>
                  <a:chExt cx="533400" cy="542925"/>
                </a:xfrm>
                <a:grpFill/>
              </p:grpSpPr>
              <p:sp>
                <p:nvSpPr>
                  <p:cNvPr id="364" name="Rectangle 363">
                    <a:extLst>
                      <a:ext uri="{FF2B5EF4-FFF2-40B4-BE49-F238E27FC236}">
                        <a16:creationId xmlns:a16="http://schemas.microsoft.com/office/drawing/2014/main" id="{80CBD04B-E7AD-45C7-AC27-34390D30A6A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id="{E5DBB9BD-FFD6-4083-99D3-4CB5076E9EBE}"/>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6" name="Rectangle 365">
                    <a:extLst>
                      <a:ext uri="{FF2B5EF4-FFF2-40B4-BE49-F238E27FC236}">
                        <a16:creationId xmlns:a16="http://schemas.microsoft.com/office/drawing/2014/main" id="{44914F9D-E40B-459A-B99B-FD502266A7B8}"/>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id="{53FB6440-491A-47C4-A880-50A4B618EC59}"/>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49" name="Group 348">
                  <a:extLst>
                    <a:ext uri="{FF2B5EF4-FFF2-40B4-BE49-F238E27FC236}">
                      <a16:creationId xmlns:a16="http://schemas.microsoft.com/office/drawing/2014/main" id="{8EF5544D-0D2E-4743-B306-C1BBC5690D45}"/>
                    </a:ext>
                  </a:extLst>
                </p:cNvPr>
                <p:cNvGrpSpPr/>
                <p:nvPr/>
              </p:nvGrpSpPr>
              <p:grpSpPr>
                <a:xfrm>
                  <a:off x="1701800" y="1978025"/>
                  <a:ext cx="533400" cy="542925"/>
                  <a:chOff x="1701800" y="1374775"/>
                  <a:chExt cx="533400" cy="542925"/>
                </a:xfrm>
                <a:grpFill/>
              </p:grpSpPr>
              <p:sp>
                <p:nvSpPr>
                  <p:cNvPr id="360" name="Rectangle 359">
                    <a:extLst>
                      <a:ext uri="{FF2B5EF4-FFF2-40B4-BE49-F238E27FC236}">
                        <a16:creationId xmlns:a16="http://schemas.microsoft.com/office/drawing/2014/main" id="{7B7AFF33-F718-465D-97E4-D289233B7F8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1" name="Rectangle 360">
                    <a:extLst>
                      <a:ext uri="{FF2B5EF4-FFF2-40B4-BE49-F238E27FC236}">
                        <a16:creationId xmlns:a16="http://schemas.microsoft.com/office/drawing/2014/main" id="{78D58F87-3240-4785-A705-7C4FC9A45BA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id="{0B55EC2E-4767-4475-877A-BFE35A0245E3}"/>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3" name="Rectangle 362">
                    <a:extLst>
                      <a:ext uri="{FF2B5EF4-FFF2-40B4-BE49-F238E27FC236}">
                        <a16:creationId xmlns:a16="http://schemas.microsoft.com/office/drawing/2014/main" id="{1DFEA9BE-9214-4714-9AC8-D07A8E96A33A}"/>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0" name="Group 349">
                  <a:extLst>
                    <a:ext uri="{FF2B5EF4-FFF2-40B4-BE49-F238E27FC236}">
                      <a16:creationId xmlns:a16="http://schemas.microsoft.com/office/drawing/2014/main" id="{738263A8-59BD-438E-A90B-72E4561EEC35}"/>
                    </a:ext>
                  </a:extLst>
                </p:cNvPr>
                <p:cNvGrpSpPr/>
                <p:nvPr/>
              </p:nvGrpSpPr>
              <p:grpSpPr>
                <a:xfrm>
                  <a:off x="2292350" y="1374775"/>
                  <a:ext cx="533400" cy="542925"/>
                  <a:chOff x="1701800" y="1374775"/>
                  <a:chExt cx="533400" cy="542925"/>
                </a:xfrm>
                <a:grpFill/>
              </p:grpSpPr>
              <p:sp>
                <p:nvSpPr>
                  <p:cNvPr id="356" name="Rectangle 355">
                    <a:extLst>
                      <a:ext uri="{FF2B5EF4-FFF2-40B4-BE49-F238E27FC236}">
                        <a16:creationId xmlns:a16="http://schemas.microsoft.com/office/drawing/2014/main" id="{1881513C-9E8C-4416-B8B0-D7F47D59715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7" name="Rectangle 356">
                    <a:extLst>
                      <a:ext uri="{FF2B5EF4-FFF2-40B4-BE49-F238E27FC236}">
                        <a16:creationId xmlns:a16="http://schemas.microsoft.com/office/drawing/2014/main" id="{89C4D86A-319B-4E79-A831-375553F97FE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8" name="Rectangle 357">
                    <a:extLst>
                      <a:ext uri="{FF2B5EF4-FFF2-40B4-BE49-F238E27FC236}">
                        <a16:creationId xmlns:a16="http://schemas.microsoft.com/office/drawing/2014/main" id="{7225FB97-7745-4454-A117-8FFC115FD5A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391AA4C4-00AB-46F2-98CE-29BE2F989E03}"/>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1" name="Group 350">
                  <a:extLst>
                    <a:ext uri="{FF2B5EF4-FFF2-40B4-BE49-F238E27FC236}">
                      <a16:creationId xmlns:a16="http://schemas.microsoft.com/office/drawing/2014/main" id="{CD0FFF42-9BA0-46B6-BE37-583F05B1213C}"/>
                    </a:ext>
                  </a:extLst>
                </p:cNvPr>
                <p:cNvGrpSpPr/>
                <p:nvPr/>
              </p:nvGrpSpPr>
              <p:grpSpPr>
                <a:xfrm>
                  <a:off x="2292350" y="1978025"/>
                  <a:ext cx="533400" cy="542925"/>
                  <a:chOff x="1701800" y="1374775"/>
                  <a:chExt cx="533400" cy="542925"/>
                </a:xfrm>
                <a:grpFill/>
              </p:grpSpPr>
              <p:sp>
                <p:nvSpPr>
                  <p:cNvPr id="352" name="Rectangle 351">
                    <a:extLst>
                      <a:ext uri="{FF2B5EF4-FFF2-40B4-BE49-F238E27FC236}">
                        <a16:creationId xmlns:a16="http://schemas.microsoft.com/office/drawing/2014/main" id="{4F41BC9F-A126-4197-AEFE-A521A432B29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3" name="Rectangle 352">
                    <a:extLst>
                      <a:ext uri="{FF2B5EF4-FFF2-40B4-BE49-F238E27FC236}">
                        <a16:creationId xmlns:a16="http://schemas.microsoft.com/office/drawing/2014/main" id="{147DDF83-8690-4C56-9069-97A34FBB017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4" name="Rectangle 353">
                    <a:extLst>
                      <a:ext uri="{FF2B5EF4-FFF2-40B4-BE49-F238E27FC236}">
                        <a16:creationId xmlns:a16="http://schemas.microsoft.com/office/drawing/2014/main" id="{3C99095D-D25C-4271-9796-1FD177F7FB8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5" name="Rectangle 354">
                    <a:extLst>
                      <a:ext uri="{FF2B5EF4-FFF2-40B4-BE49-F238E27FC236}">
                        <a16:creationId xmlns:a16="http://schemas.microsoft.com/office/drawing/2014/main" id="{4B545B5D-6C14-42D1-9B6D-9432F9021F2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6" name="Group 305">
                <a:extLst>
                  <a:ext uri="{FF2B5EF4-FFF2-40B4-BE49-F238E27FC236}">
                    <a16:creationId xmlns:a16="http://schemas.microsoft.com/office/drawing/2014/main" id="{78C2359D-5C30-4628-A7D0-5CCB0249E267}"/>
                  </a:ext>
                </a:extLst>
              </p:cNvPr>
              <p:cNvGrpSpPr/>
              <p:nvPr/>
            </p:nvGrpSpPr>
            <p:grpSpPr>
              <a:xfrm>
                <a:off x="2895600" y="2574925"/>
                <a:ext cx="1123950" cy="1146175"/>
                <a:chOff x="1701800" y="1374775"/>
                <a:chExt cx="1123950" cy="1146175"/>
              </a:xfrm>
              <a:grpFill/>
            </p:grpSpPr>
            <p:grpSp>
              <p:nvGrpSpPr>
                <p:cNvPr id="328" name="Group 327">
                  <a:extLst>
                    <a:ext uri="{FF2B5EF4-FFF2-40B4-BE49-F238E27FC236}">
                      <a16:creationId xmlns:a16="http://schemas.microsoft.com/office/drawing/2014/main" id="{26765BFE-49B2-407B-821B-30E16D683257}"/>
                    </a:ext>
                  </a:extLst>
                </p:cNvPr>
                <p:cNvGrpSpPr/>
                <p:nvPr/>
              </p:nvGrpSpPr>
              <p:grpSpPr>
                <a:xfrm>
                  <a:off x="1701800" y="1374775"/>
                  <a:ext cx="533400" cy="542925"/>
                  <a:chOff x="1701800" y="1374775"/>
                  <a:chExt cx="533400" cy="542925"/>
                </a:xfrm>
                <a:grpFill/>
              </p:grpSpPr>
              <p:sp>
                <p:nvSpPr>
                  <p:cNvPr id="344" name="Rectangle 343">
                    <a:extLst>
                      <a:ext uri="{FF2B5EF4-FFF2-40B4-BE49-F238E27FC236}">
                        <a16:creationId xmlns:a16="http://schemas.microsoft.com/office/drawing/2014/main" id="{55A4FDE2-D5B6-45F2-9144-DF528E8337E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A3B0ACE-A787-494B-B23F-195A25425C8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6" name="Rectangle 345">
                    <a:extLst>
                      <a:ext uri="{FF2B5EF4-FFF2-40B4-BE49-F238E27FC236}">
                        <a16:creationId xmlns:a16="http://schemas.microsoft.com/office/drawing/2014/main" id="{503D7E16-050D-4102-80AD-AA5E0E4C91F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7" name="Rectangle 346">
                    <a:extLst>
                      <a:ext uri="{FF2B5EF4-FFF2-40B4-BE49-F238E27FC236}">
                        <a16:creationId xmlns:a16="http://schemas.microsoft.com/office/drawing/2014/main" id="{3B32386D-C17D-4D3A-B444-CF00829EE107}"/>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29" name="Group 328">
                  <a:extLst>
                    <a:ext uri="{FF2B5EF4-FFF2-40B4-BE49-F238E27FC236}">
                      <a16:creationId xmlns:a16="http://schemas.microsoft.com/office/drawing/2014/main" id="{CE4AA769-054D-4F5A-ACBF-5EA5321CEB94}"/>
                    </a:ext>
                  </a:extLst>
                </p:cNvPr>
                <p:cNvGrpSpPr/>
                <p:nvPr/>
              </p:nvGrpSpPr>
              <p:grpSpPr>
                <a:xfrm>
                  <a:off x="1701800" y="1978025"/>
                  <a:ext cx="533400" cy="542925"/>
                  <a:chOff x="1701800" y="1374775"/>
                  <a:chExt cx="533400" cy="542925"/>
                </a:xfrm>
                <a:grpFill/>
              </p:grpSpPr>
              <p:sp>
                <p:nvSpPr>
                  <p:cNvPr id="340" name="Rectangle 339">
                    <a:extLst>
                      <a:ext uri="{FF2B5EF4-FFF2-40B4-BE49-F238E27FC236}">
                        <a16:creationId xmlns:a16="http://schemas.microsoft.com/office/drawing/2014/main" id="{84196E5F-B3E1-4322-9F16-2143AF78B14C}"/>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id="{2593DDCF-0919-4662-9420-41D218E478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id="{2581C9B6-9970-4B24-AC8B-1C805456E03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3" name="Rectangle 342">
                    <a:extLst>
                      <a:ext uri="{FF2B5EF4-FFF2-40B4-BE49-F238E27FC236}">
                        <a16:creationId xmlns:a16="http://schemas.microsoft.com/office/drawing/2014/main" id="{59A4811B-BBC1-4BEF-9B16-590720E3E21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0" name="Group 329">
                  <a:extLst>
                    <a:ext uri="{FF2B5EF4-FFF2-40B4-BE49-F238E27FC236}">
                      <a16:creationId xmlns:a16="http://schemas.microsoft.com/office/drawing/2014/main" id="{4E2A99E0-BD32-4AF0-965D-CC268FCE73D2}"/>
                    </a:ext>
                  </a:extLst>
                </p:cNvPr>
                <p:cNvGrpSpPr/>
                <p:nvPr/>
              </p:nvGrpSpPr>
              <p:grpSpPr>
                <a:xfrm>
                  <a:off x="2292350" y="1374775"/>
                  <a:ext cx="533400" cy="542925"/>
                  <a:chOff x="1701800" y="1374775"/>
                  <a:chExt cx="533400" cy="542925"/>
                </a:xfrm>
                <a:grpFill/>
              </p:grpSpPr>
              <p:sp>
                <p:nvSpPr>
                  <p:cNvPr id="336" name="Rectangle 335">
                    <a:extLst>
                      <a:ext uri="{FF2B5EF4-FFF2-40B4-BE49-F238E27FC236}">
                        <a16:creationId xmlns:a16="http://schemas.microsoft.com/office/drawing/2014/main" id="{7FFFBE0F-511E-4376-BF20-460B862362A9}"/>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4C5F9D9A-7C5F-44A6-9D13-FB9A0634E06C}"/>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id="{EA3EA1E6-ACE4-41B3-8C00-4E1E2B7C795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17205E3C-2865-4482-AAE8-808BEFF4CD5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1" name="Group 330">
                  <a:extLst>
                    <a:ext uri="{FF2B5EF4-FFF2-40B4-BE49-F238E27FC236}">
                      <a16:creationId xmlns:a16="http://schemas.microsoft.com/office/drawing/2014/main" id="{7194674C-38F8-4341-82BF-E9062188FFC8}"/>
                    </a:ext>
                  </a:extLst>
                </p:cNvPr>
                <p:cNvGrpSpPr/>
                <p:nvPr/>
              </p:nvGrpSpPr>
              <p:grpSpPr>
                <a:xfrm>
                  <a:off x="2292350" y="1978025"/>
                  <a:ext cx="533400" cy="542925"/>
                  <a:chOff x="1701800" y="1374775"/>
                  <a:chExt cx="533400" cy="542925"/>
                </a:xfrm>
                <a:grpFill/>
              </p:grpSpPr>
              <p:sp>
                <p:nvSpPr>
                  <p:cNvPr id="332" name="Rectangle 331">
                    <a:extLst>
                      <a:ext uri="{FF2B5EF4-FFF2-40B4-BE49-F238E27FC236}">
                        <a16:creationId xmlns:a16="http://schemas.microsoft.com/office/drawing/2014/main" id="{3C4D0DBF-9D43-4111-9607-51157A2CA0E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id="{11728D37-A7EB-4E0B-98ED-EE39B0DC75A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id="{B65CE67F-ADD8-4B94-925A-BE33429B0956}"/>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id="{1335DB50-A54B-4746-82D6-23B97FCD6DB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7" name="Group 306">
                <a:extLst>
                  <a:ext uri="{FF2B5EF4-FFF2-40B4-BE49-F238E27FC236}">
                    <a16:creationId xmlns:a16="http://schemas.microsoft.com/office/drawing/2014/main" id="{2944E301-463A-4426-8826-4414EFE2D383}"/>
                  </a:ext>
                </a:extLst>
              </p:cNvPr>
              <p:cNvGrpSpPr/>
              <p:nvPr/>
            </p:nvGrpSpPr>
            <p:grpSpPr>
              <a:xfrm>
                <a:off x="2895600" y="1374775"/>
                <a:ext cx="1123950" cy="1146175"/>
                <a:chOff x="1701800" y="1374775"/>
                <a:chExt cx="1123950" cy="1146175"/>
              </a:xfrm>
              <a:grpFill/>
            </p:grpSpPr>
            <p:grpSp>
              <p:nvGrpSpPr>
                <p:cNvPr id="308" name="Group 307">
                  <a:extLst>
                    <a:ext uri="{FF2B5EF4-FFF2-40B4-BE49-F238E27FC236}">
                      <a16:creationId xmlns:a16="http://schemas.microsoft.com/office/drawing/2014/main" id="{ECE604EE-3587-46C7-8102-BA45921EEBD8}"/>
                    </a:ext>
                  </a:extLst>
                </p:cNvPr>
                <p:cNvGrpSpPr/>
                <p:nvPr/>
              </p:nvGrpSpPr>
              <p:grpSpPr>
                <a:xfrm>
                  <a:off x="1701800" y="1374775"/>
                  <a:ext cx="533400" cy="542925"/>
                  <a:chOff x="1701800" y="1374775"/>
                  <a:chExt cx="533400" cy="542925"/>
                </a:xfrm>
                <a:grpFill/>
              </p:grpSpPr>
              <p:sp>
                <p:nvSpPr>
                  <p:cNvPr id="324" name="Rectangle 323">
                    <a:extLst>
                      <a:ext uri="{FF2B5EF4-FFF2-40B4-BE49-F238E27FC236}">
                        <a16:creationId xmlns:a16="http://schemas.microsoft.com/office/drawing/2014/main" id="{43B15592-6A68-4306-A1D6-66782D3AC14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id="{C4491204-E9CB-4616-BAA6-3E5DE2059F13}"/>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id="{83F50058-9CC1-4704-B164-CF06D6286E0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3A93D9BE-671D-4117-9729-40693D47DE7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09" name="Group 308">
                  <a:extLst>
                    <a:ext uri="{FF2B5EF4-FFF2-40B4-BE49-F238E27FC236}">
                      <a16:creationId xmlns:a16="http://schemas.microsoft.com/office/drawing/2014/main" id="{810B66FA-11D3-4891-985E-52B2B485603B}"/>
                    </a:ext>
                  </a:extLst>
                </p:cNvPr>
                <p:cNvGrpSpPr/>
                <p:nvPr/>
              </p:nvGrpSpPr>
              <p:grpSpPr>
                <a:xfrm>
                  <a:off x="1701800" y="1978025"/>
                  <a:ext cx="533400" cy="542925"/>
                  <a:chOff x="1701800" y="1374775"/>
                  <a:chExt cx="533400" cy="542925"/>
                </a:xfrm>
                <a:grpFill/>
              </p:grpSpPr>
              <p:sp>
                <p:nvSpPr>
                  <p:cNvPr id="320" name="Rectangle 319">
                    <a:extLst>
                      <a:ext uri="{FF2B5EF4-FFF2-40B4-BE49-F238E27FC236}">
                        <a16:creationId xmlns:a16="http://schemas.microsoft.com/office/drawing/2014/main" id="{7E987185-1DCF-4DA8-88E2-A3582B859D18}"/>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8D1B9639-87F4-4CE0-B82D-CB4E69CED2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id="{455EE062-DB0E-4857-972B-F8F8F7C80AB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F3FF3132-C43B-423F-8053-CC99AD17D35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0" name="Group 309">
                  <a:extLst>
                    <a:ext uri="{FF2B5EF4-FFF2-40B4-BE49-F238E27FC236}">
                      <a16:creationId xmlns:a16="http://schemas.microsoft.com/office/drawing/2014/main" id="{1A122350-65A5-415E-AFD3-25DA4482C239}"/>
                    </a:ext>
                  </a:extLst>
                </p:cNvPr>
                <p:cNvGrpSpPr/>
                <p:nvPr/>
              </p:nvGrpSpPr>
              <p:grpSpPr>
                <a:xfrm>
                  <a:off x="2292350" y="1374775"/>
                  <a:ext cx="533400" cy="542925"/>
                  <a:chOff x="1701800" y="1374775"/>
                  <a:chExt cx="533400" cy="542925"/>
                </a:xfrm>
                <a:grpFill/>
              </p:grpSpPr>
              <p:sp>
                <p:nvSpPr>
                  <p:cNvPr id="316" name="Rectangle 315">
                    <a:extLst>
                      <a:ext uri="{FF2B5EF4-FFF2-40B4-BE49-F238E27FC236}">
                        <a16:creationId xmlns:a16="http://schemas.microsoft.com/office/drawing/2014/main" id="{9C7404DE-0726-47A6-AF7C-A11429B7302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7" name="Rectangle 316">
                    <a:extLst>
                      <a:ext uri="{FF2B5EF4-FFF2-40B4-BE49-F238E27FC236}">
                        <a16:creationId xmlns:a16="http://schemas.microsoft.com/office/drawing/2014/main" id="{8547117A-A627-480A-BD26-509329E9169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8" name="Rectangle 317">
                    <a:extLst>
                      <a:ext uri="{FF2B5EF4-FFF2-40B4-BE49-F238E27FC236}">
                        <a16:creationId xmlns:a16="http://schemas.microsoft.com/office/drawing/2014/main" id="{659D6485-87AC-4166-90E0-907C7A7124DD}"/>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79E9E396-E40A-4632-84FE-AA497036A74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1" name="Group 310">
                  <a:extLst>
                    <a:ext uri="{FF2B5EF4-FFF2-40B4-BE49-F238E27FC236}">
                      <a16:creationId xmlns:a16="http://schemas.microsoft.com/office/drawing/2014/main" id="{97FB4652-E3D4-4F75-B018-7AB72C5B61F6}"/>
                    </a:ext>
                  </a:extLst>
                </p:cNvPr>
                <p:cNvGrpSpPr/>
                <p:nvPr/>
              </p:nvGrpSpPr>
              <p:grpSpPr>
                <a:xfrm>
                  <a:off x="2292350" y="1978025"/>
                  <a:ext cx="533400" cy="542925"/>
                  <a:chOff x="1701800" y="1374775"/>
                  <a:chExt cx="533400" cy="542925"/>
                </a:xfrm>
                <a:grpFill/>
              </p:grpSpPr>
              <p:sp>
                <p:nvSpPr>
                  <p:cNvPr id="312" name="Rectangle 311">
                    <a:extLst>
                      <a:ext uri="{FF2B5EF4-FFF2-40B4-BE49-F238E27FC236}">
                        <a16:creationId xmlns:a16="http://schemas.microsoft.com/office/drawing/2014/main" id="{23F917C7-B0E7-4E26-A7A4-1C703AE9E2A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3" name="Rectangle 312">
                    <a:extLst>
                      <a:ext uri="{FF2B5EF4-FFF2-40B4-BE49-F238E27FC236}">
                        <a16:creationId xmlns:a16="http://schemas.microsoft.com/office/drawing/2014/main" id="{C08B0E44-0930-4E90-B2B9-5BEAA58BCB8D}"/>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4" name="Rectangle 313">
                    <a:extLst>
                      <a:ext uri="{FF2B5EF4-FFF2-40B4-BE49-F238E27FC236}">
                        <a16:creationId xmlns:a16="http://schemas.microsoft.com/office/drawing/2014/main" id="{FCBAD7B6-72E9-4404-8B79-3F805F320390}"/>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5" name="Rectangle 314">
                    <a:extLst>
                      <a:ext uri="{FF2B5EF4-FFF2-40B4-BE49-F238E27FC236}">
                        <a16:creationId xmlns:a16="http://schemas.microsoft.com/office/drawing/2014/main" id="{4BB75612-D986-4D0F-B799-BB5F0BB487D4}"/>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sp>
          <p:nvSpPr>
            <p:cNvPr id="196" name="Isosceles Triangle 195">
              <a:extLst>
                <a:ext uri="{FF2B5EF4-FFF2-40B4-BE49-F238E27FC236}">
                  <a16:creationId xmlns:a16="http://schemas.microsoft.com/office/drawing/2014/main" id="{8B40E16D-7DC3-470A-BB37-BF8E8A07B646}"/>
                </a:ext>
              </a:extLst>
            </p:cNvPr>
            <p:cNvSpPr/>
            <p:nvPr/>
          </p:nvSpPr>
          <p:spPr>
            <a:xfrm rot="5400000">
              <a:off x="4635328" y="3053448"/>
              <a:ext cx="1623207" cy="1201058"/>
            </a:xfrm>
            <a:prstGeom prst="triangle">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vert="vert270" lIns="0" tIns="0" rIns="0" bIns="0" rtlCol="0" anchor="ctr"/>
            <a:lstStyle/>
            <a:p>
              <a:pPr marL="84138"/>
              <a:r>
                <a:rPr lang="en-US" sz="1400" dirty="0"/>
                <a:t>HTTP</a:t>
              </a:r>
            </a:p>
            <a:p>
              <a:pPr marL="84138"/>
              <a:r>
                <a:rPr lang="en-US" sz="1400" dirty="0"/>
                <a:t>AMQP</a:t>
              </a:r>
            </a:p>
          </p:txBody>
        </p:sp>
        <p:sp>
          <p:nvSpPr>
            <p:cNvPr id="198" name="Rectangle 197">
              <a:extLst>
                <a:ext uri="{FF2B5EF4-FFF2-40B4-BE49-F238E27FC236}">
                  <a16:creationId xmlns:a16="http://schemas.microsoft.com/office/drawing/2014/main" id="{D87FA665-28EA-45A3-A5A8-8D61FEE0EC5C}"/>
                </a:ext>
              </a:extLst>
            </p:cNvPr>
            <p:cNvSpPr/>
            <p:nvPr/>
          </p:nvSpPr>
          <p:spPr>
            <a:xfrm>
              <a:off x="6172580" y="2243181"/>
              <a:ext cx="2346887" cy="2584239"/>
            </a:xfrm>
            <a:prstGeom prst="rect">
              <a:avLst/>
            </a:prstGeom>
            <a:solidFill>
              <a:srgbClr val="E6E6E6"/>
            </a:solidFill>
            <a:ln w="19050">
              <a:solidFill>
                <a:srgbClr val="D2D2D2"/>
              </a:solidFill>
            </a:ln>
          </p:spPr>
          <p:style>
            <a:lnRef idx="2">
              <a:schemeClr val="dk1"/>
            </a:lnRef>
            <a:fillRef idx="1">
              <a:schemeClr val="lt1"/>
            </a:fillRef>
            <a:effectRef idx="0">
              <a:schemeClr val="dk1"/>
            </a:effectRef>
            <a:fontRef idx="minor">
              <a:schemeClr val="dk1"/>
            </a:fontRef>
          </p:style>
          <p:txBody>
            <a:bodyPr tIns="108000" rtlCol="0" anchor="t"/>
            <a:lstStyle/>
            <a:p>
              <a:pPr algn="ctr"/>
              <a:r>
                <a:rPr lang="en-US" sz="1800" dirty="0"/>
                <a:t>Azure Event Hubs</a:t>
              </a:r>
            </a:p>
          </p:txBody>
        </p:sp>
        <p:sp>
          <p:nvSpPr>
            <p:cNvPr id="199" name="Rectangle 198">
              <a:extLst>
                <a:ext uri="{FF2B5EF4-FFF2-40B4-BE49-F238E27FC236}">
                  <a16:creationId xmlns:a16="http://schemas.microsoft.com/office/drawing/2014/main" id="{7181DB45-FC47-427E-93E4-C42AEA879E41}"/>
                </a:ext>
              </a:extLst>
            </p:cNvPr>
            <p:cNvSpPr/>
            <p:nvPr/>
          </p:nvSpPr>
          <p:spPr>
            <a:xfrm>
              <a:off x="6383369" y="2773849"/>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1</a:t>
              </a:r>
            </a:p>
          </p:txBody>
        </p:sp>
        <p:sp>
          <p:nvSpPr>
            <p:cNvPr id="200" name="Rectangle 199">
              <a:extLst>
                <a:ext uri="{FF2B5EF4-FFF2-40B4-BE49-F238E27FC236}">
                  <a16:creationId xmlns:a16="http://schemas.microsoft.com/office/drawing/2014/main" id="{7999BE3E-5B68-4B9D-B586-E3BB1CBFD6F2}"/>
                </a:ext>
              </a:extLst>
            </p:cNvPr>
            <p:cNvSpPr/>
            <p:nvPr/>
          </p:nvSpPr>
          <p:spPr>
            <a:xfrm>
              <a:off x="6383369" y="3273475"/>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2</a:t>
              </a:r>
            </a:p>
          </p:txBody>
        </p:sp>
        <p:sp>
          <p:nvSpPr>
            <p:cNvPr id="201" name="Rectangle 200">
              <a:extLst>
                <a:ext uri="{FF2B5EF4-FFF2-40B4-BE49-F238E27FC236}">
                  <a16:creationId xmlns:a16="http://schemas.microsoft.com/office/drawing/2014/main" id="{2D13490F-D849-4F39-9CAA-71A94B99A8C5}"/>
                </a:ext>
              </a:extLst>
            </p:cNvPr>
            <p:cNvSpPr/>
            <p:nvPr/>
          </p:nvSpPr>
          <p:spPr>
            <a:xfrm>
              <a:off x="6383369" y="3773102"/>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3</a:t>
              </a:r>
            </a:p>
          </p:txBody>
        </p:sp>
        <p:sp>
          <p:nvSpPr>
            <p:cNvPr id="202" name="Rectangle 201">
              <a:extLst>
                <a:ext uri="{FF2B5EF4-FFF2-40B4-BE49-F238E27FC236}">
                  <a16:creationId xmlns:a16="http://schemas.microsoft.com/office/drawing/2014/main" id="{667955B0-FDC7-44A4-BBCF-42329F04026B}"/>
                </a:ext>
              </a:extLst>
            </p:cNvPr>
            <p:cNvSpPr/>
            <p:nvPr/>
          </p:nvSpPr>
          <p:spPr>
            <a:xfrm>
              <a:off x="6383369" y="4272730"/>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4</a:t>
              </a:r>
            </a:p>
          </p:txBody>
        </p:sp>
        <p:cxnSp>
          <p:nvCxnSpPr>
            <p:cNvPr id="203" name="Straight Connector 202">
              <a:extLst>
                <a:ext uri="{FF2B5EF4-FFF2-40B4-BE49-F238E27FC236}">
                  <a16:creationId xmlns:a16="http://schemas.microsoft.com/office/drawing/2014/main" id="{7B15E359-F20F-4078-BBA3-DE0D3029967F}"/>
                </a:ext>
              </a:extLst>
            </p:cNvPr>
            <p:cNvCxnSpPr/>
            <p:nvPr/>
          </p:nvCxnSpPr>
          <p:spPr>
            <a:xfrm>
              <a:off x="646731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6" name="Straight Connector 205">
              <a:extLst>
                <a:ext uri="{FF2B5EF4-FFF2-40B4-BE49-F238E27FC236}">
                  <a16:creationId xmlns:a16="http://schemas.microsoft.com/office/drawing/2014/main" id="{0F375B3F-0D86-43A4-89EC-77DEE33FE05A}"/>
                </a:ext>
              </a:extLst>
            </p:cNvPr>
            <p:cNvCxnSpPr/>
            <p:nvPr/>
          </p:nvCxnSpPr>
          <p:spPr>
            <a:xfrm>
              <a:off x="649835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7" name="Straight Connector 206">
              <a:extLst>
                <a:ext uri="{FF2B5EF4-FFF2-40B4-BE49-F238E27FC236}">
                  <a16:creationId xmlns:a16="http://schemas.microsoft.com/office/drawing/2014/main" id="{CC93BD44-680D-4920-BDB3-DD2DFC2441EA}"/>
                </a:ext>
              </a:extLst>
            </p:cNvPr>
            <p:cNvCxnSpPr/>
            <p:nvPr/>
          </p:nvCxnSpPr>
          <p:spPr>
            <a:xfrm>
              <a:off x="693296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8" name="Straight Connector 207">
              <a:extLst>
                <a:ext uri="{FF2B5EF4-FFF2-40B4-BE49-F238E27FC236}">
                  <a16:creationId xmlns:a16="http://schemas.microsoft.com/office/drawing/2014/main" id="{357A65CB-B726-42F3-847C-0D9FED436D94}"/>
                </a:ext>
              </a:extLst>
            </p:cNvPr>
            <p:cNvCxnSpPr/>
            <p:nvPr/>
          </p:nvCxnSpPr>
          <p:spPr>
            <a:xfrm>
              <a:off x="690191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9" name="Straight Connector 208">
              <a:extLst>
                <a:ext uri="{FF2B5EF4-FFF2-40B4-BE49-F238E27FC236}">
                  <a16:creationId xmlns:a16="http://schemas.microsoft.com/office/drawing/2014/main" id="{0BBC6F59-AE71-431D-A728-A9FCBDB3D4D0}"/>
                </a:ext>
              </a:extLst>
            </p:cNvPr>
            <p:cNvCxnSpPr/>
            <p:nvPr/>
          </p:nvCxnSpPr>
          <p:spPr>
            <a:xfrm>
              <a:off x="652940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0" name="Straight Connector 209">
              <a:extLst>
                <a:ext uri="{FF2B5EF4-FFF2-40B4-BE49-F238E27FC236}">
                  <a16:creationId xmlns:a16="http://schemas.microsoft.com/office/drawing/2014/main" id="{B3542DE6-8E67-42B9-AB9E-FB220335167F}"/>
                </a:ext>
              </a:extLst>
            </p:cNvPr>
            <p:cNvCxnSpPr/>
            <p:nvPr/>
          </p:nvCxnSpPr>
          <p:spPr>
            <a:xfrm>
              <a:off x="656044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1" name="Straight Connector 210">
              <a:extLst>
                <a:ext uri="{FF2B5EF4-FFF2-40B4-BE49-F238E27FC236}">
                  <a16:creationId xmlns:a16="http://schemas.microsoft.com/office/drawing/2014/main" id="{48EAC79A-A902-4F3E-BABA-529C6C34AB88}"/>
                </a:ext>
              </a:extLst>
            </p:cNvPr>
            <p:cNvCxnSpPr/>
            <p:nvPr/>
          </p:nvCxnSpPr>
          <p:spPr>
            <a:xfrm>
              <a:off x="659148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2" name="Straight Connector 211">
              <a:extLst>
                <a:ext uri="{FF2B5EF4-FFF2-40B4-BE49-F238E27FC236}">
                  <a16:creationId xmlns:a16="http://schemas.microsoft.com/office/drawing/2014/main" id="{F525AC50-DBA4-4425-BFC1-50EEAE93E667}"/>
                </a:ext>
              </a:extLst>
            </p:cNvPr>
            <p:cNvCxnSpPr/>
            <p:nvPr/>
          </p:nvCxnSpPr>
          <p:spPr>
            <a:xfrm>
              <a:off x="6622529"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3" name="Straight Connector 212">
              <a:extLst>
                <a:ext uri="{FF2B5EF4-FFF2-40B4-BE49-F238E27FC236}">
                  <a16:creationId xmlns:a16="http://schemas.microsoft.com/office/drawing/2014/main" id="{7184382E-741A-44B6-8B70-FB93BF83FA4D}"/>
                </a:ext>
              </a:extLst>
            </p:cNvPr>
            <p:cNvCxnSpPr/>
            <p:nvPr/>
          </p:nvCxnSpPr>
          <p:spPr>
            <a:xfrm>
              <a:off x="6653572"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4" name="Straight Connector 213">
              <a:extLst>
                <a:ext uri="{FF2B5EF4-FFF2-40B4-BE49-F238E27FC236}">
                  <a16:creationId xmlns:a16="http://schemas.microsoft.com/office/drawing/2014/main" id="{3F348A05-799F-4B7D-9C39-87537E1E9D60}"/>
                </a:ext>
              </a:extLst>
            </p:cNvPr>
            <p:cNvCxnSpPr/>
            <p:nvPr/>
          </p:nvCxnSpPr>
          <p:spPr>
            <a:xfrm>
              <a:off x="668461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5" name="Straight Connector 214">
              <a:extLst>
                <a:ext uri="{FF2B5EF4-FFF2-40B4-BE49-F238E27FC236}">
                  <a16:creationId xmlns:a16="http://schemas.microsoft.com/office/drawing/2014/main" id="{A316AE5D-57A3-40E2-94D1-0F0413B49263}"/>
                </a:ext>
              </a:extLst>
            </p:cNvPr>
            <p:cNvCxnSpPr/>
            <p:nvPr/>
          </p:nvCxnSpPr>
          <p:spPr>
            <a:xfrm>
              <a:off x="6715658"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6" name="Straight Connector 215">
              <a:extLst>
                <a:ext uri="{FF2B5EF4-FFF2-40B4-BE49-F238E27FC236}">
                  <a16:creationId xmlns:a16="http://schemas.microsoft.com/office/drawing/2014/main" id="{3F3364AF-C1FA-41A8-AFF4-273232D83F90}"/>
                </a:ext>
              </a:extLst>
            </p:cNvPr>
            <p:cNvCxnSpPr/>
            <p:nvPr/>
          </p:nvCxnSpPr>
          <p:spPr>
            <a:xfrm>
              <a:off x="6746701"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7" name="Straight Connector 216">
              <a:extLst>
                <a:ext uri="{FF2B5EF4-FFF2-40B4-BE49-F238E27FC236}">
                  <a16:creationId xmlns:a16="http://schemas.microsoft.com/office/drawing/2014/main" id="{819CFA31-D9CE-47E1-A243-E1B00D5F83E2}"/>
                </a:ext>
              </a:extLst>
            </p:cNvPr>
            <p:cNvCxnSpPr/>
            <p:nvPr/>
          </p:nvCxnSpPr>
          <p:spPr>
            <a:xfrm>
              <a:off x="677774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8" name="Straight Connector 217">
              <a:extLst>
                <a:ext uri="{FF2B5EF4-FFF2-40B4-BE49-F238E27FC236}">
                  <a16:creationId xmlns:a16="http://schemas.microsoft.com/office/drawing/2014/main" id="{41D66DA6-B74B-4F2F-BE32-DD5AB73F15A9}"/>
                </a:ext>
              </a:extLst>
            </p:cNvPr>
            <p:cNvCxnSpPr/>
            <p:nvPr/>
          </p:nvCxnSpPr>
          <p:spPr>
            <a:xfrm>
              <a:off x="680878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1" name="Straight Connector 220">
              <a:extLst>
                <a:ext uri="{FF2B5EF4-FFF2-40B4-BE49-F238E27FC236}">
                  <a16:creationId xmlns:a16="http://schemas.microsoft.com/office/drawing/2014/main" id="{861047A3-9BAF-4F76-B3AB-E60B9196BFB0}"/>
                </a:ext>
              </a:extLst>
            </p:cNvPr>
            <p:cNvCxnSpPr/>
            <p:nvPr/>
          </p:nvCxnSpPr>
          <p:spPr>
            <a:xfrm>
              <a:off x="683983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2" name="Straight Connector 221">
              <a:extLst>
                <a:ext uri="{FF2B5EF4-FFF2-40B4-BE49-F238E27FC236}">
                  <a16:creationId xmlns:a16="http://schemas.microsoft.com/office/drawing/2014/main" id="{1EB33363-D65E-4249-84A7-2B95D14DE0CE}"/>
                </a:ext>
              </a:extLst>
            </p:cNvPr>
            <p:cNvCxnSpPr/>
            <p:nvPr/>
          </p:nvCxnSpPr>
          <p:spPr>
            <a:xfrm>
              <a:off x="687087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3" name="Straight Connector 222">
              <a:extLst>
                <a:ext uri="{FF2B5EF4-FFF2-40B4-BE49-F238E27FC236}">
                  <a16:creationId xmlns:a16="http://schemas.microsoft.com/office/drawing/2014/main" id="{96514BFF-D302-4B87-9462-FFE0514BAA51}"/>
                </a:ext>
              </a:extLst>
            </p:cNvPr>
            <p:cNvCxnSpPr/>
            <p:nvPr/>
          </p:nvCxnSpPr>
          <p:spPr>
            <a:xfrm>
              <a:off x="646731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4" name="Straight Connector 223">
              <a:extLst>
                <a:ext uri="{FF2B5EF4-FFF2-40B4-BE49-F238E27FC236}">
                  <a16:creationId xmlns:a16="http://schemas.microsoft.com/office/drawing/2014/main" id="{65997BA6-6432-4B26-A5CF-BD8BA390409C}"/>
                </a:ext>
              </a:extLst>
            </p:cNvPr>
            <p:cNvCxnSpPr/>
            <p:nvPr/>
          </p:nvCxnSpPr>
          <p:spPr>
            <a:xfrm>
              <a:off x="649639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5" name="Straight Connector 224">
              <a:extLst>
                <a:ext uri="{FF2B5EF4-FFF2-40B4-BE49-F238E27FC236}">
                  <a16:creationId xmlns:a16="http://schemas.microsoft.com/office/drawing/2014/main" id="{FB8E56FA-B38F-4A68-80D3-62FCECAAF623}"/>
                </a:ext>
              </a:extLst>
            </p:cNvPr>
            <p:cNvCxnSpPr/>
            <p:nvPr/>
          </p:nvCxnSpPr>
          <p:spPr>
            <a:xfrm>
              <a:off x="652546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6" name="Straight Connector 225">
              <a:extLst>
                <a:ext uri="{FF2B5EF4-FFF2-40B4-BE49-F238E27FC236}">
                  <a16:creationId xmlns:a16="http://schemas.microsoft.com/office/drawing/2014/main" id="{DA640696-C5D1-478D-8D12-019D9D12F320}"/>
                </a:ext>
              </a:extLst>
            </p:cNvPr>
            <p:cNvCxnSpPr/>
            <p:nvPr/>
          </p:nvCxnSpPr>
          <p:spPr>
            <a:xfrm>
              <a:off x="655454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7" name="Straight Connector 226">
              <a:extLst>
                <a:ext uri="{FF2B5EF4-FFF2-40B4-BE49-F238E27FC236}">
                  <a16:creationId xmlns:a16="http://schemas.microsoft.com/office/drawing/2014/main" id="{06CBD00B-40BF-461C-B412-82B5B37D651E}"/>
                </a:ext>
              </a:extLst>
            </p:cNvPr>
            <p:cNvCxnSpPr/>
            <p:nvPr/>
          </p:nvCxnSpPr>
          <p:spPr>
            <a:xfrm>
              <a:off x="658361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8" name="Straight Connector 227">
              <a:extLst>
                <a:ext uri="{FF2B5EF4-FFF2-40B4-BE49-F238E27FC236}">
                  <a16:creationId xmlns:a16="http://schemas.microsoft.com/office/drawing/2014/main" id="{EAB99C9C-A811-4475-B48C-25740BEF8308}"/>
                </a:ext>
              </a:extLst>
            </p:cNvPr>
            <p:cNvCxnSpPr/>
            <p:nvPr/>
          </p:nvCxnSpPr>
          <p:spPr>
            <a:xfrm>
              <a:off x="661269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9" name="Straight Connector 228">
              <a:extLst>
                <a:ext uri="{FF2B5EF4-FFF2-40B4-BE49-F238E27FC236}">
                  <a16:creationId xmlns:a16="http://schemas.microsoft.com/office/drawing/2014/main" id="{AE78F74F-7731-41E3-807C-3D5DEB84FD6D}"/>
                </a:ext>
              </a:extLst>
            </p:cNvPr>
            <p:cNvCxnSpPr/>
            <p:nvPr/>
          </p:nvCxnSpPr>
          <p:spPr>
            <a:xfrm>
              <a:off x="664177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0" name="Straight Connector 229">
              <a:extLst>
                <a:ext uri="{FF2B5EF4-FFF2-40B4-BE49-F238E27FC236}">
                  <a16:creationId xmlns:a16="http://schemas.microsoft.com/office/drawing/2014/main" id="{E25C9CD2-3B6C-496E-AB94-15222BA81486}"/>
                </a:ext>
              </a:extLst>
            </p:cNvPr>
            <p:cNvCxnSpPr/>
            <p:nvPr/>
          </p:nvCxnSpPr>
          <p:spPr>
            <a:xfrm>
              <a:off x="667084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1" name="Straight Connector 230">
              <a:extLst>
                <a:ext uri="{FF2B5EF4-FFF2-40B4-BE49-F238E27FC236}">
                  <a16:creationId xmlns:a16="http://schemas.microsoft.com/office/drawing/2014/main" id="{F0ABFD8D-AE13-48AA-83F8-18953047F780}"/>
                </a:ext>
              </a:extLst>
            </p:cNvPr>
            <p:cNvCxnSpPr/>
            <p:nvPr/>
          </p:nvCxnSpPr>
          <p:spPr>
            <a:xfrm>
              <a:off x="669992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2" name="Straight Connector 231">
              <a:extLst>
                <a:ext uri="{FF2B5EF4-FFF2-40B4-BE49-F238E27FC236}">
                  <a16:creationId xmlns:a16="http://schemas.microsoft.com/office/drawing/2014/main" id="{33199778-AC6B-4046-AC53-A5452B69F8CD}"/>
                </a:ext>
              </a:extLst>
            </p:cNvPr>
            <p:cNvCxnSpPr/>
            <p:nvPr/>
          </p:nvCxnSpPr>
          <p:spPr>
            <a:xfrm>
              <a:off x="672899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3" name="Straight Connector 232">
              <a:extLst>
                <a:ext uri="{FF2B5EF4-FFF2-40B4-BE49-F238E27FC236}">
                  <a16:creationId xmlns:a16="http://schemas.microsoft.com/office/drawing/2014/main" id="{CCEE18F9-87B7-44EA-A8A7-0077FFD90E00}"/>
                </a:ext>
              </a:extLst>
            </p:cNvPr>
            <p:cNvCxnSpPr/>
            <p:nvPr/>
          </p:nvCxnSpPr>
          <p:spPr>
            <a:xfrm>
              <a:off x="675807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5" name="Straight Connector 234">
              <a:extLst>
                <a:ext uri="{FF2B5EF4-FFF2-40B4-BE49-F238E27FC236}">
                  <a16:creationId xmlns:a16="http://schemas.microsoft.com/office/drawing/2014/main" id="{A93FDDAD-87B2-4771-BB92-F8828F2620A9}"/>
                </a:ext>
              </a:extLst>
            </p:cNvPr>
            <p:cNvCxnSpPr/>
            <p:nvPr/>
          </p:nvCxnSpPr>
          <p:spPr>
            <a:xfrm>
              <a:off x="678715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6" name="Straight Connector 235">
              <a:extLst>
                <a:ext uri="{FF2B5EF4-FFF2-40B4-BE49-F238E27FC236}">
                  <a16:creationId xmlns:a16="http://schemas.microsoft.com/office/drawing/2014/main" id="{0C875A20-A46C-49DC-B213-9652C946072A}"/>
                </a:ext>
              </a:extLst>
            </p:cNvPr>
            <p:cNvCxnSpPr/>
            <p:nvPr/>
          </p:nvCxnSpPr>
          <p:spPr>
            <a:xfrm>
              <a:off x="681622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7" name="Straight Connector 236">
              <a:extLst>
                <a:ext uri="{FF2B5EF4-FFF2-40B4-BE49-F238E27FC236}">
                  <a16:creationId xmlns:a16="http://schemas.microsoft.com/office/drawing/2014/main" id="{0C13392B-DEDA-4EB9-BF58-61DE2F2C7BFA}"/>
                </a:ext>
              </a:extLst>
            </p:cNvPr>
            <p:cNvCxnSpPr/>
            <p:nvPr/>
          </p:nvCxnSpPr>
          <p:spPr>
            <a:xfrm>
              <a:off x="6845299"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8" name="Straight Connector 237">
              <a:extLst>
                <a:ext uri="{FF2B5EF4-FFF2-40B4-BE49-F238E27FC236}">
                  <a16:creationId xmlns:a16="http://schemas.microsoft.com/office/drawing/2014/main" id="{7ADA3086-7D22-4938-8EE5-2F0068488B1C}"/>
                </a:ext>
              </a:extLst>
            </p:cNvPr>
            <p:cNvCxnSpPr/>
            <p:nvPr/>
          </p:nvCxnSpPr>
          <p:spPr>
            <a:xfrm>
              <a:off x="646731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0" name="Straight Connector 239">
              <a:extLst>
                <a:ext uri="{FF2B5EF4-FFF2-40B4-BE49-F238E27FC236}">
                  <a16:creationId xmlns:a16="http://schemas.microsoft.com/office/drawing/2014/main" id="{6005324E-7EBE-4D4C-BD3E-DCECFA88AC2C}"/>
                </a:ext>
              </a:extLst>
            </p:cNvPr>
            <p:cNvCxnSpPr/>
            <p:nvPr/>
          </p:nvCxnSpPr>
          <p:spPr>
            <a:xfrm>
              <a:off x="649735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1" name="Straight Connector 240">
              <a:extLst>
                <a:ext uri="{FF2B5EF4-FFF2-40B4-BE49-F238E27FC236}">
                  <a16:creationId xmlns:a16="http://schemas.microsoft.com/office/drawing/2014/main" id="{E03F6AF5-777F-4C4B-9A54-D360238412EE}"/>
                </a:ext>
              </a:extLst>
            </p:cNvPr>
            <p:cNvCxnSpPr/>
            <p:nvPr/>
          </p:nvCxnSpPr>
          <p:spPr>
            <a:xfrm>
              <a:off x="652739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3" name="Straight Connector 242">
              <a:extLst>
                <a:ext uri="{FF2B5EF4-FFF2-40B4-BE49-F238E27FC236}">
                  <a16:creationId xmlns:a16="http://schemas.microsoft.com/office/drawing/2014/main" id="{BB1738CD-B6F6-4CA5-B64E-F2E83161DD59}"/>
                </a:ext>
              </a:extLst>
            </p:cNvPr>
            <p:cNvCxnSpPr/>
            <p:nvPr/>
          </p:nvCxnSpPr>
          <p:spPr>
            <a:xfrm>
              <a:off x="655744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4" name="Straight Connector 243">
              <a:extLst>
                <a:ext uri="{FF2B5EF4-FFF2-40B4-BE49-F238E27FC236}">
                  <a16:creationId xmlns:a16="http://schemas.microsoft.com/office/drawing/2014/main" id="{7E461C7B-CC55-443E-B41E-507E0DC2990E}"/>
                </a:ext>
              </a:extLst>
            </p:cNvPr>
            <p:cNvCxnSpPr/>
            <p:nvPr/>
          </p:nvCxnSpPr>
          <p:spPr>
            <a:xfrm>
              <a:off x="658748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5" name="Straight Connector 244">
              <a:extLst>
                <a:ext uri="{FF2B5EF4-FFF2-40B4-BE49-F238E27FC236}">
                  <a16:creationId xmlns:a16="http://schemas.microsoft.com/office/drawing/2014/main" id="{F5440BA1-8AC0-46A3-8CE4-E66749F0D024}"/>
                </a:ext>
              </a:extLst>
            </p:cNvPr>
            <p:cNvCxnSpPr/>
            <p:nvPr/>
          </p:nvCxnSpPr>
          <p:spPr>
            <a:xfrm>
              <a:off x="661752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6" name="Straight Connector 245">
              <a:extLst>
                <a:ext uri="{FF2B5EF4-FFF2-40B4-BE49-F238E27FC236}">
                  <a16:creationId xmlns:a16="http://schemas.microsoft.com/office/drawing/2014/main" id="{8185A1E4-F8E2-4285-8B28-CCFFF3DED3C9}"/>
                </a:ext>
              </a:extLst>
            </p:cNvPr>
            <p:cNvCxnSpPr/>
            <p:nvPr/>
          </p:nvCxnSpPr>
          <p:spPr>
            <a:xfrm>
              <a:off x="664756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7" name="Straight Connector 246">
              <a:extLst>
                <a:ext uri="{FF2B5EF4-FFF2-40B4-BE49-F238E27FC236}">
                  <a16:creationId xmlns:a16="http://schemas.microsoft.com/office/drawing/2014/main" id="{96D284B3-1AEA-4C19-8CB1-5676EDCFFBE2}"/>
                </a:ext>
              </a:extLst>
            </p:cNvPr>
            <p:cNvCxnSpPr/>
            <p:nvPr/>
          </p:nvCxnSpPr>
          <p:spPr>
            <a:xfrm>
              <a:off x="667760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8" name="Straight Connector 247">
              <a:extLst>
                <a:ext uri="{FF2B5EF4-FFF2-40B4-BE49-F238E27FC236}">
                  <a16:creationId xmlns:a16="http://schemas.microsoft.com/office/drawing/2014/main" id="{EAC3C03A-A761-4079-B326-339E374CF8F8}"/>
                </a:ext>
              </a:extLst>
            </p:cNvPr>
            <p:cNvCxnSpPr/>
            <p:nvPr/>
          </p:nvCxnSpPr>
          <p:spPr>
            <a:xfrm>
              <a:off x="670765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9" name="Straight Connector 248">
              <a:extLst>
                <a:ext uri="{FF2B5EF4-FFF2-40B4-BE49-F238E27FC236}">
                  <a16:creationId xmlns:a16="http://schemas.microsoft.com/office/drawing/2014/main" id="{4602DE04-AA04-4259-83AE-1D80FFDC5FAA}"/>
                </a:ext>
              </a:extLst>
            </p:cNvPr>
            <p:cNvCxnSpPr/>
            <p:nvPr/>
          </p:nvCxnSpPr>
          <p:spPr>
            <a:xfrm>
              <a:off x="673769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0" name="Straight Connector 249">
              <a:extLst>
                <a:ext uri="{FF2B5EF4-FFF2-40B4-BE49-F238E27FC236}">
                  <a16:creationId xmlns:a16="http://schemas.microsoft.com/office/drawing/2014/main" id="{4CC96901-D829-4444-A6CE-13D7A6EDBA87}"/>
                </a:ext>
              </a:extLst>
            </p:cNvPr>
            <p:cNvCxnSpPr/>
            <p:nvPr/>
          </p:nvCxnSpPr>
          <p:spPr>
            <a:xfrm>
              <a:off x="6767731"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1" name="Straight Connector 250">
              <a:extLst>
                <a:ext uri="{FF2B5EF4-FFF2-40B4-BE49-F238E27FC236}">
                  <a16:creationId xmlns:a16="http://schemas.microsoft.com/office/drawing/2014/main" id="{D0D69A0B-6BE9-4165-AC08-FF5A9BCEEED3}"/>
                </a:ext>
              </a:extLst>
            </p:cNvPr>
            <p:cNvCxnSpPr/>
            <p:nvPr/>
          </p:nvCxnSpPr>
          <p:spPr>
            <a:xfrm>
              <a:off x="646731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2" name="Straight Connector 251">
              <a:extLst>
                <a:ext uri="{FF2B5EF4-FFF2-40B4-BE49-F238E27FC236}">
                  <a16:creationId xmlns:a16="http://schemas.microsoft.com/office/drawing/2014/main" id="{9336E50A-1464-4FF9-86EF-F24C2EF760BB}"/>
                </a:ext>
              </a:extLst>
            </p:cNvPr>
            <p:cNvCxnSpPr/>
            <p:nvPr/>
          </p:nvCxnSpPr>
          <p:spPr>
            <a:xfrm>
              <a:off x="649685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3" name="Straight Connector 252">
              <a:extLst>
                <a:ext uri="{FF2B5EF4-FFF2-40B4-BE49-F238E27FC236}">
                  <a16:creationId xmlns:a16="http://schemas.microsoft.com/office/drawing/2014/main" id="{3D46684F-2CC0-404C-91AA-1881568A2E11}"/>
                </a:ext>
              </a:extLst>
            </p:cNvPr>
            <p:cNvCxnSpPr/>
            <p:nvPr/>
          </p:nvCxnSpPr>
          <p:spPr>
            <a:xfrm>
              <a:off x="652638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4" name="Straight Connector 253">
              <a:extLst>
                <a:ext uri="{FF2B5EF4-FFF2-40B4-BE49-F238E27FC236}">
                  <a16:creationId xmlns:a16="http://schemas.microsoft.com/office/drawing/2014/main" id="{BC1DC14A-6A5E-4D6A-8616-374243F1DE8A}"/>
                </a:ext>
              </a:extLst>
            </p:cNvPr>
            <p:cNvCxnSpPr/>
            <p:nvPr/>
          </p:nvCxnSpPr>
          <p:spPr>
            <a:xfrm>
              <a:off x="655592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5" name="Straight Connector 254">
              <a:extLst>
                <a:ext uri="{FF2B5EF4-FFF2-40B4-BE49-F238E27FC236}">
                  <a16:creationId xmlns:a16="http://schemas.microsoft.com/office/drawing/2014/main" id="{604982FA-E665-4CB3-A617-3801425C2C95}"/>
                </a:ext>
              </a:extLst>
            </p:cNvPr>
            <p:cNvCxnSpPr/>
            <p:nvPr/>
          </p:nvCxnSpPr>
          <p:spPr>
            <a:xfrm>
              <a:off x="658545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6" name="Straight Connector 255">
              <a:extLst>
                <a:ext uri="{FF2B5EF4-FFF2-40B4-BE49-F238E27FC236}">
                  <a16:creationId xmlns:a16="http://schemas.microsoft.com/office/drawing/2014/main" id="{8F781EBF-B70B-43B0-A611-81D0D572FA2B}"/>
                </a:ext>
              </a:extLst>
            </p:cNvPr>
            <p:cNvCxnSpPr/>
            <p:nvPr/>
          </p:nvCxnSpPr>
          <p:spPr>
            <a:xfrm>
              <a:off x="661499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7" name="Straight Connector 256">
              <a:extLst>
                <a:ext uri="{FF2B5EF4-FFF2-40B4-BE49-F238E27FC236}">
                  <a16:creationId xmlns:a16="http://schemas.microsoft.com/office/drawing/2014/main" id="{BA550FFC-A6FE-40A2-B8AC-C292ED9C6DC4}"/>
                </a:ext>
              </a:extLst>
            </p:cNvPr>
            <p:cNvCxnSpPr/>
            <p:nvPr/>
          </p:nvCxnSpPr>
          <p:spPr>
            <a:xfrm>
              <a:off x="664453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8" name="Straight Connector 257">
              <a:extLst>
                <a:ext uri="{FF2B5EF4-FFF2-40B4-BE49-F238E27FC236}">
                  <a16:creationId xmlns:a16="http://schemas.microsoft.com/office/drawing/2014/main" id="{2E3675D8-8AA3-403E-8594-93B3D2A3A0E8}"/>
                </a:ext>
              </a:extLst>
            </p:cNvPr>
            <p:cNvCxnSpPr/>
            <p:nvPr/>
          </p:nvCxnSpPr>
          <p:spPr>
            <a:xfrm>
              <a:off x="667406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9" name="Straight Connector 258">
              <a:extLst>
                <a:ext uri="{FF2B5EF4-FFF2-40B4-BE49-F238E27FC236}">
                  <a16:creationId xmlns:a16="http://schemas.microsoft.com/office/drawing/2014/main" id="{B747125E-B2B9-4573-B860-EE63E3E8A677}"/>
                </a:ext>
              </a:extLst>
            </p:cNvPr>
            <p:cNvCxnSpPr/>
            <p:nvPr/>
          </p:nvCxnSpPr>
          <p:spPr>
            <a:xfrm>
              <a:off x="670360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0" name="Straight Connector 259">
              <a:extLst>
                <a:ext uri="{FF2B5EF4-FFF2-40B4-BE49-F238E27FC236}">
                  <a16:creationId xmlns:a16="http://schemas.microsoft.com/office/drawing/2014/main" id="{CA7A44C8-180F-4FD2-8650-700BB90A6E3A}"/>
                </a:ext>
              </a:extLst>
            </p:cNvPr>
            <p:cNvCxnSpPr/>
            <p:nvPr/>
          </p:nvCxnSpPr>
          <p:spPr>
            <a:xfrm>
              <a:off x="673313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1" name="Straight Connector 260">
              <a:extLst>
                <a:ext uri="{FF2B5EF4-FFF2-40B4-BE49-F238E27FC236}">
                  <a16:creationId xmlns:a16="http://schemas.microsoft.com/office/drawing/2014/main" id="{0B26AA4C-9BB6-45F6-9A09-AB17BD55D08E}"/>
                </a:ext>
              </a:extLst>
            </p:cNvPr>
            <p:cNvCxnSpPr/>
            <p:nvPr/>
          </p:nvCxnSpPr>
          <p:spPr>
            <a:xfrm>
              <a:off x="676267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2" name="Straight Connector 261">
              <a:extLst>
                <a:ext uri="{FF2B5EF4-FFF2-40B4-BE49-F238E27FC236}">
                  <a16:creationId xmlns:a16="http://schemas.microsoft.com/office/drawing/2014/main" id="{5DBD0BCE-2935-453E-A8A3-D4F6F95A7940}"/>
                </a:ext>
              </a:extLst>
            </p:cNvPr>
            <p:cNvCxnSpPr/>
            <p:nvPr/>
          </p:nvCxnSpPr>
          <p:spPr>
            <a:xfrm>
              <a:off x="679221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3" name="Straight Connector 262">
              <a:extLst>
                <a:ext uri="{FF2B5EF4-FFF2-40B4-BE49-F238E27FC236}">
                  <a16:creationId xmlns:a16="http://schemas.microsoft.com/office/drawing/2014/main" id="{9F1CCFCC-92F1-47B2-8CF2-E7AD895D72D4}"/>
                </a:ext>
              </a:extLst>
            </p:cNvPr>
            <p:cNvCxnSpPr/>
            <p:nvPr/>
          </p:nvCxnSpPr>
          <p:spPr>
            <a:xfrm>
              <a:off x="682174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4" name="Straight Connector 263">
              <a:extLst>
                <a:ext uri="{FF2B5EF4-FFF2-40B4-BE49-F238E27FC236}">
                  <a16:creationId xmlns:a16="http://schemas.microsoft.com/office/drawing/2014/main" id="{B155A81E-F8BF-40E5-B13D-2C2FB606C1C4}"/>
                </a:ext>
              </a:extLst>
            </p:cNvPr>
            <p:cNvCxnSpPr/>
            <p:nvPr/>
          </p:nvCxnSpPr>
          <p:spPr>
            <a:xfrm>
              <a:off x="685128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5" name="Straight Connector 264">
              <a:extLst>
                <a:ext uri="{FF2B5EF4-FFF2-40B4-BE49-F238E27FC236}">
                  <a16:creationId xmlns:a16="http://schemas.microsoft.com/office/drawing/2014/main" id="{68977D8F-5C38-45A6-9F70-B369D7C0B56E}"/>
                </a:ext>
              </a:extLst>
            </p:cNvPr>
            <p:cNvCxnSpPr/>
            <p:nvPr/>
          </p:nvCxnSpPr>
          <p:spPr>
            <a:xfrm>
              <a:off x="688081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6" name="Straight Connector 265">
              <a:extLst>
                <a:ext uri="{FF2B5EF4-FFF2-40B4-BE49-F238E27FC236}">
                  <a16:creationId xmlns:a16="http://schemas.microsoft.com/office/drawing/2014/main" id="{181D556B-CA65-4FC5-8F4F-9EDB9E64E9EF}"/>
                </a:ext>
              </a:extLst>
            </p:cNvPr>
            <p:cNvCxnSpPr/>
            <p:nvPr/>
          </p:nvCxnSpPr>
          <p:spPr>
            <a:xfrm>
              <a:off x="691035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7" name="Straight Connector 266">
              <a:extLst>
                <a:ext uri="{FF2B5EF4-FFF2-40B4-BE49-F238E27FC236}">
                  <a16:creationId xmlns:a16="http://schemas.microsoft.com/office/drawing/2014/main" id="{D6E50EF8-0D2E-4CD5-8106-FA239283BD2E}"/>
                </a:ext>
              </a:extLst>
            </p:cNvPr>
            <p:cNvCxnSpPr/>
            <p:nvPr/>
          </p:nvCxnSpPr>
          <p:spPr>
            <a:xfrm>
              <a:off x="693989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8" name="Straight Connector 267">
              <a:extLst>
                <a:ext uri="{FF2B5EF4-FFF2-40B4-BE49-F238E27FC236}">
                  <a16:creationId xmlns:a16="http://schemas.microsoft.com/office/drawing/2014/main" id="{24B895ED-DAA4-4C14-9B63-BA2D1806889E}"/>
                </a:ext>
              </a:extLst>
            </p:cNvPr>
            <p:cNvCxnSpPr/>
            <p:nvPr/>
          </p:nvCxnSpPr>
          <p:spPr>
            <a:xfrm>
              <a:off x="696942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9" name="Straight Connector 268">
              <a:extLst>
                <a:ext uri="{FF2B5EF4-FFF2-40B4-BE49-F238E27FC236}">
                  <a16:creationId xmlns:a16="http://schemas.microsoft.com/office/drawing/2014/main" id="{A65736B8-8AFE-45A5-B953-A70D0F682DF9}"/>
                </a:ext>
              </a:extLst>
            </p:cNvPr>
            <p:cNvCxnSpPr/>
            <p:nvPr/>
          </p:nvCxnSpPr>
          <p:spPr>
            <a:xfrm>
              <a:off x="699896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70" name="Straight Connector 269">
              <a:extLst>
                <a:ext uri="{FF2B5EF4-FFF2-40B4-BE49-F238E27FC236}">
                  <a16:creationId xmlns:a16="http://schemas.microsoft.com/office/drawing/2014/main" id="{F22C36EA-7151-4737-84B8-FF47D6864889}"/>
                </a:ext>
              </a:extLst>
            </p:cNvPr>
            <p:cNvCxnSpPr/>
            <p:nvPr/>
          </p:nvCxnSpPr>
          <p:spPr>
            <a:xfrm>
              <a:off x="7028501"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271" name="Rectangle 270">
              <a:extLst>
                <a:ext uri="{FF2B5EF4-FFF2-40B4-BE49-F238E27FC236}">
                  <a16:creationId xmlns:a16="http://schemas.microsoft.com/office/drawing/2014/main" id="{E6EF4E38-366A-4F89-9ADC-2CED0D7B65A7}"/>
                </a:ext>
              </a:extLst>
            </p:cNvPr>
            <p:cNvSpPr/>
            <p:nvPr/>
          </p:nvSpPr>
          <p:spPr>
            <a:xfrm rot="5400000">
              <a:off x="11799424" y="4573173"/>
              <a:ext cx="377579"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b"/>
            <a:lstStyle/>
            <a:p>
              <a:pPr algn="ctr"/>
              <a:r>
                <a:rPr lang="en-US" sz="1400" dirty="0"/>
                <a:t>Consumer group</a:t>
              </a:r>
            </a:p>
          </p:txBody>
        </p:sp>
        <p:sp>
          <p:nvSpPr>
            <p:cNvPr id="272" name="Rectangle 271">
              <a:extLst>
                <a:ext uri="{FF2B5EF4-FFF2-40B4-BE49-F238E27FC236}">
                  <a16:creationId xmlns:a16="http://schemas.microsoft.com/office/drawing/2014/main" id="{C163F33C-DB82-42CC-8DD9-E043DAC60DC0}"/>
                </a:ext>
              </a:extLst>
            </p:cNvPr>
            <p:cNvSpPr/>
            <p:nvPr/>
          </p:nvSpPr>
          <p:spPr>
            <a:xfrm>
              <a:off x="10880674" y="196937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id="{2408C4EF-1F6B-48DE-B8F4-8E96BED885E7}"/>
                </a:ext>
              </a:extLst>
            </p:cNvPr>
            <p:cNvSpPr/>
            <p:nvPr/>
          </p:nvSpPr>
          <p:spPr>
            <a:xfrm>
              <a:off x="10880674" y="162534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CD372015-BFD5-4596-9D08-5382943EE8C1}"/>
                </a:ext>
              </a:extLst>
            </p:cNvPr>
            <p:cNvSpPr/>
            <p:nvPr/>
          </p:nvSpPr>
          <p:spPr>
            <a:xfrm>
              <a:off x="10880674" y="231340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BFBB629A-5F5A-45F4-876F-2F2A723EE094}"/>
                </a:ext>
              </a:extLst>
            </p:cNvPr>
            <p:cNvSpPr/>
            <p:nvPr/>
          </p:nvSpPr>
          <p:spPr>
            <a:xfrm>
              <a:off x="10880674" y="5102706"/>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0E7191E-DFF2-4BCD-9C64-9109E7E89941}"/>
                </a:ext>
              </a:extLst>
            </p:cNvPr>
            <p:cNvSpPr/>
            <p:nvPr/>
          </p:nvSpPr>
          <p:spPr>
            <a:xfrm>
              <a:off x="10880674" y="5449623"/>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AE5C74C8-97C8-4123-A0BC-8E546B37C69E}"/>
                </a:ext>
              </a:extLst>
            </p:cNvPr>
            <p:cNvSpPr/>
            <p:nvPr/>
          </p:nvSpPr>
          <p:spPr>
            <a:xfrm>
              <a:off x="10880674" y="475578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8" name="Rectangle 277">
              <a:extLst>
                <a:ext uri="{FF2B5EF4-FFF2-40B4-BE49-F238E27FC236}">
                  <a16:creationId xmlns:a16="http://schemas.microsoft.com/office/drawing/2014/main" id="{09612698-8586-48F3-BF39-4812358E37E7}"/>
                </a:ext>
              </a:extLst>
            </p:cNvPr>
            <p:cNvSpPr/>
            <p:nvPr/>
          </p:nvSpPr>
          <p:spPr>
            <a:xfrm>
              <a:off x="10880674" y="579653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9" name="Straight Arrow Connector 278">
              <a:extLst>
                <a:ext uri="{FF2B5EF4-FFF2-40B4-BE49-F238E27FC236}">
                  <a16:creationId xmlns:a16="http://schemas.microsoft.com/office/drawing/2014/main" id="{E0F10B4A-12B7-4D6D-A458-C0075CDD4E29}"/>
                </a:ext>
              </a:extLst>
            </p:cNvPr>
            <p:cNvCxnSpPr/>
            <p:nvPr/>
          </p:nvCxnSpPr>
          <p:spPr>
            <a:xfrm flipH="1">
              <a:off x="8182423" y="2874710"/>
              <a:ext cx="818702"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30EFB68-FFF8-4DA0-A1F6-D14B42B09E50}"/>
                </a:ext>
              </a:extLst>
            </p:cNvPr>
            <p:cNvCxnSpPr/>
            <p:nvPr/>
          </p:nvCxnSpPr>
          <p:spPr>
            <a:xfrm flipH="1">
              <a:off x="8182423" y="3060243"/>
              <a:ext cx="96634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C722D040-9386-488A-A48A-8DCFF1581F0A}"/>
                </a:ext>
              </a:extLst>
            </p:cNvPr>
            <p:cNvCxnSpPr/>
            <p:nvPr/>
          </p:nvCxnSpPr>
          <p:spPr>
            <a:xfrm flipH="1">
              <a:off x="8182423" y="3371414"/>
              <a:ext cx="109969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F147043C-F35E-492D-BE22-FBD8489227F7}"/>
                </a:ext>
              </a:extLst>
            </p:cNvPr>
            <p:cNvCxnSpPr/>
            <p:nvPr/>
          </p:nvCxnSpPr>
          <p:spPr>
            <a:xfrm flipH="1">
              <a:off x="8182425" y="3556947"/>
              <a:ext cx="697477"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6AC83D1-052D-4034-90E2-4F285EAC411D}"/>
                </a:ext>
              </a:extLst>
            </p:cNvPr>
            <p:cNvCxnSpPr/>
            <p:nvPr/>
          </p:nvCxnSpPr>
          <p:spPr>
            <a:xfrm flipH="1">
              <a:off x="8182424" y="3868118"/>
              <a:ext cx="1394957"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344AE884-08AC-4E71-BFA9-1CFB348A0F3F}"/>
                </a:ext>
              </a:extLst>
            </p:cNvPr>
            <p:cNvCxnSpPr/>
            <p:nvPr/>
          </p:nvCxnSpPr>
          <p:spPr>
            <a:xfrm flipH="1">
              <a:off x="8182423" y="4053651"/>
              <a:ext cx="48317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95DE8F94-6DAD-433D-A21D-5B003EEFC769}"/>
                </a:ext>
              </a:extLst>
            </p:cNvPr>
            <p:cNvCxnSpPr/>
            <p:nvPr/>
          </p:nvCxnSpPr>
          <p:spPr>
            <a:xfrm flipH="1">
              <a:off x="8182423" y="4364822"/>
              <a:ext cx="1742621"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AC127A-82D9-4F42-A146-3C9689D0D420}"/>
                </a:ext>
              </a:extLst>
            </p:cNvPr>
            <p:cNvCxnSpPr/>
            <p:nvPr/>
          </p:nvCxnSpPr>
          <p:spPr>
            <a:xfrm flipH="1">
              <a:off x="8182423" y="4550355"/>
              <a:ext cx="241585"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E8AFC62-5FA1-4BA5-9A70-6073B99361FB}"/>
                </a:ext>
              </a:extLst>
            </p:cNvPr>
            <p:cNvCxnSpPr/>
            <p:nvPr/>
          </p:nvCxnSpPr>
          <p:spPr>
            <a:xfrm flipH="1" flipV="1">
              <a:off x="8982075" y="1719263"/>
              <a:ext cx="1898599" cy="11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A2C98E9-426E-4536-BFB8-3A477B8BECD8}"/>
                </a:ext>
              </a:extLst>
            </p:cNvPr>
            <p:cNvCxnSpPr/>
            <p:nvPr/>
          </p:nvCxnSpPr>
          <p:spPr>
            <a:xfrm>
              <a:off x="9001125" y="1739442"/>
              <a:ext cx="0" cy="11564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62BB0D5-357A-4C59-B5EB-6B3321653260}"/>
                </a:ext>
              </a:extLst>
            </p:cNvPr>
            <p:cNvCxnSpPr/>
            <p:nvPr/>
          </p:nvCxnSpPr>
          <p:spPr>
            <a:xfrm>
              <a:off x="9282113" y="2060111"/>
              <a:ext cx="0" cy="1331113"/>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555F8E5-0AAF-44FF-B9D3-17E5A80B1F20}"/>
                </a:ext>
              </a:extLst>
            </p:cNvPr>
            <p:cNvCxnSpPr/>
            <p:nvPr/>
          </p:nvCxnSpPr>
          <p:spPr>
            <a:xfrm flipH="1" flipV="1">
              <a:off x="9263063" y="2060112"/>
              <a:ext cx="1617612"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77AAE80-34BD-4DFB-A6E2-C909B4EA35CB}"/>
                </a:ext>
              </a:extLst>
            </p:cNvPr>
            <p:cNvCxnSpPr/>
            <p:nvPr/>
          </p:nvCxnSpPr>
          <p:spPr>
            <a:xfrm flipH="1" flipV="1">
              <a:off x="9577381" y="2413566"/>
              <a:ext cx="1303295"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66801C3-5224-432D-8ED3-2ADEC7EF0216}"/>
                </a:ext>
              </a:extLst>
            </p:cNvPr>
            <p:cNvCxnSpPr/>
            <p:nvPr/>
          </p:nvCxnSpPr>
          <p:spPr>
            <a:xfrm>
              <a:off x="9577381" y="2396410"/>
              <a:ext cx="0" cy="149217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D433F7-B938-496C-8A25-A9E9E3BAC1EE}"/>
                </a:ext>
              </a:extLst>
            </p:cNvPr>
            <p:cNvCxnSpPr/>
            <p:nvPr/>
          </p:nvCxnSpPr>
          <p:spPr>
            <a:xfrm flipH="1">
              <a:off x="9906000" y="2768665"/>
              <a:ext cx="987156"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56C7DB0-F545-4C85-9065-D0B373BAE067}"/>
                </a:ext>
              </a:extLst>
            </p:cNvPr>
            <p:cNvCxnSpPr/>
            <p:nvPr/>
          </p:nvCxnSpPr>
          <p:spPr>
            <a:xfrm>
              <a:off x="9925044" y="2761140"/>
              <a:ext cx="0" cy="161973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BAA40EE-9E1F-4761-9AC3-DC1805837CA2}"/>
                </a:ext>
              </a:extLst>
            </p:cNvPr>
            <p:cNvCxnSpPr/>
            <p:nvPr/>
          </p:nvCxnSpPr>
          <p:spPr>
            <a:xfrm flipH="1" flipV="1">
              <a:off x="9129707" y="4859495"/>
              <a:ext cx="1750968"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2A24974-1DD2-4B12-9CA7-B47388700180}"/>
                </a:ext>
              </a:extLst>
            </p:cNvPr>
            <p:cNvCxnSpPr/>
            <p:nvPr/>
          </p:nvCxnSpPr>
          <p:spPr>
            <a:xfrm>
              <a:off x="9129707" y="3057321"/>
              <a:ext cx="0" cy="181947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54A0BE1-C820-40FA-82B5-2C0C482D5998}"/>
                </a:ext>
              </a:extLst>
            </p:cNvPr>
            <p:cNvCxnSpPr/>
            <p:nvPr/>
          </p:nvCxnSpPr>
          <p:spPr>
            <a:xfrm flipH="1" flipV="1">
              <a:off x="8860841" y="5218369"/>
              <a:ext cx="2019833"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19D2AD9-B682-40D5-B752-B4BC03012890}"/>
                </a:ext>
              </a:extLst>
            </p:cNvPr>
            <p:cNvCxnSpPr/>
            <p:nvPr/>
          </p:nvCxnSpPr>
          <p:spPr>
            <a:xfrm>
              <a:off x="8870371" y="3533168"/>
              <a:ext cx="0" cy="170320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4F212C3-A0D5-421D-855C-67292782E807}"/>
                </a:ext>
              </a:extLst>
            </p:cNvPr>
            <p:cNvCxnSpPr/>
            <p:nvPr/>
          </p:nvCxnSpPr>
          <p:spPr>
            <a:xfrm flipH="1" flipV="1">
              <a:off x="8665593" y="5553329"/>
              <a:ext cx="2215081"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B2591E7-74A8-464B-B31E-BACC6F07A574}"/>
                </a:ext>
              </a:extLst>
            </p:cNvPr>
            <p:cNvCxnSpPr/>
            <p:nvPr/>
          </p:nvCxnSpPr>
          <p:spPr>
            <a:xfrm>
              <a:off x="8665593" y="4034339"/>
              <a:ext cx="0" cy="154254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D05D55C-B6D6-41F0-B85F-07D45AC2928E}"/>
                </a:ext>
              </a:extLst>
            </p:cNvPr>
            <p:cNvCxnSpPr/>
            <p:nvPr/>
          </p:nvCxnSpPr>
          <p:spPr>
            <a:xfrm flipH="1" flipV="1">
              <a:off x="8401050" y="5904457"/>
              <a:ext cx="2479625"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D673B21-B49A-4EF0-B3A8-70C13E243FAB}"/>
                </a:ext>
              </a:extLst>
            </p:cNvPr>
            <p:cNvCxnSpPr/>
            <p:nvPr/>
          </p:nvCxnSpPr>
          <p:spPr>
            <a:xfrm>
              <a:off x="8424008" y="4529315"/>
              <a:ext cx="0" cy="137092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227FA705-8D06-4C38-AADB-AC7486ED35FE}"/>
                </a:ext>
              </a:extLst>
            </p:cNvPr>
            <p:cNvSpPr/>
            <p:nvPr/>
          </p:nvSpPr>
          <p:spPr>
            <a:xfrm>
              <a:off x="10880674" y="2657435"/>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832943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9123-5AE1-429A-8E50-5AB202306313}"/>
              </a:ext>
            </a:extLst>
          </p:cNvPr>
          <p:cNvSpPr>
            <a:spLocks noGrp="1"/>
          </p:cNvSpPr>
          <p:nvPr>
            <p:ph type="title"/>
          </p:nvPr>
        </p:nvSpPr>
        <p:spPr/>
        <p:txBody>
          <a:bodyPr/>
          <a:lstStyle/>
          <a:p>
            <a:r>
              <a:rPr lang="en-US" dirty="0"/>
              <a:t>Capture</a:t>
            </a:r>
          </a:p>
        </p:txBody>
      </p:sp>
      <p:sp>
        <p:nvSpPr>
          <p:cNvPr id="3" name="Text Placeholder 2">
            <a:extLst>
              <a:ext uri="{FF2B5EF4-FFF2-40B4-BE49-F238E27FC236}">
                <a16:creationId xmlns:a16="http://schemas.microsoft.com/office/drawing/2014/main" id="{77CD4328-9E9F-4921-9F00-A7627464366B}"/>
              </a:ext>
            </a:extLst>
          </p:cNvPr>
          <p:cNvSpPr>
            <a:spLocks noGrp="1"/>
          </p:cNvSpPr>
          <p:nvPr>
            <p:ph type="body" sz="quarter" idx="10"/>
          </p:nvPr>
        </p:nvSpPr>
        <p:spPr>
          <a:xfrm>
            <a:off x="584200" y="1435497"/>
            <a:ext cx="11018520" cy="4216539"/>
          </a:xfrm>
        </p:spPr>
        <p:txBody>
          <a:bodyPr/>
          <a:lstStyle/>
          <a:p>
            <a:r>
              <a:rPr lang="en-US" dirty="0">
                <a:latin typeface="+mn-lt"/>
              </a:rPr>
              <a:t>Data can be automatically captured</a:t>
            </a:r>
          </a:p>
          <a:p>
            <a:pPr lvl="1"/>
            <a:r>
              <a:rPr lang="en-US" dirty="0"/>
              <a:t>Stored in Azure Blob storage or Azure Data Lake Storage</a:t>
            </a:r>
          </a:p>
          <a:p>
            <a:pPr lvl="1"/>
            <a:r>
              <a:rPr lang="en-US" dirty="0"/>
              <a:t>Capture-time or size intervals can be specified</a:t>
            </a:r>
          </a:p>
          <a:p>
            <a:r>
              <a:rPr lang="en-US" dirty="0">
                <a:latin typeface="+mn-lt"/>
              </a:rPr>
              <a:t>You can specify a window to control capturing</a:t>
            </a:r>
          </a:p>
          <a:p>
            <a:pPr lvl="1"/>
            <a:r>
              <a:rPr lang="en-US" dirty="0"/>
              <a:t>Must specify a minimum size and time configuration</a:t>
            </a:r>
          </a:p>
          <a:p>
            <a:pPr lvl="1"/>
            <a:r>
              <a:rPr lang="en-US" dirty="0"/>
              <a:t>First trigger encountered causes a capture operation</a:t>
            </a:r>
          </a:p>
          <a:p>
            <a:r>
              <a:rPr lang="en-US" dirty="0">
                <a:latin typeface="+mn-lt"/>
              </a:rPr>
              <a:t>Data is stored by using a naming convention:</a:t>
            </a:r>
            <a:endParaRPr lang="en-US" dirty="0">
              <a:solidFill>
                <a:schemeClr val="tx1"/>
              </a:solidFill>
              <a:latin typeface="+mn-lt"/>
            </a:endParaRPr>
          </a:p>
          <a:p>
            <a:pPr marL="228600" lvl="1" indent="0">
              <a:buNone/>
            </a:pPr>
            <a:r>
              <a:rPr lang="en-US" sz="1800" dirty="0">
                <a:latin typeface="Consolas" panose="020B0609020204030204" pitchFamily="49" charset="0"/>
              </a:rPr>
              <a:t>{Namespace}/{EventHub}/{PartitionId}/{Year}/{Month}/{Day}/{Hour}/{Minute}/{Second} </a:t>
            </a:r>
          </a:p>
          <a:p>
            <a:pPr marL="228600" lvl="1" indent="0">
              <a:buNone/>
            </a:pPr>
            <a:endParaRPr lang="en-US" sz="1800" dirty="0">
              <a:solidFill>
                <a:schemeClr val="tx1"/>
              </a:solidFill>
              <a:latin typeface="Consolas" panose="020B0609020204030204" pitchFamily="49" charset="0"/>
            </a:endParaRPr>
          </a:p>
          <a:p>
            <a:pPr marL="228600" lvl="1" indent="0">
              <a:buNone/>
            </a:pPr>
            <a:r>
              <a:rPr lang="en-US" sz="1800" dirty="0">
                <a:latin typeface="Consolas" panose="020B0609020204030204" pitchFamily="49" charset="0"/>
              </a:rPr>
              <a:t>https://mystorageaccount.blob.core.windows.net/mycontainer/mynamespace/myeventhub/0/2017/12/08/03/03/17.avro</a:t>
            </a:r>
            <a:endParaRPr lang="en-US" dirty="0"/>
          </a:p>
        </p:txBody>
      </p:sp>
    </p:spTree>
    <p:custDataLst>
      <p:tags r:id="rId1"/>
    </p:custDataLst>
    <p:extLst>
      <p:ext uri="{BB962C8B-B14F-4D97-AF65-F5344CB8AC3E}">
        <p14:creationId xmlns:p14="http://schemas.microsoft.com/office/powerpoint/2010/main" val="20861724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4D67-7689-49CE-BCC6-D43ED1C27829}"/>
              </a:ext>
            </a:extLst>
          </p:cNvPr>
          <p:cNvSpPr>
            <a:spLocks noGrp="1"/>
          </p:cNvSpPr>
          <p:nvPr>
            <p:ph type="title"/>
          </p:nvPr>
        </p:nvSpPr>
        <p:spPr/>
        <p:txBody>
          <a:bodyPr/>
          <a:lstStyle/>
          <a:p>
            <a:r>
              <a:rPr lang="en-US" dirty="0"/>
              <a:t>Integration with Kafka</a:t>
            </a:r>
          </a:p>
        </p:txBody>
      </p:sp>
      <p:grpSp>
        <p:nvGrpSpPr>
          <p:cNvPr id="17" name="Group 16" descr="Illustration showing how Kafka applications (such as MirrorMaker) can use Event Hubs directly.">
            <a:extLst>
              <a:ext uri="{FF2B5EF4-FFF2-40B4-BE49-F238E27FC236}">
                <a16:creationId xmlns:a16="http://schemas.microsoft.com/office/drawing/2014/main" id="{A5908E8B-4252-4326-9C6C-7172E283A039}"/>
              </a:ext>
            </a:extLst>
          </p:cNvPr>
          <p:cNvGrpSpPr/>
          <p:nvPr/>
        </p:nvGrpSpPr>
        <p:grpSpPr>
          <a:xfrm>
            <a:off x="1648042" y="1434275"/>
            <a:ext cx="8895918" cy="3929295"/>
            <a:chOff x="1648042" y="1434275"/>
            <a:chExt cx="8895918" cy="3929295"/>
          </a:xfrm>
        </p:grpSpPr>
        <p:pic>
          <p:nvPicPr>
            <p:cNvPr id="7" name="Graphic 6">
              <a:extLst>
                <a:ext uri="{FF2B5EF4-FFF2-40B4-BE49-F238E27FC236}">
                  <a16:creationId xmlns:a16="http://schemas.microsoft.com/office/drawing/2014/main" id="{C253E5F3-3AD8-4B1E-B3AC-C349781350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45577" y="1434275"/>
              <a:ext cx="914400" cy="914400"/>
            </a:xfrm>
            <a:prstGeom prst="rect">
              <a:avLst/>
            </a:prstGeom>
          </p:spPr>
        </p:pic>
        <p:pic>
          <p:nvPicPr>
            <p:cNvPr id="1028" name="Picture 4" descr="See the source image">
              <a:extLst>
                <a:ext uri="{FF2B5EF4-FFF2-40B4-BE49-F238E27FC236}">
                  <a16:creationId xmlns:a16="http://schemas.microsoft.com/office/drawing/2014/main" id="{6FCE5BE4-FBD6-4BDC-8CBA-FF000F986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617" y="1434275"/>
              <a:ext cx="563245"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D2C423E-7EF3-4782-94AD-6F738EA09D6B}"/>
                </a:ext>
              </a:extLst>
            </p:cNvPr>
            <p:cNvSpPr/>
            <p:nvPr/>
          </p:nvSpPr>
          <p:spPr bwMode="auto">
            <a:xfrm>
              <a:off x="1648042" y="2511188"/>
              <a:ext cx="3084394" cy="28523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0F710942-F733-4383-95F7-E1117B100A8E}"/>
                </a:ext>
              </a:extLst>
            </p:cNvPr>
            <p:cNvSpPr/>
            <p:nvPr/>
          </p:nvSpPr>
          <p:spPr bwMode="auto">
            <a:xfrm>
              <a:off x="2088182" y="2692020"/>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1</a:t>
              </a:r>
            </a:p>
          </p:txBody>
        </p:sp>
        <p:sp>
          <p:nvSpPr>
            <p:cNvPr id="14" name="Rectangle 13">
              <a:extLst>
                <a:ext uri="{FF2B5EF4-FFF2-40B4-BE49-F238E27FC236}">
                  <a16:creationId xmlns:a16="http://schemas.microsoft.com/office/drawing/2014/main" id="{4F5FE273-29A1-422C-8522-ED3FBBFDC01E}"/>
                </a:ext>
              </a:extLst>
            </p:cNvPr>
            <p:cNvSpPr/>
            <p:nvPr/>
          </p:nvSpPr>
          <p:spPr bwMode="auto">
            <a:xfrm>
              <a:off x="2088182" y="3261814"/>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2</a:t>
              </a:r>
            </a:p>
          </p:txBody>
        </p:sp>
        <p:sp>
          <p:nvSpPr>
            <p:cNvPr id="15" name="Rectangle 14">
              <a:extLst>
                <a:ext uri="{FF2B5EF4-FFF2-40B4-BE49-F238E27FC236}">
                  <a16:creationId xmlns:a16="http://schemas.microsoft.com/office/drawing/2014/main" id="{17BB4C3E-2FEE-4DC1-9683-36E56805EE40}"/>
                </a:ext>
              </a:extLst>
            </p:cNvPr>
            <p:cNvSpPr/>
            <p:nvPr/>
          </p:nvSpPr>
          <p:spPr bwMode="auto">
            <a:xfrm>
              <a:off x="2088182" y="4789226"/>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a:t>
              </a:r>
              <a:r>
                <a:rPr lang="en-US" sz="1600" i="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n</a:t>
              </a:r>
              <a:endPar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6" name="Rectangle 15">
              <a:extLst>
                <a:ext uri="{FF2B5EF4-FFF2-40B4-BE49-F238E27FC236}">
                  <a16:creationId xmlns:a16="http://schemas.microsoft.com/office/drawing/2014/main" id="{7E427B57-89B5-40D5-B5D3-2678CB88BD15}"/>
                </a:ext>
              </a:extLst>
            </p:cNvPr>
            <p:cNvSpPr/>
            <p:nvPr/>
          </p:nvSpPr>
          <p:spPr bwMode="auto">
            <a:xfrm>
              <a:off x="2088182" y="3813289"/>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Topic 3</a:t>
              </a:r>
            </a:p>
          </p:txBody>
        </p:sp>
        <p:sp>
          <p:nvSpPr>
            <p:cNvPr id="12" name="TextBox 11">
              <a:extLst>
                <a:ext uri="{FF2B5EF4-FFF2-40B4-BE49-F238E27FC236}">
                  <a16:creationId xmlns:a16="http://schemas.microsoft.com/office/drawing/2014/main" id="{8A877019-B03E-48BF-BFD8-BCFC0A84A391}"/>
                </a:ext>
              </a:extLst>
            </p:cNvPr>
            <p:cNvSpPr txBox="1"/>
            <p:nvPr/>
          </p:nvSpPr>
          <p:spPr>
            <a:xfrm>
              <a:off x="2838062" y="4341850"/>
              <a:ext cx="704354" cy="307777"/>
            </a:xfrm>
            <a:prstGeom prst="rect">
              <a:avLst/>
            </a:prstGeom>
            <a:noFill/>
          </p:spPr>
          <p:txBody>
            <a:bodyPr wrap="square" lIns="0" tIns="0" rIns="0" bIns="0" rtlCol="0" anchor="ctr">
              <a:spAutoFit/>
            </a:bodyPr>
            <a:lstStyle/>
            <a:p>
              <a:pPr algn="ctr"/>
              <a:r>
                <a:rPr lang="en-US" sz="2000" dirty="0">
                  <a:solidFill>
                    <a:srgbClr val="0078D4"/>
                  </a:solidFill>
                </a:rPr>
                <a:t>•••</a:t>
              </a:r>
            </a:p>
          </p:txBody>
        </p:sp>
        <p:sp>
          <p:nvSpPr>
            <p:cNvPr id="18" name="Rectangle 17">
              <a:extLst>
                <a:ext uri="{FF2B5EF4-FFF2-40B4-BE49-F238E27FC236}">
                  <a16:creationId xmlns:a16="http://schemas.microsoft.com/office/drawing/2014/main" id="{67514703-8BE5-46F4-A6B7-77A8CC1B9A0C}"/>
                </a:ext>
              </a:extLst>
            </p:cNvPr>
            <p:cNvSpPr/>
            <p:nvPr/>
          </p:nvSpPr>
          <p:spPr bwMode="auto">
            <a:xfrm>
              <a:off x="7459566" y="2511188"/>
              <a:ext cx="3084394" cy="28523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8CB1F97A-2D47-46BA-A6E5-C25B5E4F7C54}"/>
                </a:ext>
              </a:extLst>
            </p:cNvPr>
            <p:cNvSpPr/>
            <p:nvPr/>
          </p:nvSpPr>
          <p:spPr bwMode="auto">
            <a:xfrm>
              <a:off x="7899706" y="2692020"/>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1</a:t>
              </a:r>
            </a:p>
          </p:txBody>
        </p:sp>
        <p:sp>
          <p:nvSpPr>
            <p:cNvPr id="20" name="Rectangle 19">
              <a:extLst>
                <a:ext uri="{FF2B5EF4-FFF2-40B4-BE49-F238E27FC236}">
                  <a16:creationId xmlns:a16="http://schemas.microsoft.com/office/drawing/2014/main" id="{5A6AF42B-E2FC-451F-A30F-45D40180E486}"/>
                </a:ext>
              </a:extLst>
            </p:cNvPr>
            <p:cNvSpPr/>
            <p:nvPr/>
          </p:nvSpPr>
          <p:spPr bwMode="auto">
            <a:xfrm>
              <a:off x="7899706" y="3261814"/>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2</a:t>
              </a:r>
            </a:p>
          </p:txBody>
        </p:sp>
        <p:sp>
          <p:nvSpPr>
            <p:cNvPr id="21" name="Rectangle 20">
              <a:extLst>
                <a:ext uri="{FF2B5EF4-FFF2-40B4-BE49-F238E27FC236}">
                  <a16:creationId xmlns:a16="http://schemas.microsoft.com/office/drawing/2014/main" id="{91F63C98-593E-46A2-B4F2-70CB6FD45323}"/>
                </a:ext>
              </a:extLst>
            </p:cNvPr>
            <p:cNvSpPr/>
            <p:nvPr/>
          </p:nvSpPr>
          <p:spPr bwMode="auto">
            <a:xfrm>
              <a:off x="7899706" y="4789226"/>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a:t>
              </a:r>
              <a:r>
                <a:rPr lang="en-US" sz="1600" i="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n</a:t>
              </a:r>
              <a:endPar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22" name="Rectangle 21">
              <a:extLst>
                <a:ext uri="{FF2B5EF4-FFF2-40B4-BE49-F238E27FC236}">
                  <a16:creationId xmlns:a16="http://schemas.microsoft.com/office/drawing/2014/main" id="{5BE0C22E-A7A2-4D70-8FB9-9E2B61D6B0A5}"/>
                </a:ext>
              </a:extLst>
            </p:cNvPr>
            <p:cNvSpPr/>
            <p:nvPr/>
          </p:nvSpPr>
          <p:spPr bwMode="auto">
            <a:xfrm>
              <a:off x="7899706" y="3813289"/>
              <a:ext cx="2204114" cy="38896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Event hub 3</a:t>
              </a:r>
            </a:p>
          </p:txBody>
        </p:sp>
        <p:sp>
          <p:nvSpPr>
            <p:cNvPr id="23" name="TextBox 22">
              <a:extLst>
                <a:ext uri="{FF2B5EF4-FFF2-40B4-BE49-F238E27FC236}">
                  <a16:creationId xmlns:a16="http://schemas.microsoft.com/office/drawing/2014/main" id="{A0B6ECE1-F8F7-4222-91ED-6345C0921171}"/>
                </a:ext>
              </a:extLst>
            </p:cNvPr>
            <p:cNvSpPr txBox="1"/>
            <p:nvPr/>
          </p:nvSpPr>
          <p:spPr>
            <a:xfrm>
              <a:off x="8649586" y="4341850"/>
              <a:ext cx="704354" cy="307777"/>
            </a:xfrm>
            <a:prstGeom prst="rect">
              <a:avLst/>
            </a:prstGeom>
            <a:noFill/>
          </p:spPr>
          <p:txBody>
            <a:bodyPr wrap="square" lIns="0" tIns="0" rIns="0" bIns="0" rtlCol="0" anchor="ctr">
              <a:spAutoFit/>
            </a:bodyPr>
            <a:lstStyle/>
            <a:p>
              <a:pPr algn="ctr"/>
              <a:r>
                <a:rPr lang="en-US" sz="2000" dirty="0">
                  <a:solidFill>
                    <a:srgbClr val="0078D4"/>
                  </a:solidFill>
                </a:rPr>
                <a:t>•••</a:t>
              </a:r>
            </a:p>
          </p:txBody>
        </p:sp>
        <p:sp>
          <p:nvSpPr>
            <p:cNvPr id="13" name="Arrow: Right 12">
              <a:extLst>
                <a:ext uri="{FF2B5EF4-FFF2-40B4-BE49-F238E27FC236}">
                  <a16:creationId xmlns:a16="http://schemas.microsoft.com/office/drawing/2014/main" id="{7C685DD2-F6EB-487C-9189-8C49ED8C7A3F}"/>
                </a:ext>
              </a:extLst>
            </p:cNvPr>
            <p:cNvSpPr/>
            <p:nvPr/>
          </p:nvSpPr>
          <p:spPr bwMode="auto">
            <a:xfrm>
              <a:off x="4983708" y="3198287"/>
              <a:ext cx="2224584" cy="16189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Kafka MirrorMaker</a:t>
              </a:r>
            </a:p>
          </p:txBody>
        </p:sp>
      </p:grpSp>
    </p:spTree>
    <p:custDataLst>
      <p:tags r:id="rId1"/>
    </p:custDataLst>
    <p:extLst>
      <p:ext uri="{BB962C8B-B14F-4D97-AF65-F5344CB8AC3E}">
        <p14:creationId xmlns:p14="http://schemas.microsoft.com/office/powerpoint/2010/main" val="9350886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58C3-6299-4706-A2FA-9F8CDEC322D5}"/>
              </a:ext>
            </a:extLst>
          </p:cNvPr>
          <p:cNvSpPr>
            <a:spLocks noGrp="1"/>
          </p:cNvSpPr>
          <p:nvPr>
            <p:ph type="title"/>
          </p:nvPr>
        </p:nvSpPr>
        <p:spPr/>
        <p:txBody>
          <a:bodyPr/>
          <a:lstStyle/>
          <a:p>
            <a:r>
              <a:rPr lang="en-US" dirty="0"/>
              <a:t>Event Hubs and Apache Kafka mapping</a:t>
            </a:r>
          </a:p>
        </p:txBody>
      </p:sp>
      <p:graphicFrame>
        <p:nvGraphicFramePr>
          <p:cNvPr id="4" name="Table 4" descr="Table mapping common Event Hub and Kafka terms between the two platforms.">
            <a:extLst>
              <a:ext uri="{FF2B5EF4-FFF2-40B4-BE49-F238E27FC236}">
                <a16:creationId xmlns:a16="http://schemas.microsoft.com/office/drawing/2014/main" id="{5E091316-121A-45A2-9217-3B342E10BAEB}"/>
              </a:ext>
            </a:extLst>
          </p:cNvPr>
          <p:cNvGraphicFramePr>
            <a:graphicFrameLocks noGrp="1"/>
          </p:cNvGraphicFramePr>
          <p:nvPr>
            <p:extLst>
              <p:ext uri="{D42A27DB-BD31-4B8C-83A1-F6EECF244321}">
                <p14:modId xmlns:p14="http://schemas.microsoft.com/office/powerpoint/2010/main" val="3541501412"/>
              </p:ext>
            </p:extLst>
          </p:nvPr>
        </p:nvGraphicFramePr>
        <p:xfrm>
          <a:off x="588262" y="1435496"/>
          <a:ext cx="11018520" cy="4965300"/>
        </p:xfrm>
        <a:graphic>
          <a:graphicData uri="http://schemas.openxmlformats.org/drawingml/2006/table">
            <a:tbl>
              <a:tblPr firstRow="1">
                <a:tableStyleId>{69012ECD-51FC-41F1-AA8D-1B2483CD663E}</a:tableStyleId>
              </a:tblPr>
              <a:tblGrid>
                <a:gridCol w="5509260">
                  <a:extLst>
                    <a:ext uri="{9D8B030D-6E8A-4147-A177-3AD203B41FA5}">
                      <a16:colId xmlns:a16="http://schemas.microsoft.com/office/drawing/2014/main" val="2986538269"/>
                    </a:ext>
                  </a:extLst>
                </a:gridCol>
                <a:gridCol w="5509260">
                  <a:extLst>
                    <a:ext uri="{9D8B030D-6E8A-4147-A177-3AD203B41FA5}">
                      <a16:colId xmlns:a16="http://schemas.microsoft.com/office/drawing/2014/main" val="1591373543"/>
                    </a:ext>
                  </a:extLst>
                </a:gridCol>
              </a:tblGrid>
              <a:tr h="827550">
                <a:tc>
                  <a:txBody>
                    <a:bodyPr/>
                    <a:lstStyle/>
                    <a:p>
                      <a:pPr algn="ctr"/>
                      <a:r>
                        <a:rPr lang="en-US" sz="3200" dirty="0"/>
                        <a:t>Event Hubs</a:t>
                      </a:r>
                      <a:endParaRPr lang="en-US" sz="3200" dirty="0">
                        <a:latin typeface="+mn-lt"/>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algn="ctr"/>
                      <a:r>
                        <a:rPr lang="en-US" sz="3200" dirty="0"/>
                        <a:t>Kafka</a:t>
                      </a:r>
                      <a:endParaRPr lang="en-US" sz="3200" dirty="0">
                        <a:latin typeface="+mn-lt"/>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3361933138"/>
                  </a:ext>
                </a:extLst>
              </a:tr>
              <a:tr h="827550">
                <a:tc>
                  <a:txBody>
                    <a:bodyPr/>
                    <a:lstStyle/>
                    <a:p>
                      <a:pPr algn="ctr"/>
                      <a:r>
                        <a:rPr lang="en-US" sz="3200" dirty="0"/>
                        <a:t>Namespace</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Cluster</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452444137"/>
                  </a:ext>
                </a:extLst>
              </a:tr>
              <a:tr h="827550">
                <a:tc>
                  <a:txBody>
                    <a:bodyPr/>
                    <a:lstStyle/>
                    <a:p>
                      <a:pPr algn="ctr"/>
                      <a:r>
                        <a:rPr lang="en-US" sz="3200" dirty="0"/>
                        <a:t>Event Hub</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Topic</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9246245"/>
                  </a:ext>
                </a:extLst>
              </a:tr>
              <a:tr h="827550">
                <a:tc>
                  <a:txBody>
                    <a:bodyPr/>
                    <a:lstStyle/>
                    <a:p>
                      <a:pPr algn="ctr"/>
                      <a:r>
                        <a:rPr lang="en-US" sz="3200" dirty="0"/>
                        <a:t>Partition</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Partition</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03975839"/>
                  </a:ext>
                </a:extLst>
              </a:tr>
              <a:tr h="827550">
                <a:tc>
                  <a:txBody>
                    <a:bodyPr/>
                    <a:lstStyle/>
                    <a:p>
                      <a:pPr algn="ctr"/>
                      <a:r>
                        <a:rPr lang="en-US" sz="3200" dirty="0"/>
                        <a:t>Consumer Group</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Consumer Group</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17942246"/>
                  </a:ext>
                </a:extLst>
              </a:tr>
              <a:tr h="827550">
                <a:tc>
                  <a:txBody>
                    <a:bodyPr/>
                    <a:lstStyle/>
                    <a:p>
                      <a:pPr algn="ctr"/>
                      <a:r>
                        <a:rPr lang="en-US" sz="3200" dirty="0"/>
                        <a:t>Offset</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3200" dirty="0"/>
                        <a:t>Offset</a:t>
                      </a:r>
                      <a:endParaRPr lang="en-US" sz="3200" dirty="0">
                        <a:latin typeface="Segoe UI Semilight" panose="020B0402040204020203" pitchFamily="34" charset="0"/>
                        <a:cs typeface="Segoe UI Semilight" panose="020B04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79507917"/>
                  </a:ext>
                </a:extLst>
              </a:tr>
            </a:tbl>
          </a:graphicData>
        </a:graphic>
      </p:graphicFrame>
    </p:spTree>
    <p:custDataLst>
      <p:tags r:id="rId1"/>
    </p:custDataLst>
    <p:extLst>
      <p:ext uri="{BB962C8B-B14F-4D97-AF65-F5344CB8AC3E}">
        <p14:creationId xmlns:p14="http://schemas.microsoft.com/office/powerpoint/2010/main" val="213448140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176-60E4-4C4A-976B-4AA39E3D7681}"/>
              </a:ext>
            </a:extLst>
          </p:cNvPr>
          <p:cNvSpPr>
            <a:spLocks noGrp="1"/>
          </p:cNvSpPr>
          <p:nvPr>
            <p:ph type="title"/>
          </p:nvPr>
        </p:nvSpPr>
        <p:spPr/>
        <p:txBody>
          <a:bodyPr/>
          <a:lstStyle/>
          <a:p>
            <a:r>
              <a:rPr lang="en-US" dirty="0"/>
              <a:t>Security model</a:t>
            </a:r>
          </a:p>
        </p:txBody>
      </p:sp>
      <p:sp>
        <p:nvSpPr>
          <p:cNvPr id="3" name="Text Placeholder 2">
            <a:extLst>
              <a:ext uri="{FF2B5EF4-FFF2-40B4-BE49-F238E27FC236}">
                <a16:creationId xmlns:a16="http://schemas.microsoft.com/office/drawing/2014/main" id="{213C4AB3-D994-46E1-A3B9-8B81039A12DA}"/>
              </a:ext>
            </a:extLst>
          </p:cNvPr>
          <p:cNvSpPr>
            <a:spLocks noGrp="1"/>
          </p:cNvSpPr>
          <p:nvPr>
            <p:ph type="body" sz="quarter" idx="10"/>
          </p:nvPr>
        </p:nvSpPr>
        <p:spPr>
          <a:xfrm>
            <a:off x="584200" y="1435497"/>
            <a:ext cx="11018520" cy="3373231"/>
          </a:xfrm>
        </p:spPr>
        <p:txBody>
          <a:bodyPr/>
          <a:lstStyle/>
          <a:p>
            <a:r>
              <a:rPr lang="en-US" dirty="0">
                <a:latin typeface="+mn-lt"/>
              </a:rPr>
              <a:t>Only clients that present valid credentials can send data to an event hub</a:t>
            </a:r>
          </a:p>
          <a:p>
            <a:pPr lvl="1"/>
            <a:r>
              <a:rPr lang="en-US" dirty="0"/>
              <a:t>Uses a combination of SAS tokens and event publishers (virtual endpoint)</a:t>
            </a:r>
          </a:p>
          <a:p>
            <a:pPr lvl="1"/>
            <a:r>
              <a:rPr lang="en-US" dirty="0"/>
              <a:t>Publishers can send, but not receive, messages</a:t>
            </a:r>
          </a:p>
          <a:p>
            <a:r>
              <a:rPr lang="en-US" dirty="0">
                <a:latin typeface="+mn-lt"/>
              </a:rPr>
              <a:t>A client cannot impersonate another client</a:t>
            </a:r>
          </a:p>
          <a:p>
            <a:pPr lvl="1"/>
            <a:r>
              <a:rPr lang="en-US" dirty="0"/>
              <a:t>Each client has a unique token</a:t>
            </a:r>
          </a:p>
          <a:p>
            <a:r>
              <a:rPr lang="en-US" dirty="0">
                <a:latin typeface="+mn-lt"/>
              </a:rPr>
              <a:t>A rogue client can be blocked from sending data to an event hub</a:t>
            </a:r>
          </a:p>
          <a:p>
            <a:pPr lvl="1"/>
            <a:r>
              <a:rPr lang="en-US" dirty="0"/>
              <a:t>Clients don’t have access to the signing key, thus preventing impersonation of another client</a:t>
            </a:r>
          </a:p>
        </p:txBody>
      </p:sp>
    </p:spTree>
    <p:custDataLst>
      <p:tags r:id="rId1"/>
    </p:custDataLst>
    <p:extLst>
      <p:ext uri="{BB962C8B-B14F-4D97-AF65-F5344CB8AC3E}">
        <p14:creationId xmlns:p14="http://schemas.microsoft.com/office/powerpoint/2010/main" val="42089978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namespace manager by using the root key</a:t>
            </a:r>
          </a:p>
        </p:txBody>
      </p:sp>
      <p:sp>
        <p:nvSpPr>
          <p:cNvPr id="3" name="Text Placeholder 2" descr="The sample code creates a namespace manager.">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3128036"/>
          </a:xfrm>
        </p:spPr>
        <p:txBody>
          <a:bodyPr/>
          <a:lstStyle/>
          <a:p>
            <a:r>
              <a:rPr lang="en-US" sz="1800" dirty="0">
                <a:solidFill>
                  <a:srgbClr val="008000"/>
                </a:solidFill>
              </a:rPr>
              <a:t>// Create namespace manager.</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serviceNamespace</a:t>
            </a:r>
            <a:r>
              <a:rPr lang="en-US" sz="1800" dirty="0">
                <a:solidFill>
                  <a:srgbClr val="000000"/>
                </a:solidFill>
              </a:rPr>
              <a:t> = </a:t>
            </a:r>
            <a:r>
              <a:rPr lang="en-US" sz="1800" dirty="0">
                <a:solidFill>
                  <a:srgbClr val="A31515"/>
                </a:solidFill>
              </a:rPr>
              <a:t>"YOUR_NAMESPACE"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namespaceManageKeyName</a:t>
            </a:r>
            <a:r>
              <a:rPr lang="en-US" sz="1800" dirty="0">
                <a:solidFill>
                  <a:srgbClr val="000000"/>
                </a:solidFill>
              </a:rPr>
              <a:t> = </a:t>
            </a:r>
            <a:r>
              <a:rPr lang="en-US" sz="1800" dirty="0">
                <a:solidFill>
                  <a:srgbClr val="A31515"/>
                </a:solidFill>
              </a:rPr>
              <a:t>"RootManageSharedAccessKey"</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namespaceManageKey</a:t>
            </a:r>
            <a:r>
              <a:rPr lang="en-US" sz="1800" dirty="0">
                <a:solidFill>
                  <a:srgbClr val="000000"/>
                </a:solidFill>
              </a:rPr>
              <a:t> = </a:t>
            </a:r>
            <a:r>
              <a:rPr lang="en-US" sz="1800" dirty="0">
                <a:solidFill>
                  <a:srgbClr val="A31515"/>
                </a:solidFill>
              </a:rPr>
              <a:t>"YOUR_ROOT_MANAGE_SHARED_ACCESS_KEY"</a:t>
            </a:r>
            <a:r>
              <a:rPr lang="en-US" sz="1800" dirty="0">
                <a:solidFill>
                  <a:srgbClr val="000000"/>
                </a:solidFill>
              </a:rPr>
              <a:t>;</a:t>
            </a:r>
            <a:br>
              <a:rPr lang="en-US" sz="1800" dirty="0">
                <a:solidFill>
                  <a:srgbClr val="000000"/>
                </a:solidFill>
              </a:rPr>
            </a:br>
            <a:endParaRPr lang="en-US" sz="1800" dirty="0">
              <a:solidFill>
                <a:srgbClr val="000000"/>
              </a:solidFill>
            </a:endParaRPr>
          </a:p>
          <a:p>
            <a:pPr>
              <a:lnSpc>
                <a:spcPts val="120"/>
              </a:lnSpc>
            </a:pPr>
            <a:r>
              <a:rPr lang="en-US" sz="1800" dirty="0">
                <a:solidFill>
                  <a:srgbClr val="267F99"/>
                </a:solidFill>
              </a:rPr>
              <a:t>Uri</a:t>
            </a:r>
            <a:r>
              <a:rPr lang="en-US" sz="1800" dirty="0">
                <a:solidFill>
                  <a:srgbClr val="000000"/>
                </a:solidFill>
              </a:rPr>
              <a:t> </a:t>
            </a:r>
            <a:r>
              <a:rPr lang="en-US" sz="1800" dirty="0" err="1">
                <a:solidFill>
                  <a:srgbClr val="001080"/>
                </a:solidFill>
              </a:rPr>
              <a:t>uri</a:t>
            </a:r>
            <a:r>
              <a:rPr lang="en-US" sz="1800" dirty="0">
                <a:solidFill>
                  <a:srgbClr val="000000"/>
                </a:solidFill>
              </a:rPr>
              <a:t> = </a:t>
            </a:r>
            <a:r>
              <a:rPr lang="en-US" sz="1800" dirty="0" err="1">
                <a:solidFill>
                  <a:srgbClr val="001080"/>
                </a:solidFill>
              </a:rPr>
              <a:t>ServiceBusEnvironment</a:t>
            </a:r>
            <a:r>
              <a:rPr lang="en-US" sz="1800" dirty="0" err="1">
                <a:solidFill>
                  <a:srgbClr val="000000"/>
                </a:solidFill>
              </a:rPr>
              <a:t>.</a:t>
            </a:r>
            <a:r>
              <a:rPr lang="en-US" sz="1800" dirty="0" err="1">
                <a:solidFill>
                  <a:srgbClr val="795E26"/>
                </a:solidFill>
              </a:rPr>
              <a:t>CreateServiceUri</a:t>
            </a:r>
            <a:r>
              <a:rPr lang="en-US" sz="1800" dirty="0">
                <a:solidFill>
                  <a:srgbClr val="000000"/>
                </a:solidFill>
              </a:rPr>
              <a:t>(</a:t>
            </a:r>
            <a:r>
              <a:rPr lang="en-US" sz="1800" dirty="0">
                <a:solidFill>
                  <a:srgbClr val="A31515"/>
                </a:solidFill>
              </a:rPr>
              <a:t>"sb"</a:t>
            </a:r>
            <a:r>
              <a:rPr lang="en-US" sz="1800" dirty="0">
                <a:solidFill>
                  <a:srgbClr val="000000"/>
                </a:solidFill>
              </a:rPr>
              <a:t>, </a:t>
            </a:r>
            <a:r>
              <a:rPr lang="en-US" sz="1800" dirty="0">
                <a:solidFill>
                  <a:srgbClr val="001080"/>
                </a:solidFill>
              </a:rPr>
              <a:t>serviceNamespace</a:t>
            </a:r>
            <a:r>
              <a:rPr lang="en-US" sz="1800" dirty="0">
                <a:solidFill>
                  <a:srgbClr val="000000"/>
                </a:solidFill>
              </a:rPr>
              <a:t>, </a:t>
            </a:r>
            <a:r>
              <a:rPr lang="en-US" sz="1800" dirty="0" err="1">
                <a:solidFill>
                  <a:srgbClr val="001080"/>
                </a:solidFill>
              </a:rPr>
              <a:t>string</a:t>
            </a:r>
            <a:r>
              <a:rPr lang="en-US" sz="1800" dirty="0" err="1">
                <a:solidFill>
                  <a:srgbClr val="000000"/>
                </a:solidFill>
              </a:rPr>
              <a:t>.</a:t>
            </a:r>
            <a:r>
              <a:rPr lang="en-US" sz="1800" dirty="0" err="1">
                <a:solidFill>
                  <a:srgbClr val="001080"/>
                </a:solidFill>
              </a:rPr>
              <a:t>Empty</a:t>
            </a: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a:solidFill>
                  <a:srgbClr val="267F99"/>
                </a:solidFill>
              </a:rPr>
              <a:t>TokenProvider</a:t>
            </a:r>
            <a:r>
              <a:rPr lang="en-US" sz="1800" dirty="0">
                <a:solidFill>
                  <a:srgbClr val="000000"/>
                </a:solidFill>
              </a:rPr>
              <a:t> </a:t>
            </a:r>
            <a:r>
              <a:rPr lang="en-US" sz="1800" dirty="0">
                <a:solidFill>
                  <a:srgbClr val="001080"/>
                </a:solidFill>
              </a:rPr>
              <a:t>td</a:t>
            </a:r>
            <a:r>
              <a:rPr lang="en-US" sz="1800" dirty="0">
                <a:solidFill>
                  <a:srgbClr val="000000"/>
                </a:solidFill>
              </a:rPr>
              <a:t> = </a:t>
            </a:r>
            <a:r>
              <a:rPr lang="en-US" sz="1800" dirty="0">
                <a:solidFill>
                  <a:srgbClr val="001080"/>
                </a:solidFill>
              </a:rPr>
              <a:t>TokenProvider</a:t>
            </a:r>
            <a:r>
              <a:rPr lang="en-US" sz="1800" dirty="0">
                <a:solidFill>
                  <a:srgbClr val="000000"/>
                </a:solidFill>
              </a:rPr>
              <a:t>.</a:t>
            </a:r>
            <a:r>
              <a:rPr lang="en-US" sz="1800" dirty="0">
                <a:solidFill>
                  <a:srgbClr val="795E26"/>
                </a:solidFill>
              </a:rPr>
              <a:t>CreateSharedAccessSignatureTokenProvider</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namespaceManageKeyName</a:t>
            </a:r>
            <a:r>
              <a:rPr lang="en-US" sz="1800" dirty="0">
                <a:solidFill>
                  <a:srgbClr val="000000"/>
                </a:solidFill>
              </a:rPr>
              <a:t>, </a:t>
            </a:r>
            <a:r>
              <a:rPr lang="en-US" sz="1800" dirty="0">
                <a:solidFill>
                  <a:srgbClr val="001080"/>
                </a:solidFill>
              </a:rPr>
              <a:t>namespaceManageKey</a:t>
            </a:r>
            <a:br>
              <a:rPr lang="en-US" sz="1800" dirty="0">
                <a:solidFill>
                  <a:srgbClr val="001080"/>
                </a:solidFill>
              </a:rPr>
            </a:b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a:solidFill>
                  <a:srgbClr val="267F99"/>
                </a:solidFill>
              </a:rPr>
              <a:t>NamespaceManager</a:t>
            </a:r>
            <a:r>
              <a:rPr lang="en-US" sz="1800" dirty="0">
                <a:solidFill>
                  <a:srgbClr val="000000"/>
                </a:solidFill>
              </a:rPr>
              <a:t> </a:t>
            </a:r>
            <a:r>
              <a:rPr lang="en-US" sz="1800" dirty="0">
                <a:solidFill>
                  <a:srgbClr val="001080"/>
                </a:solidFill>
              </a:rPr>
              <a:t>nm</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NamespaceManager</a:t>
            </a:r>
            <a:r>
              <a:rPr lang="en-US" sz="1800" dirty="0">
                <a:solidFill>
                  <a:srgbClr val="000000"/>
                </a:solidFill>
              </a:rPr>
              <a:t>(</a:t>
            </a:r>
            <a:r>
              <a:rPr lang="en-US" sz="1800" dirty="0">
                <a:solidFill>
                  <a:srgbClr val="001080"/>
                </a:solidFill>
              </a:rPr>
              <a:t>namespaceUri</a:t>
            </a:r>
            <a:r>
              <a:rPr lang="en-US" sz="1800" dirty="0">
                <a:solidFill>
                  <a:srgbClr val="000000"/>
                </a:solidFill>
              </a:rPr>
              <a:t>, </a:t>
            </a:r>
            <a:r>
              <a:rPr lang="en-US" sz="1800" dirty="0">
                <a:solidFill>
                  <a:srgbClr val="001080"/>
                </a:solidFill>
              </a:rPr>
              <a:t>namespaceManageTokenProvider</a:t>
            </a:r>
            <a:r>
              <a:rPr lang="en-US" sz="1800" dirty="0">
                <a:solidFill>
                  <a:srgbClr val="000000"/>
                </a:solidFill>
              </a:rPr>
              <a:t>);</a:t>
            </a:r>
          </a:p>
        </p:txBody>
      </p:sp>
    </p:spTree>
    <p:custDataLst>
      <p:tags r:id="rId1"/>
    </p:custDataLst>
    <p:extLst>
      <p:ext uri="{BB962C8B-B14F-4D97-AF65-F5344CB8AC3E}">
        <p14:creationId xmlns:p14="http://schemas.microsoft.com/office/powerpoint/2010/main" val="9546862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Event Grid</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SAS key</a:t>
            </a:r>
          </a:p>
        </p:txBody>
      </p:sp>
      <p:sp>
        <p:nvSpPr>
          <p:cNvPr id="3" name="Text Placeholder 2" descr="The sample code creates a send-only key when creating the event hub.">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event hub with a SAS rule that enables sending to that event hub</a:t>
            </a:r>
            <a:endParaRPr lang="en-US" sz="1800" dirty="0">
              <a:solidFill>
                <a:srgbClr val="000000"/>
              </a:solidFill>
            </a:endParaRPr>
          </a:p>
          <a:p>
            <a:r>
              <a:rPr lang="en-US" sz="1800" dirty="0">
                <a:solidFill>
                  <a:srgbClr val="267F99"/>
                </a:solidFill>
              </a:rPr>
              <a:t>EventHubDescription</a:t>
            </a:r>
            <a:r>
              <a:rPr lang="en-US" sz="1800" dirty="0">
                <a:solidFill>
                  <a:srgbClr val="000000"/>
                </a:solidFill>
              </a:rPr>
              <a:t> </a:t>
            </a:r>
            <a:r>
              <a:rPr lang="en-US" sz="1800" dirty="0">
                <a:solidFill>
                  <a:srgbClr val="001080"/>
                </a:solidFill>
              </a:rPr>
              <a:t>ed</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EventHubDescription</a:t>
            </a:r>
            <a:r>
              <a:rPr lang="en-US" sz="1800" dirty="0">
                <a:solidFill>
                  <a:srgbClr val="000000"/>
                </a:solidFill>
              </a:rPr>
              <a:t>(</a:t>
            </a:r>
            <a:r>
              <a:rPr lang="en-US" sz="1800" dirty="0">
                <a:solidFill>
                  <a:srgbClr val="A31515"/>
                </a:solidFill>
              </a:rPr>
              <a:t>"MY_EVENT_HUB"</a:t>
            </a:r>
            <a:r>
              <a:rPr lang="en-US" sz="1800" dirty="0">
                <a:solidFill>
                  <a:srgbClr val="000000"/>
                </a:solidFill>
              </a:rPr>
              <a:t>) { </a:t>
            </a:r>
            <a:r>
              <a:rPr lang="en-US" sz="1800" dirty="0">
                <a:solidFill>
                  <a:srgbClr val="001080"/>
                </a:solidFill>
              </a:rPr>
              <a:t>PartitionCount</a:t>
            </a:r>
            <a:r>
              <a:rPr lang="en-US" sz="1800" dirty="0">
                <a:solidFill>
                  <a:srgbClr val="000000"/>
                </a:solidFill>
              </a:rPr>
              <a:t> = </a:t>
            </a:r>
            <a:r>
              <a:rPr lang="en-US" sz="1800" dirty="0">
                <a:solidFill>
                  <a:srgbClr val="09885A"/>
                </a:solidFill>
              </a:rPr>
              <a:t>32</a:t>
            </a:r>
            <a:r>
              <a:rPr lang="en-US" sz="1800" dirty="0">
                <a:solidFill>
                  <a:srgbClr val="000000"/>
                </a:solidFill>
              </a:rPr>
              <a:t> };</a:t>
            </a:r>
          </a:p>
          <a:p>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eventHubSendKeyName</a:t>
            </a:r>
            <a:r>
              <a:rPr lang="en-US" sz="1800" dirty="0">
                <a:solidFill>
                  <a:srgbClr val="000000"/>
                </a:solidFill>
              </a:rPr>
              <a:t> = </a:t>
            </a:r>
            <a:r>
              <a:rPr lang="en-US" sz="1800" dirty="0">
                <a:solidFill>
                  <a:srgbClr val="A31515"/>
                </a:solidFill>
              </a:rPr>
              <a:t>"EventHubSendKey"</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eventHubSendKey</a:t>
            </a:r>
            <a:r>
              <a:rPr lang="en-US" sz="1800" dirty="0">
                <a:solidFill>
                  <a:srgbClr val="000000"/>
                </a:solidFill>
              </a:rPr>
              <a:t> = </a:t>
            </a:r>
            <a:r>
              <a:rPr lang="en-US" sz="1800" dirty="0">
                <a:solidFill>
                  <a:srgbClr val="001080"/>
                </a:solidFill>
              </a:rPr>
              <a:t>SharedAccessAuthorizationRule</a:t>
            </a:r>
            <a:r>
              <a:rPr lang="en-US" sz="1800" dirty="0">
                <a:solidFill>
                  <a:srgbClr val="000000"/>
                </a:solidFill>
              </a:rPr>
              <a:t>.</a:t>
            </a:r>
            <a:r>
              <a:rPr lang="en-US" sz="1800" dirty="0">
                <a:solidFill>
                  <a:srgbClr val="795E26"/>
                </a:solidFill>
              </a:rPr>
              <a:t>GenerateRandomKey</a:t>
            </a:r>
            <a:r>
              <a:rPr lang="en-US" sz="1800" dirty="0">
                <a:solidFill>
                  <a:srgbClr val="000000"/>
                </a:solidFill>
              </a:rPr>
              <a:t>();</a:t>
            </a:r>
          </a:p>
          <a:p>
            <a:br>
              <a:rPr lang="en-US" sz="1800" dirty="0">
                <a:solidFill>
                  <a:srgbClr val="000000"/>
                </a:solidFill>
              </a:rPr>
            </a:br>
            <a:r>
              <a:rPr lang="en-US" sz="1800" dirty="0">
                <a:solidFill>
                  <a:srgbClr val="267F99"/>
                </a:solidFill>
              </a:rPr>
              <a:t>SharedAccessAuthorizationRule</a:t>
            </a:r>
            <a:r>
              <a:rPr lang="en-US" sz="1800" dirty="0">
                <a:solidFill>
                  <a:srgbClr val="000000"/>
                </a:solidFill>
              </a:rPr>
              <a:t> </a:t>
            </a:r>
            <a:r>
              <a:rPr lang="en-US" sz="1800" dirty="0">
                <a:solidFill>
                  <a:srgbClr val="001080"/>
                </a:solidFill>
              </a:rPr>
              <a:t>eventHubSendRule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SharedAccessAuthorizationRule</a:t>
            </a:r>
            <a:r>
              <a:rPr lang="en-US" sz="1800" dirty="0">
                <a:solidFill>
                  <a:srgbClr val="000000"/>
                </a:solidFill>
              </a:rPr>
              <a:t>(</a:t>
            </a:r>
          </a:p>
          <a:p>
            <a:r>
              <a:rPr lang="en-US" sz="1800" dirty="0">
                <a:solidFill>
                  <a:srgbClr val="000000"/>
                </a:solidFill>
              </a:rPr>
              <a:t>    </a:t>
            </a:r>
            <a:r>
              <a:rPr lang="en-US" sz="1800" dirty="0">
                <a:solidFill>
                  <a:srgbClr val="001080"/>
                </a:solidFill>
              </a:rPr>
              <a:t>eventHubSendKeyName</a:t>
            </a:r>
            <a:r>
              <a:rPr lang="en-US" sz="1800" dirty="0">
                <a:solidFill>
                  <a:srgbClr val="000000"/>
                </a:solidFill>
              </a:rPr>
              <a:t>, </a:t>
            </a:r>
            <a:r>
              <a:rPr lang="en-US" sz="1800" dirty="0">
                <a:solidFill>
                  <a:srgbClr val="001080"/>
                </a:solidFill>
              </a:rPr>
              <a:t>eventHubSendKey</a:t>
            </a:r>
            <a:r>
              <a:rPr lang="en-US" sz="1800" dirty="0">
                <a:solidFill>
                  <a:srgbClr val="000000"/>
                </a:solidFill>
              </a:rPr>
              <a:t>, </a:t>
            </a:r>
            <a:r>
              <a:rPr lang="en-US" sz="1800" dirty="0">
                <a:solidFill>
                  <a:srgbClr val="0000FF"/>
                </a:solidFill>
              </a:rPr>
              <a:t>new</a:t>
            </a:r>
            <a:r>
              <a:rPr lang="en-US" sz="1800" dirty="0">
                <a:solidFill>
                  <a:srgbClr val="000000"/>
                </a:solidFill>
              </a:rPr>
              <a:t>[] { </a:t>
            </a:r>
            <a:r>
              <a:rPr lang="en-US" sz="1800" dirty="0">
                <a:solidFill>
                  <a:srgbClr val="001080"/>
                </a:solidFill>
              </a:rPr>
              <a:t>AccessRights</a:t>
            </a:r>
            <a:r>
              <a:rPr lang="en-US" sz="1800" dirty="0">
                <a:solidFill>
                  <a:srgbClr val="000000"/>
                </a:solidFill>
              </a:rPr>
              <a:t>.</a:t>
            </a:r>
            <a:r>
              <a:rPr lang="en-US" sz="1800" dirty="0">
                <a:solidFill>
                  <a:srgbClr val="001080"/>
                </a:solidFill>
              </a:rPr>
              <a:t>Send</a:t>
            </a:r>
            <a:r>
              <a:rPr lang="en-US" sz="1800" dirty="0">
                <a:solidFill>
                  <a:srgbClr val="000000"/>
                </a:solidFill>
              </a:rPr>
              <a:t> }</a:t>
            </a:r>
          </a:p>
          <a:p>
            <a:r>
              <a:rPr lang="en-US" sz="1800" dirty="0">
                <a:solidFill>
                  <a:srgbClr val="000000"/>
                </a:solidFill>
              </a:rPr>
              <a:t>);</a:t>
            </a:r>
          </a:p>
          <a:p>
            <a:br>
              <a:rPr lang="en-US" sz="1800" dirty="0">
                <a:solidFill>
                  <a:srgbClr val="000000"/>
                </a:solidFill>
              </a:rPr>
            </a:br>
            <a:r>
              <a:rPr lang="en-US" sz="1800" dirty="0">
                <a:solidFill>
                  <a:srgbClr val="001080"/>
                </a:solidFill>
              </a:rPr>
              <a:t>ed</a:t>
            </a:r>
            <a:r>
              <a:rPr lang="en-US" sz="1800" dirty="0">
                <a:solidFill>
                  <a:srgbClr val="000000"/>
                </a:solidFill>
              </a:rPr>
              <a:t>.</a:t>
            </a:r>
            <a:r>
              <a:rPr lang="en-US" sz="1800" dirty="0">
                <a:solidFill>
                  <a:srgbClr val="001080"/>
                </a:solidFill>
              </a:rPr>
              <a:t>Authorization</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001080"/>
                </a:solidFill>
              </a:rPr>
              <a:t>eventHubSendRule</a:t>
            </a:r>
            <a:r>
              <a:rPr lang="en-US" sz="1800" dirty="0">
                <a:solidFill>
                  <a:srgbClr val="000000"/>
                </a:solidFill>
              </a:rPr>
              <a:t>); </a:t>
            </a:r>
          </a:p>
          <a:p>
            <a:r>
              <a:rPr lang="en-US" sz="1800" dirty="0">
                <a:solidFill>
                  <a:srgbClr val="001080"/>
                </a:solidFill>
              </a:rPr>
              <a:t>nm</a:t>
            </a:r>
            <a:r>
              <a:rPr lang="en-US" sz="1800" dirty="0">
                <a:solidFill>
                  <a:srgbClr val="000000"/>
                </a:solidFill>
              </a:rPr>
              <a:t>.</a:t>
            </a:r>
            <a:r>
              <a:rPr lang="en-US" sz="1800" dirty="0">
                <a:solidFill>
                  <a:srgbClr val="795E26"/>
                </a:solidFill>
              </a:rPr>
              <a:t>CreateEventHub</a:t>
            </a:r>
            <a:r>
              <a:rPr lang="en-US" sz="1800" dirty="0">
                <a:solidFill>
                  <a:srgbClr val="000000"/>
                </a:solidFill>
              </a:rPr>
              <a:t>(</a:t>
            </a:r>
            <a:r>
              <a:rPr lang="en-US" sz="1800" dirty="0">
                <a:solidFill>
                  <a:srgbClr val="001080"/>
                </a:solidFill>
              </a:rPr>
              <a:t>ed</a:t>
            </a:r>
            <a:r>
              <a:rPr lang="en-US" sz="1800" dirty="0">
                <a:solidFill>
                  <a:srgbClr val="000000"/>
                </a:solidFill>
              </a:rPr>
              <a:t>);</a:t>
            </a:r>
          </a:p>
        </p:txBody>
      </p:sp>
    </p:spTree>
    <p:custDataLst>
      <p:tags r:id="rId1"/>
    </p:custDataLst>
    <p:extLst>
      <p:ext uri="{BB962C8B-B14F-4D97-AF65-F5344CB8AC3E}">
        <p14:creationId xmlns:p14="http://schemas.microsoft.com/office/powerpoint/2010/main" val="3018627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3EE7-683A-444D-9FC5-826FA8AB2D5D}"/>
              </a:ext>
            </a:extLst>
          </p:cNvPr>
          <p:cNvSpPr>
            <a:spLocks noGrp="1"/>
          </p:cNvSpPr>
          <p:nvPr>
            <p:ph type="title"/>
          </p:nvPr>
        </p:nvSpPr>
        <p:spPr/>
        <p:txBody>
          <a:bodyPr/>
          <a:lstStyle/>
          <a:p>
            <a:r>
              <a:rPr lang="en-US" dirty="0"/>
              <a:t>Creating Event Hubs by using the Azure CLI</a:t>
            </a:r>
          </a:p>
        </p:txBody>
      </p:sp>
      <p:sp>
        <p:nvSpPr>
          <p:cNvPr id="3" name="Text Placeholder 2" descr="The sample code creates a resource group, new namespace, and new event hub.">
            <a:extLst>
              <a:ext uri="{FF2B5EF4-FFF2-40B4-BE49-F238E27FC236}">
                <a16:creationId xmlns:a16="http://schemas.microsoft.com/office/drawing/2014/main" id="{2AAEDB1B-7E25-4245-B985-302311789C2E}"/>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&lt;resource group name&gt; </a:t>
            </a:r>
            <a:r>
              <a:rPr lang="en-US" sz="1800" dirty="0">
                <a:solidFill>
                  <a:srgbClr val="001080"/>
                </a:solidFill>
              </a:rPr>
              <a:t>--location </a:t>
            </a:r>
            <a:r>
              <a:rPr lang="en-US" sz="1800" dirty="0">
                <a:solidFill>
                  <a:srgbClr val="A31515"/>
                </a:solidFill>
              </a:rPr>
              <a:t>eastus</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Hubs namespace</a:t>
            </a:r>
            <a:endParaRPr lang="en-US" sz="1800" dirty="0">
              <a:solidFill>
                <a:srgbClr val="000000"/>
              </a:solidFill>
            </a:endParaRPr>
          </a:p>
          <a:p>
            <a:r>
              <a:rPr lang="en-US" sz="1800" dirty="0">
                <a:solidFill>
                  <a:srgbClr val="0000FF"/>
                </a:solidFill>
              </a:rPr>
              <a:t>az eventhubs namespace create </a:t>
            </a:r>
            <a:r>
              <a:rPr lang="en-US" sz="1800" dirty="0">
                <a:solidFill>
                  <a:srgbClr val="001080"/>
                </a:solidFill>
              </a:rPr>
              <a:t>--name </a:t>
            </a:r>
            <a:r>
              <a:rPr lang="en-US" sz="1800" dirty="0">
                <a:solidFill>
                  <a:srgbClr val="A31515"/>
                </a:solidFill>
              </a:rPr>
              <a:t>&lt;Event Hubs namespace&gt;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-l </a:t>
            </a:r>
            <a:r>
              <a:rPr lang="en-US" sz="1800" dirty="0">
                <a:solidFill>
                  <a:srgbClr val="A31515"/>
                </a:solidFill>
              </a:rPr>
              <a:t>&lt;region, for example: East US&gt;</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a:t>
            </a:r>
            <a:endParaRPr lang="en-US" sz="1800" dirty="0">
              <a:solidFill>
                <a:srgbClr val="000000"/>
              </a:solidFill>
            </a:endParaRPr>
          </a:p>
          <a:p>
            <a:r>
              <a:rPr lang="en-US" sz="1800" dirty="0">
                <a:solidFill>
                  <a:srgbClr val="0000FF"/>
                </a:solidFill>
              </a:rPr>
              <a:t>az eventhubs eventhub create </a:t>
            </a:r>
            <a:r>
              <a:rPr lang="en-US" sz="1800" dirty="0">
                <a:solidFill>
                  <a:srgbClr val="001080"/>
                </a:solidFill>
              </a:rPr>
              <a:t>--name </a:t>
            </a:r>
            <a:r>
              <a:rPr lang="en-US" sz="1800" dirty="0">
                <a:solidFill>
                  <a:srgbClr val="A31515"/>
                </a:solidFill>
              </a:rPr>
              <a:t>&lt;event hub name&gt;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--namespace-name </a:t>
            </a:r>
            <a:r>
              <a:rPr lang="en-US" sz="1800" dirty="0">
                <a:solidFill>
                  <a:srgbClr val="A31515"/>
                </a:solidFill>
              </a:rPr>
              <a:t>&lt;Event Hubs namespace&gt;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9697138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fr-FR" dirty="0"/>
              <a:t>Lesson 03: Azure Notification Hubs</a:t>
            </a:r>
            <a:endParaRPr lang="en-US" dirty="0"/>
          </a:p>
        </p:txBody>
      </p:sp>
    </p:spTree>
    <p:custDataLst>
      <p:tags r:id="rId1"/>
    </p:custDataLst>
    <p:extLst>
      <p:ext uri="{BB962C8B-B14F-4D97-AF65-F5344CB8AC3E}">
        <p14:creationId xmlns:p14="http://schemas.microsoft.com/office/powerpoint/2010/main" val="118155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450B16-092E-4251-BA70-DCC85161BF0E}"/>
              </a:ext>
            </a:extLst>
          </p:cNvPr>
          <p:cNvSpPr>
            <a:spLocks noGrp="1"/>
          </p:cNvSpPr>
          <p:nvPr>
            <p:ph type="title"/>
          </p:nvPr>
        </p:nvSpPr>
        <p:spPr/>
        <p:txBody>
          <a:bodyPr/>
          <a:lstStyle/>
          <a:p>
            <a:r>
              <a:rPr lang="en-US" dirty="0"/>
              <a:t>Push notifications</a:t>
            </a:r>
          </a:p>
        </p:txBody>
      </p:sp>
      <p:sp>
        <p:nvSpPr>
          <p:cNvPr id="4" name="Text Placeholder 3">
            <a:extLst>
              <a:ext uri="{FF2B5EF4-FFF2-40B4-BE49-F238E27FC236}">
                <a16:creationId xmlns:a16="http://schemas.microsoft.com/office/drawing/2014/main" id="{8788F0E2-5CA3-4B70-85BE-975C8AE78060}"/>
              </a:ext>
            </a:extLst>
          </p:cNvPr>
          <p:cNvSpPr>
            <a:spLocks noGrp="1"/>
          </p:cNvSpPr>
          <p:nvPr>
            <p:ph type="body" sz="quarter" idx="10"/>
          </p:nvPr>
        </p:nvSpPr>
        <p:spPr>
          <a:xfrm>
            <a:off x="594474" y="1445771"/>
            <a:ext cx="10779018" cy="3434786"/>
          </a:xfrm>
        </p:spPr>
        <p:txBody>
          <a:bodyPr/>
          <a:lstStyle/>
          <a:p>
            <a:r>
              <a:rPr lang="en-US" dirty="0">
                <a:latin typeface="+mn-lt"/>
              </a:rPr>
              <a:t>A form of app-to-user communication where users of mobile apps are notified of certain desired information</a:t>
            </a:r>
          </a:p>
          <a:p>
            <a:r>
              <a:rPr lang="en-US" dirty="0">
                <a:latin typeface="+mn-lt"/>
              </a:rPr>
              <a:t>Delivered through platform-specific infrastructures called Platform Notification Systems (PNSs)</a:t>
            </a:r>
          </a:p>
          <a:p>
            <a:r>
              <a:rPr lang="en-US" dirty="0">
                <a:latin typeface="+mn-lt"/>
              </a:rPr>
              <a:t>Examples include:</a:t>
            </a:r>
          </a:p>
          <a:p>
            <a:pPr lvl="1"/>
            <a:r>
              <a:rPr lang="en-US" dirty="0"/>
              <a:t>Apple Push Notification Service (APNs)</a:t>
            </a:r>
          </a:p>
          <a:p>
            <a:pPr lvl="1"/>
            <a:r>
              <a:rPr lang="en-US" dirty="0"/>
              <a:t>Firebase Cloud Messaging (FCM)</a:t>
            </a:r>
          </a:p>
          <a:p>
            <a:pPr lvl="1"/>
            <a:r>
              <a:rPr lang="en-US" dirty="0"/>
              <a:t>Windows Push Notification Service (WNS)</a:t>
            </a:r>
          </a:p>
        </p:txBody>
      </p:sp>
    </p:spTree>
    <p:custDataLst>
      <p:tags r:id="rId1"/>
    </p:custDataLst>
    <p:extLst>
      <p:ext uri="{BB962C8B-B14F-4D97-AF65-F5344CB8AC3E}">
        <p14:creationId xmlns:p14="http://schemas.microsoft.com/office/powerpoint/2010/main" val="7138527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0B4F-E409-4EBE-A286-D67EE9D9732A}"/>
              </a:ext>
            </a:extLst>
          </p:cNvPr>
          <p:cNvSpPr>
            <a:spLocks noGrp="1"/>
          </p:cNvSpPr>
          <p:nvPr>
            <p:ph type="title"/>
          </p:nvPr>
        </p:nvSpPr>
        <p:spPr/>
        <p:txBody>
          <a:bodyPr/>
          <a:lstStyle/>
          <a:p>
            <a:r>
              <a:rPr lang="en-US" dirty="0"/>
              <a:t>Push notification service</a:t>
            </a:r>
          </a:p>
        </p:txBody>
      </p:sp>
      <p:grpSp>
        <p:nvGrpSpPr>
          <p:cNvPr id="16" name="Group 15" descr="Diagram of how notification requests are from the application backend to the PNS service for the target device.&#10;">
            <a:extLst>
              <a:ext uri="{FF2B5EF4-FFF2-40B4-BE49-F238E27FC236}">
                <a16:creationId xmlns:a16="http://schemas.microsoft.com/office/drawing/2014/main" id="{D94CB671-24EC-4360-B299-7B4A2E43C448}"/>
              </a:ext>
            </a:extLst>
          </p:cNvPr>
          <p:cNvGrpSpPr/>
          <p:nvPr/>
        </p:nvGrpSpPr>
        <p:grpSpPr>
          <a:xfrm>
            <a:off x="3774799" y="1670123"/>
            <a:ext cx="4642403" cy="4459313"/>
            <a:chOff x="4258008" y="1816037"/>
            <a:chExt cx="4642403" cy="4459313"/>
          </a:xfrm>
        </p:grpSpPr>
        <p:sp>
          <p:nvSpPr>
            <p:cNvPr id="18" name="TextBox 17">
              <a:extLst>
                <a:ext uri="{FF2B5EF4-FFF2-40B4-BE49-F238E27FC236}">
                  <a16:creationId xmlns:a16="http://schemas.microsoft.com/office/drawing/2014/main" id="{A4FA93D4-6F14-4023-BDEC-9549C3282D2A}"/>
                </a:ext>
              </a:extLst>
            </p:cNvPr>
            <p:cNvSpPr txBox="1"/>
            <p:nvPr/>
          </p:nvSpPr>
          <p:spPr>
            <a:xfrm>
              <a:off x="4258008" y="5690575"/>
              <a:ext cx="1777201"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Push notification service</a:t>
              </a:r>
            </a:p>
          </p:txBody>
        </p:sp>
        <p:sp>
          <p:nvSpPr>
            <p:cNvPr id="19" name="TextBox 18">
              <a:extLst>
                <a:ext uri="{FF2B5EF4-FFF2-40B4-BE49-F238E27FC236}">
                  <a16:creationId xmlns:a16="http://schemas.microsoft.com/office/drawing/2014/main" id="{0DE4BE2F-1EB2-4456-845E-C4914DFD9D1D}"/>
                </a:ext>
              </a:extLst>
            </p:cNvPr>
            <p:cNvSpPr txBox="1"/>
            <p:nvPr/>
          </p:nvSpPr>
          <p:spPr>
            <a:xfrm>
              <a:off x="7335163" y="4223125"/>
              <a:ext cx="1565248"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Application backend</a:t>
              </a:r>
            </a:p>
          </p:txBody>
        </p:sp>
        <p:cxnSp>
          <p:nvCxnSpPr>
            <p:cNvPr id="24" name="Straight Arrow Connector 23">
              <a:extLst>
                <a:ext uri="{FF2B5EF4-FFF2-40B4-BE49-F238E27FC236}">
                  <a16:creationId xmlns:a16="http://schemas.microsoft.com/office/drawing/2014/main" id="{F0FAD8BB-0C56-4E3A-9522-68771DE3CE2A}"/>
                </a:ext>
              </a:extLst>
            </p:cNvPr>
            <p:cNvCxnSpPr>
              <a:cxnSpLocks/>
            </p:cNvCxnSpPr>
            <p:nvPr/>
          </p:nvCxnSpPr>
          <p:spPr>
            <a:xfrm>
              <a:off x="5524044" y="2225583"/>
              <a:ext cx="2074725" cy="122832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68097CA-8CF5-4745-82C8-22C31D43789B}"/>
                </a:ext>
              </a:extLst>
            </p:cNvPr>
            <p:cNvCxnSpPr>
              <a:cxnSpLocks/>
            </p:cNvCxnSpPr>
            <p:nvPr/>
          </p:nvCxnSpPr>
          <p:spPr>
            <a:xfrm flipH="1">
              <a:off x="5596298" y="3804851"/>
              <a:ext cx="1940539" cy="137518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07DA821-D2D3-401D-B299-843DF8BA3E4A}"/>
                </a:ext>
              </a:extLst>
            </p:cNvPr>
            <p:cNvCxnSpPr>
              <a:cxnSpLocks/>
            </p:cNvCxnSpPr>
            <p:nvPr/>
          </p:nvCxnSpPr>
          <p:spPr>
            <a:xfrm flipV="1">
              <a:off x="5296606" y="2815566"/>
              <a:ext cx="0" cy="206542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D139B83-3472-44EA-926E-31FE55089169}"/>
                </a:ext>
              </a:extLst>
            </p:cNvPr>
            <p:cNvCxnSpPr>
              <a:cxnSpLocks/>
            </p:cNvCxnSpPr>
            <p:nvPr/>
          </p:nvCxnSpPr>
          <p:spPr>
            <a:xfrm flipV="1">
              <a:off x="4975026" y="2815566"/>
              <a:ext cx="0" cy="2065424"/>
            </a:xfrm>
            <a:prstGeom prst="straightConnector1">
              <a:avLst/>
            </a:prstGeom>
            <a:ln w="38100">
              <a:solidFill>
                <a:srgbClr val="D83B0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D149CFC0-F12D-4AF4-A57A-8FEA3510E7DC}"/>
                </a:ext>
              </a:extLst>
            </p:cNvPr>
            <p:cNvSpPr/>
            <p:nvPr/>
          </p:nvSpPr>
          <p:spPr>
            <a:xfrm>
              <a:off x="6274530" y="261678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29" name="Oval 28">
              <a:extLst>
                <a:ext uri="{FF2B5EF4-FFF2-40B4-BE49-F238E27FC236}">
                  <a16:creationId xmlns:a16="http://schemas.microsoft.com/office/drawing/2014/main" id="{C786FE4A-4AC8-410C-B384-E97E7D00BBA1}"/>
                </a:ext>
              </a:extLst>
            </p:cNvPr>
            <p:cNvSpPr/>
            <p:nvPr/>
          </p:nvSpPr>
          <p:spPr>
            <a:xfrm>
              <a:off x="5152606" y="421450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4</a:t>
              </a:r>
            </a:p>
          </p:txBody>
        </p:sp>
        <p:sp>
          <p:nvSpPr>
            <p:cNvPr id="30" name="Oval 29">
              <a:extLst>
                <a:ext uri="{FF2B5EF4-FFF2-40B4-BE49-F238E27FC236}">
                  <a16:creationId xmlns:a16="http://schemas.microsoft.com/office/drawing/2014/main" id="{792DC21E-66C7-46B9-ABBD-332B6689155E}"/>
                </a:ext>
              </a:extLst>
            </p:cNvPr>
            <p:cNvSpPr/>
            <p:nvPr/>
          </p:nvSpPr>
          <p:spPr>
            <a:xfrm>
              <a:off x="4831026" y="3349650"/>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31" name="Oval 30">
              <a:extLst>
                <a:ext uri="{FF2B5EF4-FFF2-40B4-BE49-F238E27FC236}">
                  <a16:creationId xmlns:a16="http://schemas.microsoft.com/office/drawing/2014/main" id="{963E6717-2049-41ED-9ED6-A47458A03A15}"/>
                </a:ext>
              </a:extLst>
            </p:cNvPr>
            <p:cNvSpPr/>
            <p:nvPr/>
          </p:nvSpPr>
          <p:spPr>
            <a:xfrm>
              <a:off x="6120327" y="461298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pic>
          <p:nvPicPr>
            <p:cNvPr id="32" name="Picture 31">
              <a:extLst>
                <a:ext uri="{FF2B5EF4-FFF2-40B4-BE49-F238E27FC236}">
                  <a16:creationId xmlns:a16="http://schemas.microsoft.com/office/drawing/2014/main" id="{629C0965-B93C-43DE-A2DF-3AE27A0D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6464" y="4884442"/>
              <a:ext cx="780290" cy="780290"/>
            </a:xfrm>
            <a:prstGeom prst="rect">
              <a:avLst/>
            </a:prstGeom>
          </p:spPr>
        </p:pic>
        <p:grpSp>
          <p:nvGrpSpPr>
            <p:cNvPr id="33" name="Group 32">
              <a:extLst>
                <a:ext uri="{FF2B5EF4-FFF2-40B4-BE49-F238E27FC236}">
                  <a16:creationId xmlns:a16="http://schemas.microsoft.com/office/drawing/2014/main" id="{C7B74089-853A-4B92-A510-850D5B899AF4}"/>
                </a:ext>
              </a:extLst>
            </p:cNvPr>
            <p:cNvGrpSpPr/>
            <p:nvPr/>
          </p:nvGrpSpPr>
          <p:grpSpPr>
            <a:xfrm>
              <a:off x="7628812" y="3085162"/>
              <a:ext cx="977951" cy="1061389"/>
              <a:chOff x="2735206" y="2478627"/>
              <a:chExt cx="977951" cy="1061389"/>
            </a:xfrm>
          </p:grpSpPr>
          <p:pic>
            <p:nvPicPr>
              <p:cNvPr id="35" name="Picture 34">
                <a:extLst>
                  <a:ext uri="{FF2B5EF4-FFF2-40B4-BE49-F238E27FC236}">
                    <a16:creationId xmlns:a16="http://schemas.microsoft.com/office/drawing/2014/main" id="{1C0A3F76-71B8-42E3-A36C-0C4106128D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206" y="2478627"/>
                <a:ext cx="977951" cy="977951"/>
              </a:xfrm>
              <a:prstGeom prst="rect">
                <a:avLst/>
              </a:prstGeom>
            </p:spPr>
          </p:pic>
          <p:sp>
            <p:nvSpPr>
              <p:cNvPr id="36" name="Rectangle 35">
                <a:extLst>
                  <a:ext uri="{FF2B5EF4-FFF2-40B4-BE49-F238E27FC236}">
                    <a16:creationId xmlns:a16="http://schemas.microsoft.com/office/drawing/2014/main" id="{2026BCD1-7779-4A95-B735-33DA9D0A41B9}"/>
                  </a:ext>
                </a:extLst>
              </p:cNvPr>
              <p:cNvSpPr/>
              <p:nvPr/>
            </p:nvSpPr>
            <p:spPr bwMode="auto">
              <a:xfrm>
                <a:off x="3040885" y="3096478"/>
                <a:ext cx="547957" cy="4042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a:extLst>
                  <a:ext uri="{FF2B5EF4-FFF2-40B4-BE49-F238E27FC236}">
                    <a16:creationId xmlns:a16="http://schemas.microsoft.com/office/drawing/2014/main" id="{A0F4CBD8-3B99-466E-BC82-D975ED951E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1118" y="3055541"/>
                <a:ext cx="484475" cy="484475"/>
              </a:xfrm>
              <a:prstGeom prst="rect">
                <a:avLst/>
              </a:prstGeom>
            </p:spPr>
          </p:pic>
        </p:grpSp>
        <p:pic>
          <p:nvPicPr>
            <p:cNvPr id="34" name="Picture 33">
              <a:extLst>
                <a:ext uri="{FF2B5EF4-FFF2-40B4-BE49-F238E27FC236}">
                  <a16:creationId xmlns:a16="http://schemas.microsoft.com/office/drawing/2014/main" id="{9CE4E4A6-1684-4EB4-B52C-62BE2C5D42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3512" y="1816037"/>
              <a:ext cx="586813" cy="877194"/>
            </a:xfrm>
            <a:prstGeom prst="rect">
              <a:avLst/>
            </a:prstGeom>
          </p:spPr>
        </p:pic>
      </p:grpSp>
    </p:spTree>
    <p:custDataLst>
      <p:tags r:id="rId1"/>
    </p:custDataLst>
    <p:extLst>
      <p:ext uri="{BB962C8B-B14F-4D97-AF65-F5344CB8AC3E}">
        <p14:creationId xmlns:p14="http://schemas.microsoft.com/office/powerpoint/2010/main" val="15925433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BE4A-B563-4A9A-BFE5-D6C54FCAB66A}"/>
              </a:ext>
            </a:extLst>
          </p:cNvPr>
          <p:cNvSpPr>
            <a:spLocks noGrp="1"/>
          </p:cNvSpPr>
          <p:nvPr>
            <p:ph type="title"/>
          </p:nvPr>
        </p:nvSpPr>
        <p:spPr/>
        <p:txBody>
          <a:bodyPr/>
          <a:lstStyle/>
          <a:p>
            <a:r>
              <a:rPr lang="en-US" dirty="0"/>
              <a:t>Notification Hubs</a:t>
            </a:r>
          </a:p>
        </p:txBody>
      </p:sp>
      <p:sp>
        <p:nvSpPr>
          <p:cNvPr id="3" name="Text Placeholder 2">
            <a:extLst>
              <a:ext uri="{FF2B5EF4-FFF2-40B4-BE49-F238E27FC236}">
                <a16:creationId xmlns:a16="http://schemas.microsoft.com/office/drawing/2014/main" id="{4B796CB2-1906-4DC0-B87E-593F253D9D78}"/>
              </a:ext>
            </a:extLst>
          </p:cNvPr>
          <p:cNvSpPr>
            <a:spLocks noGrp="1"/>
          </p:cNvSpPr>
          <p:nvPr>
            <p:ph type="body" sz="quarter" idx="10"/>
          </p:nvPr>
        </p:nvSpPr>
        <p:spPr>
          <a:xfrm>
            <a:off x="593928" y="1445225"/>
            <a:ext cx="10892034" cy="3274743"/>
          </a:xfrm>
        </p:spPr>
        <p:txBody>
          <a:bodyPr/>
          <a:lstStyle/>
          <a:p>
            <a:r>
              <a:rPr lang="en-US" dirty="0">
                <a:latin typeface="Segoe UI" panose="020B0502040204020203" pitchFamily="34" charset="0"/>
                <a:cs typeface="Segoe UI" panose="020B0502040204020203" pitchFamily="34" charset="0"/>
              </a:rPr>
              <a:t>Automates many of the manual tasks to work with Push Notification Services</a:t>
            </a:r>
          </a:p>
          <a:p>
            <a:r>
              <a:rPr lang="en-US" dirty="0">
                <a:latin typeface="Segoe UI" panose="020B0502040204020203" pitchFamily="34" charset="0"/>
                <a:cs typeface="Segoe UI" panose="020B0502040204020203" pitchFamily="34" charset="0"/>
              </a:rPr>
              <a:t>Can tag recipients to send messages only to specific people</a:t>
            </a:r>
          </a:p>
          <a:p>
            <a:r>
              <a:rPr lang="en-US" dirty="0">
                <a:latin typeface="Segoe UI" panose="020B0502040204020203" pitchFamily="34" charset="0"/>
                <a:cs typeface="Segoe UI" panose="020B0502040204020203" pitchFamily="34" charset="0"/>
              </a:rPr>
              <a:t>Can create templates to automate converting a standard message into each specific application platform’s XML or JSON</a:t>
            </a:r>
          </a:p>
          <a:p>
            <a:r>
              <a:rPr lang="en-US" dirty="0">
                <a:latin typeface="Segoe UI" panose="020B0502040204020203" pitchFamily="34" charset="0"/>
                <a:cs typeface="Segoe UI" panose="020B0502040204020203" pitchFamily="34" charset="0"/>
              </a:rPr>
              <a:t>Can send notifications from backend code to hub and then eventually to client devices</a:t>
            </a:r>
          </a:p>
        </p:txBody>
      </p:sp>
    </p:spTree>
    <p:custDataLst>
      <p:tags r:id="rId1"/>
    </p:custDataLst>
    <p:extLst>
      <p:ext uri="{BB962C8B-B14F-4D97-AF65-F5344CB8AC3E}">
        <p14:creationId xmlns:p14="http://schemas.microsoft.com/office/powerpoint/2010/main" val="19701536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4713-ABFB-4856-9ADC-F44C845D19B8}"/>
              </a:ext>
            </a:extLst>
          </p:cNvPr>
          <p:cNvSpPr>
            <a:spLocks noGrp="1"/>
          </p:cNvSpPr>
          <p:nvPr>
            <p:ph type="title"/>
          </p:nvPr>
        </p:nvSpPr>
        <p:spPr>
          <a:xfrm>
            <a:off x="586740" y="400917"/>
            <a:ext cx="11018520" cy="553998"/>
          </a:xfrm>
        </p:spPr>
        <p:txBody>
          <a:bodyPr/>
          <a:lstStyle/>
          <a:p>
            <a:r>
              <a:rPr lang="en-US" dirty="0"/>
              <a:t>Notification Hubs example</a:t>
            </a:r>
          </a:p>
        </p:txBody>
      </p:sp>
      <p:grpSp>
        <p:nvGrpSpPr>
          <p:cNvPr id="22" name="Group 21" descr="Diagram of how notification requests are sent from the application backend to Notification Hubs, which then routes it to the appropriate PNS for the target device.">
            <a:extLst>
              <a:ext uri="{FF2B5EF4-FFF2-40B4-BE49-F238E27FC236}">
                <a16:creationId xmlns:a16="http://schemas.microsoft.com/office/drawing/2014/main" id="{FBC1D555-06EA-4395-8A75-0775C9D45F68}"/>
              </a:ext>
            </a:extLst>
          </p:cNvPr>
          <p:cNvGrpSpPr/>
          <p:nvPr/>
        </p:nvGrpSpPr>
        <p:grpSpPr>
          <a:xfrm>
            <a:off x="2568566" y="1670123"/>
            <a:ext cx="7035413" cy="4459313"/>
            <a:chOff x="4491469" y="1670123"/>
            <a:chExt cx="7035413" cy="4459313"/>
          </a:xfrm>
        </p:grpSpPr>
        <p:sp>
          <p:nvSpPr>
            <p:cNvPr id="24" name="TextBox 23">
              <a:extLst>
                <a:ext uri="{FF2B5EF4-FFF2-40B4-BE49-F238E27FC236}">
                  <a16:creationId xmlns:a16="http://schemas.microsoft.com/office/drawing/2014/main" id="{ED757AD7-C4AB-4768-AA5A-87846E809B8B}"/>
                </a:ext>
              </a:extLst>
            </p:cNvPr>
            <p:cNvSpPr txBox="1"/>
            <p:nvPr/>
          </p:nvSpPr>
          <p:spPr>
            <a:xfrm>
              <a:off x="4491469" y="5544661"/>
              <a:ext cx="1777201"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Push notification service</a:t>
              </a:r>
            </a:p>
          </p:txBody>
        </p:sp>
        <p:sp>
          <p:nvSpPr>
            <p:cNvPr id="25" name="TextBox 24">
              <a:extLst>
                <a:ext uri="{FF2B5EF4-FFF2-40B4-BE49-F238E27FC236}">
                  <a16:creationId xmlns:a16="http://schemas.microsoft.com/office/drawing/2014/main" id="{E0571278-F0F8-48EA-92CF-E92143887489}"/>
                </a:ext>
              </a:extLst>
            </p:cNvPr>
            <p:cNvSpPr txBox="1"/>
            <p:nvPr/>
          </p:nvSpPr>
          <p:spPr>
            <a:xfrm>
              <a:off x="9961634" y="4077211"/>
              <a:ext cx="1565248"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Application backend</a:t>
              </a:r>
            </a:p>
          </p:txBody>
        </p:sp>
        <p:cxnSp>
          <p:nvCxnSpPr>
            <p:cNvPr id="26" name="Straight Arrow Connector 25">
              <a:extLst>
                <a:ext uri="{FF2B5EF4-FFF2-40B4-BE49-F238E27FC236}">
                  <a16:creationId xmlns:a16="http://schemas.microsoft.com/office/drawing/2014/main" id="{7E79B297-BA40-4BBE-8806-D45A3B10CDA1}"/>
                </a:ext>
              </a:extLst>
            </p:cNvPr>
            <p:cNvCxnSpPr>
              <a:cxnSpLocks/>
              <a:stCxn id="35" idx="3"/>
              <a:endCxn id="39" idx="1"/>
            </p:cNvCxnSpPr>
            <p:nvPr/>
          </p:nvCxnSpPr>
          <p:spPr>
            <a:xfrm>
              <a:off x="5643786" y="2108720"/>
              <a:ext cx="4611497" cy="131950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3C1F8DC-B27D-4E69-9ABF-098973AD9976}"/>
                </a:ext>
              </a:extLst>
            </p:cNvPr>
            <p:cNvCxnSpPr>
              <a:cxnSpLocks/>
            </p:cNvCxnSpPr>
            <p:nvPr/>
          </p:nvCxnSpPr>
          <p:spPr>
            <a:xfrm flipH="1">
              <a:off x="8152952" y="3557099"/>
              <a:ext cx="2102333" cy="701653"/>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1A536D5-AAD5-4E94-ABAD-95108852ECD8}"/>
                </a:ext>
              </a:extLst>
            </p:cNvPr>
            <p:cNvCxnSpPr>
              <a:cxnSpLocks/>
            </p:cNvCxnSpPr>
            <p:nvPr/>
          </p:nvCxnSpPr>
          <p:spPr>
            <a:xfrm flipV="1">
              <a:off x="5530067" y="2669652"/>
              <a:ext cx="0" cy="206542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24BC1146-AB0C-49CC-8370-3CA2622B39A0}"/>
                </a:ext>
              </a:extLst>
            </p:cNvPr>
            <p:cNvCxnSpPr>
              <a:cxnSpLocks/>
            </p:cNvCxnSpPr>
            <p:nvPr/>
          </p:nvCxnSpPr>
          <p:spPr>
            <a:xfrm flipV="1">
              <a:off x="5208487" y="2669652"/>
              <a:ext cx="0" cy="2065424"/>
            </a:xfrm>
            <a:prstGeom prst="straightConnector1">
              <a:avLst/>
            </a:prstGeom>
            <a:ln w="38100">
              <a:solidFill>
                <a:srgbClr val="D83B0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4F40DE77-2FBD-4D5F-A6DC-6A03884B977C}"/>
                </a:ext>
              </a:extLst>
            </p:cNvPr>
            <p:cNvSpPr/>
            <p:nvPr/>
          </p:nvSpPr>
          <p:spPr>
            <a:xfrm>
              <a:off x="7815299" y="2580773"/>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31" name="Oval 30">
              <a:extLst>
                <a:ext uri="{FF2B5EF4-FFF2-40B4-BE49-F238E27FC236}">
                  <a16:creationId xmlns:a16="http://schemas.microsoft.com/office/drawing/2014/main" id="{5C4E1CC8-48B4-4417-BC61-6E6FAC53A089}"/>
                </a:ext>
              </a:extLst>
            </p:cNvPr>
            <p:cNvSpPr/>
            <p:nvPr/>
          </p:nvSpPr>
          <p:spPr>
            <a:xfrm>
              <a:off x="5064487" y="320373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32" name="Oval 31">
              <a:extLst>
                <a:ext uri="{FF2B5EF4-FFF2-40B4-BE49-F238E27FC236}">
                  <a16:creationId xmlns:a16="http://schemas.microsoft.com/office/drawing/2014/main" id="{092E506A-7A53-45D6-ABEC-760568EFD400}"/>
                </a:ext>
              </a:extLst>
            </p:cNvPr>
            <p:cNvSpPr/>
            <p:nvPr/>
          </p:nvSpPr>
          <p:spPr>
            <a:xfrm>
              <a:off x="9125975" y="3722821"/>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pic>
          <p:nvPicPr>
            <p:cNvPr id="33" name="Picture 32">
              <a:extLst>
                <a:ext uri="{FF2B5EF4-FFF2-40B4-BE49-F238E27FC236}">
                  <a16:creationId xmlns:a16="http://schemas.microsoft.com/office/drawing/2014/main" id="{28105ED5-4BC2-4373-8B4F-88245CFC1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925" y="4738528"/>
              <a:ext cx="780290" cy="780290"/>
            </a:xfrm>
            <a:prstGeom prst="rect">
              <a:avLst/>
            </a:prstGeom>
          </p:spPr>
        </p:pic>
        <p:grpSp>
          <p:nvGrpSpPr>
            <p:cNvPr id="34" name="Group 33">
              <a:extLst>
                <a:ext uri="{FF2B5EF4-FFF2-40B4-BE49-F238E27FC236}">
                  <a16:creationId xmlns:a16="http://schemas.microsoft.com/office/drawing/2014/main" id="{DA265A1A-6280-474C-A4C4-E1DF91C087A7}"/>
                </a:ext>
              </a:extLst>
            </p:cNvPr>
            <p:cNvGrpSpPr/>
            <p:nvPr/>
          </p:nvGrpSpPr>
          <p:grpSpPr>
            <a:xfrm>
              <a:off x="10255283" y="2939248"/>
              <a:ext cx="977951" cy="1061389"/>
              <a:chOff x="2735206" y="2478627"/>
              <a:chExt cx="977951" cy="1061389"/>
            </a:xfrm>
          </p:grpSpPr>
          <p:pic>
            <p:nvPicPr>
              <p:cNvPr id="39" name="Picture 38">
                <a:extLst>
                  <a:ext uri="{FF2B5EF4-FFF2-40B4-BE49-F238E27FC236}">
                    <a16:creationId xmlns:a16="http://schemas.microsoft.com/office/drawing/2014/main" id="{C653F887-0734-4866-93EC-0E7FA6FFF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206" y="2478627"/>
                <a:ext cx="977951" cy="977951"/>
              </a:xfrm>
              <a:prstGeom prst="rect">
                <a:avLst/>
              </a:prstGeom>
            </p:spPr>
          </p:pic>
          <p:sp>
            <p:nvSpPr>
              <p:cNvPr id="40" name="Rectangle 39">
                <a:extLst>
                  <a:ext uri="{FF2B5EF4-FFF2-40B4-BE49-F238E27FC236}">
                    <a16:creationId xmlns:a16="http://schemas.microsoft.com/office/drawing/2014/main" id="{ABD59130-B54B-4FCF-A186-5C9CEBAA8755}"/>
                  </a:ext>
                </a:extLst>
              </p:cNvPr>
              <p:cNvSpPr/>
              <p:nvPr/>
            </p:nvSpPr>
            <p:spPr bwMode="auto">
              <a:xfrm>
                <a:off x="3040885" y="3096478"/>
                <a:ext cx="547957" cy="4042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02A184A6-64BC-429D-8DDE-5CBBEBAA1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1118" y="3055541"/>
                <a:ext cx="484475" cy="484475"/>
              </a:xfrm>
              <a:prstGeom prst="rect">
                <a:avLst/>
              </a:prstGeom>
            </p:spPr>
          </p:pic>
        </p:grpSp>
        <p:pic>
          <p:nvPicPr>
            <p:cNvPr id="35" name="Picture 34">
              <a:extLst>
                <a:ext uri="{FF2B5EF4-FFF2-40B4-BE49-F238E27FC236}">
                  <a16:creationId xmlns:a16="http://schemas.microsoft.com/office/drawing/2014/main" id="{CD3C551E-830F-4054-BC59-062E26439E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6973" y="1670123"/>
              <a:ext cx="586813" cy="877194"/>
            </a:xfrm>
            <a:prstGeom prst="rect">
              <a:avLst/>
            </a:prstGeom>
          </p:spPr>
        </p:pic>
        <p:cxnSp>
          <p:nvCxnSpPr>
            <p:cNvPr id="36" name="Straight Arrow Connector 35">
              <a:extLst>
                <a:ext uri="{FF2B5EF4-FFF2-40B4-BE49-F238E27FC236}">
                  <a16:creationId xmlns:a16="http://schemas.microsoft.com/office/drawing/2014/main" id="{BDD1E321-112C-4BDD-A301-FDF0941175C6}"/>
                </a:ext>
              </a:extLst>
            </p:cNvPr>
            <p:cNvCxnSpPr>
              <a:cxnSpLocks/>
            </p:cNvCxnSpPr>
            <p:nvPr/>
          </p:nvCxnSpPr>
          <p:spPr>
            <a:xfrm flipH="1">
              <a:off x="5826740" y="4533850"/>
              <a:ext cx="1498927" cy="500267"/>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pic>
          <p:nvPicPr>
            <p:cNvPr id="37" name="Picture 36">
              <a:extLst>
                <a:ext uri="{FF2B5EF4-FFF2-40B4-BE49-F238E27FC236}">
                  <a16:creationId xmlns:a16="http://schemas.microsoft.com/office/drawing/2014/main" id="{33973B5E-10F6-45B0-B171-80D8270C9C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5320" y="4050086"/>
              <a:ext cx="727979" cy="727979"/>
            </a:xfrm>
            <a:prstGeom prst="rect">
              <a:avLst/>
            </a:prstGeom>
          </p:spPr>
        </p:pic>
        <p:sp>
          <p:nvSpPr>
            <p:cNvPr id="38" name="TextBox 37">
              <a:extLst>
                <a:ext uri="{FF2B5EF4-FFF2-40B4-BE49-F238E27FC236}">
                  <a16:creationId xmlns:a16="http://schemas.microsoft.com/office/drawing/2014/main" id="{4E94BF7E-D518-4BE2-81D2-68B469CE1132}"/>
                </a:ext>
              </a:extLst>
            </p:cNvPr>
            <p:cNvSpPr txBox="1"/>
            <p:nvPr/>
          </p:nvSpPr>
          <p:spPr>
            <a:xfrm>
              <a:off x="7156043" y="4839369"/>
              <a:ext cx="1353015"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Notification Hubs</a:t>
              </a:r>
            </a:p>
          </p:txBody>
        </p:sp>
      </p:grpSp>
    </p:spTree>
    <p:custDataLst>
      <p:tags r:id="rId1"/>
    </p:custDataLst>
    <p:extLst>
      <p:ext uri="{BB962C8B-B14F-4D97-AF65-F5344CB8AC3E}">
        <p14:creationId xmlns:p14="http://schemas.microsoft.com/office/powerpoint/2010/main" val="3038476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DE3-074A-45B9-A78F-1141563DB63E}"/>
              </a:ext>
            </a:extLst>
          </p:cNvPr>
          <p:cNvSpPr>
            <a:spLocks noGrp="1"/>
          </p:cNvSpPr>
          <p:nvPr>
            <p:ph type="title"/>
          </p:nvPr>
        </p:nvSpPr>
        <p:spPr/>
        <p:txBody>
          <a:bodyPr/>
          <a:lstStyle/>
          <a:p>
            <a:r>
              <a:rPr lang="en-US" dirty="0"/>
              <a:t>Shared Access Signature (SAS) security</a:t>
            </a:r>
          </a:p>
        </p:txBody>
      </p:sp>
      <p:sp>
        <p:nvSpPr>
          <p:cNvPr id="3" name="Text Placeholder 2">
            <a:extLst>
              <a:ext uri="{FF2B5EF4-FFF2-40B4-BE49-F238E27FC236}">
                <a16:creationId xmlns:a16="http://schemas.microsoft.com/office/drawing/2014/main" id="{82F39464-FD93-47E4-958C-ED9667586B3C}"/>
              </a:ext>
            </a:extLst>
          </p:cNvPr>
          <p:cNvSpPr>
            <a:spLocks noGrp="1"/>
          </p:cNvSpPr>
          <p:nvPr>
            <p:ph type="body" sz="quarter" idx="10"/>
          </p:nvPr>
        </p:nvSpPr>
        <p:spPr>
          <a:xfrm>
            <a:off x="584200" y="1435497"/>
            <a:ext cx="11018520" cy="1994392"/>
          </a:xfrm>
        </p:spPr>
        <p:txBody>
          <a:bodyPr/>
          <a:lstStyle/>
          <a:p>
            <a:r>
              <a:rPr lang="en-US" sz="2400" dirty="0">
                <a:latin typeface="Segoe UI" panose="020B0502040204020203" pitchFamily="34" charset="0"/>
                <a:cs typeface="Segoe UI" panose="020B0502040204020203" pitchFamily="34" charset="0"/>
              </a:rPr>
              <a:t>Messaging entities can declare up to 12 authorization rules in their description that grant rights to the entity</a:t>
            </a:r>
          </a:p>
          <a:p>
            <a:r>
              <a:rPr lang="en-US" sz="2400" dirty="0">
                <a:latin typeface="Segoe UI" panose="020B0502040204020203" pitchFamily="34" charset="0"/>
                <a:cs typeface="Segoe UI" panose="020B0502040204020203" pitchFamily="34" charset="0"/>
              </a:rPr>
              <a:t>Each rule contains a name, key value (shared secret), and a set of rights</a:t>
            </a:r>
          </a:p>
          <a:p>
            <a:r>
              <a:rPr lang="en-US" sz="2400" dirty="0">
                <a:latin typeface="Segoe UI" panose="020B0502040204020203" pitchFamily="34" charset="0"/>
                <a:cs typeface="Segoe UI" panose="020B0502040204020203" pitchFamily="34" charset="0"/>
              </a:rPr>
              <a:t>Use the key value (shared secret) to access the Notification Hub with least-permissive access</a:t>
            </a:r>
          </a:p>
        </p:txBody>
      </p:sp>
      <p:graphicFrame>
        <p:nvGraphicFramePr>
          <p:cNvPr id="4" name="Table 3" descr="The table lists the rights available for a SAS authorization rule. It lists three &quot;Claims&quot; (&quot;Listen&quot;, &quot;Send&quot;, and &quot;Manage&quot;), lists a description for each and the operations allowed for each.">
            <a:extLst>
              <a:ext uri="{FF2B5EF4-FFF2-40B4-BE49-F238E27FC236}">
                <a16:creationId xmlns:a16="http://schemas.microsoft.com/office/drawing/2014/main" id="{1A160FC5-B3E2-4310-B7D8-6F7BF45F786A}"/>
              </a:ext>
            </a:extLst>
          </p:cNvPr>
          <p:cNvGraphicFramePr>
            <a:graphicFrameLocks noGrp="1"/>
          </p:cNvGraphicFramePr>
          <p:nvPr/>
        </p:nvGraphicFramePr>
        <p:xfrm>
          <a:off x="584200" y="3662316"/>
          <a:ext cx="11018522" cy="2834640"/>
        </p:xfrm>
        <a:graphic>
          <a:graphicData uri="http://schemas.openxmlformats.org/drawingml/2006/table">
            <a:tbl>
              <a:tblPr firstRow="1" firstCol="1">
                <a:tableStyleId>{793D81CF-94F2-401A-BA57-92F5A7B2D0C5}</a:tableStyleId>
              </a:tblPr>
              <a:tblGrid>
                <a:gridCol w="1191109">
                  <a:extLst>
                    <a:ext uri="{9D8B030D-6E8A-4147-A177-3AD203B41FA5}">
                      <a16:colId xmlns:a16="http://schemas.microsoft.com/office/drawing/2014/main" val="2714389749"/>
                    </a:ext>
                  </a:extLst>
                </a:gridCol>
                <a:gridCol w="4768845">
                  <a:extLst>
                    <a:ext uri="{9D8B030D-6E8A-4147-A177-3AD203B41FA5}">
                      <a16:colId xmlns:a16="http://schemas.microsoft.com/office/drawing/2014/main" val="2660956515"/>
                    </a:ext>
                  </a:extLst>
                </a:gridCol>
                <a:gridCol w="5058568">
                  <a:extLst>
                    <a:ext uri="{9D8B030D-6E8A-4147-A177-3AD203B41FA5}">
                      <a16:colId xmlns:a16="http://schemas.microsoft.com/office/drawing/2014/main" val="1636585116"/>
                    </a:ext>
                  </a:extLst>
                </a:gridCol>
              </a:tblGrid>
              <a:tr h="353961">
                <a:tc>
                  <a:txBody>
                    <a:bodyPr/>
                    <a:lstStyle/>
                    <a:p>
                      <a:r>
                        <a:rPr lang="en-US" sz="1800" dirty="0">
                          <a:effectLst/>
                        </a:rPr>
                        <a:t>Claim</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Description</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Operations allowed</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3590440728"/>
                  </a:ext>
                </a:extLst>
              </a:tr>
              <a:tr h="1150374">
                <a:tc>
                  <a:txBody>
                    <a:bodyPr/>
                    <a:lstStyle/>
                    <a:p>
                      <a:r>
                        <a:rPr lang="en-US" sz="1800" dirty="0">
                          <a:effectLst/>
                        </a:rPr>
                        <a:t>Listen</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Create/Update, Read, and Delete single registrations</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effectLst/>
                        </a:rPr>
                        <a:t>Create/Update registration</a:t>
                      </a:r>
                    </a:p>
                    <a:p>
                      <a:pPr marL="285750" indent="-285750">
                        <a:buFont typeface="Arial" panose="020B0604020202020204" pitchFamily="34" charset="0"/>
                        <a:buChar char="•"/>
                      </a:pPr>
                      <a:r>
                        <a:rPr lang="en-US" sz="1800" dirty="0">
                          <a:effectLst/>
                        </a:rPr>
                        <a:t>Read registration</a:t>
                      </a:r>
                    </a:p>
                    <a:p>
                      <a:pPr marL="285750" indent="-285750">
                        <a:buFont typeface="Arial" panose="020B0604020202020204" pitchFamily="34" charset="0"/>
                        <a:buChar char="•"/>
                      </a:pPr>
                      <a:r>
                        <a:rPr lang="en-US" sz="1800" dirty="0">
                          <a:effectLst/>
                        </a:rPr>
                        <a:t>Read all registrations for a handle</a:t>
                      </a:r>
                    </a:p>
                    <a:p>
                      <a:pPr marL="285750" indent="-285750">
                        <a:buFont typeface="Arial" panose="020B0604020202020204" pitchFamily="34" charset="0"/>
                        <a:buChar char="•"/>
                      </a:pPr>
                      <a:r>
                        <a:rPr lang="en-US" sz="1800" dirty="0">
                          <a:effectLst/>
                        </a:rPr>
                        <a:t>Delete registration</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01319508"/>
                  </a:ext>
                </a:extLst>
              </a:tr>
              <a:tr h="353961">
                <a:tc>
                  <a:txBody>
                    <a:bodyPr/>
                    <a:lstStyle/>
                    <a:p>
                      <a:r>
                        <a:rPr lang="en-US" sz="1800" dirty="0">
                          <a:effectLst/>
                        </a:rPr>
                        <a:t>Send</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Send messages to the notification hub</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effectLst/>
                        </a:rPr>
                        <a:t>Send message</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4155953293"/>
                  </a:ext>
                </a:extLst>
              </a:tr>
              <a:tr h="884903">
                <a:tc>
                  <a:txBody>
                    <a:bodyPr/>
                    <a:lstStyle/>
                    <a:p>
                      <a:r>
                        <a:rPr lang="en-US" sz="1800" dirty="0">
                          <a:effectLst/>
                        </a:rPr>
                        <a:t>Manage</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CRUDs on Notification Hubs (including updating PNS credentials, and security keys), and read registrations based on tags</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effectLst/>
                        </a:rPr>
                        <a:t>Create/Read/Update/Delete Notification Hubs</a:t>
                      </a:r>
                    </a:p>
                    <a:p>
                      <a:pPr marL="285750" indent="-285750">
                        <a:buFont typeface="Arial" panose="020B0604020202020204" pitchFamily="34" charset="0"/>
                        <a:buChar char="•"/>
                      </a:pPr>
                      <a:r>
                        <a:rPr lang="en-US" sz="1800" dirty="0">
                          <a:effectLst/>
                        </a:rPr>
                        <a:t>Read registrations by tag</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458787313"/>
                  </a:ext>
                </a:extLst>
              </a:tr>
            </a:tbl>
          </a:graphicData>
        </a:graphic>
      </p:graphicFrame>
    </p:spTree>
    <p:custDataLst>
      <p:tags r:id="rId1"/>
    </p:custDataLst>
    <p:extLst>
      <p:ext uri="{BB962C8B-B14F-4D97-AF65-F5344CB8AC3E}">
        <p14:creationId xmlns:p14="http://schemas.microsoft.com/office/powerpoint/2010/main" val="15695037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3EC9-CD2F-45DF-88C7-423452DEA549}"/>
              </a:ext>
            </a:extLst>
          </p:cNvPr>
          <p:cNvSpPr>
            <a:spLocks noGrp="1"/>
          </p:cNvSpPr>
          <p:nvPr>
            <p:ph type="title"/>
          </p:nvPr>
        </p:nvSpPr>
        <p:spPr/>
        <p:txBody>
          <a:bodyPr/>
          <a:lstStyle/>
          <a:p>
            <a:r>
              <a:rPr lang="en-US" dirty="0"/>
              <a:t>Device registration</a:t>
            </a:r>
          </a:p>
        </p:txBody>
      </p:sp>
      <p:sp>
        <p:nvSpPr>
          <p:cNvPr id="3" name="Text Placeholder 2">
            <a:extLst>
              <a:ext uri="{FF2B5EF4-FFF2-40B4-BE49-F238E27FC236}">
                <a16:creationId xmlns:a16="http://schemas.microsoft.com/office/drawing/2014/main" id="{16114E14-B0E0-4FAC-9128-CD9BFDE17B14}"/>
              </a:ext>
            </a:extLst>
          </p:cNvPr>
          <p:cNvSpPr>
            <a:spLocks noGrp="1"/>
          </p:cNvSpPr>
          <p:nvPr>
            <p:ph type="body" sz="quarter" idx="10"/>
          </p:nvPr>
        </p:nvSpPr>
        <p:spPr>
          <a:xfrm>
            <a:off x="584200" y="1435497"/>
            <a:ext cx="11018520" cy="5102935"/>
          </a:xfrm>
        </p:spPr>
        <p:txBody>
          <a:bodyPr/>
          <a:lstStyle/>
          <a:p>
            <a:r>
              <a:rPr lang="en-US" dirty="0">
                <a:latin typeface="+mn-lt"/>
              </a:rPr>
              <a:t>Device registration with a Notification Hub is accomplished by using:</a:t>
            </a:r>
          </a:p>
          <a:p>
            <a:pPr lvl="1"/>
            <a:r>
              <a:rPr lang="en-US" dirty="0"/>
              <a:t>Registration</a:t>
            </a:r>
          </a:p>
          <a:p>
            <a:pPr lvl="2"/>
            <a:r>
              <a:rPr lang="en-US" sz="1800" dirty="0"/>
              <a:t>Associates the PNS handle for a device directly with tags and a template</a:t>
            </a:r>
          </a:p>
          <a:p>
            <a:pPr lvl="2"/>
            <a:r>
              <a:rPr lang="en-US" sz="1800" dirty="0"/>
              <a:t>PNS handle could be a ChannelURI, device token, or Google Cloud Messaging (GCM) registration id</a:t>
            </a:r>
          </a:p>
          <a:p>
            <a:pPr lvl="2"/>
            <a:r>
              <a:rPr lang="en-US" sz="1800" dirty="0"/>
              <a:t>Messages are routed to specific devices by using tags</a:t>
            </a:r>
          </a:p>
          <a:p>
            <a:pPr lvl="1"/>
            <a:r>
              <a:rPr lang="en-US" dirty="0"/>
              <a:t>Installation</a:t>
            </a:r>
          </a:p>
          <a:p>
            <a:pPr lvl="2"/>
            <a:r>
              <a:rPr lang="en-US" sz="1800" dirty="0"/>
              <a:t>Advanced registration that includes a bag of push properties</a:t>
            </a:r>
          </a:p>
          <a:p>
            <a:pPr lvl="2"/>
            <a:r>
              <a:rPr lang="en-US" sz="1800" dirty="0"/>
              <a:t>Fully idempotent, so you can retry multiple times without creating duplicate registrations</a:t>
            </a:r>
          </a:p>
          <a:p>
            <a:pPr lvl="2"/>
            <a:r>
              <a:rPr lang="en-US" sz="1800" dirty="0"/>
              <a:t>Each installation has a unique ID that can be used to push a message to the specific device</a:t>
            </a:r>
          </a:p>
          <a:p>
            <a:pPr lvl="2"/>
            <a:r>
              <a:rPr lang="en-US" sz="1800" dirty="0"/>
              <a:t>You can perform a partial registration update if you want to change some properties of the existing registration without having to rebuild the entire registration</a:t>
            </a:r>
          </a:p>
          <a:p>
            <a:pPr lvl="2"/>
            <a:endParaRPr lang="en-US" dirty="0"/>
          </a:p>
          <a:p>
            <a:endParaRPr lang="en-US" dirty="0">
              <a:latin typeface="+mn-lt"/>
            </a:endParaRPr>
          </a:p>
          <a:p>
            <a:endParaRPr lang="en-US" dirty="0">
              <a:latin typeface="+mn-lt"/>
            </a:endParaRPr>
          </a:p>
        </p:txBody>
      </p:sp>
    </p:spTree>
    <p:custDataLst>
      <p:tags r:id="rId1"/>
    </p:custDataLst>
    <p:extLst>
      <p:ext uri="{BB962C8B-B14F-4D97-AF65-F5344CB8AC3E}">
        <p14:creationId xmlns:p14="http://schemas.microsoft.com/office/powerpoint/2010/main" val="3308604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9CA0-8824-41AB-BCC8-0FBAD41F1E54}"/>
              </a:ext>
            </a:extLst>
          </p:cNvPr>
          <p:cNvSpPr>
            <a:spLocks noGrp="1"/>
          </p:cNvSpPr>
          <p:nvPr>
            <p:ph type="title"/>
          </p:nvPr>
        </p:nvSpPr>
        <p:spPr/>
        <p:txBody>
          <a:bodyPr/>
          <a:lstStyle/>
          <a:p>
            <a:r>
              <a:rPr lang="en-US" dirty="0"/>
              <a:t>Registration templates</a:t>
            </a:r>
          </a:p>
        </p:txBody>
      </p:sp>
      <p:sp>
        <p:nvSpPr>
          <p:cNvPr id="3" name="Text Placeholder 2">
            <a:extLst>
              <a:ext uri="{FF2B5EF4-FFF2-40B4-BE49-F238E27FC236}">
                <a16:creationId xmlns:a16="http://schemas.microsoft.com/office/drawing/2014/main" id="{D739BA09-9770-4543-84FE-34668C978198}"/>
              </a:ext>
            </a:extLst>
          </p:cNvPr>
          <p:cNvSpPr>
            <a:spLocks noGrp="1"/>
          </p:cNvSpPr>
          <p:nvPr>
            <p:ph type="body" sz="quarter" idx="10"/>
          </p:nvPr>
        </p:nvSpPr>
        <p:spPr>
          <a:xfrm>
            <a:off x="584200" y="1435497"/>
            <a:ext cx="11018520" cy="3287054"/>
          </a:xfrm>
        </p:spPr>
        <p:txBody>
          <a:bodyPr/>
          <a:lstStyle/>
          <a:p>
            <a:r>
              <a:rPr lang="en-US" dirty="0">
                <a:latin typeface="Segoe UI" panose="020B0502040204020203" pitchFamily="34" charset="0"/>
                <a:cs typeface="Segoe UI" panose="020B0502040204020203" pitchFamily="34" charset="0"/>
              </a:rPr>
              <a:t>Templates enable a client application to specify the exact format and content of the notifications it wants to receive</a:t>
            </a:r>
          </a:p>
          <a:p>
            <a:r>
              <a:rPr lang="en-US" dirty="0">
                <a:latin typeface="Segoe UI" panose="020B0502040204020203" pitchFamily="34" charset="0"/>
                <a:cs typeface="Segoe UI" panose="020B0502040204020203" pitchFamily="34" charset="0"/>
              </a:rPr>
              <a:t>Templates allow you to create a single message and have it transformed by Notification Hubs to create:</a:t>
            </a:r>
          </a:p>
          <a:p>
            <a:pPr lvl="1"/>
            <a:r>
              <a:rPr lang="en-US" dirty="0">
                <a:latin typeface="Segoe UI" panose="020B0502040204020203" pitchFamily="34" charset="0"/>
                <a:cs typeface="Segoe UI" panose="020B0502040204020203" pitchFamily="34" charset="0"/>
              </a:rPr>
              <a:t>A platform-agnostic backend</a:t>
            </a:r>
          </a:p>
          <a:p>
            <a:pPr lvl="1"/>
            <a:r>
              <a:rPr lang="en-US" dirty="0">
                <a:latin typeface="Segoe UI" panose="020B0502040204020203" pitchFamily="34" charset="0"/>
                <a:cs typeface="Segoe UI" panose="020B0502040204020203" pitchFamily="34" charset="0"/>
              </a:rPr>
              <a:t>Notifications personalized by device, location, or user</a:t>
            </a:r>
          </a:p>
          <a:p>
            <a:pPr lvl="1"/>
            <a:r>
              <a:rPr lang="en-US" dirty="0">
                <a:latin typeface="Segoe UI" panose="020B0502040204020203" pitchFamily="34" charset="0"/>
                <a:cs typeface="Segoe UI" panose="020B0502040204020203" pitchFamily="34" charset="0"/>
              </a:rPr>
              <a:t>Client-version independence</a:t>
            </a:r>
          </a:p>
          <a:p>
            <a:pPr lvl="1"/>
            <a:r>
              <a:rPr lang="en-US" dirty="0">
                <a:latin typeface="Segoe UI" panose="020B0502040204020203" pitchFamily="34" charset="0"/>
                <a:cs typeface="Segoe UI" panose="020B0502040204020203" pitchFamily="34" charset="0"/>
              </a:rPr>
              <a:t>Localization of text content</a:t>
            </a:r>
          </a:p>
        </p:txBody>
      </p:sp>
    </p:spTree>
    <p:custDataLst>
      <p:tags r:id="rId1"/>
    </p:custDataLst>
    <p:extLst>
      <p:ext uri="{BB962C8B-B14F-4D97-AF65-F5344CB8AC3E}">
        <p14:creationId xmlns:p14="http://schemas.microsoft.com/office/powerpoint/2010/main" val="34330972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Event-driven architecture</a:t>
            </a:r>
          </a:p>
        </p:txBody>
      </p:sp>
      <p:sp>
        <p:nvSpPr>
          <p:cNvPr id="3" name="Text Placeholder 2">
            <a:extLst>
              <a:ext uri="{FF2B5EF4-FFF2-40B4-BE49-F238E27FC236}">
                <a16:creationId xmlns:a16="http://schemas.microsoft.com/office/drawing/2014/main" id="{F73DD13F-85E0-46E2-AA15-3B66A4C0A2E3}"/>
              </a:ext>
            </a:extLst>
          </p:cNvPr>
          <p:cNvSpPr>
            <a:spLocks noGrp="1"/>
          </p:cNvSpPr>
          <p:nvPr>
            <p:ph type="body" sz="quarter" idx="10"/>
          </p:nvPr>
        </p:nvSpPr>
        <p:spPr>
          <a:xfrm>
            <a:off x="594474" y="1445771"/>
            <a:ext cx="11018520" cy="3434786"/>
          </a:xfrm>
        </p:spPr>
        <p:txBody>
          <a:bodyPr/>
          <a:lstStyle/>
          <a:p>
            <a:r>
              <a:rPr lang="en-US" dirty="0">
                <a:latin typeface="+mn-lt"/>
              </a:rPr>
              <a:t>Consists of event producers that generate a stream of events, and event consumers that listen for the events</a:t>
            </a:r>
          </a:p>
          <a:p>
            <a:r>
              <a:rPr lang="en-US" dirty="0">
                <a:latin typeface="+mn-lt"/>
              </a:rPr>
              <a:t>Events are delivered in nearly real time, so that consumers can respond immediately to events as they occur</a:t>
            </a:r>
          </a:p>
          <a:p>
            <a:r>
              <a:rPr lang="en-US" dirty="0">
                <a:latin typeface="+mn-lt"/>
              </a:rPr>
              <a:t>Common implementations include:</a:t>
            </a:r>
          </a:p>
          <a:p>
            <a:pPr lvl="1"/>
            <a:r>
              <a:rPr lang="en-US" dirty="0"/>
              <a:t>Single-event processing</a:t>
            </a:r>
          </a:p>
          <a:p>
            <a:pPr lvl="1"/>
            <a:r>
              <a:rPr lang="en-US" dirty="0"/>
              <a:t>Complex-event processing</a:t>
            </a:r>
          </a:p>
          <a:p>
            <a:pPr lvl="1"/>
            <a:r>
              <a:rPr lang="en-US" dirty="0"/>
              <a:t>Event-stream processing</a:t>
            </a:r>
          </a:p>
        </p:txBody>
      </p:sp>
    </p:spTree>
    <p:custDataLst>
      <p:tags r:id="rId1"/>
    </p:custDataLst>
    <p:extLst>
      <p:ext uri="{BB962C8B-B14F-4D97-AF65-F5344CB8AC3E}">
        <p14:creationId xmlns:p14="http://schemas.microsoft.com/office/powerpoint/2010/main" val="22708094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2D4-2079-4F28-8D48-87BB955C490F}"/>
              </a:ext>
            </a:extLst>
          </p:cNvPr>
          <p:cNvSpPr>
            <a:spLocks noGrp="1"/>
          </p:cNvSpPr>
          <p:nvPr>
            <p:ph type="title"/>
          </p:nvPr>
        </p:nvSpPr>
        <p:spPr/>
        <p:txBody>
          <a:bodyPr/>
          <a:lstStyle/>
          <a:p>
            <a:r>
              <a:rPr lang="en-US" dirty="0"/>
              <a:t>Notification payload example</a:t>
            </a:r>
          </a:p>
        </p:txBody>
      </p:sp>
      <p:sp>
        <p:nvSpPr>
          <p:cNvPr id="3" name="Text Placeholder 2" descr="The sample code is an example for a notification payload.">
            <a:extLst>
              <a:ext uri="{FF2B5EF4-FFF2-40B4-BE49-F238E27FC236}">
                <a16:creationId xmlns:a16="http://schemas.microsoft.com/office/drawing/2014/main" id="{8BFC1BC6-E7BE-468D-95F8-D9DD3D8AEAC9}"/>
              </a:ext>
            </a:extLst>
          </p:cNvPr>
          <p:cNvSpPr>
            <a:spLocks noGrp="1"/>
          </p:cNvSpPr>
          <p:nvPr>
            <p:ph type="body" sz="quarter" idx="10"/>
          </p:nvPr>
        </p:nvSpPr>
        <p:spPr>
          <a:xfrm>
            <a:off x="588263" y="1436688"/>
            <a:ext cx="11018520" cy="3877985"/>
          </a:xfrm>
        </p:spPr>
        <p:txBody>
          <a:bodyPr/>
          <a:lstStyle/>
          <a:p>
            <a:r>
              <a:rPr lang="en-US" sz="1800" dirty="0">
                <a:solidFill>
                  <a:srgbClr val="008000"/>
                </a:solidFill>
              </a:rPr>
              <a:t>// send Hello! Using APNS (Apple)</a:t>
            </a:r>
            <a:endParaRPr lang="en-US" sz="1800" dirty="0">
              <a:solidFill>
                <a:srgbClr val="000000"/>
              </a:solidFill>
            </a:endParaRPr>
          </a:p>
          <a:p>
            <a:r>
              <a:rPr lang="en-US" sz="1800" dirty="0">
                <a:solidFill>
                  <a:srgbClr val="000000"/>
                </a:solidFill>
              </a:rPr>
              <a:t>{</a:t>
            </a:r>
            <a:r>
              <a:rPr lang="en-US" sz="1800" dirty="0">
                <a:solidFill>
                  <a:srgbClr val="0451A5"/>
                </a:solidFill>
              </a:rPr>
              <a:t>"aps"</a:t>
            </a:r>
            <a:r>
              <a:rPr lang="en-US" sz="1800" dirty="0">
                <a:solidFill>
                  <a:srgbClr val="000000"/>
                </a:solidFill>
              </a:rPr>
              <a:t>: {</a:t>
            </a:r>
            <a:r>
              <a:rPr lang="en-US" sz="1800" dirty="0">
                <a:solidFill>
                  <a:srgbClr val="0451A5"/>
                </a:solidFill>
              </a:rPr>
              <a:t>"alert"</a:t>
            </a:r>
            <a:r>
              <a:rPr lang="en-US" sz="1800" dirty="0">
                <a:solidFill>
                  <a:srgbClr val="000000"/>
                </a:solidFill>
              </a:rPr>
              <a:t> : </a:t>
            </a:r>
            <a:r>
              <a:rPr lang="en-US" sz="1800" dirty="0">
                <a:solidFill>
                  <a:srgbClr val="A31515"/>
                </a:solidFill>
              </a:rPr>
              <a:t>"Hello!"</a:t>
            </a:r>
            <a:r>
              <a:rPr lang="en-US" sz="1800" dirty="0">
                <a:solidFill>
                  <a:srgbClr val="000000"/>
                </a:solidFill>
              </a:rPr>
              <a:t> }}</a:t>
            </a:r>
          </a:p>
          <a:p>
            <a:br>
              <a:rPr lang="en-US" sz="1800" dirty="0">
                <a:solidFill>
                  <a:srgbClr val="000000"/>
                </a:solidFill>
              </a:rPr>
            </a:br>
            <a:r>
              <a:rPr lang="en-US" sz="1800" dirty="0">
                <a:solidFill>
                  <a:srgbClr val="008000"/>
                </a:solidFill>
              </a:rPr>
              <a:t>// send Hello! Using MPNS (Windows)</a:t>
            </a:r>
          </a:p>
          <a:p>
            <a:r>
              <a:rPr lang="en-US" sz="1800" dirty="0">
                <a:solidFill>
                  <a:srgbClr val="800000"/>
                </a:solidFill>
              </a:rPr>
              <a:t>&lt;toast&gt;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000000"/>
                </a:solidFill>
              </a:rPr>
              <a:t>        </a:t>
            </a:r>
            <a:r>
              <a:rPr lang="en-US" sz="1800" dirty="0">
                <a:solidFill>
                  <a:srgbClr val="800000"/>
                </a:solidFill>
              </a:rPr>
              <a:t>&lt;binding</a:t>
            </a:r>
            <a:r>
              <a:rPr lang="en-US" sz="1800" dirty="0">
                <a:solidFill>
                  <a:srgbClr val="000000"/>
                </a:solidFill>
              </a:rPr>
              <a:t> </a:t>
            </a:r>
            <a:r>
              <a:rPr lang="en-US" sz="1800" dirty="0">
                <a:solidFill>
                  <a:srgbClr val="FF0000"/>
                </a:solidFill>
              </a:rPr>
              <a:t>template</a:t>
            </a:r>
            <a:r>
              <a:rPr lang="en-US" sz="1800" dirty="0">
                <a:solidFill>
                  <a:srgbClr val="000000"/>
                </a:solidFill>
              </a:rPr>
              <a:t>=\</a:t>
            </a:r>
            <a:r>
              <a:rPr lang="en-US" sz="1800" dirty="0">
                <a:solidFill>
                  <a:srgbClr val="0000FF"/>
                </a:solidFill>
              </a:rPr>
              <a:t>"ToastText01\"</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&lt;text</a:t>
            </a:r>
            <a:r>
              <a:rPr lang="en-US" sz="1800" dirty="0">
                <a:solidFill>
                  <a:srgbClr val="000000"/>
                </a:solidFill>
              </a:rPr>
              <a:t> </a:t>
            </a:r>
            <a:r>
              <a:rPr lang="en-US" sz="1800" dirty="0">
                <a:solidFill>
                  <a:srgbClr val="FF0000"/>
                </a:solidFill>
              </a:rPr>
              <a:t>id</a:t>
            </a:r>
            <a:r>
              <a:rPr lang="en-US" sz="1800" dirty="0">
                <a:solidFill>
                  <a:srgbClr val="000000"/>
                </a:solidFill>
              </a:rPr>
              <a:t>=\</a:t>
            </a:r>
            <a:r>
              <a:rPr lang="en-US" sz="1800" dirty="0">
                <a:solidFill>
                  <a:srgbClr val="0000FF"/>
                </a:solidFill>
              </a:rPr>
              <a:t>"1\"</a:t>
            </a:r>
            <a:r>
              <a:rPr lang="en-US" sz="1800" dirty="0">
                <a:solidFill>
                  <a:srgbClr val="800000"/>
                </a:solidFill>
              </a:rPr>
              <a:t>&gt;</a:t>
            </a:r>
            <a:r>
              <a:rPr lang="en-US" sz="1800" dirty="0">
                <a:solidFill>
                  <a:srgbClr val="000000"/>
                </a:solidFill>
              </a:rPr>
              <a:t>Hello!</a:t>
            </a:r>
            <a:r>
              <a:rPr lang="en-US" sz="1800" dirty="0">
                <a:solidFill>
                  <a:srgbClr val="800000"/>
                </a:solidFill>
              </a:rPr>
              <a:t>&lt;/text&gt;</a:t>
            </a:r>
            <a:endParaRPr lang="en-US" sz="1800" dirty="0">
              <a:solidFill>
                <a:srgbClr val="000000"/>
              </a:solidFill>
            </a:endParaRPr>
          </a:p>
          <a:p>
            <a:r>
              <a:rPr lang="en-US" sz="1800" dirty="0">
                <a:solidFill>
                  <a:srgbClr val="000000"/>
                </a:solidFill>
              </a:rPr>
              <a:t>        </a:t>
            </a:r>
            <a:r>
              <a:rPr lang="en-US" sz="1800" dirty="0">
                <a:solidFill>
                  <a:srgbClr val="800000"/>
                </a:solidFill>
              </a:rPr>
              <a:t>&lt;/binding&gt;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800000"/>
                </a:solidFill>
              </a:rPr>
              <a:t>&lt;/toast&gt;</a:t>
            </a:r>
            <a:endParaRPr lang="en-US" sz="1800" dirty="0">
              <a:solidFill>
                <a:srgbClr val="000000"/>
              </a:solidFill>
            </a:endParaRPr>
          </a:p>
          <a:p>
            <a:endParaRPr lang="en-US" sz="1800" dirty="0">
              <a:solidFill>
                <a:srgbClr val="000000"/>
              </a:solidFill>
            </a:endParaRPr>
          </a:p>
        </p:txBody>
      </p:sp>
    </p:spTree>
    <p:custDataLst>
      <p:tags r:id="rId1"/>
    </p:custDataLst>
    <p:extLst>
      <p:ext uri="{BB962C8B-B14F-4D97-AF65-F5344CB8AC3E}">
        <p14:creationId xmlns:p14="http://schemas.microsoft.com/office/powerpoint/2010/main" val="3263533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2D4-2079-4F28-8D48-87BB955C490F}"/>
              </a:ext>
            </a:extLst>
          </p:cNvPr>
          <p:cNvSpPr>
            <a:spLocks noGrp="1"/>
          </p:cNvSpPr>
          <p:nvPr>
            <p:ph type="title"/>
          </p:nvPr>
        </p:nvSpPr>
        <p:spPr/>
        <p:txBody>
          <a:bodyPr/>
          <a:lstStyle/>
          <a:p>
            <a:r>
              <a:rPr lang="en-US" dirty="0"/>
              <a:t>Registration template example</a:t>
            </a:r>
          </a:p>
        </p:txBody>
      </p:sp>
      <p:sp>
        <p:nvSpPr>
          <p:cNvPr id="3" name="Text Placeholder 2" descr="The sample code is an example of a registration template.&#10;">
            <a:extLst>
              <a:ext uri="{FF2B5EF4-FFF2-40B4-BE49-F238E27FC236}">
                <a16:creationId xmlns:a16="http://schemas.microsoft.com/office/drawing/2014/main" id="{8BFC1BC6-E7BE-468D-95F8-D9DD3D8AEAC9}"/>
              </a:ext>
            </a:extLst>
          </p:cNvPr>
          <p:cNvSpPr>
            <a:spLocks noGrp="1"/>
          </p:cNvSpPr>
          <p:nvPr>
            <p:ph type="body" sz="quarter" idx="10"/>
          </p:nvPr>
        </p:nvSpPr>
        <p:spPr>
          <a:xfrm>
            <a:off x="588263" y="1436688"/>
            <a:ext cx="11018520" cy="4487382"/>
          </a:xfrm>
        </p:spPr>
        <p:txBody>
          <a:bodyPr/>
          <a:lstStyle/>
          <a:p>
            <a:r>
              <a:rPr lang="en-US" sz="1800" dirty="0">
                <a:solidFill>
                  <a:srgbClr val="008000"/>
                </a:solidFill>
              </a:rPr>
              <a:t>// platform-independent message</a:t>
            </a:r>
            <a:endParaRPr lang="en-US" sz="1800" dirty="0">
              <a:solidFill>
                <a:srgbClr val="000000"/>
              </a:solidFill>
            </a:endParaRPr>
          </a:p>
          <a:p>
            <a:r>
              <a:rPr lang="en-US" sz="1800" dirty="0">
                <a:solidFill>
                  <a:srgbClr val="001080"/>
                </a:solidFill>
              </a:rPr>
              <a:t>message</a:t>
            </a:r>
            <a:r>
              <a:rPr lang="en-US" sz="1800" dirty="0">
                <a:solidFill>
                  <a:srgbClr val="000000"/>
                </a:solidFill>
              </a:rPr>
              <a:t> = </a:t>
            </a:r>
            <a:r>
              <a:rPr lang="en-US" sz="1800" dirty="0">
                <a:solidFill>
                  <a:srgbClr val="001080"/>
                </a:solidFill>
              </a:rPr>
              <a:t>Hello</a:t>
            </a:r>
            <a:r>
              <a:rPr lang="en-US" sz="1800" dirty="0">
                <a:solidFill>
                  <a:srgbClr val="000000"/>
                </a:solidFill>
              </a:rPr>
              <a:t>!</a:t>
            </a:r>
          </a:p>
          <a:p>
            <a:br>
              <a:rPr lang="en-US" sz="1800" dirty="0">
                <a:solidFill>
                  <a:srgbClr val="000000"/>
                </a:solidFill>
              </a:rPr>
            </a:br>
            <a:r>
              <a:rPr lang="en-US" sz="1800" dirty="0">
                <a:solidFill>
                  <a:srgbClr val="008000"/>
                </a:solidFill>
              </a:rPr>
              <a:t>// APNS template</a:t>
            </a:r>
            <a:endParaRPr lang="en-US" sz="1800" dirty="0">
              <a:solidFill>
                <a:srgbClr val="000000"/>
              </a:solidFill>
            </a:endParaRPr>
          </a:p>
          <a:p>
            <a:r>
              <a:rPr lang="en-US" sz="1800" dirty="0">
                <a:solidFill>
                  <a:srgbClr val="000000"/>
                </a:solidFill>
              </a:rPr>
              <a:t>{</a:t>
            </a:r>
            <a:r>
              <a:rPr lang="en-US" sz="1800" dirty="0">
                <a:solidFill>
                  <a:srgbClr val="0451A5"/>
                </a:solidFill>
              </a:rPr>
              <a:t>"aps"</a:t>
            </a:r>
            <a:r>
              <a:rPr lang="en-US" sz="1800" dirty="0">
                <a:solidFill>
                  <a:srgbClr val="000000"/>
                </a:solidFill>
              </a:rPr>
              <a:t>: {</a:t>
            </a:r>
            <a:r>
              <a:rPr lang="en-US" sz="1800" dirty="0">
                <a:solidFill>
                  <a:srgbClr val="0451A5"/>
                </a:solidFill>
              </a:rPr>
              <a:t>"alert"</a:t>
            </a:r>
            <a:r>
              <a:rPr lang="en-US" sz="1800" dirty="0">
                <a:solidFill>
                  <a:srgbClr val="000000"/>
                </a:solidFill>
              </a:rPr>
              <a:t>: </a:t>
            </a:r>
            <a:r>
              <a:rPr lang="en-US" sz="1800" dirty="0">
                <a:solidFill>
                  <a:srgbClr val="A31515"/>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MPNS template</a:t>
            </a:r>
          </a:p>
          <a:p>
            <a:r>
              <a:rPr lang="en-US" sz="1800" dirty="0">
                <a:solidFill>
                  <a:srgbClr val="800000"/>
                </a:solidFill>
              </a:rPr>
              <a:t>&lt;toast&gt;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000000"/>
                </a:solidFill>
              </a:rPr>
              <a:t>        </a:t>
            </a:r>
            <a:r>
              <a:rPr lang="en-US" sz="1800" dirty="0">
                <a:solidFill>
                  <a:srgbClr val="800000"/>
                </a:solidFill>
              </a:rPr>
              <a:t>&lt;binding</a:t>
            </a:r>
            <a:r>
              <a:rPr lang="en-US" sz="1800" dirty="0">
                <a:solidFill>
                  <a:srgbClr val="000000"/>
                </a:solidFill>
              </a:rPr>
              <a:t> </a:t>
            </a:r>
            <a:r>
              <a:rPr lang="en-US" sz="1800" dirty="0">
                <a:solidFill>
                  <a:srgbClr val="FF0000"/>
                </a:solidFill>
              </a:rPr>
              <a:t>template</a:t>
            </a:r>
            <a:r>
              <a:rPr lang="en-US" sz="1800" dirty="0">
                <a:solidFill>
                  <a:srgbClr val="000000"/>
                </a:solidFill>
              </a:rPr>
              <a:t>=\</a:t>
            </a:r>
            <a:r>
              <a:rPr lang="en-US" sz="1800" dirty="0">
                <a:solidFill>
                  <a:srgbClr val="0000FF"/>
                </a:solidFill>
              </a:rPr>
              <a:t>"ToastText01\"</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&lt;text</a:t>
            </a:r>
            <a:r>
              <a:rPr lang="en-US" sz="1800" dirty="0">
                <a:solidFill>
                  <a:srgbClr val="000000"/>
                </a:solidFill>
              </a:rPr>
              <a:t> </a:t>
            </a:r>
            <a:r>
              <a:rPr lang="en-US" sz="1800" dirty="0">
                <a:solidFill>
                  <a:srgbClr val="FF0000"/>
                </a:solidFill>
              </a:rPr>
              <a:t>id</a:t>
            </a:r>
            <a:r>
              <a:rPr lang="en-US" sz="1800" dirty="0">
                <a:solidFill>
                  <a:srgbClr val="000000"/>
                </a:solidFill>
              </a:rPr>
              <a:t>=\</a:t>
            </a:r>
            <a:r>
              <a:rPr lang="en-US" sz="1800" dirty="0">
                <a:solidFill>
                  <a:srgbClr val="0000FF"/>
                </a:solidFill>
              </a:rPr>
              <a:t>"1\"</a:t>
            </a:r>
            <a:r>
              <a:rPr lang="en-US" sz="1800" dirty="0">
                <a:solidFill>
                  <a:srgbClr val="800000"/>
                </a:solidFill>
              </a:rPr>
              <a:t>&gt;</a:t>
            </a:r>
            <a:r>
              <a:rPr lang="en-US" sz="1800" dirty="0">
                <a:solidFill>
                  <a:srgbClr val="000000"/>
                </a:solidFill>
              </a:rPr>
              <a:t>$(message)</a:t>
            </a:r>
            <a:r>
              <a:rPr lang="en-US" sz="1800" dirty="0">
                <a:solidFill>
                  <a:srgbClr val="800000"/>
                </a:solidFill>
              </a:rPr>
              <a:t>&lt;/text&gt;</a:t>
            </a:r>
            <a:endParaRPr lang="en-US" sz="1800" dirty="0">
              <a:solidFill>
                <a:srgbClr val="000000"/>
              </a:solidFill>
            </a:endParaRPr>
          </a:p>
          <a:p>
            <a:r>
              <a:rPr lang="en-US" sz="1800" dirty="0">
                <a:solidFill>
                  <a:srgbClr val="000000"/>
                </a:solidFill>
              </a:rPr>
              <a:t>        </a:t>
            </a:r>
            <a:r>
              <a:rPr lang="en-US" sz="1800" dirty="0">
                <a:solidFill>
                  <a:srgbClr val="800000"/>
                </a:solidFill>
              </a:rPr>
              <a:t>&lt;/binding&gt;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800000"/>
                </a:solidFill>
              </a:rPr>
              <a:t>&lt;/toast&gt;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61870614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F0BA-EF23-4709-B29D-F83C26704925}"/>
              </a:ext>
            </a:extLst>
          </p:cNvPr>
          <p:cNvSpPr>
            <a:spLocks noGrp="1"/>
          </p:cNvSpPr>
          <p:nvPr>
            <p:ph type="title"/>
          </p:nvPr>
        </p:nvSpPr>
        <p:spPr/>
        <p:txBody>
          <a:bodyPr/>
          <a:lstStyle/>
          <a:p>
            <a:r>
              <a:rPr lang="en-US" dirty="0"/>
              <a:t>Template expression language</a:t>
            </a:r>
          </a:p>
        </p:txBody>
      </p:sp>
      <p:graphicFrame>
        <p:nvGraphicFramePr>
          <p:cNvPr id="3" name="Table 2" descr="The table lists the template expressions and their descriptions.">
            <a:extLst>
              <a:ext uri="{FF2B5EF4-FFF2-40B4-BE49-F238E27FC236}">
                <a16:creationId xmlns:a16="http://schemas.microsoft.com/office/drawing/2014/main" id="{3A37C313-A84F-4A7C-810E-0FB54D56CA94}"/>
              </a:ext>
            </a:extLst>
          </p:cNvPr>
          <p:cNvGraphicFramePr>
            <a:graphicFrameLocks noGrp="1"/>
          </p:cNvGraphicFramePr>
          <p:nvPr/>
        </p:nvGraphicFramePr>
        <p:xfrm>
          <a:off x="609600" y="1238936"/>
          <a:ext cx="10999788" cy="5059471"/>
        </p:xfrm>
        <a:graphic>
          <a:graphicData uri="http://schemas.openxmlformats.org/drawingml/2006/table">
            <a:tbl>
              <a:tblPr firstRow="1" firstCol="1">
                <a:tableStyleId>{793D81CF-94F2-401A-BA57-92F5A7B2D0C5}</a:tableStyleId>
              </a:tblPr>
              <a:tblGrid>
                <a:gridCol w="2174103">
                  <a:extLst>
                    <a:ext uri="{9D8B030D-6E8A-4147-A177-3AD203B41FA5}">
                      <a16:colId xmlns:a16="http://schemas.microsoft.com/office/drawing/2014/main" val="1906541070"/>
                    </a:ext>
                  </a:extLst>
                </a:gridCol>
                <a:gridCol w="8825685">
                  <a:extLst>
                    <a:ext uri="{9D8B030D-6E8A-4147-A177-3AD203B41FA5}">
                      <a16:colId xmlns:a16="http://schemas.microsoft.com/office/drawing/2014/main" val="2508679945"/>
                    </a:ext>
                  </a:extLst>
                </a:gridCol>
              </a:tblGrid>
              <a:tr h="519270">
                <a:tc>
                  <a:txBody>
                    <a:bodyPr/>
                    <a:lstStyle/>
                    <a:p>
                      <a:pPr algn="l"/>
                      <a:r>
                        <a:rPr lang="en-US" sz="1800" dirty="0">
                          <a:effectLst/>
                        </a:rPr>
                        <a:t>Expression</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algn="l"/>
                      <a:r>
                        <a:rPr lang="en-US" sz="1800" dirty="0">
                          <a:effectLst/>
                        </a:rPr>
                        <a:t>Description</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1683331493"/>
                  </a:ext>
                </a:extLst>
              </a:tr>
              <a:tr h="596899">
                <a:tc>
                  <a:txBody>
                    <a:bodyPr/>
                    <a:lstStyle/>
                    <a:p>
                      <a:r>
                        <a:rPr lang="en-US" sz="1800" dirty="0">
                          <a:effectLst/>
                        </a:rPr>
                        <a:t>$(prop)</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Reference to an event property with the given name</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2244790450"/>
                  </a:ext>
                </a:extLst>
              </a:tr>
              <a:tr h="596899">
                <a:tc>
                  <a:txBody>
                    <a:bodyPr/>
                    <a:lstStyle/>
                    <a:p>
                      <a:r>
                        <a:rPr lang="en-US" sz="1800" dirty="0">
                          <a:effectLst/>
                        </a:rPr>
                        <a:t>$(prop, n)</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As above, but the text is explicitly clipped at </a:t>
                      </a:r>
                      <a:r>
                        <a:rPr lang="en-US" sz="1800" b="1" dirty="0">
                          <a:effectLst/>
                        </a:rPr>
                        <a:t>n</a:t>
                      </a:r>
                      <a:r>
                        <a:rPr lang="en-US" sz="1800" dirty="0">
                          <a:effectLst/>
                        </a:rPr>
                        <a:t> characters</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03630270"/>
                  </a:ext>
                </a:extLst>
              </a:tr>
              <a:tr h="596899">
                <a:tc>
                  <a:txBody>
                    <a:bodyPr/>
                    <a:lstStyle/>
                    <a:p>
                      <a:r>
                        <a:rPr lang="en-US" sz="1800" dirty="0">
                          <a:effectLst/>
                        </a:rPr>
                        <a:t>.(prop, n)</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As above, but the text is suffixed with three dots as it is clipped</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424414053"/>
                  </a:ext>
                </a:extLst>
              </a:tr>
              <a:tr h="596899">
                <a:tc>
                  <a:txBody>
                    <a:bodyPr/>
                    <a:lstStyle/>
                    <a:p>
                      <a:r>
                        <a:rPr lang="en-US" sz="1800" dirty="0">
                          <a:effectLst/>
                        </a:rPr>
                        <a:t>%(prop)</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Similar to </a:t>
                      </a:r>
                      <a:r>
                        <a:rPr lang="en-US" sz="1800" b="1" dirty="0">
                          <a:effectLst/>
                        </a:rPr>
                        <a:t>$(name) </a:t>
                      </a:r>
                      <a:r>
                        <a:rPr lang="en-US" sz="1800" dirty="0">
                          <a:effectLst/>
                        </a:rPr>
                        <a:t>except that the output is URI-encoded</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249400614"/>
                  </a:ext>
                </a:extLst>
              </a:tr>
              <a:tr h="596899">
                <a:tc>
                  <a:txBody>
                    <a:bodyPr/>
                    <a:lstStyle/>
                    <a:p>
                      <a:r>
                        <a:rPr lang="en-US" sz="1800" dirty="0">
                          <a:effectLst/>
                        </a:rPr>
                        <a:t>#(prop)</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Used in JSON templates (for example, for iOS and Android templates)</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598185477"/>
                  </a:ext>
                </a:extLst>
              </a:tr>
              <a:tr h="763168">
                <a:tc>
                  <a:txBody>
                    <a:bodyPr/>
                    <a:lstStyle/>
                    <a:p>
                      <a:r>
                        <a:rPr lang="en-US" sz="1800" dirty="0">
                          <a:effectLst/>
                        </a:rPr>
                        <a:t>‘text’ or “text”</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A literal. Literals contain arbitrary text enclosed in single or double quotes</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2718533722"/>
                  </a:ext>
                </a:extLst>
              </a:tr>
              <a:tr h="763168">
                <a:tc>
                  <a:txBody>
                    <a:bodyPr/>
                    <a:lstStyle/>
                    <a:p>
                      <a:r>
                        <a:rPr lang="en-US" sz="1800" dirty="0">
                          <a:effectLst/>
                        </a:rPr>
                        <a:t>expr1 + expr2</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The concatenation operator joining two expressions into a single string</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1623927"/>
                  </a:ext>
                </a:extLst>
              </a:tr>
            </a:tbl>
          </a:graphicData>
        </a:graphic>
      </p:graphicFrame>
    </p:spTree>
    <p:custDataLst>
      <p:tags r:id="rId1"/>
    </p:custDataLst>
    <p:extLst>
      <p:ext uri="{BB962C8B-B14F-4D97-AF65-F5344CB8AC3E}">
        <p14:creationId xmlns:p14="http://schemas.microsoft.com/office/powerpoint/2010/main" val="7470331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B15B-1CEF-404F-9C5A-963F8BEC1DF0}"/>
              </a:ext>
            </a:extLst>
          </p:cNvPr>
          <p:cNvSpPr>
            <a:spLocks noGrp="1"/>
          </p:cNvSpPr>
          <p:nvPr>
            <p:ph type="title"/>
          </p:nvPr>
        </p:nvSpPr>
        <p:spPr/>
        <p:txBody>
          <a:bodyPr/>
          <a:lstStyle/>
          <a:p>
            <a:r>
              <a:rPr lang="en-US" dirty="0"/>
              <a:t>Template expression</a:t>
            </a:r>
          </a:p>
        </p:txBody>
      </p:sp>
      <p:sp>
        <p:nvSpPr>
          <p:cNvPr id="3" name="Text Placeholder 2">
            <a:extLst>
              <a:ext uri="{FF2B5EF4-FFF2-40B4-BE49-F238E27FC236}">
                <a16:creationId xmlns:a16="http://schemas.microsoft.com/office/drawing/2014/main" id="{6698496C-CEC5-4824-B3C9-F6BBEAB087D1}"/>
              </a:ext>
            </a:extLst>
          </p:cNvPr>
          <p:cNvSpPr>
            <a:spLocks noGrp="1"/>
          </p:cNvSpPr>
          <p:nvPr>
            <p:ph type="body" sz="quarter" idx="10"/>
          </p:nvPr>
        </p:nvSpPr>
        <p:spPr>
          <a:xfrm>
            <a:off x="588263" y="1436688"/>
            <a:ext cx="11018520" cy="2271391"/>
          </a:xfrm>
        </p:spPr>
        <p:txBody>
          <a:bodyPr/>
          <a:lstStyle/>
          <a:p>
            <a:r>
              <a:rPr lang="en-US" sz="1800" dirty="0">
                <a:solidFill>
                  <a:srgbClr val="800000"/>
                </a:solidFill>
              </a:rPr>
              <a:t>&lt;tile&gt;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000000"/>
                </a:solidFill>
              </a:rPr>
              <a:t>        </a:t>
            </a:r>
            <a:r>
              <a:rPr lang="en-US" sz="1800" dirty="0">
                <a:solidFill>
                  <a:srgbClr val="800000"/>
                </a:solidFill>
              </a:rPr>
              <a:t>&lt;binding</a:t>
            </a:r>
            <a:r>
              <a:rPr lang="en-US" sz="1800" dirty="0">
                <a:solidFill>
                  <a:srgbClr val="000000"/>
                </a:solidFill>
              </a:rPr>
              <a:t> </a:t>
            </a:r>
            <a:r>
              <a:rPr lang="en-US" sz="1800" dirty="0">
                <a:solidFill>
                  <a:srgbClr val="FF0000"/>
                </a:solidFill>
              </a:rPr>
              <a:t>template</a:t>
            </a:r>
            <a:r>
              <a:rPr lang="en-US" sz="1800" dirty="0">
                <a:solidFill>
                  <a:srgbClr val="000000"/>
                </a:solidFill>
              </a:rPr>
              <a:t>=</a:t>
            </a:r>
            <a:r>
              <a:rPr lang="en-US" sz="1800" dirty="0">
                <a:solidFill>
                  <a:srgbClr val="0000FF"/>
                </a:solidFill>
              </a:rPr>
              <a:t>"ToastText01"</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&lt;text</a:t>
            </a:r>
            <a:r>
              <a:rPr lang="en-US" sz="1800" dirty="0">
                <a:solidFill>
                  <a:srgbClr val="000000"/>
                </a:solidFill>
              </a:rPr>
              <a:t> </a:t>
            </a:r>
            <a:r>
              <a:rPr lang="en-US" sz="1800" dirty="0">
                <a:solidFill>
                  <a:srgbClr val="FF0000"/>
                </a:solidFill>
              </a:rPr>
              <a:t>id</a:t>
            </a:r>
            <a:r>
              <a:rPr lang="en-US" sz="1800" dirty="0">
                <a:solidFill>
                  <a:srgbClr val="000000"/>
                </a:solidFill>
              </a:rPr>
              <a:t>=</a:t>
            </a:r>
            <a:r>
              <a:rPr lang="en-US" sz="1800" dirty="0">
                <a:solidFill>
                  <a:srgbClr val="0000FF"/>
                </a:solidFill>
              </a:rPr>
              <a:t>"1"</a:t>
            </a:r>
            <a:r>
              <a:rPr lang="en-US" sz="1800" dirty="0">
                <a:solidFill>
                  <a:srgbClr val="800000"/>
                </a:solidFill>
              </a:rPr>
              <a:t>&gt;</a:t>
            </a:r>
            <a:r>
              <a:rPr lang="en-US" sz="1800" dirty="0">
                <a:solidFill>
                  <a:srgbClr val="000000"/>
                </a:solidFill>
              </a:rPr>
              <a:t>{'Hi, ' + $(name)}</a:t>
            </a:r>
            <a:r>
              <a:rPr lang="en-US" sz="1800" dirty="0">
                <a:solidFill>
                  <a:srgbClr val="800000"/>
                </a:solidFill>
              </a:rPr>
              <a:t>&lt;/text&gt;</a:t>
            </a:r>
            <a:endParaRPr lang="en-US" sz="1800" dirty="0">
              <a:solidFill>
                <a:srgbClr val="000000"/>
              </a:solidFill>
            </a:endParaRPr>
          </a:p>
          <a:p>
            <a:r>
              <a:rPr lang="en-US" sz="1800" dirty="0">
                <a:solidFill>
                  <a:srgbClr val="000000"/>
                </a:solidFill>
              </a:rPr>
              <a:t>        </a:t>
            </a:r>
            <a:r>
              <a:rPr lang="en-US" sz="1800" dirty="0">
                <a:solidFill>
                  <a:srgbClr val="800000"/>
                </a:solidFill>
              </a:rPr>
              <a:t>&lt;/binding&gt;</a:t>
            </a:r>
            <a:r>
              <a:rPr lang="en-US" sz="1800" dirty="0">
                <a:solidFill>
                  <a:srgbClr val="000000"/>
                </a:solidFill>
              </a:rPr>
              <a:t> </a:t>
            </a: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800000"/>
                </a:solidFill>
              </a:rPr>
              <a:t>&lt;/tile&gt;</a:t>
            </a:r>
            <a:endParaRPr lang="en-US" sz="1800" dirty="0">
              <a:solidFill>
                <a:srgbClr val="000000"/>
              </a:solidFill>
            </a:endParaRPr>
          </a:p>
        </p:txBody>
      </p:sp>
      <p:grpSp>
        <p:nvGrpSpPr>
          <p:cNvPr id="5" name="Group 4" descr="This callout points at the expression in curly brackets that will concatenate “Hi,” with the name specified in the payload.">
            <a:extLst>
              <a:ext uri="{FF2B5EF4-FFF2-40B4-BE49-F238E27FC236}">
                <a16:creationId xmlns:a16="http://schemas.microsoft.com/office/drawing/2014/main" id="{D9A31FCC-2171-4378-99BC-89DB5181CDD1}"/>
              </a:ext>
            </a:extLst>
          </p:cNvPr>
          <p:cNvGrpSpPr/>
          <p:nvPr/>
        </p:nvGrpSpPr>
        <p:grpSpPr>
          <a:xfrm>
            <a:off x="3413125" y="2754923"/>
            <a:ext cx="2628900" cy="2167426"/>
            <a:chOff x="3413125" y="2754923"/>
            <a:chExt cx="2628900" cy="2167426"/>
          </a:xfrm>
        </p:grpSpPr>
        <p:sp>
          <p:nvSpPr>
            <p:cNvPr id="4" name="Rectangle: Rounded Corners 3">
              <a:extLst>
                <a:ext uri="{FF2B5EF4-FFF2-40B4-BE49-F238E27FC236}">
                  <a16:creationId xmlns:a16="http://schemas.microsoft.com/office/drawing/2014/main" id="{BCB95325-F6FC-45ED-9F2E-351FE761E13F}"/>
                </a:ext>
              </a:extLst>
            </p:cNvPr>
            <p:cNvSpPr/>
            <p:nvPr/>
          </p:nvSpPr>
          <p:spPr bwMode="auto">
            <a:xfrm>
              <a:off x="3413125" y="3392488"/>
              <a:ext cx="2628900" cy="1529861"/>
            </a:xfrm>
            <a:prstGeom prst="roundRect">
              <a:avLst>
                <a:gd name="adj" fmla="val 13554"/>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This is a template expression using the name variable</a:t>
              </a:r>
            </a:p>
          </p:txBody>
        </p:sp>
        <p:cxnSp>
          <p:nvCxnSpPr>
            <p:cNvPr id="8" name="Straight Arrow Connector 7">
              <a:extLst>
                <a:ext uri="{FF2B5EF4-FFF2-40B4-BE49-F238E27FC236}">
                  <a16:creationId xmlns:a16="http://schemas.microsoft.com/office/drawing/2014/main" id="{8056A592-E562-4FC7-B140-AF02EE2F325D}"/>
                </a:ext>
              </a:extLst>
            </p:cNvPr>
            <p:cNvCxnSpPr/>
            <p:nvPr/>
          </p:nvCxnSpPr>
          <p:spPr>
            <a:xfrm flipV="1">
              <a:off x="4699731" y="2754923"/>
              <a:ext cx="0" cy="63756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7957783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Tags</a:t>
            </a:r>
          </a:p>
        </p:txBody>
      </p:sp>
      <p:grpSp>
        <p:nvGrpSpPr>
          <p:cNvPr id="6" name="Group 5" descr="The diagram depicts an application’s back end sending a notification to Notification Hubs with a tag expression indicating that only some devices should receive the message. In this example, the message tagged Artist1 reaches only the client that registered with the Artist1 tag.">
            <a:extLst>
              <a:ext uri="{FF2B5EF4-FFF2-40B4-BE49-F238E27FC236}">
                <a16:creationId xmlns:a16="http://schemas.microsoft.com/office/drawing/2014/main" id="{E2FCFA31-D5E9-4F02-B769-FA1642994AB0}"/>
              </a:ext>
            </a:extLst>
          </p:cNvPr>
          <p:cNvGrpSpPr/>
          <p:nvPr/>
        </p:nvGrpSpPr>
        <p:grpSpPr>
          <a:xfrm>
            <a:off x="1030120" y="1398442"/>
            <a:ext cx="9817838" cy="4646758"/>
            <a:chOff x="1030120" y="1030142"/>
            <a:chExt cx="9817838" cy="4646758"/>
          </a:xfrm>
        </p:grpSpPr>
        <p:sp>
          <p:nvSpPr>
            <p:cNvPr id="7" name="TextBox 6">
              <a:extLst>
                <a:ext uri="{FF2B5EF4-FFF2-40B4-BE49-F238E27FC236}">
                  <a16:creationId xmlns:a16="http://schemas.microsoft.com/office/drawing/2014/main" id="{E4904FC7-D348-4A54-A920-EF813577A4DA}"/>
                </a:ext>
              </a:extLst>
            </p:cNvPr>
            <p:cNvSpPr txBox="1"/>
            <p:nvPr/>
          </p:nvSpPr>
          <p:spPr>
            <a:xfrm>
              <a:off x="2251155" y="3040651"/>
              <a:ext cx="284353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rPr>
                <a:t>Notification to tag: “Artist1”</a:t>
              </a:r>
            </a:p>
          </p:txBody>
        </p:sp>
        <p:sp>
          <p:nvSpPr>
            <p:cNvPr id="8" name="TextBox 7">
              <a:extLst>
                <a:ext uri="{FF2B5EF4-FFF2-40B4-BE49-F238E27FC236}">
                  <a16:creationId xmlns:a16="http://schemas.microsoft.com/office/drawing/2014/main" id="{691E68EF-F22E-4DDB-BDF3-D05B913EC93A}"/>
                </a:ext>
              </a:extLst>
            </p:cNvPr>
            <p:cNvSpPr txBox="1"/>
            <p:nvPr/>
          </p:nvSpPr>
          <p:spPr>
            <a:xfrm>
              <a:off x="1041074" y="3803164"/>
              <a:ext cx="1043758"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App back end</a:t>
              </a:r>
            </a:p>
          </p:txBody>
        </p:sp>
        <p:sp>
          <p:nvSpPr>
            <p:cNvPr id="9" name="TextBox 8">
              <a:extLst>
                <a:ext uri="{FF2B5EF4-FFF2-40B4-BE49-F238E27FC236}">
                  <a16:creationId xmlns:a16="http://schemas.microsoft.com/office/drawing/2014/main" id="{8AF7FCB5-3B71-43DA-A652-356018FEE68E}"/>
                </a:ext>
              </a:extLst>
            </p:cNvPr>
            <p:cNvSpPr txBox="1"/>
            <p:nvPr/>
          </p:nvSpPr>
          <p:spPr>
            <a:xfrm>
              <a:off x="4979521" y="3998587"/>
              <a:ext cx="1494432"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Notification Hubs</a:t>
              </a:r>
            </a:p>
          </p:txBody>
        </p:sp>
        <p:pic>
          <p:nvPicPr>
            <p:cNvPr id="13" name="Picture 12">
              <a:extLst>
                <a:ext uri="{FF2B5EF4-FFF2-40B4-BE49-F238E27FC236}">
                  <a16:creationId xmlns:a16="http://schemas.microsoft.com/office/drawing/2014/main" id="{9200E004-31D9-4794-8BCC-E355F584A5A9}"/>
                </a:ext>
              </a:extLst>
            </p:cNvPr>
            <p:cNvPicPr>
              <a:picLocks noChangeAspect="1"/>
            </p:cNvPicPr>
            <p:nvPr/>
          </p:nvPicPr>
          <p:blipFill>
            <a:blip r:embed="rId4"/>
            <a:stretch>
              <a:fillRect/>
            </a:stretch>
          </p:blipFill>
          <p:spPr>
            <a:xfrm>
              <a:off x="1030120" y="2687433"/>
              <a:ext cx="1043862" cy="1043862"/>
            </a:xfrm>
            <a:prstGeom prst="rect">
              <a:avLst/>
            </a:prstGeom>
          </p:spPr>
        </p:pic>
        <p:cxnSp>
          <p:nvCxnSpPr>
            <p:cNvPr id="14" name="Straight Arrow Connector 13">
              <a:extLst>
                <a:ext uri="{FF2B5EF4-FFF2-40B4-BE49-F238E27FC236}">
                  <a16:creationId xmlns:a16="http://schemas.microsoft.com/office/drawing/2014/main" id="{B7E3EE02-D1A5-4B51-A182-C191278D3C7E}"/>
                </a:ext>
              </a:extLst>
            </p:cNvPr>
            <p:cNvCxnSpPr>
              <a:cxnSpLocks/>
            </p:cNvCxnSpPr>
            <p:nvPr/>
          </p:nvCxnSpPr>
          <p:spPr>
            <a:xfrm>
              <a:off x="2270293" y="3429000"/>
              <a:ext cx="2891254"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FF4CAE-4087-445E-9F8E-7B6002E6AE65}"/>
                </a:ext>
              </a:extLst>
            </p:cNvPr>
            <p:cNvPicPr>
              <a:picLocks noChangeAspect="1"/>
            </p:cNvPicPr>
            <p:nvPr/>
          </p:nvPicPr>
          <p:blipFill>
            <a:blip r:embed="rId5"/>
            <a:stretch>
              <a:fillRect/>
            </a:stretch>
          </p:blipFill>
          <p:spPr>
            <a:xfrm>
              <a:off x="5323385" y="3040651"/>
              <a:ext cx="915450" cy="915450"/>
            </a:xfrm>
            <a:prstGeom prst="rect">
              <a:avLst/>
            </a:prstGeom>
          </p:spPr>
        </p:pic>
        <p:grpSp>
          <p:nvGrpSpPr>
            <p:cNvPr id="16" name="Group 15">
              <a:extLst>
                <a:ext uri="{FF2B5EF4-FFF2-40B4-BE49-F238E27FC236}">
                  <a16:creationId xmlns:a16="http://schemas.microsoft.com/office/drawing/2014/main" id="{3F583E7D-46F7-4EFC-A039-2F25FB64E259}"/>
                </a:ext>
              </a:extLst>
            </p:cNvPr>
            <p:cNvGrpSpPr/>
            <p:nvPr/>
          </p:nvGrpSpPr>
          <p:grpSpPr>
            <a:xfrm>
              <a:off x="9828159" y="1030142"/>
              <a:ext cx="1019799" cy="1019799"/>
              <a:chOff x="9755853" y="1030142"/>
              <a:chExt cx="1019799" cy="1019799"/>
            </a:xfrm>
          </p:grpSpPr>
          <p:pic>
            <p:nvPicPr>
              <p:cNvPr id="23" name="Picture 22">
                <a:extLst>
                  <a:ext uri="{FF2B5EF4-FFF2-40B4-BE49-F238E27FC236}">
                    <a16:creationId xmlns:a16="http://schemas.microsoft.com/office/drawing/2014/main" id="{DCD8E6F5-D647-4616-B717-B91782E49101}"/>
                  </a:ext>
                </a:extLst>
              </p:cNvPr>
              <p:cNvPicPr>
                <a:picLocks noChangeAspect="1"/>
              </p:cNvPicPr>
              <p:nvPr/>
            </p:nvPicPr>
            <p:blipFill>
              <a:blip r:embed="rId6"/>
              <a:stretch>
                <a:fillRect/>
              </a:stretch>
            </p:blipFill>
            <p:spPr>
              <a:xfrm>
                <a:off x="9755853" y="1030142"/>
                <a:ext cx="1019799" cy="1019799"/>
              </a:xfrm>
              <a:prstGeom prst="rect">
                <a:avLst/>
              </a:prstGeom>
            </p:spPr>
          </p:pic>
          <p:sp>
            <p:nvSpPr>
              <p:cNvPr id="24" name="Rectangle 23">
                <a:extLst>
                  <a:ext uri="{FF2B5EF4-FFF2-40B4-BE49-F238E27FC236}">
                    <a16:creationId xmlns:a16="http://schemas.microsoft.com/office/drawing/2014/main" id="{83B0C24F-2CFD-452D-A22F-B0D9D6F21F92}"/>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748D20EC-6C95-4D9C-B6A5-E5676D0FFE05}"/>
                </a:ext>
              </a:extLst>
            </p:cNvPr>
            <p:cNvGrpSpPr/>
            <p:nvPr/>
          </p:nvGrpSpPr>
          <p:grpSpPr>
            <a:xfrm>
              <a:off x="9828159" y="4657101"/>
              <a:ext cx="1019799" cy="1019799"/>
              <a:chOff x="9755853" y="1030142"/>
              <a:chExt cx="1019799" cy="1019799"/>
            </a:xfrm>
          </p:grpSpPr>
          <p:pic>
            <p:nvPicPr>
              <p:cNvPr id="21" name="Picture 20">
                <a:extLst>
                  <a:ext uri="{FF2B5EF4-FFF2-40B4-BE49-F238E27FC236}">
                    <a16:creationId xmlns:a16="http://schemas.microsoft.com/office/drawing/2014/main" id="{3DC8CE9B-E160-4372-9BC6-8D5F8E6C801B}"/>
                  </a:ext>
                </a:extLst>
              </p:cNvPr>
              <p:cNvPicPr>
                <a:picLocks noChangeAspect="1"/>
              </p:cNvPicPr>
              <p:nvPr/>
            </p:nvPicPr>
            <p:blipFill>
              <a:blip r:embed="rId6"/>
              <a:stretch>
                <a:fillRect/>
              </a:stretch>
            </p:blipFill>
            <p:spPr>
              <a:xfrm>
                <a:off x="9755853" y="1030142"/>
                <a:ext cx="1019799" cy="1019799"/>
              </a:xfrm>
              <a:prstGeom prst="rect">
                <a:avLst/>
              </a:prstGeom>
            </p:spPr>
          </p:pic>
          <p:sp>
            <p:nvSpPr>
              <p:cNvPr id="22" name="Rectangle 21">
                <a:extLst>
                  <a:ext uri="{FF2B5EF4-FFF2-40B4-BE49-F238E27FC236}">
                    <a16:creationId xmlns:a16="http://schemas.microsoft.com/office/drawing/2014/main" id="{1B6B240A-ED03-442C-83A7-D04D1A50AFB1}"/>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8" name="Straight Arrow Connector 17">
              <a:extLst>
                <a:ext uri="{FF2B5EF4-FFF2-40B4-BE49-F238E27FC236}">
                  <a16:creationId xmlns:a16="http://schemas.microsoft.com/office/drawing/2014/main" id="{462F044E-7969-42E3-8CE7-CFC8563DB336}"/>
                </a:ext>
              </a:extLst>
            </p:cNvPr>
            <p:cNvCxnSpPr>
              <a:cxnSpLocks/>
            </p:cNvCxnSpPr>
            <p:nvPr/>
          </p:nvCxnSpPr>
          <p:spPr>
            <a:xfrm flipH="1">
              <a:off x="6464301" y="1574800"/>
              <a:ext cx="3200399" cy="1465851"/>
            </a:xfrm>
            <a:prstGeom prst="straightConnector1">
              <a:avLst/>
            </a:prstGeom>
            <a:ln w="38100">
              <a:solidFill>
                <a:srgbClr val="D73B02"/>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514C13-9D5C-4180-9A3F-73371A24B09F}"/>
                </a:ext>
              </a:extLst>
            </p:cNvPr>
            <p:cNvCxnSpPr>
              <a:cxnSpLocks/>
            </p:cNvCxnSpPr>
            <p:nvPr/>
          </p:nvCxnSpPr>
          <p:spPr>
            <a:xfrm flipH="1" flipV="1">
              <a:off x="6464301" y="3517900"/>
              <a:ext cx="3200399" cy="1911350"/>
            </a:xfrm>
            <a:prstGeom prst="straightConnector1">
              <a:avLst/>
            </a:prstGeom>
            <a:ln w="38100">
              <a:solidFill>
                <a:srgbClr val="D73B02"/>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56B0C3-CC47-431A-B1D0-0AC3B7D167E6}"/>
                </a:ext>
              </a:extLst>
            </p:cNvPr>
            <p:cNvCxnSpPr>
              <a:cxnSpLocks/>
            </p:cNvCxnSpPr>
            <p:nvPr/>
          </p:nvCxnSpPr>
          <p:spPr>
            <a:xfrm>
              <a:off x="6624290" y="3315163"/>
              <a:ext cx="3112716" cy="1851837"/>
            </a:xfrm>
            <a:prstGeom prst="straightConnector1">
              <a:avLst/>
            </a:prstGeom>
            <a:ln w="38100">
              <a:solidFill>
                <a:srgbClr val="D73B02"/>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1CB7DE-BF19-4CF5-88CB-B733C175E46B}"/>
                </a:ext>
              </a:extLst>
            </p:cNvPr>
            <p:cNvSpPr txBox="1"/>
            <p:nvPr/>
          </p:nvSpPr>
          <p:spPr>
            <a:xfrm>
              <a:off x="6888480" y="4484116"/>
              <a:ext cx="1645442" cy="573519"/>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Register for tag: “Artist1”</a:t>
              </a:r>
            </a:p>
          </p:txBody>
        </p:sp>
        <p:sp>
          <p:nvSpPr>
            <p:cNvPr id="12" name="TextBox 11">
              <a:extLst>
                <a:ext uri="{FF2B5EF4-FFF2-40B4-BE49-F238E27FC236}">
                  <a16:creationId xmlns:a16="http://schemas.microsoft.com/office/drawing/2014/main" id="{F451B699-6736-4B8A-AC99-642ADBB310F0}"/>
                </a:ext>
              </a:extLst>
            </p:cNvPr>
            <p:cNvSpPr txBox="1"/>
            <p:nvPr/>
          </p:nvSpPr>
          <p:spPr>
            <a:xfrm>
              <a:off x="7392138" y="3338069"/>
              <a:ext cx="1776246" cy="553998"/>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Notification sent for tag: “Artist1”</a:t>
              </a:r>
            </a:p>
          </p:txBody>
        </p:sp>
        <p:sp>
          <p:nvSpPr>
            <p:cNvPr id="10" name="TextBox 9">
              <a:extLst>
                <a:ext uri="{FF2B5EF4-FFF2-40B4-BE49-F238E27FC236}">
                  <a16:creationId xmlns:a16="http://schemas.microsoft.com/office/drawing/2014/main" id="{4C11D4F1-F664-405D-BF58-CBED4A3F627A}"/>
                </a:ext>
              </a:extLst>
            </p:cNvPr>
            <p:cNvSpPr txBox="1"/>
            <p:nvPr/>
          </p:nvSpPr>
          <p:spPr>
            <a:xfrm>
              <a:off x="7668767" y="1887221"/>
              <a:ext cx="1633729" cy="553998"/>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Register for tag: “Artist2”</a:t>
              </a:r>
            </a:p>
          </p:txBody>
        </p:sp>
      </p:grpSp>
    </p:spTree>
    <p:custDataLst>
      <p:tags r:id="rId1"/>
    </p:custDataLst>
    <p:extLst>
      <p:ext uri="{BB962C8B-B14F-4D97-AF65-F5344CB8AC3E}">
        <p14:creationId xmlns:p14="http://schemas.microsoft.com/office/powerpoint/2010/main" val="16870387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2E09-8075-45F5-BCE7-DFB176A3D910}"/>
              </a:ext>
            </a:extLst>
          </p:cNvPr>
          <p:cNvSpPr>
            <a:spLocks noGrp="1"/>
          </p:cNvSpPr>
          <p:nvPr>
            <p:ph type="title"/>
          </p:nvPr>
        </p:nvSpPr>
        <p:spPr/>
        <p:txBody>
          <a:bodyPr/>
          <a:lstStyle/>
          <a:p>
            <a:r>
              <a:rPr lang="en-US" dirty="0"/>
              <a:t>Target device(s) by using a tag</a:t>
            </a:r>
          </a:p>
        </p:txBody>
      </p:sp>
      <p:sp>
        <p:nvSpPr>
          <p:cNvPr id="3" name="Text Placeholder 2" descr="The sample code sends targeted notifications to devices by using tags.">
            <a:extLst>
              <a:ext uri="{FF2B5EF4-FFF2-40B4-BE49-F238E27FC236}">
                <a16:creationId xmlns:a16="http://schemas.microsoft.com/office/drawing/2014/main" id="{407CA909-E89A-418B-9D55-514B615F5B75}"/>
              </a:ext>
            </a:extLst>
          </p:cNvPr>
          <p:cNvSpPr>
            <a:spLocks noGrp="1"/>
          </p:cNvSpPr>
          <p:nvPr>
            <p:ph type="body" sz="quarter" idx="10"/>
          </p:nvPr>
        </p:nvSpPr>
        <p:spPr>
          <a:xfrm>
            <a:off x="588263" y="1436688"/>
            <a:ext cx="11018520" cy="2769989"/>
          </a:xfrm>
        </p:spPr>
        <p:txBody>
          <a:bodyPr/>
          <a:lstStyle/>
          <a:p>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NotificationHubs</a:t>
            </a:r>
            <a:r>
              <a:rPr lang="en-US" sz="1800" dirty="0">
                <a:solidFill>
                  <a:srgbClr val="000000"/>
                </a:solidFill>
              </a:rPr>
              <a:t>.</a:t>
            </a:r>
            <a:r>
              <a:rPr lang="en-US" sz="1800" dirty="0">
                <a:solidFill>
                  <a:srgbClr val="267F99"/>
                </a:solidFill>
              </a:rPr>
              <a:t>NotificationOutcome</a:t>
            </a:r>
            <a:r>
              <a:rPr lang="en-US" sz="1800" dirty="0">
                <a:solidFill>
                  <a:srgbClr val="000000"/>
                </a:solidFill>
              </a:rPr>
              <a:t> </a:t>
            </a:r>
            <a:r>
              <a:rPr lang="en-US" sz="1800" dirty="0">
                <a:solidFill>
                  <a:srgbClr val="001080"/>
                </a:solidFill>
              </a:rPr>
              <a:t>outcome</a:t>
            </a:r>
            <a:r>
              <a:rPr lang="en-US" sz="1800" dirty="0">
                <a:solidFill>
                  <a:srgbClr val="000000"/>
                </a:solidFill>
              </a:rPr>
              <a:t> = </a:t>
            </a:r>
            <a:r>
              <a:rPr lang="en-US" sz="1800" dirty="0">
                <a:solidFill>
                  <a:srgbClr val="0000FF"/>
                </a:solidFill>
              </a:rPr>
              <a:t>null</a:t>
            </a:r>
            <a:r>
              <a:rPr lang="en-US" sz="1800" dirty="0">
                <a:solidFill>
                  <a:srgbClr val="000000"/>
                </a:solidFill>
              </a:rPr>
              <a:t>;</a:t>
            </a:r>
          </a:p>
          <a:p>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tag</a:t>
            </a:r>
            <a:r>
              <a:rPr lang="en-US" sz="1800" dirty="0">
                <a:solidFill>
                  <a:srgbClr val="000000"/>
                </a:solidFill>
              </a:rPr>
              <a:t> = </a:t>
            </a:r>
            <a:r>
              <a:rPr lang="en-US" sz="1800" dirty="0">
                <a:solidFill>
                  <a:srgbClr val="A31515"/>
                </a:solidFill>
              </a:rPr>
              <a:t>"Artist1"</a:t>
            </a:r>
            <a:r>
              <a:rPr lang="en-US" sz="1800" dirty="0">
                <a:solidFill>
                  <a:srgbClr val="000000"/>
                </a:solidFill>
              </a:rPr>
              <a:t>;</a:t>
            </a:r>
          </a:p>
          <a:p>
            <a:br>
              <a:rPr lang="en-US" sz="1800" dirty="0">
                <a:solidFill>
                  <a:srgbClr val="000000"/>
                </a:solidFill>
              </a:rPr>
            </a:br>
            <a:r>
              <a:rPr lang="en-US" sz="1800" dirty="0">
                <a:solidFill>
                  <a:srgbClr val="008000"/>
                </a:solidFill>
              </a:rPr>
              <a:t>// Windows 10</a:t>
            </a:r>
            <a:endParaRPr lang="en-US" sz="1800" dirty="0">
              <a:solidFill>
                <a:srgbClr val="000000"/>
              </a:solidFill>
            </a:endParaRPr>
          </a:p>
          <a:p>
            <a:r>
              <a:rPr lang="en-US" sz="1800" dirty="0">
                <a:solidFill>
                  <a:srgbClr val="001080"/>
                </a:solidFill>
              </a:rPr>
              <a:t>toast</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a:solidFill>
                  <a:srgbClr val="A31515"/>
                </a:solidFill>
              </a:rPr>
              <a:t>ToastGeneric</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a:t>
            </a:r>
          </a:p>
          <a:p>
            <a:r>
              <a:rPr lang="en-US" sz="1800" dirty="0">
                <a:solidFill>
                  <a:srgbClr val="A31515"/>
                </a:solidFill>
              </a:rPr>
              <a:t>"You requested an Artist1 notification&lt;/text&gt;&lt;/binding&gt;&lt;/visual&gt;&lt;/toast&gt;"</a:t>
            </a:r>
            <a:r>
              <a:rPr lang="en-US" sz="1800" dirty="0">
                <a:solidFill>
                  <a:srgbClr val="000000"/>
                </a:solidFill>
              </a:rPr>
              <a:t>;</a:t>
            </a:r>
          </a:p>
          <a:p>
            <a:r>
              <a:rPr lang="en-US" sz="1800" dirty="0">
                <a:solidFill>
                  <a:srgbClr val="001080"/>
                </a:solidFill>
              </a:rPr>
              <a:t>outcome</a:t>
            </a:r>
            <a:r>
              <a:rPr lang="en-US" sz="1800" dirty="0">
                <a:solidFill>
                  <a:srgbClr val="000000"/>
                </a:solidFill>
              </a:rPr>
              <a:t> = </a:t>
            </a:r>
            <a:r>
              <a:rPr lang="en-US" sz="1800" dirty="0">
                <a:solidFill>
                  <a:srgbClr val="267F99"/>
                </a:solidFill>
              </a:rPr>
              <a:t>await</a:t>
            </a:r>
            <a:r>
              <a:rPr lang="en-US" sz="1800" dirty="0">
                <a:solidFill>
                  <a:srgbClr val="000000"/>
                </a:solidFill>
              </a:rPr>
              <a:t> </a:t>
            </a:r>
            <a:r>
              <a:rPr lang="en-US" sz="1800" dirty="0">
                <a:solidFill>
                  <a:srgbClr val="267F99"/>
                </a:solidFill>
              </a:rPr>
              <a:t>Notifications</a:t>
            </a:r>
            <a:r>
              <a:rPr lang="en-US" sz="1800" dirty="0">
                <a:solidFill>
                  <a:srgbClr val="000000"/>
                </a:solidFill>
              </a:rPr>
              <a:t>.</a:t>
            </a:r>
            <a:r>
              <a:rPr lang="en-US" sz="1800" dirty="0">
                <a:solidFill>
                  <a:srgbClr val="267F99"/>
                </a:solidFill>
              </a:rPr>
              <a:t>Instance</a:t>
            </a:r>
            <a:r>
              <a:rPr lang="en-US" sz="1800" dirty="0">
                <a:solidFill>
                  <a:srgbClr val="000000"/>
                </a:solidFill>
              </a:rPr>
              <a:t>.</a:t>
            </a:r>
            <a:r>
              <a:rPr lang="en-US" sz="1800" dirty="0">
                <a:solidFill>
                  <a:srgbClr val="267F99"/>
                </a:solidFill>
              </a:rPr>
              <a:t>Hub</a:t>
            </a:r>
            <a:r>
              <a:rPr lang="en-US" sz="1800" dirty="0">
                <a:solidFill>
                  <a:srgbClr val="000000"/>
                </a:solidFill>
              </a:rPr>
              <a:t>.</a:t>
            </a:r>
            <a:r>
              <a:rPr lang="en-US" sz="1800" dirty="0">
                <a:solidFill>
                  <a:srgbClr val="795E26"/>
                </a:solidFill>
              </a:rPr>
              <a:t>SendWindowsNativeNotificationAsync</a:t>
            </a:r>
            <a:r>
              <a:rPr lang="en-US" sz="1800" dirty="0">
                <a:solidFill>
                  <a:srgbClr val="000000"/>
                </a:solidFill>
              </a:rPr>
              <a:t>(toast, tag);</a:t>
            </a:r>
          </a:p>
        </p:txBody>
      </p:sp>
    </p:spTree>
    <p:custDataLst>
      <p:tags r:id="rId1"/>
    </p:custDataLst>
    <p:extLst>
      <p:ext uri="{BB962C8B-B14F-4D97-AF65-F5344CB8AC3E}">
        <p14:creationId xmlns:p14="http://schemas.microsoft.com/office/powerpoint/2010/main" val="39364118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 expressions</a:t>
            </a:r>
          </a:p>
        </p:txBody>
      </p:sp>
      <p:sp>
        <p:nvSpPr>
          <p:cNvPr id="4" name="Text Placeholder 3" descr="The sample code makes notifications target a set of registrations that a single tag cannot identify.">
            <a:extLst>
              <a:ext uri="{FF2B5EF4-FFF2-40B4-BE49-F238E27FC236}">
                <a16:creationId xmlns:a16="http://schemas.microsoft.com/office/drawing/2014/main" id="{29E009AF-EB37-4D1C-9825-4EDD7A7EEB3B}"/>
              </a:ext>
            </a:extLst>
          </p:cNvPr>
          <p:cNvSpPr>
            <a:spLocks noGrp="1"/>
          </p:cNvSpPr>
          <p:nvPr>
            <p:ph type="body" sz="quarter" idx="10"/>
          </p:nvPr>
        </p:nvSpPr>
        <p:spPr>
          <a:xfrm>
            <a:off x="588263" y="1436688"/>
            <a:ext cx="11018520" cy="3102388"/>
          </a:xfrm>
        </p:spPr>
        <p:txBody>
          <a:bodyPr/>
          <a:lstStyle/>
          <a:p>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NotificationHubs</a:t>
            </a:r>
            <a:r>
              <a:rPr lang="en-US" sz="1800" dirty="0">
                <a:solidFill>
                  <a:srgbClr val="000000"/>
                </a:solidFill>
              </a:rPr>
              <a:t>.</a:t>
            </a:r>
            <a:r>
              <a:rPr lang="en-US" sz="1800" dirty="0">
                <a:solidFill>
                  <a:srgbClr val="267F99"/>
                </a:solidFill>
              </a:rPr>
              <a:t>NotificationOutcome</a:t>
            </a:r>
            <a:r>
              <a:rPr lang="en-US" sz="1800" dirty="0">
                <a:solidFill>
                  <a:srgbClr val="000000"/>
                </a:solidFill>
              </a:rPr>
              <a:t> </a:t>
            </a:r>
            <a:r>
              <a:rPr lang="en-US" sz="1800" dirty="0">
                <a:solidFill>
                  <a:srgbClr val="001080"/>
                </a:solidFill>
              </a:rPr>
              <a:t>outcome</a:t>
            </a:r>
            <a:r>
              <a:rPr lang="en-US" sz="1800" dirty="0">
                <a:solidFill>
                  <a:srgbClr val="000000"/>
                </a:solidFill>
              </a:rPr>
              <a:t> = </a:t>
            </a:r>
            <a:r>
              <a:rPr lang="en-US" sz="1800" dirty="0">
                <a:solidFill>
                  <a:srgbClr val="0000FF"/>
                </a:solidFill>
              </a:rPr>
              <a:t>null</a:t>
            </a:r>
            <a:r>
              <a:rPr lang="en-US" sz="1800" dirty="0">
                <a:solidFill>
                  <a:srgbClr val="000000"/>
                </a:solidFill>
              </a:rPr>
              <a:t>;</a:t>
            </a:r>
          </a:p>
          <a:p>
            <a:br>
              <a:rPr lang="en-US" sz="1800" dirty="0">
                <a:solidFill>
                  <a:srgbClr val="000000"/>
                </a:solidFill>
              </a:rPr>
            </a:br>
            <a:r>
              <a:rPr lang="en-US" sz="1800" dirty="0">
                <a:solidFill>
                  <a:srgbClr val="008000"/>
                </a:solidFill>
              </a:rPr>
              <a:t>// target person located in Anytown who follows the Home or Visiting team</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expression</a:t>
            </a:r>
            <a:r>
              <a:rPr lang="en-US" sz="1800" dirty="0">
                <a:solidFill>
                  <a:srgbClr val="000000"/>
                </a:solidFill>
              </a:rPr>
              <a:t> = </a:t>
            </a:r>
            <a:r>
              <a:rPr lang="en-US" sz="1800" dirty="0">
                <a:solidFill>
                  <a:srgbClr val="A31515"/>
                </a:solidFill>
              </a:rPr>
              <a:t>"((follows_HomeTeam || follows_VisitingTeam) &amp;&amp; location_Anytown)"</a:t>
            </a:r>
            <a:r>
              <a:rPr lang="en-US" sz="1800" dirty="0">
                <a:solidFill>
                  <a:srgbClr val="000000"/>
                </a:solidFill>
              </a:rPr>
              <a:t>;</a:t>
            </a:r>
          </a:p>
          <a:p>
            <a:br>
              <a:rPr lang="en-US" sz="1800" dirty="0">
                <a:solidFill>
                  <a:srgbClr val="000000"/>
                </a:solidFill>
              </a:rPr>
            </a:br>
            <a:r>
              <a:rPr lang="en-US" sz="1800" dirty="0">
                <a:solidFill>
                  <a:srgbClr val="008000"/>
                </a:solidFill>
              </a:rPr>
              <a:t>// Windows 10</a:t>
            </a:r>
            <a:endParaRPr lang="en-US" sz="1800" dirty="0">
              <a:solidFill>
                <a:srgbClr val="000000"/>
              </a:solidFill>
            </a:endParaRPr>
          </a:p>
          <a:p>
            <a:r>
              <a:rPr lang="en-US" sz="1800" dirty="0">
                <a:solidFill>
                  <a:srgbClr val="001080"/>
                </a:solidFill>
              </a:rPr>
              <a:t>toast</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a:solidFill>
                  <a:srgbClr val="A31515"/>
                </a:solidFill>
              </a:rPr>
              <a:t>ToastGeneric</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a:t>
            </a:r>
          </a:p>
          <a:p>
            <a:r>
              <a:rPr lang="en-US" sz="1800" dirty="0">
                <a:solidFill>
                  <a:srgbClr val="A31515"/>
                </a:solidFill>
              </a:rPr>
              <a:t>"You want info on the HomeTeam or VisitingTeam&lt;/text&gt;&lt;/binding&gt;&lt;/visual&gt;&lt;/toast&gt;"</a:t>
            </a:r>
            <a:r>
              <a:rPr lang="en-US" sz="1800" dirty="0">
                <a:solidFill>
                  <a:srgbClr val="000000"/>
                </a:solidFill>
              </a:rPr>
              <a:t>;</a:t>
            </a:r>
          </a:p>
          <a:p>
            <a:r>
              <a:rPr lang="en-US" sz="1800" dirty="0">
                <a:solidFill>
                  <a:srgbClr val="001080"/>
                </a:solidFill>
              </a:rPr>
              <a:t>outcome</a:t>
            </a:r>
            <a:r>
              <a:rPr lang="en-US" sz="1800" dirty="0">
                <a:solidFill>
                  <a:srgbClr val="000000"/>
                </a:solidFill>
              </a:rPr>
              <a:t> = </a:t>
            </a:r>
            <a:r>
              <a:rPr lang="en-US" sz="1800" dirty="0">
                <a:solidFill>
                  <a:srgbClr val="267F99"/>
                </a:solidFill>
              </a:rPr>
              <a:t>await</a:t>
            </a:r>
            <a:r>
              <a:rPr lang="en-US" sz="1800" dirty="0">
                <a:solidFill>
                  <a:srgbClr val="000000"/>
                </a:solidFill>
              </a:rPr>
              <a:t> </a:t>
            </a:r>
            <a:r>
              <a:rPr lang="en-US" sz="1800" dirty="0">
                <a:solidFill>
                  <a:srgbClr val="267F99"/>
                </a:solidFill>
              </a:rPr>
              <a:t>Notifications</a:t>
            </a:r>
            <a:r>
              <a:rPr lang="en-US" sz="1800" dirty="0">
                <a:solidFill>
                  <a:srgbClr val="000000"/>
                </a:solidFill>
              </a:rPr>
              <a:t>.</a:t>
            </a:r>
            <a:r>
              <a:rPr lang="en-US" sz="1800" dirty="0">
                <a:solidFill>
                  <a:srgbClr val="267F99"/>
                </a:solidFill>
              </a:rPr>
              <a:t>Instance</a:t>
            </a:r>
            <a:r>
              <a:rPr lang="en-US" sz="1800" dirty="0">
                <a:solidFill>
                  <a:srgbClr val="000000"/>
                </a:solidFill>
              </a:rPr>
              <a:t>.</a:t>
            </a:r>
            <a:r>
              <a:rPr lang="en-US" sz="1800" dirty="0">
                <a:solidFill>
                  <a:srgbClr val="267F99"/>
                </a:solidFill>
              </a:rPr>
              <a:t>Hub</a:t>
            </a:r>
            <a:r>
              <a:rPr lang="en-US" sz="1800" dirty="0">
                <a:solidFill>
                  <a:srgbClr val="000000"/>
                </a:solidFill>
              </a:rPr>
              <a:t>.</a:t>
            </a:r>
            <a:r>
              <a:rPr lang="en-US" sz="1800" dirty="0">
                <a:solidFill>
                  <a:srgbClr val="795E26"/>
                </a:solidFill>
              </a:rPr>
              <a:t>SendWindowsNativeNotificationAsync</a:t>
            </a:r>
            <a:r>
              <a:rPr lang="en-US" sz="1800" dirty="0">
                <a:solidFill>
                  <a:srgbClr val="000000"/>
                </a:solidFill>
              </a:rPr>
              <a:t>(toast, userTag);</a:t>
            </a:r>
          </a:p>
        </p:txBody>
      </p:sp>
    </p:spTree>
    <p:custDataLst>
      <p:tags r:id="rId1"/>
    </p:custDataLst>
    <p:extLst>
      <p:ext uri="{BB962C8B-B14F-4D97-AF65-F5344CB8AC3E}">
        <p14:creationId xmlns:p14="http://schemas.microsoft.com/office/powerpoint/2010/main" val="65622770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 expressions (continued)</a:t>
            </a:r>
          </a:p>
        </p:txBody>
      </p:sp>
      <p:sp>
        <p:nvSpPr>
          <p:cNvPr id="4" name="Text Placeholder 3" descr="The sample code makes the notifications target everyone in Anytown who is not interested in the home team.">
            <a:extLst>
              <a:ext uri="{FF2B5EF4-FFF2-40B4-BE49-F238E27FC236}">
                <a16:creationId xmlns:a16="http://schemas.microsoft.com/office/drawing/2014/main" id="{29E009AF-EB37-4D1C-9825-4EDD7A7EEB3B}"/>
              </a:ext>
            </a:extLst>
          </p:cNvPr>
          <p:cNvSpPr>
            <a:spLocks noGrp="1"/>
          </p:cNvSpPr>
          <p:nvPr>
            <p:ph type="body" sz="quarter" idx="10"/>
          </p:nvPr>
        </p:nvSpPr>
        <p:spPr>
          <a:xfrm>
            <a:off x="588263" y="1436688"/>
            <a:ext cx="11018520" cy="3102388"/>
          </a:xfrm>
        </p:spPr>
        <p:txBody>
          <a:bodyPr/>
          <a:lstStyle/>
          <a:p>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NotificationHubs</a:t>
            </a:r>
            <a:r>
              <a:rPr lang="en-US" sz="1800" dirty="0">
                <a:solidFill>
                  <a:srgbClr val="000000"/>
                </a:solidFill>
              </a:rPr>
              <a:t>.</a:t>
            </a:r>
            <a:r>
              <a:rPr lang="en-US" sz="1800" dirty="0">
                <a:solidFill>
                  <a:srgbClr val="267F99"/>
                </a:solidFill>
              </a:rPr>
              <a:t>NotificationOutcome</a:t>
            </a:r>
            <a:r>
              <a:rPr lang="en-US" sz="1800" dirty="0">
                <a:solidFill>
                  <a:srgbClr val="000000"/>
                </a:solidFill>
              </a:rPr>
              <a:t> </a:t>
            </a:r>
            <a:r>
              <a:rPr lang="en-US" sz="1800" dirty="0">
                <a:solidFill>
                  <a:srgbClr val="001080"/>
                </a:solidFill>
              </a:rPr>
              <a:t>outcome</a:t>
            </a:r>
            <a:r>
              <a:rPr lang="en-US" sz="1800" dirty="0">
                <a:solidFill>
                  <a:srgbClr val="000000"/>
                </a:solidFill>
              </a:rPr>
              <a:t> = </a:t>
            </a:r>
            <a:r>
              <a:rPr lang="en-US" sz="1800" dirty="0">
                <a:solidFill>
                  <a:srgbClr val="0000FF"/>
                </a:solidFill>
              </a:rPr>
              <a:t>null</a:t>
            </a:r>
            <a:r>
              <a:rPr lang="en-US" sz="1800" dirty="0">
                <a:solidFill>
                  <a:srgbClr val="000000"/>
                </a:solidFill>
              </a:rPr>
              <a:t>;</a:t>
            </a:r>
          </a:p>
          <a:p>
            <a:br>
              <a:rPr lang="en-US" sz="1800" dirty="0">
                <a:solidFill>
                  <a:srgbClr val="000000"/>
                </a:solidFill>
              </a:rPr>
            </a:br>
            <a:r>
              <a:rPr lang="en-US" sz="1800" dirty="0">
                <a:solidFill>
                  <a:srgbClr val="008000"/>
                </a:solidFill>
              </a:rPr>
              <a:t>// target person located in Anytown who doesn’t follow the Home team</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expression</a:t>
            </a:r>
            <a:r>
              <a:rPr lang="en-US" sz="1800" dirty="0">
                <a:solidFill>
                  <a:srgbClr val="000000"/>
                </a:solidFill>
              </a:rPr>
              <a:t> = </a:t>
            </a:r>
            <a:r>
              <a:rPr lang="en-US" sz="1800" dirty="0">
                <a:solidFill>
                  <a:srgbClr val="A31515"/>
                </a:solidFill>
              </a:rPr>
              <a:t>"(location_AnyTown &amp;&amp; !follows_HomeTeam)"</a:t>
            </a:r>
            <a:r>
              <a:rPr lang="en-US" sz="1800" dirty="0">
                <a:solidFill>
                  <a:srgbClr val="000000"/>
                </a:solidFill>
              </a:rPr>
              <a:t>;</a:t>
            </a:r>
          </a:p>
          <a:p>
            <a:br>
              <a:rPr lang="en-US" sz="1800" dirty="0">
                <a:solidFill>
                  <a:srgbClr val="000000"/>
                </a:solidFill>
              </a:rPr>
            </a:br>
            <a:r>
              <a:rPr lang="en-US" sz="1800" dirty="0">
                <a:solidFill>
                  <a:srgbClr val="008000"/>
                </a:solidFill>
              </a:rPr>
              <a:t>// Windows 10</a:t>
            </a:r>
            <a:endParaRPr lang="en-US" sz="1800" dirty="0">
              <a:solidFill>
                <a:srgbClr val="000000"/>
              </a:solidFill>
            </a:endParaRPr>
          </a:p>
          <a:p>
            <a:r>
              <a:rPr lang="en-US" sz="1800" dirty="0">
                <a:solidFill>
                  <a:srgbClr val="001080"/>
                </a:solidFill>
              </a:rPr>
              <a:t>toast</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a:solidFill>
                  <a:srgbClr val="A31515"/>
                </a:solidFill>
              </a:rPr>
              <a:t>ToastGeneric</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a:t>
            </a:r>
          </a:p>
          <a:p>
            <a:r>
              <a:rPr lang="en-US" sz="1800" dirty="0">
                <a:solidFill>
                  <a:srgbClr val="A31515"/>
                </a:solidFill>
              </a:rPr>
              <a:t>"You want info on a team&lt;/text&gt;&lt;/binding&gt;&lt;/visual&gt;&lt;/toast&gt;"</a:t>
            </a:r>
            <a:r>
              <a:rPr lang="en-US" sz="1800" dirty="0">
                <a:solidFill>
                  <a:srgbClr val="000000"/>
                </a:solidFill>
              </a:rPr>
              <a:t>;</a:t>
            </a:r>
          </a:p>
          <a:p>
            <a:r>
              <a:rPr lang="en-US" sz="1800" dirty="0">
                <a:solidFill>
                  <a:srgbClr val="001080"/>
                </a:solidFill>
              </a:rPr>
              <a:t>outcome</a:t>
            </a:r>
            <a:r>
              <a:rPr lang="en-US" sz="1800" dirty="0">
                <a:solidFill>
                  <a:srgbClr val="000000"/>
                </a:solidFill>
              </a:rPr>
              <a:t> = </a:t>
            </a:r>
            <a:r>
              <a:rPr lang="en-US" sz="1800" dirty="0">
                <a:solidFill>
                  <a:srgbClr val="267F99"/>
                </a:solidFill>
              </a:rPr>
              <a:t>await</a:t>
            </a:r>
            <a:r>
              <a:rPr lang="en-US" sz="1800" dirty="0">
                <a:solidFill>
                  <a:srgbClr val="000000"/>
                </a:solidFill>
              </a:rPr>
              <a:t> </a:t>
            </a:r>
            <a:r>
              <a:rPr lang="en-US" sz="1800" dirty="0">
                <a:solidFill>
                  <a:srgbClr val="267F99"/>
                </a:solidFill>
              </a:rPr>
              <a:t>Notifications</a:t>
            </a:r>
            <a:r>
              <a:rPr lang="en-US" sz="1800" dirty="0">
                <a:solidFill>
                  <a:srgbClr val="000000"/>
                </a:solidFill>
              </a:rPr>
              <a:t>.</a:t>
            </a:r>
            <a:r>
              <a:rPr lang="en-US" sz="1800" dirty="0">
                <a:solidFill>
                  <a:srgbClr val="267F99"/>
                </a:solidFill>
              </a:rPr>
              <a:t>Instance</a:t>
            </a:r>
            <a:r>
              <a:rPr lang="en-US" sz="1800" dirty="0">
                <a:solidFill>
                  <a:srgbClr val="000000"/>
                </a:solidFill>
              </a:rPr>
              <a:t>.</a:t>
            </a:r>
            <a:r>
              <a:rPr lang="en-US" sz="1800" dirty="0">
                <a:solidFill>
                  <a:srgbClr val="267F99"/>
                </a:solidFill>
              </a:rPr>
              <a:t>Hub</a:t>
            </a:r>
            <a:r>
              <a:rPr lang="en-US" sz="1800" dirty="0">
                <a:solidFill>
                  <a:srgbClr val="000000"/>
                </a:solidFill>
              </a:rPr>
              <a:t>.</a:t>
            </a:r>
            <a:r>
              <a:rPr lang="en-US" sz="1800" dirty="0">
                <a:solidFill>
                  <a:srgbClr val="795E26"/>
                </a:solidFill>
              </a:rPr>
              <a:t>SendWindowsNativeNotificationAsync</a:t>
            </a:r>
            <a:r>
              <a:rPr lang="en-US" sz="1800" dirty="0">
                <a:solidFill>
                  <a:srgbClr val="000000"/>
                </a:solidFill>
              </a:rPr>
              <a:t>(toast, userTag);</a:t>
            </a:r>
          </a:p>
        </p:txBody>
      </p:sp>
    </p:spTree>
    <p:custDataLst>
      <p:tags r:id="rId1"/>
    </p:custDataLst>
    <p:extLst>
      <p:ext uri="{BB962C8B-B14F-4D97-AF65-F5344CB8AC3E}">
        <p14:creationId xmlns:p14="http://schemas.microsoft.com/office/powerpoint/2010/main" val="126649433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A359-450E-4432-B578-7698225FB4DF}"/>
              </a:ext>
            </a:extLst>
          </p:cNvPr>
          <p:cNvSpPr>
            <a:spLocks noGrp="1"/>
          </p:cNvSpPr>
          <p:nvPr>
            <p:ph type="title"/>
          </p:nvPr>
        </p:nvSpPr>
        <p:spPr/>
        <p:txBody>
          <a:bodyPr/>
          <a:lstStyle/>
          <a:p>
            <a:r>
              <a:rPr lang="en-US" dirty="0"/>
              <a:t>Tag expression example</a:t>
            </a:r>
          </a:p>
        </p:txBody>
      </p:sp>
      <p:grpSp>
        <p:nvGrpSpPr>
          <p:cNvPr id="3" name="Group 2" descr="This diagram depicts a notification that is sent only to users who are registered in the correct location (AnyTown) and who supports either the HomeTeam or the VisitingTeam.">
            <a:extLst>
              <a:ext uri="{FF2B5EF4-FFF2-40B4-BE49-F238E27FC236}">
                <a16:creationId xmlns:a16="http://schemas.microsoft.com/office/drawing/2014/main" id="{DFCBCB2A-4A28-4714-BB59-16FC6B7E7601}"/>
              </a:ext>
            </a:extLst>
          </p:cNvPr>
          <p:cNvGrpSpPr/>
          <p:nvPr/>
        </p:nvGrpSpPr>
        <p:grpSpPr>
          <a:xfrm>
            <a:off x="1011051" y="1617380"/>
            <a:ext cx="9730101" cy="4651658"/>
            <a:chOff x="1011051" y="1617380"/>
            <a:chExt cx="9730101" cy="4651658"/>
          </a:xfrm>
        </p:grpSpPr>
        <p:grpSp>
          <p:nvGrpSpPr>
            <p:cNvPr id="15" name="Group 14">
              <a:extLst>
                <a:ext uri="{FF2B5EF4-FFF2-40B4-BE49-F238E27FC236}">
                  <a16:creationId xmlns:a16="http://schemas.microsoft.com/office/drawing/2014/main" id="{E6D4C91B-0137-4702-8FE9-25D20CD128BE}"/>
                </a:ext>
              </a:extLst>
            </p:cNvPr>
            <p:cNvGrpSpPr/>
            <p:nvPr/>
          </p:nvGrpSpPr>
          <p:grpSpPr>
            <a:xfrm>
              <a:off x="1011051" y="1617380"/>
              <a:ext cx="9730101" cy="4651658"/>
              <a:chOff x="377067" y="1617380"/>
              <a:chExt cx="9730101" cy="4651658"/>
            </a:xfrm>
          </p:grpSpPr>
          <p:cxnSp>
            <p:nvCxnSpPr>
              <p:cNvPr id="16" name="Straight Arrow Connector 15">
                <a:extLst>
                  <a:ext uri="{FF2B5EF4-FFF2-40B4-BE49-F238E27FC236}">
                    <a16:creationId xmlns:a16="http://schemas.microsoft.com/office/drawing/2014/main" id="{47C391DD-E105-4ACE-89F7-C3B40E4E6656}"/>
                  </a:ext>
                </a:extLst>
              </p:cNvPr>
              <p:cNvCxnSpPr/>
              <p:nvPr/>
            </p:nvCxnSpPr>
            <p:spPr>
              <a:xfrm>
                <a:off x="5612068" y="4321006"/>
                <a:ext cx="2554032" cy="132684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A5A2564-DF2B-49C4-9CA4-04388F04B27F}"/>
                  </a:ext>
                </a:extLst>
              </p:cNvPr>
              <p:cNvSpPr/>
              <p:nvPr/>
            </p:nvSpPr>
            <p:spPr bwMode="auto">
              <a:xfrm rot="1803748">
                <a:off x="6577691" y="4747967"/>
                <a:ext cx="740487" cy="559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Arrow Connector 17">
                <a:extLst>
                  <a:ext uri="{FF2B5EF4-FFF2-40B4-BE49-F238E27FC236}">
                    <a16:creationId xmlns:a16="http://schemas.microsoft.com/office/drawing/2014/main" id="{9BED758D-1214-4868-9ACB-5CC7B74E4004}"/>
                  </a:ext>
                </a:extLst>
              </p:cNvPr>
              <p:cNvCxnSpPr/>
              <p:nvPr/>
            </p:nvCxnSpPr>
            <p:spPr>
              <a:xfrm flipV="1">
                <a:off x="5790782" y="2179414"/>
                <a:ext cx="2375318" cy="116536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474DA3E-F314-4276-AF04-E09A95DFB051}"/>
                  </a:ext>
                </a:extLst>
              </p:cNvPr>
              <p:cNvSpPr/>
              <p:nvPr/>
            </p:nvSpPr>
            <p:spPr bwMode="auto">
              <a:xfrm rot="19852954">
                <a:off x="6814195" y="2361835"/>
                <a:ext cx="740487" cy="559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E13B6933-BC26-46EB-9A61-29F69DAE8E2B}"/>
                  </a:ext>
                </a:extLst>
              </p:cNvPr>
              <p:cNvSpPr txBox="1"/>
              <p:nvPr/>
            </p:nvSpPr>
            <p:spPr>
              <a:xfrm>
                <a:off x="377067" y="2150566"/>
                <a:ext cx="4472151" cy="1077218"/>
              </a:xfrm>
              <a:prstGeom prst="rect">
                <a:avLst/>
              </a:prstGeom>
              <a:noFill/>
            </p:spPr>
            <p:txBody>
              <a:bodyPr wrap="square" lIns="0" tIns="0" rIns="0" bIns="0" rtlCol="0">
                <a:spAutoFit/>
              </a:bodyPr>
              <a:lstStyle/>
              <a:p>
                <a:r>
                  <a:rPr lang="en-US" sz="1400" dirty="0">
                    <a:latin typeface="Consolas" panose="020B0609020204030204" pitchFamily="49" charset="0"/>
                  </a:rPr>
                  <a:t>(</a:t>
                </a:r>
              </a:p>
              <a:p>
                <a:r>
                  <a:rPr lang="en-US" sz="1400" dirty="0">
                    <a:latin typeface="Consolas" panose="020B0609020204030204" pitchFamily="49" charset="0"/>
                  </a:rPr>
                  <a:t>  (follows_HomeTeam || follows_VisitingTeam) </a:t>
                </a:r>
              </a:p>
              <a:p>
                <a:r>
                  <a:rPr lang="en-US" sz="1400" dirty="0">
                    <a:latin typeface="Consolas" panose="020B0609020204030204" pitchFamily="49" charset="0"/>
                  </a:rPr>
                  <a:t>  &amp;&amp; </a:t>
                </a:r>
              </a:p>
              <a:p>
                <a:r>
                  <a:rPr lang="en-US" sz="1400" dirty="0">
                    <a:latin typeface="Consolas" panose="020B0609020204030204" pitchFamily="49" charset="0"/>
                  </a:rPr>
                  <a:t>  location_Anytown</a:t>
                </a:r>
              </a:p>
              <a:p>
                <a:r>
                  <a:rPr lang="en-US" sz="1400" dirty="0">
                    <a:latin typeface="Consolas" panose="020B0609020204030204" pitchFamily="49" charset="0"/>
                  </a:rPr>
                  <a:t>)</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1" name="TextBox 20">
                <a:extLst>
                  <a:ext uri="{FF2B5EF4-FFF2-40B4-BE49-F238E27FC236}">
                    <a16:creationId xmlns:a16="http://schemas.microsoft.com/office/drawing/2014/main" id="{FDB91692-DF7C-49B4-B3F9-852E21D32DBA}"/>
                  </a:ext>
                </a:extLst>
              </p:cNvPr>
              <p:cNvSpPr txBox="1"/>
              <p:nvPr/>
            </p:nvSpPr>
            <p:spPr>
              <a:xfrm>
                <a:off x="5056224" y="2062005"/>
                <a:ext cx="1756533" cy="430887"/>
              </a:xfrm>
              <a:prstGeom prst="rect">
                <a:avLst/>
              </a:prstGeom>
              <a:noFill/>
            </p:spPr>
            <p:txBody>
              <a:bodyPr wrap="square" lIns="0" tIns="0" rIns="0" bIns="0" rtlCol="0">
                <a:spAutoFit/>
              </a:bodyPr>
              <a:lstStyle/>
              <a:p>
                <a:r>
                  <a:rPr lang="en-US" sz="1400" dirty="0">
                    <a:latin typeface="Consolas" panose="020B0609020204030204" pitchFamily="49" charset="0"/>
                  </a:rPr>
                  <a:t>follows_HomeTeam</a:t>
                </a:r>
              </a:p>
              <a:p>
                <a:r>
                  <a:rPr lang="en-US" sz="1400" dirty="0">
                    <a:latin typeface="Consolas" panose="020B0609020204030204" pitchFamily="49" charset="0"/>
                  </a:rPr>
                  <a:t>location_Anytown</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2" name="TextBox 21">
                <a:extLst>
                  <a:ext uri="{FF2B5EF4-FFF2-40B4-BE49-F238E27FC236}">
                    <a16:creationId xmlns:a16="http://schemas.microsoft.com/office/drawing/2014/main" id="{F0D51419-5DF7-4BF2-99BF-C19FB558B760}"/>
                  </a:ext>
                </a:extLst>
              </p:cNvPr>
              <p:cNvSpPr txBox="1"/>
              <p:nvPr/>
            </p:nvSpPr>
            <p:spPr>
              <a:xfrm>
                <a:off x="6433860" y="3177044"/>
                <a:ext cx="1756533" cy="430887"/>
              </a:xfrm>
              <a:prstGeom prst="rect">
                <a:avLst/>
              </a:prstGeom>
              <a:noFill/>
            </p:spPr>
            <p:txBody>
              <a:bodyPr wrap="square" lIns="0" tIns="0" rIns="0" bIns="0" rtlCol="0">
                <a:spAutoFit/>
              </a:bodyPr>
              <a:lstStyle/>
              <a:p>
                <a:r>
                  <a:rPr lang="en-US" sz="1400" dirty="0">
                    <a:latin typeface="Consolas" panose="020B0609020204030204" pitchFamily="49" charset="0"/>
                  </a:rPr>
                  <a:t>follows_OtherTeam</a:t>
                </a:r>
              </a:p>
              <a:p>
                <a:r>
                  <a:rPr lang="en-US" sz="1400" dirty="0">
                    <a:latin typeface="Consolas" panose="020B0609020204030204" pitchFamily="49" charset="0"/>
                  </a:rPr>
                  <a:t>location_Anytown</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3" name="TextBox 22">
                <a:extLst>
                  <a:ext uri="{FF2B5EF4-FFF2-40B4-BE49-F238E27FC236}">
                    <a16:creationId xmlns:a16="http://schemas.microsoft.com/office/drawing/2014/main" id="{7C4210A5-5093-41AF-9F9C-846336C902A9}"/>
                  </a:ext>
                </a:extLst>
              </p:cNvPr>
              <p:cNvSpPr txBox="1"/>
              <p:nvPr/>
            </p:nvSpPr>
            <p:spPr>
              <a:xfrm>
                <a:off x="8071104" y="4317368"/>
                <a:ext cx="2036064" cy="430887"/>
              </a:xfrm>
              <a:prstGeom prst="rect">
                <a:avLst/>
              </a:prstGeom>
              <a:noFill/>
            </p:spPr>
            <p:txBody>
              <a:bodyPr wrap="square" lIns="0" tIns="0" rIns="0" bIns="0" rtlCol="0">
                <a:spAutoFit/>
              </a:bodyPr>
              <a:lstStyle/>
              <a:p>
                <a:r>
                  <a:rPr lang="en-US" sz="1400" dirty="0">
                    <a:latin typeface="Consolas" panose="020B0609020204030204" pitchFamily="49" charset="0"/>
                  </a:rPr>
                  <a:t>follows_VisitingTeam</a:t>
                </a:r>
              </a:p>
              <a:p>
                <a:r>
                  <a:rPr lang="en-US" sz="1400" dirty="0">
                    <a:latin typeface="Consolas" panose="020B0609020204030204" pitchFamily="49" charset="0"/>
                  </a:rPr>
                  <a:t>location_Anytown</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4" name="TextBox 23">
                <a:extLst>
                  <a:ext uri="{FF2B5EF4-FFF2-40B4-BE49-F238E27FC236}">
                    <a16:creationId xmlns:a16="http://schemas.microsoft.com/office/drawing/2014/main" id="{DDABC084-F055-4D93-BBEC-98498CD8FF8F}"/>
                  </a:ext>
                </a:extLst>
              </p:cNvPr>
              <p:cNvSpPr txBox="1"/>
              <p:nvPr/>
            </p:nvSpPr>
            <p:spPr>
              <a:xfrm>
                <a:off x="2638739" y="5485815"/>
                <a:ext cx="2088836" cy="430887"/>
              </a:xfrm>
              <a:prstGeom prst="rect">
                <a:avLst/>
              </a:prstGeom>
              <a:noFill/>
            </p:spPr>
            <p:txBody>
              <a:bodyPr wrap="square" lIns="0" tIns="0" rIns="0" bIns="0" rtlCol="0">
                <a:spAutoFit/>
              </a:bodyPr>
              <a:lstStyle/>
              <a:p>
                <a:r>
                  <a:rPr lang="en-US" sz="1400" dirty="0">
                    <a:latin typeface="Consolas" panose="020B0609020204030204" pitchFamily="49" charset="0"/>
                  </a:rPr>
                  <a:t>follows_VisitingTeam</a:t>
                </a:r>
              </a:p>
              <a:p>
                <a:r>
                  <a:rPr lang="en-US" sz="1400" dirty="0">
                    <a:latin typeface="Consolas" panose="020B0609020204030204" pitchFamily="49" charset="0"/>
                  </a:rPr>
                  <a:t>location_Othertown</a:t>
                </a:r>
                <a:endParaRPr lang="en-US" sz="1400" dirty="0">
                  <a:gradFill>
                    <a:gsLst>
                      <a:gs pos="2917">
                        <a:schemeClr val="tx1"/>
                      </a:gs>
                      <a:gs pos="30000">
                        <a:schemeClr val="tx1"/>
                      </a:gs>
                    </a:gsLst>
                    <a:lin ang="5400000" scaled="0"/>
                  </a:gradFill>
                  <a:latin typeface="Consolas" panose="020B0609020204030204" pitchFamily="49" charset="0"/>
                </a:endParaRPr>
              </a:p>
            </p:txBody>
          </p:sp>
          <p:grpSp>
            <p:nvGrpSpPr>
              <p:cNvPr id="25" name="Group 24">
                <a:extLst>
                  <a:ext uri="{FF2B5EF4-FFF2-40B4-BE49-F238E27FC236}">
                    <a16:creationId xmlns:a16="http://schemas.microsoft.com/office/drawing/2014/main" id="{0D2BD5CB-62A2-45F3-BBC7-A30920137C81}"/>
                  </a:ext>
                </a:extLst>
              </p:cNvPr>
              <p:cNvGrpSpPr/>
              <p:nvPr/>
            </p:nvGrpSpPr>
            <p:grpSpPr>
              <a:xfrm>
                <a:off x="8317532" y="5249239"/>
                <a:ext cx="1019799" cy="1019799"/>
                <a:chOff x="9755853" y="1030142"/>
                <a:chExt cx="1019799" cy="1019799"/>
              </a:xfrm>
            </p:grpSpPr>
            <p:pic>
              <p:nvPicPr>
                <p:cNvPr id="47" name="Picture 46">
                  <a:extLst>
                    <a:ext uri="{FF2B5EF4-FFF2-40B4-BE49-F238E27FC236}">
                      <a16:creationId xmlns:a16="http://schemas.microsoft.com/office/drawing/2014/main" id="{F8FD149A-A761-4874-914A-E87ABF716B95}"/>
                    </a:ext>
                  </a:extLst>
                </p:cNvPr>
                <p:cNvPicPr>
                  <a:picLocks noChangeAspect="1"/>
                </p:cNvPicPr>
                <p:nvPr/>
              </p:nvPicPr>
              <p:blipFill>
                <a:blip r:embed="rId4"/>
                <a:stretch>
                  <a:fillRect/>
                </a:stretch>
              </p:blipFill>
              <p:spPr>
                <a:xfrm>
                  <a:off x="9755853" y="1030142"/>
                  <a:ext cx="1019799" cy="1019799"/>
                </a:xfrm>
                <a:prstGeom prst="rect">
                  <a:avLst/>
                </a:prstGeom>
              </p:spPr>
            </p:pic>
            <p:sp>
              <p:nvSpPr>
                <p:cNvPr id="48" name="Rectangle 47">
                  <a:extLst>
                    <a:ext uri="{FF2B5EF4-FFF2-40B4-BE49-F238E27FC236}">
                      <a16:creationId xmlns:a16="http://schemas.microsoft.com/office/drawing/2014/main" id="{39B06A27-62BE-477D-BC05-82355847B7CA}"/>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6" name="Straight Arrow Connector 25">
                <a:extLst>
                  <a:ext uri="{FF2B5EF4-FFF2-40B4-BE49-F238E27FC236}">
                    <a16:creationId xmlns:a16="http://schemas.microsoft.com/office/drawing/2014/main" id="{EEA7A2EC-249A-4240-B23A-1C373834B18D}"/>
                  </a:ext>
                </a:extLst>
              </p:cNvPr>
              <p:cNvCxnSpPr>
                <a:cxnSpLocks/>
              </p:cNvCxnSpPr>
              <p:nvPr/>
            </p:nvCxnSpPr>
            <p:spPr>
              <a:xfrm flipH="1" flipV="1">
                <a:off x="5792598" y="4025901"/>
                <a:ext cx="2373502" cy="123067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159745E4-64BE-45F8-A5A2-2B205F3CD8B5}"/>
                  </a:ext>
                </a:extLst>
              </p:cNvPr>
              <p:cNvGrpSpPr/>
              <p:nvPr/>
            </p:nvGrpSpPr>
            <p:grpSpPr>
              <a:xfrm>
                <a:off x="8317532" y="3190823"/>
                <a:ext cx="1019799" cy="1019799"/>
                <a:chOff x="9755853" y="1030142"/>
                <a:chExt cx="1019799" cy="1019799"/>
              </a:xfrm>
            </p:grpSpPr>
            <p:pic>
              <p:nvPicPr>
                <p:cNvPr id="45" name="Picture 44">
                  <a:extLst>
                    <a:ext uri="{FF2B5EF4-FFF2-40B4-BE49-F238E27FC236}">
                      <a16:creationId xmlns:a16="http://schemas.microsoft.com/office/drawing/2014/main" id="{8C3CC55D-DBB7-4533-879B-95FF13A6E182}"/>
                    </a:ext>
                  </a:extLst>
                </p:cNvPr>
                <p:cNvPicPr>
                  <a:picLocks noChangeAspect="1"/>
                </p:cNvPicPr>
                <p:nvPr/>
              </p:nvPicPr>
              <p:blipFill>
                <a:blip r:embed="rId4"/>
                <a:stretch>
                  <a:fillRect/>
                </a:stretch>
              </p:blipFill>
              <p:spPr>
                <a:xfrm>
                  <a:off x="9755853" y="1030142"/>
                  <a:ext cx="1019799" cy="1019799"/>
                </a:xfrm>
                <a:prstGeom prst="rect">
                  <a:avLst/>
                </a:prstGeom>
              </p:spPr>
            </p:pic>
            <p:sp>
              <p:nvSpPr>
                <p:cNvPr id="46" name="Rectangle 45">
                  <a:extLst>
                    <a:ext uri="{FF2B5EF4-FFF2-40B4-BE49-F238E27FC236}">
                      <a16:creationId xmlns:a16="http://schemas.microsoft.com/office/drawing/2014/main" id="{6230ACB1-3977-4390-9670-B08384B57A9F}"/>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8" name="Straight Arrow Connector 27">
                <a:extLst>
                  <a:ext uri="{FF2B5EF4-FFF2-40B4-BE49-F238E27FC236}">
                    <a16:creationId xmlns:a16="http://schemas.microsoft.com/office/drawing/2014/main" id="{1DA0C47C-4B1F-4500-AA1F-B1C55086FC7A}"/>
                  </a:ext>
                </a:extLst>
              </p:cNvPr>
              <p:cNvCxnSpPr>
                <a:cxnSpLocks/>
                <a:stCxn id="45" idx="1"/>
              </p:cNvCxnSpPr>
              <p:nvPr/>
            </p:nvCxnSpPr>
            <p:spPr>
              <a:xfrm flipH="1" flipV="1">
                <a:off x="5790782" y="3675253"/>
                <a:ext cx="2526750" cy="2547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CCEE40C-DEC2-4875-BA56-5A022611544F}"/>
                  </a:ext>
                </a:extLst>
              </p:cNvPr>
              <p:cNvGrpSpPr/>
              <p:nvPr/>
            </p:nvGrpSpPr>
            <p:grpSpPr>
              <a:xfrm>
                <a:off x="8317532" y="1617380"/>
                <a:ext cx="1019799" cy="1019799"/>
                <a:chOff x="9755853" y="1030142"/>
                <a:chExt cx="1019799" cy="1019799"/>
              </a:xfrm>
            </p:grpSpPr>
            <p:pic>
              <p:nvPicPr>
                <p:cNvPr id="43" name="Picture 42">
                  <a:extLst>
                    <a:ext uri="{FF2B5EF4-FFF2-40B4-BE49-F238E27FC236}">
                      <a16:creationId xmlns:a16="http://schemas.microsoft.com/office/drawing/2014/main" id="{9F4D67DE-C1C4-435A-985A-0BAF587D8868}"/>
                    </a:ext>
                  </a:extLst>
                </p:cNvPr>
                <p:cNvPicPr>
                  <a:picLocks noChangeAspect="1"/>
                </p:cNvPicPr>
                <p:nvPr/>
              </p:nvPicPr>
              <p:blipFill>
                <a:blip r:embed="rId4"/>
                <a:stretch>
                  <a:fillRect/>
                </a:stretch>
              </p:blipFill>
              <p:spPr>
                <a:xfrm>
                  <a:off x="9755853" y="1030142"/>
                  <a:ext cx="1019799" cy="1019799"/>
                </a:xfrm>
                <a:prstGeom prst="rect">
                  <a:avLst/>
                </a:prstGeom>
              </p:spPr>
            </p:pic>
            <p:sp>
              <p:nvSpPr>
                <p:cNvPr id="44" name="Rectangle 43">
                  <a:extLst>
                    <a:ext uri="{FF2B5EF4-FFF2-40B4-BE49-F238E27FC236}">
                      <a16:creationId xmlns:a16="http://schemas.microsoft.com/office/drawing/2014/main" id="{323FEE49-8AAE-4D8C-AB8B-EEF1AE09307B}"/>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30" name="Straight Arrow Connector 29">
                <a:extLst>
                  <a:ext uri="{FF2B5EF4-FFF2-40B4-BE49-F238E27FC236}">
                    <a16:creationId xmlns:a16="http://schemas.microsoft.com/office/drawing/2014/main" id="{756CF85D-9630-47F0-A827-24AE6C8B9252}"/>
                  </a:ext>
                </a:extLst>
              </p:cNvPr>
              <p:cNvCxnSpPr>
                <a:cxnSpLocks/>
              </p:cNvCxnSpPr>
              <p:nvPr/>
            </p:nvCxnSpPr>
            <p:spPr>
              <a:xfrm flipH="1">
                <a:off x="5612068" y="1807274"/>
                <a:ext cx="2404252" cy="129191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C018E2C-6731-429D-9FFA-53B398DB636F}"/>
                  </a:ext>
                </a:extLst>
              </p:cNvPr>
              <p:cNvGrpSpPr/>
              <p:nvPr/>
            </p:nvGrpSpPr>
            <p:grpSpPr>
              <a:xfrm>
                <a:off x="4727575" y="5249239"/>
                <a:ext cx="1019799" cy="1019799"/>
                <a:chOff x="8928960" y="711215"/>
                <a:chExt cx="1019799" cy="1019799"/>
              </a:xfrm>
            </p:grpSpPr>
            <p:pic>
              <p:nvPicPr>
                <p:cNvPr id="41" name="Picture 40">
                  <a:extLst>
                    <a:ext uri="{FF2B5EF4-FFF2-40B4-BE49-F238E27FC236}">
                      <a16:creationId xmlns:a16="http://schemas.microsoft.com/office/drawing/2014/main" id="{48825132-1A88-4BDD-817C-D08F61E9F3DB}"/>
                    </a:ext>
                  </a:extLst>
                </p:cNvPr>
                <p:cNvPicPr>
                  <a:picLocks noChangeAspect="1"/>
                </p:cNvPicPr>
                <p:nvPr/>
              </p:nvPicPr>
              <p:blipFill>
                <a:blip r:embed="rId4"/>
                <a:stretch>
                  <a:fillRect/>
                </a:stretch>
              </p:blipFill>
              <p:spPr>
                <a:xfrm>
                  <a:off x="8928960" y="711215"/>
                  <a:ext cx="1019799" cy="1019799"/>
                </a:xfrm>
                <a:prstGeom prst="rect">
                  <a:avLst/>
                </a:prstGeom>
              </p:spPr>
            </p:pic>
            <p:sp>
              <p:nvSpPr>
                <p:cNvPr id="42" name="Rectangle 41">
                  <a:extLst>
                    <a:ext uri="{FF2B5EF4-FFF2-40B4-BE49-F238E27FC236}">
                      <a16:creationId xmlns:a16="http://schemas.microsoft.com/office/drawing/2014/main" id="{CD43B7C9-D15F-4993-B663-8B6037016733}"/>
                    </a:ext>
                  </a:extLst>
                </p:cNvPr>
                <p:cNvSpPr/>
                <p:nvPr/>
              </p:nvSpPr>
              <p:spPr bwMode="auto">
                <a:xfrm>
                  <a:off x="9155307" y="862173"/>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33" name="Straight Arrow Connector 32">
                <a:extLst>
                  <a:ext uri="{FF2B5EF4-FFF2-40B4-BE49-F238E27FC236}">
                    <a16:creationId xmlns:a16="http://schemas.microsoft.com/office/drawing/2014/main" id="{99E69298-CE41-4F48-8F12-7AEDAAEF4FD2}"/>
                  </a:ext>
                </a:extLst>
              </p:cNvPr>
              <p:cNvCxnSpPr>
                <a:cxnSpLocks/>
              </p:cNvCxnSpPr>
              <p:nvPr/>
            </p:nvCxnSpPr>
            <p:spPr>
              <a:xfrm>
                <a:off x="1612232" y="3776201"/>
                <a:ext cx="297180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D1AB58F-6BF4-4539-82D6-C6C9080AE4D0}"/>
                  </a:ext>
                </a:extLst>
              </p:cNvPr>
              <p:cNvCxnSpPr>
                <a:cxnSpLocks/>
              </p:cNvCxnSpPr>
              <p:nvPr/>
            </p:nvCxnSpPr>
            <p:spPr>
              <a:xfrm flipV="1">
                <a:off x="5263649" y="4367108"/>
                <a:ext cx="0" cy="87164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Freeform 6">
                <a:extLst>
                  <a:ext uri="{FF2B5EF4-FFF2-40B4-BE49-F238E27FC236}">
                    <a16:creationId xmlns:a16="http://schemas.microsoft.com/office/drawing/2014/main" id="{B7F105A1-9927-40FE-BD0C-5079B4035818}"/>
                  </a:ext>
                </a:extLst>
              </p:cNvPr>
              <p:cNvSpPr>
                <a:spLocks/>
              </p:cNvSpPr>
              <p:nvPr/>
            </p:nvSpPr>
            <p:spPr bwMode="auto">
              <a:xfrm>
                <a:off x="6613733" y="4926692"/>
                <a:ext cx="586838" cy="486556"/>
              </a:xfrm>
              <a:custGeom>
                <a:avLst/>
                <a:gdLst>
                  <a:gd name="T0" fmla="*/ 231 w 272"/>
                  <a:gd name="T1" fmla="*/ 8 h 215"/>
                  <a:gd name="T2" fmla="*/ 83 w 272"/>
                  <a:gd name="T3" fmla="*/ 156 h 215"/>
                  <a:gd name="T4" fmla="*/ 41 w 272"/>
                  <a:gd name="T5" fmla="*/ 114 h 215"/>
                  <a:gd name="T6" fmla="*/ 12 w 272"/>
                  <a:gd name="T7" fmla="*/ 114 h 215"/>
                  <a:gd name="T8" fmla="*/ 8 w 272"/>
                  <a:gd name="T9" fmla="*/ 118 h 215"/>
                  <a:gd name="T10" fmla="*/ 8 w 272"/>
                  <a:gd name="T11" fmla="*/ 146 h 215"/>
                  <a:gd name="T12" fmla="*/ 65 w 272"/>
                  <a:gd name="T13" fmla="*/ 203 h 215"/>
                  <a:gd name="T14" fmla="*/ 69 w 272"/>
                  <a:gd name="T15" fmla="*/ 207 h 215"/>
                  <a:gd name="T16" fmla="*/ 98 w 272"/>
                  <a:gd name="T17" fmla="*/ 207 h 215"/>
                  <a:gd name="T18" fmla="*/ 102 w 272"/>
                  <a:gd name="T19" fmla="*/ 203 h 215"/>
                  <a:gd name="T20" fmla="*/ 264 w 272"/>
                  <a:gd name="T21" fmla="*/ 41 h 215"/>
                  <a:gd name="T22" fmla="*/ 264 w 272"/>
                  <a:gd name="T23" fmla="*/ 12 h 215"/>
                  <a:gd name="T24" fmla="*/ 260 w 272"/>
                  <a:gd name="T25" fmla="*/ 8 h 215"/>
                  <a:gd name="T26" fmla="*/ 231 w 272"/>
                  <a:gd name="T27" fmla="*/ 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15">
                    <a:moveTo>
                      <a:pt x="231" y="8"/>
                    </a:moveTo>
                    <a:cubicBezTo>
                      <a:pt x="83" y="156"/>
                      <a:pt x="83" y="156"/>
                      <a:pt x="83" y="156"/>
                    </a:cubicBezTo>
                    <a:cubicBezTo>
                      <a:pt x="41" y="114"/>
                      <a:pt x="41" y="114"/>
                      <a:pt x="41" y="114"/>
                    </a:cubicBezTo>
                    <a:cubicBezTo>
                      <a:pt x="33" y="106"/>
                      <a:pt x="20" y="106"/>
                      <a:pt x="12" y="114"/>
                    </a:cubicBezTo>
                    <a:cubicBezTo>
                      <a:pt x="8" y="118"/>
                      <a:pt x="8" y="118"/>
                      <a:pt x="8" y="118"/>
                    </a:cubicBezTo>
                    <a:cubicBezTo>
                      <a:pt x="0" y="125"/>
                      <a:pt x="0" y="138"/>
                      <a:pt x="8" y="146"/>
                    </a:cubicBezTo>
                    <a:cubicBezTo>
                      <a:pt x="65" y="203"/>
                      <a:pt x="65" y="203"/>
                      <a:pt x="65" y="203"/>
                    </a:cubicBezTo>
                    <a:cubicBezTo>
                      <a:pt x="69" y="207"/>
                      <a:pt x="69" y="207"/>
                      <a:pt x="69" y="207"/>
                    </a:cubicBezTo>
                    <a:cubicBezTo>
                      <a:pt x="77" y="215"/>
                      <a:pt x="90" y="215"/>
                      <a:pt x="98" y="207"/>
                    </a:cubicBezTo>
                    <a:cubicBezTo>
                      <a:pt x="102" y="203"/>
                      <a:pt x="102" y="203"/>
                      <a:pt x="102" y="203"/>
                    </a:cubicBezTo>
                    <a:cubicBezTo>
                      <a:pt x="264" y="41"/>
                      <a:pt x="264" y="41"/>
                      <a:pt x="264" y="41"/>
                    </a:cubicBezTo>
                    <a:cubicBezTo>
                      <a:pt x="272" y="33"/>
                      <a:pt x="272" y="20"/>
                      <a:pt x="264" y="12"/>
                    </a:cubicBezTo>
                    <a:cubicBezTo>
                      <a:pt x="260" y="8"/>
                      <a:pt x="260" y="8"/>
                      <a:pt x="260" y="8"/>
                    </a:cubicBezTo>
                    <a:cubicBezTo>
                      <a:pt x="252" y="0"/>
                      <a:pt x="239" y="0"/>
                      <a:pt x="231" y="8"/>
                    </a:cubicBezTo>
                    <a:close/>
                  </a:path>
                </a:pathLst>
              </a:custGeom>
              <a:solidFill>
                <a:srgbClr val="107C1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6">
                <a:extLst>
                  <a:ext uri="{FF2B5EF4-FFF2-40B4-BE49-F238E27FC236}">
                    <a16:creationId xmlns:a16="http://schemas.microsoft.com/office/drawing/2014/main" id="{8439007D-58AD-4496-B2F8-19F5478FB2F0}"/>
                  </a:ext>
                </a:extLst>
              </p:cNvPr>
              <p:cNvSpPr>
                <a:spLocks/>
              </p:cNvSpPr>
              <p:nvPr/>
            </p:nvSpPr>
            <p:spPr bwMode="auto">
              <a:xfrm rot="20626622">
                <a:off x="6926559" y="2441655"/>
                <a:ext cx="586838" cy="465535"/>
              </a:xfrm>
              <a:custGeom>
                <a:avLst/>
                <a:gdLst>
                  <a:gd name="T0" fmla="*/ 231 w 272"/>
                  <a:gd name="T1" fmla="*/ 8 h 215"/>
                  <a:gd name="T2" fmla="*/ 83 w 272"/>
                  <a:gd name="T3" fmla="*/ 156 h 215"/>
                  <a:gd name="T4" fmla="*/ 41 w 272"/>
                  <a:gd name="T5" fmla="*/ 114 h 215"/>
                  <a:gd name="T6" fmla="*/ 12 w 272"/>
                  <a:gd name="T7" fmla="*/ 114 h 215"/>
                  <a:gd name="T8" fmla="*/ 8 w 272"/>
                  <a:gd name="T9" fmla="*/ 118 h 215"/>
                  <a:gd name="T10" fmla="*/ 8 w 272"/>
                  <a:gd name="T11" fmla="*/ 146 h 215"/>
                  <a:gd name="T12" fmla="*/ 65 w 272"/>
                  <a:gd name="T13" fmla="*/ 203 h 215"/>
                  <a:gd name="T14" fmla="*/ 69 w 272"/>
                  <a:gd name="T15" fmla="*/ 207 h 215"/>
                  <a:gd name="T16" fmla="*/ 98 w 272"/>
                  <a:gd name="T17" fmla="*/ 207 h 215"/>
                  <a:gd name="T18" fmla="*/ 102 w 272"/>
                  <a:gd name="T19" fmla="*/ 203 h 215"/>
                  <a:gd name="T20" fmla="*/ 264 w 272"/>
                  <a:gd name="T21" fmla="*/ 41 h 215"/>
                  <a:gd name="T22" fmla="*/ 264 w 272"/>
                  <a:gd name="T23" fmla="*/ 12 h 215"/>
                  <a:gd name="T24" fmla="*/ 260 w 272"/>
                  <a:gd name="T25" fmla="*/ 8 h 215"/>
                  <a:gd name="T26" fmla="*/ 231 w 272"/>
                  <a:gd name="T27" fmla="*/ 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15">
                    <a:moveTo>
                      <a:pt x="231" y="8"/>
                    </a:moveTo>
                    <a:cubicBezTo>
                      <a:pt x="83" y="156"/>
                      <a:pt x="83" y="156"/>
                      <a:pt x="83" y="156"/>
                    </a:cubicBezTo>
                    <a:cubicBezTo>
                      <a:pt x="41" y="114"/>
                      <a:pt x="41" y="114"/>
                      <a:pt x="41" y="114"/>
                    </a:cubicBezTo>
                    <a:cubicBezTo>
                      <a:pt x="33" y="106"/>
                      <a:pt x="20" y="106"/>
                      <a:pt x="12" y="114"/>
                    </a:cubicBezTo>
                    <a:cubicBezTo>
                      <a:pt x="8" y="118"/>
                      <a:pt x="8" y="118"/>
                      <a:pt x="8" y="118"/>
                    </a:cubicBezTo>
                    <a:cubicBezTo>
                      <a:pt x="0" y="125"/>
                      <a:pt x="0" y="138"/>
                      <a:pt x="8" y="146"/>
                    </a:cubicBezTo>
                    <a:cubicBezTo>
                      <a:pt x="65" y="203"/>
                      <a:pt x="65" y="203"/>
                      <a:pt x="65" y="203"/>
                    </a:cubicBezTo>
                    <a:cubicBezTo>
                      <a:pt x="69" y="207"/>
                      <a:pt x="69" y="207"/>
                      <a:pt x="69" y="207"/>
                    </a:cubicBezTo>
                    <a:cubicBezTo>
                      <a:pt x="77" y="215"/>
                      <a:pt x="90" y="215"/>
                      <a:pt x="98" y="207"/>
                    </a:cubicBezTo>
                    <a:cubicBezTo>
                      <a:pt x="102" y="203"/>
                      <a:pt x="102" y="203"/>
                      <a:pt x="102" y="203"/>
                    </a:cubicBezTo>
                    <a:cubicBezTo>
                      <a:pt x="264" y="41"/>
                      <a:pt x="264" y="41"/>
                      <a:pt x="264" y="41"/>
                    </a:cubicBezTo>
                    <a:cubicBezTo>
                      <a:pt x="272" y="33"/>
                      <a:pt x="272" y="20"/>
                      <a:pt x="264" y="12"/>
                    </a:cubicBezTo>
                    <a:cubicBezTo>
                      <a:pt x="260" y="8"/>
                      <a:pt x="260" y="8"/>
                      <a:pt x="260" y="8"/>
                    </a:cubicBezTo>
                    <a:cubicBezTo>
                      <a:pt x="252" y="0"/>
                      <a:pt x="239" y="0"/>
                      <a:pt x="231" y="8"/>
                    </a:cubicBezTo>
                    <a:close/>
                  </a:path>
                </a:pathLst>
              </a:custGeom>
              <a:solidFill>
                <a:srgbClr val="107C1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AutoShape 3">
                <a:extLst>
                  <a:ext uri="{FF2B5EF4-FFF2-40B4-BE49-F238E27FC236}">
                    <a16:creationId xmlns:a16="http://schemas.microsoft.com/office/drawing/2014/main" id="{A4BE33EB-3DBF-42D2-B914-563D80EBE6E6}"/>
                  </a:ext>
                </a:extLst>
              </p:cNvPr>
              <p:cNvSpPr>
                <a:spLocks noChangeAspect="1" noChangeArrowheads="1" noTextEdit="1"/>
              </p:cNvSpPr>
              <p:nvPr/>
            </p:nvSpPr>
            <p:spPr bwMode="auto">
              <a:xfrm>
                <a:off x="4681253" y="3190823"/>
                <a:ext cx="487362"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49" name="Picture 48">
              <a:extLst>
                <a:ext uri="{FF2B5EF4-FFF2-40B4-BE49-F238E27FC236}">
                  <a16:creationId xmlns:a16="http://schemas.microsoft.com/office/drawing/2014/main" id="{AED8AAC2-64F1-485D-BE42-3874CEE7BD31}"/>
                </a:ext>
              </a:extLst>
            </p:cNvPr>
            <p:cNvPicPr>
              <a:picLocks noChangeAspect="1"/>
            </p:cNvPicPr>
            <p:nvPr/>
          </p:nvPicPr>
          <p:blipFill>
            <a:blip r:embed="rId5"/>
            <a:stretch>
              <a:fillRect/>
            </a:stretch>
          </p:blipFill>
          <p:spPr>
            <a:xfrm>
              <a:off x="1162091" y="3254270"/>
              <a:ext cx="1043862" cy="1043862"/>
            </a:xfrm>
            <a:prstGeom prst="rect">
              <a:avLst/>
            </a:prstGeom>
          </p:spPr>
        </p:pic>
        <p:pic>
          <p:nvPicPr>
            <p:cNvPr id="50" name="Picture 49">
              <a:extLst>
                <a:ext uri="{FF2B5EF4-FFF2-40B4-BE49-F238E27FC236}">
                  <a16:creationId xmlns:a16="http://schemas.microsoft.com/office/drawing/2014/main" id="{871E2380-BB44-4E0F-A766-B4E84307FF28}"/>
                </a:ext>
              </a:extLst>
            </p:cNvPr>
            <p:cNvPicPr>
              <a:picLocks noChangeAspect="1"/>
            </p:cNvPicPr>
            <p:nvPr/>
          </p:nvPicPr>
          <p:blipFill>
            <a:blip r:embed="rId6"/>
            <a:stretch>
              <a:fillRect/>
            </a:stretch>
          </p:blipFill>
          <p:spPr>
            <a:xfrm>
              <a:off x="5392639" y="3363255"/>
              <a:ext cx="915450" cy="915450"/>
            </a:xfrm>
            <a:prstGeom prst="rect">
              <a:avLst/>
            </a:prstGeom>
          </p:spPr>
        </p:pic>
      </p:grpSp>
    </p:spTree>
    <p:custDataLst>
      <p:tags r:id="rId1"/>
    </p:custDataLst>
    <p:extLst>
      <p:ext uri="{BB962C8B-B14F-4D97-AF65-F5344CB8AC3E}">
        <p14:creationId xmlns:p14="http://schemas.microsoft.com/office/powerpoint/2010/main" val="978626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nvGraphicFramePr>
        <p:xfrm>
          <a:off x="584201" y="1206413"/>
          <a:ext cx="11062428" cy="5207460"/>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24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990168">
                <a:tc>
                  <a:txBody>
                    <a:bodyPr/>
                    <a:lstStyle/>
                    <a:p>
                      <a:r>
                        <a:rPr lang="en-US" sz="1700" dirty="0"/>
                        <a:t>Weaknesses</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Server-side cursor</a:t>
                      </a:r>
                    </a:p>
                    <a:p>
                      <a:pPr marL="285750" indent="-285750">
                        <a:buFont typeface="Arial" panose="020B0604020202020204" pitchFamily="34" charset="0"/>
                        <a:buChar char="•"/>
                      </a:pPr>
                      <a:r>
                        <a:rPr lang="en-US" sz="1500" dirty="0"/>
                        <a:t>Only once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Simplicity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995228"/>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9065772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08E1C-31C0-4883-955C-E14452BB2A10}"/>
              </a:ext>
            </a:extLst>
          </p:cNvPr>
          <p:cNvSpPr>
            <a:spLocks noGrp="1"/>
          </p:cNvSpPr>
          <p:nvPr>
            <p:ph type="title"/>
          </p:nvPr>
        </p:nvSpPr>
        <p:spPr/>
        <p:txBody>
          <a:bodyPr/>
          <a:lstStyle/>
          <a:p>
            <a:r>
              <a:rPr lang="en-US" dirty="0"/>
              <a:t>Event-driven architecture (Continued)</a:t>
            </a:r>
          </a:p>
        </p:txBody>
      </p:sp>
      <p:grpSp>
        <p:nvGrpSpPr>
          <p:cNvPr id="2" name="Group 1" descr="The diagram depicts an event-driven architecture that includes event producers and event consumers.">
            <a:extLst>
              <a:ext uri="{FF2B5EF4-FFF2-40B4-BE49-F238E27FC236}">
                <a16:creationId xmlns:a16="http://schemas.microsoft.com/office/drawing/2014/main" id="{6468CE47-2518-4B88-8311-4FCE52D3F6F5}"/>
              </a:ext>
            </a:extLst>
          </p:cNvPr>
          <p:cNvGrpSpPr/>
          <p:nvPr/>
        </p:nvGrpSpPr>
        <p:grpSpPr>
          <a:xfrm>
            <a:off x="1903867" y="1451385"/>
            <a:ext cx="6455560" cy="4711219"/>
            <a:chOff x="1903867" y="1451385"/>
            <a:chExt cx="6455560" cy="4711219"/>
          </a:xfrm>
        </p:grpSpPr>
        <p:sp>
          <p:nvSpPr>
            <p:cNvPr id="15" name="Rectangle: Rounded Corners 1">
              <a:extLst>
                <a:ext uri="{FF2B5EF4-FFF2-40B4-BE49-F238E27FC236}">
                  <a16:creationId xmlns:a16="http://schemas.microsoft.com/office/drawing/2014/main" id="{6B5D45D1-AC63-4946-ABB8-E48B9F2E5950}"/>
                </a:ext>
              </a:extLst>
            </p:cNvPr>
            <p:cNvSpPr/>
            <p:nvPr/>
          </p:nvSpPr>
          <p:spPr>
            <a:xfrm>
              <a:off x="4415776"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16" name="Rectangle 15">
              <a:extLst>
                <a:ext uri="{FF2B5EF4-FFF2-40B4-BE49-F238E27FC236}">
                  <a16:creationId xmlns:a16="http://schemas.microsoft.com/office/drawing/2014/main" id="{FC6960E4-6DD6-4ED0-9F71-446920E21EEC}"/>
                </a:ext>
              </a:extLst>
            </p:cNvPr>
            <p:cNvSpPr/>
            <p:nvPr/>
          </p:nvSpPr>
          <p:spPr>
            <a:xfrm>
              <a:off x="4515357" y="3028332"/>
              <a:ext cx="1440000" cy="1440000"/>
            </a:xfrm>
            <a:prstGeom prst="rect">
              <a:avLst/>
            </a:prstGeom>
            <a:ln w="19050">
              <a:solidFill>
                <a:srgbClr val="5C2E9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mj-lt"/>
                </a:rPr>
                <a:t>Event ingestion</a:t>
              </a:r>
            </a:p>
          </p:txBody>
        </p:sp>
        <p:sp>
          <p:nvSpPr>
            <p:cNvPr id="17" name="Rectangle: Rounded Corners 3">
              <a:extLst>
                <a:ext uri="{FF2B5EF4-FFF2-40B4-BE49-F238E27FC236}">
                  <a16:creationId xmlns:a16="http://schemas.microsoft.com/office/drawing/2014/main" id="{E526FA5F-975E-48DF-906F-FC96D2F3AA98}"/>
                </a:ext>
              </a:extLst>
            </p:cNvPr>
            <p:cNvSpPr/>
            <p:nvPr/>
          </p:nvSpPr>
          <p:spPr>
            <a:xfrm>
              <a:off x="1987190"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sp>
          <p:nvSpPr>
            <p:cNvPr id="18" name="Rectangle: Rounded Corners 4">
              <a:extLst>
                <a:ext uri="{FF2B5EF4-FFF2-40B4-BE49-F238E27FC236}">
                  <a16:creationId xmlns:a16="http://schemas.microsoft.com/office/drawing/2014/main" id="{EF9FFFD8-C895-4DA1-8A43-3AE0BED82574}"/>
                </a:ext>
              </a:extLst>
            </p:cNvPr>
            <p:cNvSpPr/>
            <p:nvPr/>
          </p:nvSpPr>
          <p:spPr>
            <a:xfrm>
              <a:off x="4464820" y="1451385"/>
              <a:ext cx="1536678"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ctr">
              <a:spAutoFit/>
            </a:bodyPr>
            <a:lstStyle/>
            <a:p>
              <a:pPr algn="ctr"/>
              <a:r>
                <a:rPr lang="en-US" sz="1600" dirty="0">
                  <a:solidFill>
                    <a:schemeClr val="bg1"/>
                  </a:solidFill>
                  <a:latin typeface="+mj-lt"/>
                </a:rPr>
                <a:t>Event producers</a:t>
              </a:r>
            </a:p>
          </p:txBody>
        </p:sp>
        <p:sp>
          <p:nvSpPr>
            <p:cNvPr id="19" name="Rectangle: Rounded Corners 5">
              <a:extLst>
                <a:ext uri="{FF2B5EF4-FFF2-40B4-BE49-F238E27FC236}">
                  <a16:creationId xmlns:a16="http://schemas.microsoft.com/office/drawing/2014/main" id="{C9A5DC1C-74C1-4FEC-805E-66A2B322BA59}"/>
                </a:ext>
              </a:extLst>
            </p:cNvPr>
            <p:cNvSpPr/>
            <p:nvPr/>
          </p:nvSpPr>
          <p:spPr>
            <a:xfrm>
              <a:off x="6781088"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cxnSp>
          <p:nvCxnSpPr>
            <p:cNvPr id="20" name="Straight Arrow Connector 19">
              <a:extLst>
                <a:ext uri="{FF2B5EF4-FFF2-40B4-BE49-F238E27FC236}">
                  <a16:creationId xmlns:a16="http://schemas.microsoft.com/office/drawing/2014/main" id="{444BD674-9768-4ACF-9F1C-F4919A5F82B1}"/>
                </a:ext>
              </a:extLst>
            </p:cNvPr>
            <p:cNvCxnSpPr>
              <a:cxnSpLocks/>
            </p:cNvCxnSpPr>
            <p:nvPr/>
          </p:nvCxnSpPr>
          <p:spPr>
            <a:xfrm flipV="1">
              <a:off x="5210782" y="4463395"/>
              <a:ext cx="0"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F6861EA-5AC5-43B2-AE77-2014F83742AD}"/>
                </a:ext>
              </a:extLst>
            </p:cNvPr>
            <p:cNvCxnSpPr>
              <a:cxnSpLocks/>
              <a:endCxn id="17" idx="2"/>
            </p:cNvCxnSpPr>
            <p:nvPr/>
          </p:nvCxnSpPr>
          <p:spPr>
            <a:xfrm flipH="1" flipV="1">
              <a:off x="2755529" y="2089234"/>
              <a:ext cx="2332286"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A2B5CA2-3F7D-4B21-91FB-1DF6EE199A13}"/>
                </a:ext>
              </a:extLst>
            </p:cNvPr>
            <p:cNvCxnSpPr>
              <a:cxnSpLocks/>
              <a:endCxn id="19" idx="2"/>
            </p:cNvCxnSpPr>
            <p:nvPr/>
          </p:nvCxnSpPr>
          <p:spPr>
            <a:xfrm flipV="1">
              <a:off x="5404338" y="2089234"/>
              <a:ext cx="2145089"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6AFE54D-2390-4792-A128-DDCEF824A1A9}"/>
                </a:ext>
              </a:extLst>
            </p:cNvPr>
            <p:cNvCxnSpPr>
              <a:cxnSpLocks/>
              <a:endCxn id="18" idx="2"/>
            </p:cNvCxnSpPr>
            <p:nvPr/>
          </p:nvCxnSpPr>
          <p:spPr>
            <a:xfrm flipV="1">
              <a:off x="5233159" y="2089234"/>
              <a:ext cx="0" cy="841535"/>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5" name="Rectangle: Rounded Corners 1">
              <a:extLst>
                <a:ext uri="{FF2B5EF4-FFF2-40B4-BE49-F238E27FC236}">
                  <a16:creationId xmlns:a16="http://schemas.microsoft.com/office/drawing/2014/main" id="{DBBF70C6-414A-4820-B52A-847B478FA8B7}"/>
                </a:ext>
              </a:extLst>
            </p:cNvPr>
            <p:cNvSpPr/>
            <p:nvPr/>
          </p:nvSpPr>
          <p:spPr>
            <a:xfrm>
              <a:off x="673942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26" name="Rectangle: Rounded Corners 1">
              <a:extLst>
                <a:ext uri="{FF2B5EF4-FFF2-40B4-BE49-F238E27FC236}">
                  <a16:creationId xmlns:a16="http://schemas.microsoft.com/office/drawing/2014/main" id="{0DCF9AF8-DE5F-408A-9193-7630E79387FD}"/>
                </a:ext>
              </a:extLst>
            </p:cNvPr>
            <p:cNvSpPr/>
            <p:nvPr/>
          </p:nvSpPr>
          <p:spPr>
            <a:xfrm>
              <a:off x="190386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cxnSp>
          <p:nvCxnSpPr>
            <p:cNvPr id="27" name="Straight Arrow Connector 26">
              <a:extLst>
                <a:ext uri="{FF2B5EF4-FFF2-40B4-BE49-F238E27FC236}">
                  <a16:creationId xmlns:a16="http://schemas.microsoft.com/office/drawing/2014/main" id="{DC6E4F44-3AA3-48A5-9B69-7D089918B603}"/>
                </a:ext>
              </a:extLst>
            </p:cNvPr>
            <p:cNvCxnSpPr>
              <a:cxnSpLocks/>
            </p:cNvCxnSpPr>
            <p:nvPr/>
          </p:nvCxnSpPr>
          <p:spPr>
            <a:xfrm flipV="1">
              <a:off x="2860431" y="4463395"/>
              <a:ext cx="2299095"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C36E006-C571-4D4A-B9E8-9179EC6D62F9}"/>
                </a:ext>
              </a:extLst>
            </p:cNvPr>
            <p:cNvCxnSpPr>
              <a:cxnSpLocks/>
              <a:endCxn id="16" idx="2"/>
            </p:cNvCxnSpPr>
            <p:nvPr/>
          </p:nvCxnSpPr>
          <p:spPr>
            <a:xfrm flipH="1" flipV="1">
              <a:off x="5235357" y="4468332"/>
              <a:ext cx="2161906" cy="94773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222859763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Publishing and subscribing to Event Grid events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598004"/>
            <a:ext cx="4161981" cy="1661993"/>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Publishing and subscribing to Event Grid events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F15F-875C-4226-9FE1-E6C0EB199DEA}"/>
              </a:ext>
            </a:extLst>
          </p:cNvPr>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240DB7C9-7DBA-4702-A803-B258434F84EA}"/>
              </a:ext>
            </a:extLst>
          </p:cNvPr>
          <p:cNvSpPr>
            <a:spLocks noGrp="1"/>
          </p:cNvSpPr>
          <p:nvPr>
            <p:ph type="body" sz="quarter" idx="10"/>
          </p:nvPr>
        </p:nvSpPr>
        <p:spPr>
          <a:xfrm>
            <a:off x="584200" y="1384673"/>
            <a:ext cx="11018520" cy="5347618"/>
          </a:xfrm>
        </p:spPr>
        <p:txBody>
          <a:bodyPr/>
          <a:lstStyle/>
          <a:p>
            <a:pPr>
              <a:spcBef>
                <a:spcPts val="300"/>
              </a:spcBef>
            </a:pPr>
            <a:r>
              <a:rPr lang="en-US" dirty="0">
                <a:latin typeface="+mn-lt"/>
              </a:rPr>
              <a:t>Allows you to easily build applications with event-based architectures</a:t>
            </a:r>
          </a:p>
          <a:p>
            <a:pPr>
              <a:spcBef>
                <a:spcPts val="300"/>
              </a:spcBef>
            </a:pPr>
            <a:r>
              <a:rPr lang="en-US" dirty="0">
                <a:latin typeface="+mn-lt"/>
              </a:rPr>
              <a:t>Has built-in support for events coming from Azure services, like those for storage blobs and resource groups</a:t>
            </a:r>
          </a:p>
          <a:p>
            <a:pPr>
              <a:spcBef>
                <a:spcPts val="300"/>
              </a:spcBef>
            </a:pPr>
            <a:r>
              <a:rPr lang="en-US" dirty="0">
                <a:latin typeface="+mn-lt"/>
              </a:rPr>
              <a:t>The following Azure services can send events to Event Grid:</a:t>
            </a:r>
          </a:p>
          <a:p>
            <a:pPr lvl="1">
              <a:spcBef>
                <a:spcPts val="300"/>
              </a:spcBef>
            </a:pPr>
            <a:r>
              <a:rPr lang="en-US" dirty="0"/>
              <a:t>Azure subscription management operations</a:t>
            </a:r>
          </a:p>
          <a:p>
            <a:pPr lvl="1">
              <a:spcBef>
                <a:spcPts val="300"/>
              </a:spcBef>
            </a:pPr>
            <a:r>
              <a:rPr lang="en-US" dirty="0"/>
              <a:t>Custom topics</a:t>
            </a:r>
          </a:p>
          <a:p>
            <a:pPr lvl="1">
              <a:spcBef>
                <a:spcPts val="300"/>
              </a:spcBef>
            </a:pPr>
            <a:r>
              <a:rPr lang="en-US" dirty="0"/>
              <a:t>Azure Event Hubs</a:t>
            </a:r>
          </a:p>
          <a:p>
            <a:pPr lvl="1">
              <a:spcBef>
                <a:spcPts val="300"/>
              </a:spcBef>
            </a:pPr>
            <a:r>
              <a:rPr lang="en-US" dirty="0"/>
              <a:t>IoT Hub</a:t>
            </a:r>
          </a:p>
          <a:p>
            <a:pPr lvl="1">
              <a:spcBef>
                <a:spcPts val="300"/>
              </a:spcBef>
            </a:pPr>
            <a:r>
              <a:rPr lang="en-US" dirty="0"/>
              <a:t>Azure Media Services</a:t>
            </a:r>
          </a:p>
          <a:p>
            <a:pPr lvl="1">
              <a:spcBef>
                <a:spcPts val="300"/>
              </a:spcBef>
            </a:pPr>
            <a:r>
              <a:rPr lang="en-US" dirty="0"/>
              <a:t>Resource group management operations</a:t>
            </a:r>
          </a:p>
          <a:p>
            <a:pPr lvl="1">
              <a:spcBef>
                <a:spcPts val="300"/>
              </a:spcBef>
            </a:pPr>
            <a:r>
              <a:rPr lang="en-US" dirty="0"/>
              <a:t>Service Bus</a:t>
            </a:r>
          </a:p>
          <a:p>
            <a:pPr lvl="1">
              <a:spcBef>
                <a:spcPts val="300"/>
              </a:spcBef>
            </a:pPr>
            <a:r>
              <a:rPr lang="en-US" dirty="0"/>
              <a:t>Azure Blob storage</a:t>
            </a:r>
          </a:p>
          <a:p>
            <a:pPr lvl="1">
              <a:spcBef>
                <a:spcPts val="300"/>
              </a:spcBef>
            </a:pPr>
            <a:r>
              <a:rPr lang="en-US" dirty="0"/>
              <a:t>General-purpose v2 account storage</a:t>
            </a:r>
          </a:p>
        </p:txBody>
      </p:sp>
    </p:spTree>
    <p:custDataLst>
      <p:tags r:id="rId1"/>
    </p:custDataLst>
    <p:extLst>
      <p:ext uri="{BB962C8B-B14F-4D97-AF65-F5344CB8AC3E}">
        <p14:creationId xmlns:p14="http://schemas.microsoft.com/office/powerpoint/2010/main" val="1671378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2331A-23AA-4D50-9378-6E3C6825F0B9}"/>
              </a:ext>
            </a:extLst>
          </p:cNvPr>
          <p:cNvSpPr>
            <a:spLocks noGrp="1"/>
          </p:cNvSpPr>
          <p:nvPr>
            <p:ph type="title"/>
          </p:nvPr>
        </p:nvSpPr>
        <p:spPr/>
        <p:txBody>
          <a:bodyPr/>
          <a:lstStyle/>
          <a:p>
            <a:r>
              <a:rPr lang="en-US" dirty="0"/>
              <a:t>Sources and handlers</a:t>
            </a:r>
          </a:p>
        </p:txBody>
      </p:sp>
      <p:grpSp>
        <p:nvGrpSpPr>
          <p:cNvPr id="44" name="Group 43" descr="The diagram depicts how event sources and event handlers are configured in Microsoft Azure Event Grid.">
            <a:extLst>
              <a:ext uri="{FF2B5EF4-FFF2-40B4-BE49-F238E27FC236}">
                <a16:creationId xmlns:a16="http://schemas.microsoft.com/office/drawing/2014/main" id="{1C140556-9AFC-4D92-84A9-8D2F469E8FA2}"/>
              </a:ext>
            </a:extLst>
          </p:cNvPr>
          <p:cNvGrpSpPr/>
          <p:nvPr/>
        </p:nvGrpSpPr>
        <p:grpSpPr>
          <a:xfrm>
            <a:off x="2465418" y="1910088"/>
            <a:ext cx="7261163" cy="4729041"/>
            <a:chOff x="2988242" y="2019300"/>
            <a:chExt cx="6774986" cy="4336046"/>
          </a:xfrm>
        </p:grpSpPr>
        <p:grpSp>
          <p:nvGrpSpPr>
            <p:cNvPr id="47" name="Group 46">
              <a:extLst>
                <a:ext uri="{FF2B5EF4-FFF2-40B4-BE49-F238E27FC236}">
                  <a16:creationId xmlns:a16="http://schemas.microsoft.com/office/drawing/2014/main" id="{2D56330F-A028-4595-BF95-438D3EE92598}"/>
                </a:ext>
              </a:extLst>
            </p:cNvPr>
            <p:cNvGrpSpPr/>
            <p:nvPr/>
          </p:nvGrpSpPr>
          <p:grpSpPr>
            <a:xfrm>
              <a:off x="5730409" y="3245142"/>
              <a:ext cx="1290653" cy="1290653"/>
              <a:chOff x="5452196" y="3017565"/>
              <a:chExt cx="1290653" cy="1290653"/>
            </a:xfrm>
          </p:grpSpPr>
          <p:sp>
            <p:nvSpPr>
              <p:cNvPr id="133" name="Rectangle 132">
                <a:extLst>
                  <a:ext uri="{FF2B5EF4-FFF2-40B4-BE49-F238E27FC236}">
                    <a16:creationId xmlns:a16="http://schemas.microsoft.com/office/drawing/2014/main" id="{74382CB1-7DF6-49FF-B5A7-643A5A840CDD}"/>
                  </a:ext>
                </a:extLst>
              </p:cNvPr>
              <p:cNvSpPr/>
              <p:nvPr/>
            </p:nvSpPr>
            <p:spPr>
              <a:xfrm>
                <a:off x="5452196" y="3017565"/>
                <a:ext cx="1290653" cy="1290653"/>
              </a:xfrm>
              <a:prstGeom prst="rect">
                <a:avLst/>
              </a:prstGeom>
              <a:solidFill>
                <a:srgbClr val="002050"/>
              </a:solidFill>
              <a:ln>
                <a:solidFill>
                  <a:srgbClr val="002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pic>
            <p:nvPicPr>
              <p:cNvPr id="134" name="Graphic 93">
                <a:extLst>
                  <a:ext uri="{FF2B5EF4-FFF2-40B4-BE49-F238E27FC236}">
                    <a16:creationId xmlns:a16="http://schemas.microsoft.com/office/drawing/2014/main" id="{94DAEFA3-F724-4D77-AAC1-ED3554B91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621" y="3245990"/>
                <a:ext cx="833803" cy="833803"/>
              </a:xfrm>
              <a:prstGeom prst="rect">
                <a:avLst/>
              </a:prstGeom>
            </p:spPr>
          </p:pic>
        </p:grpSp>
        <p:grpSp>
          <p:nvGrpSpPr>
            <p:cNvPr id="50" name="Group 49">
              <a:extLst>
                <a:ext uri="{FF2B5EF4-FFF2-40B4-BE49-F238E27FC236}">
                  <a16:creationId xmlns:a16="http://schemas.microsoft.com/office/drawing/2014/main" id="{79988A1E-6894-40F8-A6C2-62317BD3D3B7}"/>
                </a:ext>
              </a:extLst>
            </p:cNvPr>
            <p:cNvGrpSpPr/>
            <p:nvPr/>
          </p:nvGrpSpPr>
          <p:grpSpPr>
            <a:xfrm>
              <a:off x="2988242" y="2019300"/>
              <a:ext cx="4027829" cy="4336046"/>
              <a:chOff x="2988242" y="2019300"/>
              <a:chExt cx="4027829" cy="4336046"/>
            </a:xfrm>
          </p:grpSpPr>
          <p:cxnSp>
            <p:nvCxnSpPr>
              <p:cNvPr id="98" name="Straight Arrow Connector 97">
                <a:extLst>
                  <a:ext uri="{FF2B5EF4-FFF2-40B4-BE49-F238E27FC236}">
                    <a16:creationId xmlns:a16="http://schemas.microsoft.com/office/drawing/2014/main" id="{E3DCD402-D2B5-43F8-AE88-80D4AB62C0A5}"/>
                  </a:ext>
                </a:extLst>
              </p:cNvPr>
              <p:cNvCxnSpPr/>
              <p:nvPr/>
            </p:nvCxnSpPr>
            <p:spPr>
              <a:xfrm flipH="1">
                <a:off x="4608242" y="2198387"/>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F5240C2-66FD-4FA5-A312-754D983F294A}"/>
                  </a:ext>
                </a:extLst>
              </p:cNvPr>
              <p:cNvCxnSpPr/>
              <p:nvPr/>
            </p:nvCxnSpPr>
            <p:spPr>
              <a:xfrm flipH="1">
                <a:off x="4608242" y="2681073"/>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431D11-C740-47ED-B376-1EEF1EF4EA3A}"/>
                  </a:ext>
                </a:extLst>
              </p:cNvPr>
              <p:cNvCxnSpPr/>
              <p:nvPr/>
            </p:nvCxnSpPr>
            <p:spPr>
              <a:xfrm flipH="1">
                <a:off x="4608242" y="3163759"/>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30CC84-C88D-46ED-94D5-79FD6DF720C3}"/>
                  </a:ext>
                </a:extLst>
              </p:cNvPr>
              <p:cNvCxnSpPr/>
              <p:nvPr/>
            </p:nvCxnSpPr>
            <p:spPr>
              <a:xfrm flipH="1">
                <a:off x="4608242" y="3646445"/>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03CDDA4-A1B1-4D22-9B9B-87DB44768A80}"/>
                  </a:ext>
                </a:extLst>
              </p:cNvPr>
              <p:cNvCxnSpPr/>
              <p:nvPr/>
            </p:nvCxnSpPr>
            <p:spPr>
              <a:xfrm flipH="1">
                <a:off x="4608242" y="4129131"/>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941A4DE-D710-4A60-AB71-5979FFD43D01}"/>
                  </a:ext>
                </a:extLst>
              </p:cNvPr>
              <p:cNvCxnSpPr/>
              <p:nvPr/>
            </p:nvCxnSpPr>
            <p:spPr>
              <a:xfrm flipH="1">
                <a:off x="4608242" y="4611817"/>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A537FE8-E103-42CF-B606-B9B07A2B9D41}"/>
                  </a:ext>
                </a:extLst>
              </p:cNvPr>
              <p:cNvCxnSpPr/>
              <p:nvPr/>
            </p:nvCxnSpPr>
            <p:spPr>
              <a:xfrm flipH="1">
                <a:off x="4608242" y="5094503"/>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9EFED66-37AD-48F3-866B-507D256E4A50}"/>
                  </a:ext>
                </a:extLst>
              </p:cNvPr>
              <p:cNvCxnSpPr/>
              <p:nvPr/>
            </p:nvCxnSpPr>
            <p:spPr>
              <a:xfrm flipH="1">
                <a:off x="4608242" y="5577189"/>
                <a:ext cx="429584" cy="0"/>
              </a:xfrm>
              <a:prstGeom prst="straightConnector1">
                <a:avLst/>
              </a:prstGeom>
              <a:ln w="38100">
                <a:solidFill>
                  <a:srgbClr val="D83B01"/>
                </a:solidFill>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118CA35-3359-42E2-8099-69904A1B66F0}"/>
                  </a:ext>
                </a:extLst>
              </p:cNvPr>
              <p:cNvCxnSpPr/>
              <p:nvPr/>
            </p:nvCxnSpPr>
            <p:spPr>
              <a:xfrm flipH="1">
                <a:off x="5035550" y="2180236"/>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360C1E-C810-4275-A64C-10865D150AC0}"/>
                  </a:ext>
                </a:extLst>
              </p:cNvPr>
              <p:cNvCxnSpPr>
                <a:stCxn id="133" idx="1"/>
              </p:cNvCxnSpPr>
              <p:nvPr/>
            </p:nvCxnSpPr>
            <p:spPr>
              <a:xfrm flipH="1" flipV="1">
                <a:off x="5035551" y="3890269"/>
                <a:ext cx="694858" cy="200"/>
              </a:xfrm>
              <a:prstGeom prst="line">
                <a:avLst/>
              </a:prstGeom>
              <a:ln w="38100">
                <a:solidFill>
                  <a:srgbClr val="D83B0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088D013E-71F0-4E4D-98A0-5065F530564D}"/>
                  </a:ext>
                </a:extLst>
              </p:cNvPr>
              <p:cNvGrpSpPr/>
              <p:nvPr/>
            </p:nvGrpSpPr>
            <p:grpSpPr>
              <a:xfrm>
                <a:off x="2988242" y="2019300"/>
                <a:ext cx="4027829" cy="4336046"/>
                <a:chOff x="2988242" y="2019300"/>
                <a:chExt cx="4027829" cy="4336046"/>
              </a:xfrm>
            </p:grpSpPr>
            <p:sp>
              <p:nvSpPr>
                <p:cNvPr id="122" name="Rectangle 121">
                  <a:extLst>
                    <a:ext uri="{FF2B5EF4-FFF2-40B4-BE49-F238E27FC236}">
                      <a16:creationId xmlns:a16="http://schemas.microsoft.com/office/drawing/2014/main" id="{409AD2DF-7631-445A-8E28-D2650E996221}"/>
                    </a:ext>
                  </a:extLst>
                </p:cNvPr>
                <p:cNvSpPr/>
                <p:nvPr/>
              </p:nvSpPr>
              <p:spPr>
                <a:xfrm>
                  <a:off x="2988242" y="2019300"/>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Blob storage</a:t>
                  </a:r>
                </a:p>
              </p:txBody>
            </p:sp>
            <p:sp>
              <p:nvSpPr>
                <p:cNvPr id="124" name="Rectangle 123">
                  <a:extLst>
                    <a:ext uri="{FF2B5EF4-FFF2-40B4-BE49-F238E27FC236}">
                      <a16:creationId xmlns:a16="http://schemas.microsoft.com/office/drawing/2014/main" id="{98ED8452-B183-4574-B8A2-704FFEB4B925}"/>
                    </a:ext>
                  </a:extLst>
                </p:cNvPr>
                <p:cNvSpPr/>
                <p:nvPr/>
              </p:nvSpPr>
              <p:spPr>
                <a:xfrm>
                  <a:off x="2988242" y="2984672"/>
                  <a:ext cx="1620000" cy="358174"/>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subscriptions</a:t>
                  </a:r>
                </a:p>
              </p:txBody>
            </p:sp>
            <p:sp>
              <p:nvSpPr>
                <p:cNvPr id="125" name="Rectangle 124">
                  <a:extLst>
                    <a:ext uri="{FF2B5EF4-FFF2-40B4-BE49-F238E27FC236}">
                      <a16:creationId xmlns:a16="http://schemas.microsoft.com/office/drawing/2014/main" id="{CBA60E02-6E30-485A-A3E7-6552911220E9}"/>
                    </a:ext>
                  </a:extLst>
                </p:cNvPr>
                <p:cNvSpPr/>
                <p:nvPr/>
              </p:nvSpPr>
              <p:spPr>
                <a:xfrm>
                  <a:off x="2988242" y="3467358"/>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Resource groups</a:t>
                  </a:r>
                </a:p>
              </p:txBody>
            </p:sp>
            <p:sp>
              <p:nvSpPr>
                <p:cNvPr id="126" name="Rectangle 125">
                  <a:extLst>
                    <a:ext uri="{FF2B5EF4-FFF2-40B4-BE49-F238E27FC236}">
                      <a16:creationId xmlns:a16="http://schemas.microsoft.com/office/drawing/2014/main" id="{F2B334C7-B8F0-4B6C-82A8-77ED77FEEB21}"/>
                    </a:ext>
                  </a:extLst>
                </p:cNvPr>
                <p:cNvSpPr/>
                <p:nvPr/>
              </p:nvSpPr>
              <p:spPr>
                <a:xfrm>
                  <a:off x="2988242" y="3950044"/>
                  <a:ext cx="1620000" cy="358174"/>
                </a:xfrm>
                <a:prstGeom prst="rect">
                  <a:avLst/>
                </a:prstGeom>
                <a:solidFill>
                  <a:srgbClr val="D83B0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127" name="Rectangle 126">
                  <a:extLst>
                    <a:ext uri="{FF2B5EF4-FFF2-40B4-BE49-F238E27FC236}">
                      <a16:creationId xmlns:a16="http://schemas.microsoft.com/office/drawing/2014/main" id="{EAA4BB41-6ED9-4465-B849-A98BC9EAEE02}"/>
                    </a:ext>
                  </a:extLst>
                </p:cNvPr>
                <p:cNvSpPr/>
                <p:nvPr/>
              </p:nvSpPr>
              <p:spPr>
                <a:xfrm>
                  <a:off x="2988242" y="4432730"/>
                  <a:ext cx="1620000" cy="358174"/>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IoT Hub</a:t>
                  </a:r>
                </a:p>
              </p:txBody>
            </p:sp>
            <p:sp>
              <p:nvSpPr>
                <p:cNvPr id="128" name="Rectangle 127">
                  <a:extLst>
                    <a:ext uri="{FF2B5EF4-FFF2-40B4-BE49-F238E27FC236}">
                      <a16:creationId xmlns:a16="http://schemas.microsoft.com/office/drawing/2014/main" id="{C706E00C-A7E9-4A89-9F61-DB9BB3A5811E}"/>
                    </a:ext>
                  </a:extLst>
                </p:cNvPr>
                <p:cNvSpPr/>
                <p:nvPr/>
              </p:nvSpPr>
              <p:spPr>
                <a:xfrm>
                  <a:off x="2988242" y="4915416"/>
                  <a:ext cx="1620000" cy="358174"/>
                </a:xfrm>
                <a:prstGeom prst="rect">
                  <a:avLst/>
                </a:prstGeom>
                <a:solidFill>
                  <a:srgbClr val="107C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Service Bus</a:t>
                  </a:r>
                </a:p>
              </p:txBody>
            </p:sp>
            <p:sp>
              <p:nvSpPr>
                <p:cNvPr id="129" name="Rectangle 128">
                  <a:extLst>
                    <a:ext uri="{FF2B5EF4-FFF2-40B4-BE49-F238E27FC236}">
                      <a16:creationId xmlns:a16="http://schemas.microsoft.com/office/drawing/2014/main" id="{7E44E199-7F82-4FB9-AB20-043B962E5642}"/>
                    </a:ext>
                  </a:extLst>
                </p:cNvPr>
                <p:cNvSpPr/>
                <p:nvPr/>
              </p:nvSpPr>
              <p:spPr>
                <a:xfrm>
                  <a:off x="2988242" y="5398105"/>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Custom topics</a:t>
                  </a:r>
                </a:p>
              </p:txBody>
            </p:sp>
            <p:sp>
              <p:nvSpPr>
                <p:cNvPr id="130" name="Rectangle 129">
                  <a:extLst>
                    <a:ext uri="{FF2B5EF4-FFF2-40B4-BE49-F238E27FC236}">
                      <a16:creationId xmlns:a16="http://schemas.microsoft.com/office/drawing/2014/main" id="{B8B75811-969F-4250-9999-4645F1D12E17}"/>
                    </a:ext>
                  </a:extLst>
                </p:cNvPr>
                <p:cNvSpPr/>
                <p:nvPr/>
              </p:nvSpPr>
              <p:spPr>
                <a:xfrm>
                  <a:off x="2988242" y="2501986"/>
                  <a:ext cx="1620000" cy="358174"/>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Media Services</a:t>
                  </a:r>
                </a:p>
              </p:txBody>
            </p:sp>
            <p:sp>
              <p:nvSpPr>
                <p:cNvPr id="131" name="Left Brace 130">
                  <a:extLst>
                    <a:ext uri="{FF2B5EF4-FFF2-40B4-BE49-F238E27FC236}">
                      <a16:creationId xmlns:a16="http://schemas.microsoft.com/office/drawing/2014/main" id="{1128DC4E-7418-48BD-8FCD-3A11438179F6}"/>
                    </a:ext>
                  </a:extLst>
                </p:cNvPr>
                <p:cNvSpPr/>
                <p:nvPr/>
              </p:nvSpPr>
              <p:spPr>
                <a:xfrm rot="16200000">
                  <a:off x="3727705"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132" name="TextBox 131">
                  <a:extLst>
                    <a:ext uri="{FF2B5EF4-FFF2-40B4-BE49-F238E27FC236}">
                      <a16:creationId xmlns:a16="http://schemas.microsoft.com/office/drawing/2014/main" id="{E95BDAC2-F022-4BE9-834E-136B52EF8959}"/>
                    </a:ext>
                  </a:extLst>
                </p:cNvPr>
                <p:cNvSpPr txBox="1"/>
                <p:nvPr/>
              </p:nvSpPr>
              <p:spPr>
                <a:xfrm>
                  <a:off x="3141570" y="6044927"/>
                  <a:ext cx="1313344" cy="310419"/>
                </a:xfrm>
                <a:prstGeom prst="rect">
                  <a:avLst/>
                </a:prstGeom>
                <a:noFill/>
              </p:spPr>
              <p:txBody>
                <a:bodyPr wrap="square" rtlCol="0">
                  <a:spAutoFit/>
                </a:bodyPr>
                <a:lstStyle/>
                <a:p>
                  <a:pPr algn="ctr"/>
                  <a:r>
                    <a:rPr lang="en-US" sz="1600" dirty="0"/>
                    <a:t>Event sources</a:t>
                  </a:r>
                </a:p>
              </p:txBody>
            </p:sp>
            <p:sp>
              <p:nvSpPr>
                <p:cNvPr id="54" name="TextBox 53">
                  <a:extLst>
                    <a:ext uri="{FF2B5EF4-FFF2-40B4-BE49-F238E27FC236}">
                      <a16:creationId xmlns:a16="http://schemas.microsoft.com/office/drawing/2014/main" id="{3642128F-FE82-4A5D-8F5F-C87D99CAEAF9}"/>
                    </a:ext>
                  </a:extLst>
                </p:cNvPr>
                <p:cNvSpPr txBox="1"/>
                <p:nvPr/>
              </p:nvSpPr>
              <p:spPr>
                <a:xfrm>
                  <a:off x="5702727" y="4664066"/>
                  <a:ext cx="1313344" cy="310419"/>
                </a:xfrm>
                <a:prstGeom prst="rect">
                  <a:avLst/>
                </a:prstGeom>
                <a:noFill/>
              </p:spPr>
              <p:txBody>
                <a:bodyPr wrap="square" rtlCol="0">
                  <a:spAutoFit/>
                </a:bodyPr>
                <a:lstStyle/>
                <a:p>
                  <a:pPr algn="ctr"/>
                  <a:r>
                    <a:rPr lang="en-US" sz="1600" dirty="0"/>
                    <a:t>Event Grid</a:t>
                  </a:r>
                </a:p>
              </p:txBody>
            </p:sp>
          </p:grpSp>
        </p:grpSp>
        <p:grpSp>
          <p:nvGrpSpPr>
            <p:cNvPr id="63" name="Group 62">
              <a:extLst>
                <a:ext uri="{FF2B5EF4-FFF2-40B4-BE49-F238E27FC236}">
                  <a16:creationId xmlns:a16="http://schemas.microsoft.com/office/drawing/2014/main" id="{F8E48BC2-B7AA-4773-B16E-67AA5EC96994}"/>
                </a:ext>
              </a:extLst>
            </p:cNvPr>
            <p:cNvGrpSpPr/>
            <p:nvPr/>
          </p:nvGrpSpPr>
          <p:grpSpPr>
            <a:xfrm>
              <a:off x="7016071" y="2024257"/>
              <a:ext cx="2747157" cy="4331089"/>
              <a:chOff x="7016071" y="2024257"/>
              <a:chExt cx="2747157" cy="4331089"/>
            </a:xfrm>
          </p:grpSpPr>
          <p:grpSp>
            <p:nvGrpSpPr>
              <p:cNvPr id="66" name="Group 65">
                <a:extLst>
                  <a:ext uri="{FF2B5EF4-FFF2-40B4-BE49-F238E27FC236}">
                    <a16:creationId xmlns:a16="http://schemas.microsoft.com/office/drawing/2014/main" id="{5F65C0A5-9296-47D9-8BBF-97B79BE1C8D1}"/>
                  </a:ext>
                </a:extLst>
              </p:cNvPr>
              <p:cNvGrpSpPr/>
              <p:nvPr/>
            </p:nvGrpSpPr>
            <p:grpSpPr>
              <a:xfrm>
                <a:off x="7016071" y="2177374"/>
                <a:ext cx="1108168" cy="3420464"/>
                <a:chOff x="7016071" y="2177374"/>
                <a:chExt cx="1108168" cy="3420464"/>
              </a:xfrm>
            </p:grpSpPr>
            <p:cxnSp>
              <p:nvCxnSpPr>
                <p:cNvPr id="84" name="Straight Arrow Connector 83">
                  <a:extLst>
                    <a:ext uri="{FF2B5EF4-FFF2-40B4-BE49-F238E27FC236}">
                      <a16:creationId xmlns:a16="http://schemas.microsoft.com/office/drawing/2014/main" id="{5D6437DF-0127-4FCA-8C76-E16E2BF442B3}"/>
                    </a:ext>
                  </a:extLst>
                </p:cNvPr>
                <p:cNvCxnSpPr/>
                <p:nvPr/>
              </p:nvCxnSpPr>
              <p:spPr>
                <a:xfrm>
                  <a:off x="7694655"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81BEFA8-84AE-4640-BA40-CB4F2C14B895}"/>
                    </a:ext>
                  </a:extLst>
                </p:cNvPr>
                <p:cNvCxnSpPr/>
                <p:nvPr/>
              </p:nvCxnSpPr>
              <p:spPr>
                <a:xfrm>
                  <a:off x="7694655" y="276947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117A90-3772-4774-9070-A93D3BC8E488}"/>
                    </a:ext>
                  </a:extLst>
                </p:cNvPr>
                <p:cNvCxnSpPr/>
                <p:nvPr/>
              </p:nvCxnSpPr>
              <p:spPr>
                <a:xfrm>
                  <a:off x="7694655" y="334057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57DAEC-5B7B-456B-8B73-AA9BC945CA49}"/>
                    </a:ext>
                  </a:extLst>
                </p:cNvPr>
                <p:cNvCxnSpPr/>
                <p:nvPr/>
              </p:nvCxnSpPr>
              <p:spPr>
                <a:xfrm>
                  <a:off x="7694655" y="3890268"/>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9954684-7780-46DC-A2CB-762016D9951B}"/>
                    </a:ext>
                  </a:extLst>
                </p:cNvPr>
                <p:cNvCxnSpPr/>
                <p:nvPr/>
              </p:nvCxnSpPr>
              <p:spPr>
                <a:xfrm>
                  <a:off x="7694655" y="443996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A6706A-8488-451A-B288-DB358DD036D7}"/>
                    </a:ext>
                  </a:extLst>
                </p:cNvPr>
                <p:cNvCxnSpPr/>
                <p:nvPr/>
              </p:nvCxnSpPr>
              <p:spPr>
                <a:xfrm>
                  <a:off x="7694655" y="5014884"/>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B5C3B06-F12C-47C6-9CD3-DC1834FA0D6F}"/>
                    </a:ext>
                  </a:extLst>
                </p:cNvPr>
                <p:cNvCxnSpPr/>
                <p:nvPr/>
              </p:nvCxnSpPr>
              <p:spPr>
                <a:xfrm>
                  <a:off x="7694655"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F46C5-2981-4143-805A-54D90DF73B7B}"/>
                    </a:ext>
                  </a:extLst>
                </p:cNvPr>
                <p:cNvCxnSpPr/>
                <p:nvPr/>
              </p:nvCxnSpPr>
              <p:spPr>
                <a:xfrm flipH="1">
                  <a:off x="7713645" y="2177374"/>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931549-D997-4B1D-9DA7-63E80714621F}"/>
                    </a:ext>
                  </a:extLst>
                </p:cNvPr>
                <p:cNvCxnSpPr/>
                <p:nvPr/>
              </p:nvCxnSpPr>
              <p:spPr>
                <a:xfrm flipH="1" flipV="1">
                  <a:off x="7016071" y="3890368"/>
                  <a:ext cx="694859" cy="20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34A2D02-ADA2-4F04-A240-DB5E217278FD}"/>
                  </a:ext>
                </a:extLst>
              </p:cNvPr>
              <p:cNvGrpSpPr/>
              <p:nvPr/>
            </p:nvGrpSpPr>
            <p:grpSpPr>
              <a:xfrm>
                <a:off x="8124239" y="2024257"/>
                <a:ext cx="1638989" cy="4331089"/>
                <a:chOff x="8124239" y="2024257"/>
                <a:chExt cx="1638989" cy="4331089"/>
              </a:xfrm>
            </p:grpSpPr>
            <p:sp>
              <p:nvSpPr>
                <p:cNvPr id="70" name="Rectangle 69">
                  <a:extLst>
                    <a:ext uri="{FF2B5EF4-FFF2-40B4-BE49-F238E27FC236}">
                      <a16:creationId xmlns:a16="http://schemas.microsoft.com/office/drawing/2014/main" id="{B4F5D8AF-FE78-45F0-8CB5-0A34C677F940}"/>
                    </a:ext>
                  </a:extLst>
                </p:cNvPr>
                <p:cNvSpPr/>
                <p:nvPr/>
              </p:nvSpPr>
              <p:spPr>
                <a:xfrm>
                  <a:off x="8124239" y="5398105"/>
                  <a:ext cx="1620000" cy="358174"/>
                </a:xfrm>
                <a:prstGeom prst="rect">
                  <a:avLst/>
                </a:prstGeom>
                <a:solidFill>
                  <a:srgbClr val="3214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72" name="Rectangle 71">
                  <a:extLst>
                    <a:ext uri="{FF2B5EF4-FFF2-40B4-BE49-F238E27FC236}">
                      <a16:creationId xmlns:a16="http://schemas.microsoft.com/office/drawing/2014/main" id="{CD7BF27C-81F3-4DDB-85D1-2D5F94CD480A}"/>
                    </a:ext>
                  </a:extLst>
                </p:cNvPr>
                <p:cNvSpPr/>
                <p:nvPr/>
              </p:nvSpPr>
              <p:spPr>
                <a:xfrm>
                  <a:off x="8124239" y="3148873"/>
                  <a:ext cx="1620000" cy="358174"/>
                </a:xfrm>
                <a:prstGeom prst="rect">
                  <a:avLst/>
                </a:prstGeom>
                <a:solidFill>
                  <a:srgbClr val="5D005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Automation</a:t>
                  </a:r>
                </a:p>
              </p:txBody>
            </p:sp>
            <p:sp>
              <p:nvSpPr>
                <p:cNvPr id="73" name="Rectangle 72">
                  <a:extLst>
                    <a:ext uri="{FF2B5EF4-FFF2-40B4-BE49-F238E27FC236}">
                      <a16:creationId xmlns:a16="http://schemas.microsoft.com/office/drawing/2014/main" id="{EA103864-D0AA-4016-BB63-1496E633C29E}"/>
                    </a:ext>
                  </a:extLst>
                </p:cNvPr>
                <p:cNvSpPr/>
                <p:nvPr/>
              </p:nvSpPr>
              <p:spPr>
                <a:xfrm>
                  <a:off x="8124239" y="3711181"/>
                  <a:ext cx="1620000" cy="358174"/>
                </a:xfrm>
                <a:prstGeom prst="rect">
                  <a:avLst/>
                </a:prstGeom>
                <a:solidFill>
                  <a:srgbClr val="004B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Webhooks</a:t>
                  </a:r>
                </a:p>
              </p:txBody>
            </p:sp>
            <p:sp>
              <p:nvSpPr>
                <p:cNvPr id="74" name="Rectangle 73">
                  <a:extLst>
                    <a:ext uri="{FF2B5EF4-FFF2-40B4-BE49-F238E27FC236}">
                      <a16:creationId xmlns:a16="http://schemas.microsoft.com/office/drawing/2014/main" id="{B4E6C0E5-7170-4697-9447-D3D88E09F2B1}"/>
                    </a:ext>
                  </a:extLst>
                </p:cNvPr>
                <p:cNvSpPr/>
                <p:nvPr/>
              </p:nvSpPr>
              <p:spPr>
                <a:xfrm>
                  <a:off x="8124239" y="4273489"/>
                  <a:ext cx="1620000" cy="358174"/>
                </a:xfrm>
                <a:prstGeom prst="rect">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Queue Storage</a:t>
                  </a:r>
                </a:p>
              </p:txBody>
            </p:sp>
            <p:sp>
              <p:nvSpPr>
                <p:cNvPr id="75" name="Rectangle 74">
                  <a:extLst>
                    <a:ext uri="{FF2B5EF4-FFF2-40B4-BE49-F238E27FC236}">
                      <a16:creationId xmlns:a16="http://schemas.microsoft.com/office/drawing/2014/main" id="{DB21B44E-DACB-4ECA-8171-4C93C4628B19}"/>
                    </a:ext>
                  </a:extLst>
                </p:cNvPr>
                <p:cNvSpPr/>
                <p:nvPr/>
              </p:nvSpPr>
              <p:spPr>
                <a:xfrm>
                  <a:off x="8124239" y="4835797"/>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Hybrid Connections</a:t>
                  </a:r>
                </a:p>
              </p:txBody>
            </p:sp>
            <p:sp>
              <p:nvSpPr>
                <p:cNvPr id="76" name="Rectangle 75">
                  <a:extLst>
                    <a:ext uri="{FF2B5EF4-FFF2-40B4-BE49-F238E27FC236}">
                      <a16:creationId xmlns:a16="http://schemas.microsoft.com/office/drawing/2014/main" id="{15BC70F9-8B8C-45A6-BE34-1996BDB28171}"/>
                    </a:ext>
                  </a:extLst>
                </p:cNvPr>
                <p:cNvSpPr/>
                <p:nvPr/>
              </p:nvSpPr>
              <p:spPr>
                <a:xfrm>
                  <a:off x="8124239" y="2024257"/>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Functions</a:t>
                  </a:r>
                </a:p>
              </p:txBody>
            </p:sp>
            <p:sp>
              <p:nvSpPr>
                <p:cNvPr id="77" name="Rectangle 76">
                  <a:extLst>
                    <a:ext uri="{FF2B5EF4-FFF2-40B4-BE49-F238E27FC236}">
                      <a16:creationId xmlns:a16="http://schemas.microsoft.com/office/drawing/2014/main" id="{08FEC016-DDB4-47D3-A45B-B1D0CF52B7F5}"/>
                    </a:ext>
                  </a:extLst>
                </p:cNvPr>
                <p:cNvSpPr/>
                <p:nvPr/>
              </p:nvSpPr>
              <p:spPr>
                <a:xfrm>
                  <a:off x="8124239" y="2586565"/>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Logic Apps</a:t>
                  </a:r>
                </a:p>
              </p:txBody>
            </p:sp>
            <p:sp>
              <p:nvSpPr>
                <p:cNvPr id="78" name="TextBox 77">
                  <a:extLst>
                    <a:ext uri="{FF2B5EF4-FFF2-40B4-BE49-F238E27FC236}">
                      <a16:creationId xmlns:a16="http://schemas.microsoft.com/office/drawing/2014/main" id="{DA320A16-872F-4F3E-858C-74A3C1559BBE}"/>
                    </a:ext>
                  </a:extLst>
                </p:cNvPr>
                <p:cNvSpPr txBox="1"/>
                <p:nvPr/>
              </p:nvSpPr>
              <p:spPr>
                <a:xfrm>
                  <a:off x="8190852" y="6044927"/>
                  <a:ext cx="1554228" cy="310419"/>
                </a:xfrm>
                <a:prstGeom prst="rect">
                  <a:avLst/>
                </a:prstGeom>
                <a:noFill/>
              </p:spPr>
              <p:txBody>
                <a:bodyPr wrap="square" rtlCol="0">
                  <a:spAutoFit/>
                </a:bodyPr>
                <a:lstStyle/>
                <a:p>
                  <a:pPr algn="ctr"/>
                  <a:r>
                    <a:rPr lang="en-US" sz="1600" dirty="0"/>
                    <a:t>Event handlers</a:t>
                  </a:r>
                </a:p>
              </p:txBody>
            </p:sp>
            <p:sp>
              <p:nvSpPr>
                <p:cNvPr id="81" name="Left Brace 80">
                  <a:extLst>
                    <a:ext uri="{FF2B5EF4-FFF2-40B4-BE49-F238E27FC236}">
                      <a16:creationId xmlns:a16="http://schemas.microsoft.com/office/drawing/2014/main" id="{DBF847D6-0837-4028-A99D-24F871143F84}"/>
                    </a:ext>
                  </a:extLst>
                </p:cNvPr>
                <p:cNvSpPr/>
                <p:nvPr/>
              </p:nvSpPr>
              <p:spPr>
                <a:xfrm rot="16200000">
                  <a:off x="8882691"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grpSp>
      </p:grpSp>
    </p:spTree>
    <p:custDataLst>
      <p:tags r:id="rId1"/>
    </p:custDataLst>
    <p:extLst>
      <p:ext uri="{BB962C8B-B14F-4D97-AF65-F5344CB8AC3E}">
        <p14:creationId xmlns:p14="http://schemas.microsoft.com/office/powerpoint/2010/main" val="11716033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A78928-9280-4A4D-9DBD-E3C7615FC5A0}"/>
              </a:ext>
            </a:extLst>
          </p:cNvPr>
          <p:cNvSpPr>
            <a:spLocks noGrp="1"/>
          </p:cNvSpPr>
          <p:nvPr>
            <p:ph type="title"/>
          </p:nvPr>
        </p:nvSpPr>
        <p:spPr/>
        <p:txBody>
          <a:bodyPr/>
          <a:lstStyle/>
          <a:p>
            <a:r>
              <a:rPr lang="en-US" dirty="0"/>
              <a:t>Event Grid concepts</a:t>
            </a:r>
          </a:p>
        </p:txBody>
      </p:sp>
      <p:sp>
        <p:nvSpPr>
          <p:cNvPr id="4" name="Text Placeholder 3">
            <a:extLst>
              <a:ext uri="{FF2B5EF4-FFF2-40B4-BE49-F238E27FC236}">
                <a16:creationId xmlns:a16="http://schemas.microsoft.com/office/drawing/2014/main" id="{36F68021-4449-4C3A-92AF-B3479C9D57BF}"/>
              </a:ext>
            </a:extLst>
          </p:cNvPr>
          <p:cNvSpPr>
            <a:spLocks noGrp="1"/>
          </p:cNvSpPr>
          <p:nvPr>
            <p:ph type="body" sz="quarter" idx="10"/>
          </p:nvPr>
        </p:nvSpPr>
        <p:spPr>
          <a:xfrm>
            <a:off x="584200" y="1435497"/>
            <a:ext cx="11018520" cy="4653582"/>
          </a:xfrm>
        </p:spPr>
        <p:txBody>
          <a:bodyPr/>
          <a:lstStyle/>
          <a:p>
            <a:r>
              <a:rPr lang="en-US" b="1" dirty="0">
                <a:latin typeface="+mn-lt"/>
              </a:rPr>
              <a:t>Events</a:t>
            </a:r>
          </a:p>
          <a:p>
            <a:pPr lvl="1"/>
            <a:r>
              <a:rPr lang="en-US" dirty="0"/>
              <a:t>What happened</a:t>
            </a:r>
          </a:p>
          <a:p>
            <a:r>
              <a:rPr lang="en-US" b="1" dirty="0">
                <a:latin typeface="+mn-lt"/>
              </a:rPr>
              <a:t>Event sources</a:t>
            </a:r>
          </a:p>
          <a:p>
            <a:pPr lvl="1"/>
            <a:r>
              <a:rPr lang="en-US" dirty="0"/>
              <a:t>Where the event took place</a:t>
            </a:r>
          </a:p>
          <a:p>
            <a:r>
              <a:rPr lang="en-US" b="1" dirty="0">
                <a:latin typeface="+mn-lt"/>
              </a:rPr>
              <a:t>Topics</a:t>
            </a:r>
          </a:p>
          <a:p>
            <a:pPr lvl="1"/>
            <a:r>
              <a:rPr lang="en-US" dirty="0"/>
              <a:t>The endpoint where publishers send events</a:t>
            </a:r>
          </a:p>
          <a:p>
            <a:r>
              <a:rPr lang="en-US" b="1" dirty="0">
                <a:latin typeface="+mn-lt"/>
              </a:rPr>
              <a:t>Event subscriptions</a:t>
            </a:r>
          </a:p>
          <a:p>
            <a:pPr lvl="1"/>
            <a:r>
              <a:rPr lang="en-US" dirty="0"/>
              <a:t>The endpoint or built-in mechanism to route events, sometimes to more than one handler. Subscriptions are also used by handlers to intelligently filter incoming events.</a:t>
            </a:r>
          </a:p>
          <a:p>
            <a:r>
              <a:rPr lang="en-US" b="1" dirty="0">
                <a:latin typeface="+mn-lt"/>
              </a:rPr>
              <a:t>Event handlers</a:t>
            </a:r>
          </a:p>
          <a:p>
            <a:pPr lvl="1"/>
            <a:r>
              <a:rPr lang="en-US" dirty="0"/>
              <a:t>The app or service reacting to the event</a:t>
            </a:r>
          </a:p>
        </p:txBody>
      </p:sp>
    </p:spTree>
    <p:custDataLst>
      <p:tags r:id="rId1"/>
    </p:custDataLst>
    <p:extLst>
      <p:ext uri="{BB962C8B-B14F-4D97-AF65-F5344CB8AC3E}">
        <p14:creationId xmlns:p14="http://schemas.microsoft.com/office/powerpoint/2010/main" val="1682163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021-ABB3-4266-AE38-EFF50997D957}"/>
              </a:ext>
            </a:extLst>
          </p:cNvPr>
          <p:cNvSpPr>
            <a:spLocks noGrp="1"/>
          </p:cNvSpPr>
          <p:nvPr>
            <p:ph type="title"/>
          </p:nvPr>
        </p:nvSpPr>
        <p:spPr/>
        <p:txBody>
          <a:bodyPr/>
          <a:lstStyle/>
          <a:p>
            <a:r>
              <a:rPr lang="en-US" dirty="0"/>
              <a:t>Event Grid concepts (cont.)</a:t>
            </a:r>
          </a:p>
        </p:txBody>
      </p:sp>
      <p:grpSp>
        <p:nvGrpSpPr>
          <p:cNvPr id="3" name="Group 2" descr="This diagram depicts event sources sending events to one or more topics, and then event handlers receiving events by using Subscriptions.">
            <a:extLst>
              <a:ext uri="{FF2B5EF4-FFF2-40B4-BE49-F238E27FC236}">
                <a16:creationId xmlns:a16="http://schemas.microsoft.com/office/drawing/2014/main" id="{1E8D5E9C-CD85-4A52-A1CF-DD11795C4DFA}"/>
              </a:ext>
            </a:extLst>
          </p:cNvPr>
          <p:cNvGrpSpPr/>
          <p:nvPr/>
        </p:nvGrpSpPr>
        <p:grpSpPr>
          <a:xfrm>
            <a:off x="584200" y="1428750"/>
            <a:ext cx="10993834" cy="4901843"/>
            <a:chOff x="584200" y="1428750"/>
            <a:chExt cx="10993834" cy="4901843"/>
          </a:xfrm>
        </p:grpSpPr>
        <p:grpSp>
          <p:nvGrpSpPr>
            <p:cNvPr id="13" name="Group 12">
              <a:extLst>
                <a:ext uri="{FF2B5EF4-FFF2-40B4-BE49-F238E27FC236}">
                  <a16:creationId xmlns:a16="http://schemas.microsoft.com/office/drawing/2014/main" id="{81D0FDB6-3218-4046-844F-BE1AC7873764}"/>
                </a:ext>
              </a:extLst>
            </p:cNvPr>
            <p:cNvGrpSpPr/>
            <p:nvPr/>
          </p:nvGrpSpPr>
          <p:grpSpPr>
            <a:xfrm>
              <a:off x="584200" y="1428750"/>
              <a:ext cx="1422549" cy="1469067"/>
              <a:chOff x="844400" y="1428750"/>
              <a:chExt cx="1422549" cy="1469067"/>
            </a:xfrm>
          </p:grpSpPr>
          <p:pic>
            <p:nvPicPr>
              <p:cNvPr id="4" name="Graphic 3">
                <a:extLst>
                  <a:ext uri="{FF2B5EF4-FFF2-40B4-BE49-F238E27FC236}">
                    <a16:creationId xmlns:a16="http://schemas.microsoft.com/office/drawing/2014/main" id="{171EFF67-6099-451E-BD9F-E87FD63DC6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17" name="TextBox 16">
                <a:extLst>
                  <a:ext uri="{FF2B5EF4-FFF2-40B4-BE49-F238E27FC236}">
                    <a16:creationId xmlns:a16="http://schemas.microsoft.com/office/drawing/2014/main" id="{873D981A-C7DE-41C9-B534-8F020C5C4616}"/>
                  </a:ext>
                </a:extLst>
              </p:cNvPr>
              <p:cNvSpPr txBox="1"/>
              <p:nvPr/>
            </p:nvSpPr>
            <p:spPr>
              <a:xfrm>
                <a:off x="844400" y="2436152"/>
                <a:ext cx="142254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18" name="Group 17">
              <a:extLst>
                <a:ext uri="{FF2B5EF4-FFF2-40B4-BE49-F238E27FC236}">
                  <a16:creationId xmlns:a16="http://schemas.microsoft.com/office/drawing/2014/main" id="{5F0C11BF-0742-45D8-B75A-853F0610B402}"/>
                </a:ext>
              </a:extLst>
            </p:cNvPr>
            <p:cNvGrpSpPr/>
            <p:nvPr/>
          </p:nvGrpSpPr>
          <p:grpSpPr>
            <a:xfrm>
              <a:off x="584200" y="3145138"/>
              <a:ext cx="1327299" cy="1469067"/>
              <a:chOff x="844400" y="1428750"/>
              <a:chExt cx="1327299" cy="1469067"/>
            </a:xfrm>
          </p:grpSpPr>
          <p:pic>
            <p:nvPicPr>
              <p:cNvPr id="19" name="Graphic 18">
                <a:extLst>
                  <a:ext uri="{FF2B5EF4-FFF2-40B4-BE49-F238E27FC236}">
                    <a16:creationId xmlns:a16="http://schemas.microsoft.com/office/drawing/2014/main" id="{5D4EE020-F4DC-45A1-98E3-99C95B6C63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20" name="TextBox 19">
                <a:extLst>
                  <a:ext uri="{FF2B5EF4-FFF2-40B4-BE49-F238E27FC236}">
                    <a16:creationId xmlns:a16="http://schemas.microsoft.com/office/drawing/2014/main" id="{9AE566F2-D4FB-497B-A1DE-25A2BA031DD3}"/>
                  </a:ext>
                </a:extLst>
              </p:cNvPr>
              <p:cNvSpPr txBox="1"/>
              <p:nvPr/>
            </p:nvSpPr>
            <p:spPr>
              <a:xfrm>
                <a:off x="844400" y="2436152"/>
                <a:ext cx="1327299" cy="461665"/>
              </a:xfrm>
              <a:prstGeom prst="rect">
                <a:avLst/>
              </a:prstGeom>
              <a:noFill/>
            </p:spPr>
            <p:txBody>
              <a:bodyPr wrap="square" rtlCol="0">
                <a:spAutoFit/>
              </a:bodyPr>
              <a:lstStyle/>
              <a:p>
                <a:pPr algn="ctr"/>
                <a:r>
                  <a:rPr lang="en-US" sz="2400" dirty="0">
                    <a:gradFill>
                      <a:gsLst>
                        <a:gs pos="2917">
                          <a:schemeClr val="tx1"/>
                        </a:gs>
                        <a:gs pos="30000">
                          <a:schemeClr val="tx1"/>
                        </a:gs>
                      </a:gsLst>
                      <a:lin ang="5400000" scaled="0"/>
                    </a:gradFill>
                  </a:rPr>
                  <a:t>Sources</a:t>
                </a:r>
              </a:p>
            </p:txBody>
          </p:sp>
        </p:grpSp>
        <p:grpSp>
          <p:nvGrpSpPr>
            <p:cNvPr id="21" name="Group 20">
              <a:extLst>
                <a:ext uri="{FF2B5EF4-FFF2-40B4-BE49-F238E27FC236}">
                  <a16:creationId xmlns:a16="http://schemas.microsoft.com/office/drawing/2014/main" id="{C22A3A12-7B3A-4A28-A281-7E679D941043}"/>
                </a:ext>
              </a:extLst>
            </p:cNvPr>
            <p:cNvGrpSpPr/>
            <p:nvPr/>
          </p:nvGrpSpPr>
          <p:grpSpPr>
            <a:xfrm>
              <a:off x="603250" y="4861526"/>
              <a:ext cx="1441599" cy="1469067"/>
              <a:chOff x="844400" y="1428750"/>
              <a:chExt cx="1441599" cy="1469067"/>
            </a:xfrm>
          </p:grpSpPr>
          <p:pic>
            <p:nvPicPr>
              <p:cNvPr id="22" name="Graphic 21">
                <a:extLst>
                  <a:ext uri="{FF2B5EF4-FFF2-40B4-BE49-F238E27FC236}">
                    <a16:creationId xmlns:a16="http://schemas.microsoft.com/office/drawing/2014/main" id="{04C18813-FFC0-4AAF-880E-770F0E45F1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5704" y="1428750"/>
                <a:ext cx="1076325" cy="1076325"/>
              </a:xfrm>
              <a:prstGeom prst="rect">
                <a:avLst/>
              </a:prstGeom>
            </p:spPr>
          </p:pic>
          <p:sp>
            <p:nvSpPr>
              <p:cNvPr id="23" name="TextBox 22">
                <a:extLst>
                  <a:ext uri="{FF2B5EF4-FFF2-40B4-BE49-F238E27FC236}">
                    <a16:creationId xmlns:a16="http://schemas.microsoft.com/office/drawing/2014/main" id="{2028E968-DF87-417D-B98F-40BBA91F6760}"/>
                  </a:ext>
                </a:extLst>
              </p:cNvPr>
              <p:cNvSpPr txBox="1"/>
              <p:nvPr/>
            </p:nvSpPr>
            <p:spPr>
              <a:xfrm>
                <a:off x="844400" y="2436152"/>
                <a:ext cx="144159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79" name="Group 78">
              <a:extLst>
                <a:ext uri="{FF2B5EF4-FFF2-40B4-BE49-F238E27FC236}">
                  <a16:creationId xmlns:a16="http://schemas.microsoft.com/office/drawing/2014/main" id="{22EBF360-193E-4EC9-9A71-49B9863247F0}"/>
                </a:ext>
              </a:extLst>
            </p:cNvPr>
            <p:cNvGrpSpPr/>
            <p:nvPr/>
          </p:nvGrpSpPr>
          <p:grpSpPr>
            <a:xfrm>
              <a:off x="4800600" y="2495550"/>
              <a:ext cx="2305050" cy="2514600"/>
              <a:chOff x="4800600" y="2495550"/>
              <a:chExt cx="2305050" cy="2514600"/>
            </a:xfrm>
          </p:grpSpPr>
          <p:sp>
            <p:nvSpPr>
              <p:cNvPr id="24" name="Rectangle: Rounded Corners 23">
                <a:extLst>
                  <a:ext uri="{FF2B5EF4-FFF2-40B4-BE49-F238E27FC236}">
                    <a16:creationId xmlns:a16="http://schemas.microsoft.com/office/drawing/2014/main" id="{5FDEA218-32D3-467D-9CF2-6994E80B56EC}"/>
                  </a:ext>
                </a:extLst>
              </p:cNvPr>
              <p:cNvSpPr/>
              <p:nvPr/>
            </p:nvSpPr>
            <p:spPr bwMode="auto">
              <a:xfrm>
                <a:off x="4800600" y="2495550"/>
                <a:ext cx="2305050" cy="25146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400" dirty="0">
                    <a:solidFill>
                      <a:schemeClr val="tx1"/>
                    </a:solidFill>
                    <a:latin typeface="+mj-lt"/>
                    <a:ea typeface="Segoe UI" pitchFamily="34" charset="0"/>
                    <a:cs typeface="Segoe UI" pitchFamily="34" charset="0"/>
                  </a:rPr>
                  <a:t>Topics</a:t>
                </a:r>
                <a:endParaRPr lang="en-US" sz="2400" dirty="0">
                  <a:solidFill>
                    <a:schemeClr val="tx1"/>
                  </a:solidFill>
                  <a:latin typeface="+mj-lt"/>
                  <a:ea typeface="Segoe UI" pitchFamily="34" charset="0"/>
                  <a:cs typeface="Segoe UI" pitchFamily="34" charset="0"/>
                </a:endParaRPr>
              </a:p>
            </p:txBody>
          </p:sp>
          <p:grpSp>
            <p:nvGrpSpPr>
              <p:cNvPr id="78" name="Group 77">
                <a:extLst>
                  <a:ext uri="{FF2B5EF4-FFF2-40B4-BE49-F238E27FC236}">
                    <a16:creationId xmlns:a16="http://schemas.microsoft.com/office/drawing/2014/main" id="{52556B40-C123-4326-BBDE-D1C93502AB3D}"/>
                  </a:ext>
                </a:extLst>
              </p:cNvPr>
              <p:cNvGrpSpPr/>
              <p:nvPr/>
            </p:nvGrpSpPr>
            <p:grpSpPr>
              <a:xfrm>
                <a:off x="5127354" y="3392488"/>
                <a:ext cx="1651542" cy="928703"/>
                <a:chOff x="5143501" y="3300397"/>
                <a:chExt cx="1651542" cy="928703"/>
              </a:xfrm>
            </p:grpSpPr>
            <p:grpSp>
              <p:nvGrpSpPr>
                <p:cNvPr id="76" name="Group 75">
                  <a:extLst>
                    <a:ext uri="{FF2B5EF4-FFF2-40B4-BE49-F238E27FC236}">
                      <a16:creationId xmlns:a16="http://schemas.microsoft.com/office/drawing/2014/main" id="{AF4E76D6-0F3F-4924-9860-B9DBF5918516}"/>
                    </a:ext>
                  </a:extLst>
                </p:cNvPr>
                <p:cNvGrpSpPr/>
                <p:nvPr/>
              </p:nvGrpSpPr>
              <p:grpSpPr>
                <a:xfrm>
                  <a:off x="5162551" y="3300397"/>
                  <a:ext cx="1632492" cy="414336"/>
                  <a:chOff x="5162551" y="3300397"/>
                  <a:chExt cx="1632492" cy="414336"/>
                </a:xfrm>
              </p:grpSpPr>
              <p:sp>
                <p:nvSpPr>
                  <p:cNvPr id="26" name="Rectangle: Folded Corner 25">
                    <a:extLst>
                      <a:ext uri="{FF2B5EF4-FFF2-40B4-BE49-F238E27FC236}">
                        <a16:creationId xmlns:a16="http://schemas.microsoft.com/office/drawing/2014/main" id="{B6C7F885-B779-4D54-B0EC-B7633028156E}"/>
                      </a:ext>
                    </a:extLst>
                  </p:cNvPr>
                  <p:cNvSpPr/>
                  <p:nvPr/>
                </p:nvSpPr>
                <p:spPr bwMode="auto">
                  <a:xfrm>
                    <a:off x="5162551" y="3300397"/>
                    <a:ext cx="480632" cy="414336"/>
                  </a:xfrm>
                  <a:prstGeom prst="foldedCorner">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dirty="0">
                      <a:solidFill>
                        <a:schemeClr val="bg1"/>
                      </a:solidFill>
                      <a:latin typeface="+mj-lt"/>
                      <a:cs typeface="Segoe UI" pitchFamily="34" charset="0"/>
                    </a:endParaRPr>
                  </a:p>
                </p:txBody>
              </p:sp>
              <p:sp>
                <p:nvSpPr>
                  <p:cNvPr id="27" name="Rectangle: Folded Corner 26">
                    <a:extLst>
                      <a:ext uri="{FF2B5EF4-FFF2-40B4-BE49-F238E27FC236}">
                        <a16:creationId xmlns:a16="http://schemas.microsoft.com/office/drawing/2014/main" id="{ECA4A031-6D90-4D03-9BAA-1AB4E3DCEB6A}"/>
                      </a:ext>
                    </a:extLst>
                  </p:cNvPr>
                  <p:cNvSpPr/>
                  <p:nvPr/>
                </p:nvSpPr>
                <p:spPr bwMode="auto">
                  <a:xfrm>
                    <a:off x="573848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Folded Corner 27">
                    <a:extLst>
                      <a:ext uri="{FF2B5EF4-FFF2-40B4-BE49-F238E27FC236}">
                        <a16:creationId xmlns:a16="http://schemas.microsoft.com/office/drawing/2014/main" id="{E23D931F-1A5D-46F8-B340-D917A8585826}"/>
                      </a:ext>
                    </a:extLst>
                  </p:cNvPr>
                  <p:cNvSpPr/>
                  <p:nvPr/>
                </p:nvSpPr>
                <p:spPr bwMode="auto">
                  <a:xfrm>
                    <a:off x="631441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C33BAF67-2680-4DAB-9E33-873A860A14C4}"/>
                    </a:ext>
                  </a:extLst>
                </p:cNvPr>
                <p:cNvGrpSpPr/>
                <p:nvPr/>
              </p:nvGrpSpPr>
              <p:grpSpPr>
                <a:xfrm>
                  <a:off x="5143501" y="3814762"/>
                  <a:ext cx="1651542" cy="414338"/>
                  <a:chOff x="5143501" y="3967162"/>
                  <a:chExt cx="1651542" cy="414338"/>
                </a:xfrm>
              </p:grpSpPr>
              <p:sp>
                <p:nvSpPr>
                  <p:cNvPr id="31" name="Rectangle: Folded Corner 30">
                    <a:extLst>
                      <a:ext uri="{FF2B5EF4-FFF2-40B4-BE49-F238E27FC236}">
                        <a16:creationId xmlns:a16="http://schemas.microsoft.com/office/drawing/2014/main" id="{1FBCF3D8-7171-4B4C-924A-AF2C3C77BCDC}"/>
                      </a:ext>
                    </a:extLst>
                  </p:cNvPr>
                  <p:cNvSpPr/>
                  <p:nvPr/>
                </p:nvSpPr>
                <p:spPr bwMode="auto">
                  <a:xfrm>
                    <a:off x="514350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Folded Corner 31">
                    <a:extLst>
                      <a:ext uri="{FF2B5EF4-FFF2-40B4-BE49-F238E27FC236}">
                        <a16:creationId xmlns:a16="http://schemas.microsoft.com/office/drawing/2014/main" id="{19B9C3A2-923C-46A4-B959-F15EAE05DD9B}"/>
                      </a:ext>
                    </a:extLst>
                  </p:cNvPr>
                  <p:cNvSpPr/>
                  <p:nvPr/>
                </p:nvSpPr>
                <p:spPr bwMode="auto">
                  <a:xfrm>
                    <a:off x="5728956"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Folded Corner 32">
                    <a:extLst>
                      <a:ext uri="{FF2B5EF4-FFF2-40B4-BE49-F238E27FC236}">
                        <a16:creationId xmlns:a16="http://schemas.microsoft.com/office/drawing/2014/main" id="{7DF86493-C23B-45A9-AC2D-F21A2319B2C4}"/>
                      </a:ext>
                    </a:extLst>
                  </p:cNvPr>
                  <p:cNvSpPr/>
                  <p:nvPr/>
                </p:nvSpPr>
                <p:spPr bwMode="auto">
                  <a:xfrm>
                    <a:off x="631441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37" name="Straight Arrow Connector 36">
              <a:extLst>
                <a:ext uri="{FF2B5EF4-FFF2-40B4-BE49-F238E27FC236}">
                  <a16:creationId xmlns:a16="http://schemas.microsoft.com/office/drawing/2014/main" id="{79E3D8FC-9D30-43EF-B950-D74029AF1506}"/>
                </a:ext>
              </a:extLst>
            </p:cNvPr>
            <p:cNvCxnSpPr>
              <a:cxnSpLocks/>
              <a:stCxn id="19" idx="3"/>
            </p:cNvCxnSpPr>
            <p:nvPr/>
          </p:nvCxnSpPr>
          <p:spPr>
            <a:xfrm>
              <a:off x="1661829" y="3683301"/>
              <a:ext cx="2910171" cy="3123"/>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76962807-C458-45C2-B87F-62BA0DB9B4E4}"/>
                </a:ext>
              </a:extLst>
            </p:cNvPr>
            <p:cNvCxnSpPr>
              <a:cxnSpLocks/>
              <a:stCxn id="4" idx="3"/>
            </p:cNvCxnSpPr>
            <p:nvPr/>
          </p:nvCxnSpPr>
          <p:spPr>
            <a:xfrm>
              <a:off x="1661829" y="1966913"/>
              <a:ext cx="2573771" cy="1042987"/>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3A6FE042-4981-4F46-B3F4-6FB1851AFACA}"/>
                </a:ext>
              </a:extLst>
            </p:cNvPr>
            <p:cNvCxnSpPr>
              <a:stCxn id="22" idx="3"/>
            </p:cNvCxnSpPr>
            <p:nvPr/>
          </p:nvCxnSpPr>
          <p:spPr>
            <a:xfrm flipV="1">
              <a:off x="1680879" y="4286250"/>
              <a:ext cx="2535671" cy="1113439"/>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C97BD08-5E73-474A-8879-79881730DDAB}"/>
                </a:ext>
              </a:extLst>
            </p:cNvPr>
            <p:cNvSpPr txBox="1"/>
            <p:nvPr/>
          </p:nvSpPr>
          <p:spPr>
            <a:xfrm rot="20151743">
              <a:off x="2484703" y="496367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72" name="Rectangle: Single Corner Snipped 71">
              <a:extLst>
                <a:ext uri="{FF2B5EF4-FFF2-40B4-BE49-F238E27FC236}">
                  <a16:creationId xmlns:a16="http://schemas.microsoft.com/office/drawing/2014/main" id="{33E813F8-693C-42A0-A032-982CF57002BC}"/>
                </a:ext>
              </a:extLst>
            </p:cNvPr>
            <p:cNvSpPr/>
            <p:nvPr/>
          </p:nvSpPr>
          <p:spPr bwMode="auto">
            <a:xfrm rot="20337740">
              <a:off x="2386093" y="4433027"/>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D6DA7F19-6C2F-4BDB-915B-EA3C1B3272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108971">
              <a:off x="2023184" y="4248149"/>
              <a:ext cx="1060076" cy="819150"/>
            </a:xfrm>
            <a:prstGeom prst="rect">
              <a:avLst/>
            </a:prstGeom>
          </p:spPr>
        </p:pic>
        <p:sp>
          <p:nvSpPr>
            <p:cNvPr id="85" name="TextBox 84">
              <a:extLst>
                <a:ext uri="{FF2B5EF4-FFF2-40B4-BE49-F238E27FC236}">
                  <a16:creationId xmlns:a16="http://schemas.microsoft.com/office/drawing/2014/main" id="{F5ADCA1D-D43D-4E00-97AF-7FB2BF240276}"/>
                </a:ext>
              </a:extLst>
            </p:cNvPr>
            <p:cNvSpPr txBox="1"/>
            <p:nvPr/>
          </p:nvSpPr>
          <p:spPr>
            <a:xfrm rot="21559407">
              <a:off x="2592016" y="373483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86" name="Rectangle: Single Corner Snipped 85">
              <a:extLst>
                <a:ext uri="{FF2B5EF4-FFF2-40B4-BE49-F238E27FC236}">
                  <a16:creationId xmlns:a16="http://schemas.microsoft.com/office/drawing/2014/main" id="{96C361C1-8948-4EB2-AF9E-49DF64D741C7}"/>
                </a:ext>
              </a:extLst>
            </p:cNvPr>
            <p:cNvSpPr/>
            <p:nvPr/>
          </p:nvSpPr>
          <p:spPr bwMode="auto">
            <a:xfrm rot="145404">
              <a:off x="2700731" y="3107534"/>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Graphic 86">
              <a:extLst>
                <a:ext uri="{FF2B5EF4-FFF2-40B4-BE49-F238E27FC236}">
                  <a16:creationId xmlns:a16="http://schemas.microsoft.com/office/drawing/2014/main" id="{A6245CF4-90A1-4C8A-976D-B62B145E6D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2339956" y="2922023"/>
              <a:ext cx="1060076" cy="819150"/>
            </a:xfrm>
            <a:prstGeom prst="rect">
              <a:avLst/>
            </a:prstGeom>
          </p:spPr>
        </p:pic>
        <p:sp>
          <p:nvSpPr>
            <p:cNvPr id="89" name="TextBox 88">
              <a:extLst>
                <a:ext uri="{FF2B5EF4-FFF2-40B4-BE49-F238E27FC236}">
                  <a16:creationId xmlns:a16="http://schemas.microsoft.com/office/drawing/2014/main" id="{22E5CA24-EB3C-4D31-8AB0-7CC8FDB27F3F}"/>
                </a:ext>
              </a:extLst>
            </p:cNvPr>
            <p:cNvSpPr txBox="1"/>
            <p:nvPr/>
          </p:nvSpPr>
          <p:spPr>
            <a:xfrm rot="1372490">
              <a:off x="2096292" y="2332849"/>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90" name="Rectangle: Single Corner Snipped 89">
              <a:extLst>
                <a:ext uri="{FF2B5EF4-FFF2-40B4-BE49-F238E27FC236}">
                  <a16:creationId xmlns:a16="http://schemas.microsoft.com/office/drawing/2014/main" id="{9F30DD82-0F73-4588-B390-0260EBF5AFBE}"/>
                </a:ext>
              </a:extLst>
            </p:cNvPr>
            <p:cNvSpPr/>
            <p:nvPr/>
          </p:nvSpPr>
          <p:spPr bwMode="auto">
            <a:xfrm rot="1558487">
              <a:off x="2431287" y="172344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1" name="Graphic 90">
              <a:extLst>
                <a:ext uri="{FF2B5EF4-FFF2-40B4-BE49-F238E27FC236}">
                  <a16:creationId xmlns:a16="http://schemas.microsoft.com/office/drawing/2014/main" id="{2EDF33C9-8ED0-43BE-95C1-3A00A5A2BD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29718">
              <a:off x="2072730" y="1538207"/>
              <a:ext cx="1060076" cy="819150"/>
            </a:xfrm>
            <a:prstGeom prst="rect">
              <a:avLst/>
            </a:prstGeom>
          </p:spPr>
        </p:pic>
        <p:grpSp>
          <p:nvGrpSpPr>
            <p:cNvPr id="110" name="Group 109">
              <a:extLst>
                <a:ext uri="{FF2B5EF4-FFF2-40B4-BE49-F238E27FC236}">
                  <a16:creationId xmlns:a16="http://schemas.microsoft.com/office/drawing/2014/main" id="{CA25E3FF-B6D9-44BD-9234-65168F422168}"/>
                </a:ext>
              </a:extLst>
            </p:cNvPr>
            <p:cNvGrpSpPr/>
            <p:nvPr/>
          </p:nvGrpSpPr>
          <p:grpSpPr>
            <a:xfrm>
              <a:off x="7845404" y="1662346"/>
              <a:ext cx="1060076" cy="1044386"/>
              <a:chOff x="7845404" y="1490896"/>
              <a:chExt cx="1060076" cy="1044386"/>
            </a:xfrm>
          </p:grpSpPr>
          <p:sp>
            <p:nvSpPr>
              <p:cNvPr id="100" name="TextBox 99">
                <a:extLst>
                  <a:ext uri="{FF2B5EF4-FFF2-40B4-BE49-F238E27FC236}">
                    <a16:creationId xmlns:a16="http://schemas.microsoft.com/office/drawing/2014/main" id="{131303FA-62F2-43A4-A1CE-375D6D1807DF}"/>
                  </a:ext>
                </a:extLst>
              </p:cNvPr>
              <p:cNvSpPr txBox="1"/>
              <p:nvPr/>
            </p:nvSpPr>
            <p:spPr>
              <a:xfrm rot="21559407">
                <a:off x="8097464" y="2227505"/>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101" name="Rectangle: Single Corner Snipped 100">
                <a:extLst>
                  <a:ext uri="{FF2B5EF4-FFF2-40B4-BE49-F238E27FC236}">
                    <a16:creationId xmlns:a16="http://schemas.microsoft.com/office/drawing/2014/main" id="{C3D17299-B1C4-4452-8C39-6046A111A006}"/>
                  </a:ext>
                </a:extLst>
              </p:cNvPr>
              <p:cNvSpPr/>
              <p:nvPr/>
            </p:nvSpPr>
            <p:spPr bwMode="auto">
              <a:xfrm rot="145404">
                <a:off x="8206179" y="16764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2" name="Graphic 101">
                <a:extLst>
                  <a:ext uri="{FF2B5EF4-FFF2-40B4-BE49-F238E27FC236}">
                    <a16:creationId xmlns:a16="http://schemas.microsoft.com/office/drawing/2014/main" id="{4CF03959-F51B-4729-B199-852B0A36E6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7845404" y="1490896"/>
                <a:ext cx="1060076" cy="819150"/>
              </a:xfrm>
              <a:prstGeom prst="rect">
                <a:avLst/>
              </a:prstGeom>
            </p:spPr>
          </p:pic>
        </p:grpSp>
        <p:grpSp>
          <p:nvGrpSpPr>
            <p:cNvPr id="111" name="Group 110">
              <a:extLst>
                <a:ext uri="{FF2B5EF4-FFF2-40B4-BE49-F238E27FC236}">
                  <a16:creationId xmlns:a16="http://schemas.microsoft.com/office/drawing/2014/main" id="{A10ECEE6-6233-425D-9583-D92813FE807D}"/>
                </a:ext>
              </a:extLst>
            </p:cNvPr>
            <p:cNvGrpSpPr/>
            <p:nvPr/>
          </p:nvGrpSpPr>
          <p:grpSpPr>
            <a:xfrm>
              <a:off x="7902555" y="4557946"/>
              <a:ext cx="1060076" cy="1025335"/>
              <a:chOff x="7940655" y="4500796"/>
              <a:chExt cx="1060076" cy="1025335"/>
            </a:xfrm>
          </p:grpSpPr>
          <p:sp>
            <p:nvSpPr>
              <p:cNvPr id="104" name="TextBox 103">
                <a:extLst>
                  <a:ext uri="{FF2B5EF4-FFF2-40B4-BE49-F238E27FC236}">
                    <a16:creationId xmlns:a16="http://schemas.microsoft.com/office/drawing/2014/main" id="{32008DFD-2133-4940-837B-59A1D3494263}"/>
                  </a:ext>
                </a:extLst>
              </p:cNvPr>
              <p:cNvSpPr txBox="1"/>
              <p:nvPr/>
            </p:nvSpPr>
            <p:spPr>
              <a:xfrm rot="21559407">
                <a:off x="8135564" y="5218354"/>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a:gradFill>
                    <a:gsLst>
                      <a:gs pos="2917">
                        <a:schemeClr val="tx1"/>
                      </a:gs>
                      <a:gs pos="30000">
                        <a:schemeClr val="tx1"/>
                      </a:gs>
                    </a:gsLst>
                    <a:lin ang="5400000" scaled="0"/>
                  </a:gradFill>
                </a:endParaRPr>
              </a:p>
            </p:txBody>
          </p:sp>
          <p:sp>
            <p:nvSpPr>
              <p:cNvPr id="105" name="Rectangle: Single Corner Snipped 104">
                <a:extLst>
                  <a:ext uri="{FF2B5EF4-FFF2-40B4-BE49-F238E27FC236}">
                    <a16:creationId xmlns:a16="http://schemas.microsoft.com/office/drawing/2014/main" id="{4A9C67A8-721B-40CD-902A-E629294940A4}"/>
                  </a:ext>
                </a:extLst>
              </p:cNvPr>
              <p:cNvSpPr/>
              <p:nvPr/>
            </p:nvSpPr>
            <p:spPr bwMode="auto">
              <a:xfrm rot="145404">
                <a:off x="8301430" y="46863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6" name="Graphic 105">
                <a:extLst>
                  <a:ext uri="{FF2B5EF4-FFF2-40B4-BE49-F238E27FC236}">
                    <a16:creationId xmlns:a16="http://schemas.microsoft.com/office/drawing/2014/main" id="{33623B24-9A30-4DCB-8D65-F16B60A358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516635">
                <a:off x="7940655" y="4500796"/>
                <a:ext cx="1060076" cy="819150"/>
              </a:xfrm>
              <a:prstGeom prst="rect">
                <a:avLst/>
              </a:prstGeom>
            </p:spPr>
          </p:pic>
        </p:grpSp>
        <p:cxnSp>
          <p:nvCxnSpPr>
            <p:cNvPr id="96" name="Straight Arrow Connector 95">
              <a:extLst>
                <a:ext uri="{FF2B5EF4-FFF2-40B4-BE49-F238E27FC236}">
                  <a16:creationId xmlns:a16="http://schemas.microsoft.com/office/drawing/2014/main" id="{DF5AAC7C-4B06-4185-A3D6-561D124F2FA4}"/>
                </a:ext>
              </a:extLst>
            </p:cNvPr>
            <p:cNvCxnSpPr>
              <a:cxnSpLocks/>
            </p:cNvCxnSpPr>
            <p:nvPr/>
          </p:nvCxnSpPr>
          <p:spPr>
            <a:xfrm>
              <a:off x="7307376" y="3061216"/>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97" name="TextBox 96">
              <a:extLst>
                <a:ext uri="{FF2B5EF4-FFF2-40B4-BE49-F238E27FC236}">
                  <a16:creationId xmlns:a16="http://schemas.microsoft.com/office/drawing/2014/main" id="{8B22A313-D17E-4C8E-90DB-49CB22C8219A}"/>
                </a:ext>
              </a:extLst>
            </p:cNvPr>
            <p:cNvSpPr txBox="1"/>
            <p:nvPr/>
          </p:nvSpPr>
          <p:spPr>
            <a:xfrm>
              <a:off x="10389314" y="2904028"/>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a:gradFill>
                  <a:gsLst>
                    <a:gs pos="2917">
                      <a:schemeClr val="tx1"/>
                    </a:gs>
                    <a:gs pos="30000">
                      <a:schemeClr val="tx1"/>
                    </a:gs>
                  </a:gsLst>
                  <a:lin ang="5400000" scaled="0"/>
                </a:gradFill>
              </a:endParaRPr>
            </a:p>
          </p:txBody>
        </p:sp>
        <p:sp>
          <p:nvSpPr>
            <p:cNvPr id="108" name="TextBox 107">
              <a:extLst>
                <a:ext uri="{FF2B5EF4-FFF2-40B4-BE49-F238E27FC236}">
                  <a16:creationId xmlns:a16="http://schemas.microsoft.com/office/drawing/2014/main" id="{0F76E913-6A3C-4112-AB00-56B1327CEB90}"/>
                </a:ext>
              </a:extLst>
            </p:cNvPr>
            <p:cNvSpPr txBox="1"/>
            <p:nvPr/>
          </p:nvSpPr>
          <p:spPr>
            <a:xfrm>
              <a:off x="7705725" y="2907328"/>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cxnSp>
          <p:nvCxnSpPr>
            <p:cNvPr id="92" name="Straight Arrow Connector 91">
              <a:extLst>
                <a:ext uri="{FF2B5EF4-FFF2-40B4-BE49-F238E27FC236}">
                  <a16:creationId xmlns:a16="http://schemas.microsoft.com/office/drawing/2014/main" id="{9D9DA6C2-AAAB-41F7-83BE-5A6776575252}"/>
                </a:ext>
              </a:extLst>
            </p:cNvPr>
            <p:cNvCxnSpPr>
              <a:cxnSpLocks/>
            </p:cNvCxnSpPr>
            <p:nvPr/>
          </p:nvCxnSpPr>
          <p:spPr>
            <a:xfrm>
              <a:off x="7269276" y="4499491"/>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109" name="TextBox 108">
              <a:extLst>
                <a:ext uri="{FF2B5EF4-FFF2-40B4-BE49-F238E27FC236}">
                  <a16:creationId xmlns:a16="http://schemas.microsoft.com/office/drawing/2014/main" id="{E876ECB3-1358-4C3A-AAFE-9B483589858B}"/>
                </a:ext>
              </a:extLst>
            </p:cNvPr>
            <p:cNvSpPr txBox="1"/>
            <p:nvPr/>
          </p:nvSpPr>
          <p:spPr>
            <a:xfrm>
              <a:off x="7705725" y="4345603"/>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pic>
          <p:nvPicPr>
            <p:cNvPr id="5" name="Graphic 4">
              <a:extLst>
                <a:ext uri="{FF2B5EF4-FFF2-40B4-BE49-F238E27FC236}">
                  <a16:creationId xmlns:a16="http://schemas.microsoft.com/office/drawing/2014/main" id="{1DDB7731-5BC9-40B8-A0AD-14D2E5A44E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5221" y="2688596"/>
              <a:ext cx="738641" cy="738641"/>
            </a:xfrm>
            <a:prstGeom prst="rect">
              <a:avLst/>
            </a:prstGeom>
          </p:spPr>
        </p:pic>
        <p:sp>
          <p:nvSpPr>
            <p:cNvPr id="61" name="TextBox 60">
              <a:extLst>
                <a:ext uri="{FF2B5EF4-FFF2-40B4-BE49-F238E27FC236}">
                  <a16:creationId xmlns:a16="http://schemas.microsoft.com/office/drawing/2014/main" id="{63C28286-62FA-456A-9AB2-AC2E954B9D6B}"/>
                </a:ext>
              </a:extLst>
            </p:cNvPr>
            <p:cNvSpPr txBox="1"/>
            <p:nvPr/>
          </p:nvSpPr>
          <p:spPr>
            <a:xfrm>
              <a:off x="10384149" y="4338317"/>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a:gradFill>
                  <a:gsLst>
                    <a:gs pos="2917">
                      <a:schemeClr val="tx1"/>
                    </a:gs>
                    <a:gs pos="30000">
                      <a:schemeClr val="tx1"/>
                    </a:gs>
                  </a:gsLst>
                  <a:lin ang="5400000" scaled="0"/>
                </a:gradFill>
              </a:endParaRPr>
            </a:p>
          </p:txBody>
        </p:sp>
        <p:pic>
          <p:nvPicPr>
            <p:cNvPr id="62" name="Graphic 61">
              <a:extLst>
                <a:ext uri="{FF2B5EF4-FFF2-40B4-BE49-F238E27FC236}">
                  <a16:creationId xmlns:a16="http://schemas.microsoft.com/office/drawing/2014/main" id="{8F825FA1-F399-4894-9B76-0FFAEB0781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0056" y="4122885"/>
              <a:ext cx="738641" cy="738641"/>
            </a:xfrm>
            <a:prstGeom prst="rect">
              <a:avLst/>
            </a:prstGeom>
          </p:spPr>
        </p:pic>
      </p:grpSp>
    </p:spTree>
    <p:custDataLst>
      <p:tags r:id="rId1"/>
    </p:custDataLst>
    <p:extLst>
      <p:ext uri="{BB962C8B-B14F-4D97-AF65-F5344CB8AC3E}">
        <p14:creationId xmlns:p14="http://schemas.microsoft.com/office/powerpoint/2010/main" val="1408211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7ABCC7-7172-4CAB-BF21-BF6D163E3EF5}">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218D859A-6CFC-4552-AC87-EE6D262A2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BC9E02-226C-4B0B-B481-A8438414A5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12512</Words>
  <Application>Microsoft Office PowerPoint</Application>
  <PresentationFormat>Widescreen</PresentationFormat>
  <Paragraphs>978</Paragraphs>
  <Slides>52</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Consolas</vt:lpstr>
      <vt:lpstr>Segoe UI</vt:lpstr>
      <vt:lpstr>Segoe UI Light</vt:lpstr>
      <vt:lpstr>Segoe UI Semibold</vt:lpstr>
      <vt:lpstr>Segoe UI Semilight</vt:lpstr>
      <vt:lpstr>Wingdings</vt:lpstr>
      <vt:lpstr>WHITE TEMPLATE</vt:lpstr>
      <vt:lpstr>Module 10: Develop event-based solutions</vt:lpstr>
      <vt:lpstr>Topics</vt:lpstr>
      <vt:lpstr>Lesson 01: Azure Event Grid</vt:lpstr>
      <vt:lpstr>Event-driven architecture</vt:lpstr>
      <vt:lpstr>Event-driven architecture (Continued)</vt:lpstr>
      <vt:lpstr>Azure Event Grid</vt:lpstr>
      <vt:lpstr>Sources and handlers</vt:lpstr>
      <vt:lpstr>Event Grid concepts</vt:lpstr>
      <vt:lpstr>Event Grid concepts (cont.)</vt:lpstr>
      <vt:lpstr>Schema</vt:lpstr>
      <vt:lpstr>Schema – Azure Blob storage event</vt:lpstr>
      <vt:lpstr>Schema – event properties</vt:lpstr>
      <vt:lpstr>Security</vt:lpstr>
      <vt:lpstr>Filtering</vt:lpstr>
      <vt:lpstr>Filtering (continued)</vt:lpstr>
      <vt:lpstr>Authoring custom events</vt:lpstr>
      <vt:lpstr>Authoring custom events (continued)</vt:lpstr>
      <vt:lpstr>Event domains</vt:lpstr>
      <vt:lpstr>Demonstration: Route custom events to a web endpoint by using Azure Command-Line Interface (Azure CLI) commands and Event Grid</vt:lpstr>
      <vt:lpstr>Lesson 02: Azure Event Hubs</vt:lpstr>
      <vt:lpstr>Azure Event Hubs</vt:lpstr>
      <vt:lpstr>Event publishers</vt:lpstr>
      <vt:lpstr>Partitions</vt:lpstr>
      <vt:lpstr>Consumer groups</vt:lpstr>
      <vt:lpstr>Capture</vt:lpstr>
      <vt:lpstr>Integration with Kafka</vt:lpstr>
      <vt:lpstr>Event Hubs and Apache Kafka mapping</vt:lpstr>
      <vt:lpstr>Security model</vt:lpstr>
      <vt:lpstr>Creating a namespace manager by using the root key</vt:lpstr>
      <vt:lpstr>Creating a SAS key</vt:lpstr>
      <vt:lpstr>Creating Event Hubs by using the Azure CLI</vt:lpstr>
      <vt:lpstr>Lesson 03: Azure Notification Hubs</vt:lpstr>
      <vt:lpstr>Push notifications</vt:lpstr>
      <vt:lpstr>Push notification service</vt:lpstr>
      <vt:lpstr>Notification Hubs</vt:lpstr>
      <vt:lpstr>Notification Hubs example</vt:lpstr>
      <vt:lpstr>Shared Access Signature (SAS) security</vt:lpstr>
      <vt:lpstr>Device registration</vt:lpstr>
      <vt:lpstr>Registration templates</vt:lpstr>
      <vt:lpstr>Notification payload example</vt:lpstr>
      <vt:lpstr>Registration template example</vt:lpstr>
      <vt:lpstr>Template expression language</vt:lpstr>
      <vt:lpstr>Template expression</vt:lpstr>
      <vt:lpstr>Tags</vt:lpstr>
      <vt:lpstr>Target device(s) by using a tag</vt:lpstr>
      <vt:lpstr>Tag expressions</vt:lpstr>
      <vt:lpstr>Tag expressions (continued)</vt:lpstr>
      <vt:lpstr>Tag expression example</vt:lpstr>
      <vt:lpstr>Comparing cloud messaging options</vt:lpstr>
      <vt:lpstr>Lab: Publishing and subscribing to Event Grid events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2020-06-11T18:11:19Z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9F58BAFF-A37F-44A6-8266-0F965B249735</vt:lpwstr>
  </property>
  <property fmtid="{D5CDD505-2E9C-101B-9397-08002B2CF9AE}" pid="3" name="ArticulatePath">
    <vt:lpwstr>AZ-204.10</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