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27.xml" ContentType="application/vnd.openxmlformats-officedocument.presentationml.tags+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34"/>
  </p:notesMasterIdLst>
  <p:sldIdLst>
    <p:sldId id="1873" r:id="rId6"/>
    <p:sldId id="4645" r:id="rId7"/>
    <p:sldId id="1888" r:id="rId8"/>
    <p:sldId id="1908" r:id="rId9"/>
    <p:sldId id="1909" r:id="rId10"/>
    <p:sldId id="1910" r:id="rId11"/>
    <p:sldId id="1924" r:id="rId12"/>
    <p:sldId id="1920" r:id="rId13"/>
    <p:sldId id="1874" r:id="rId14"/>
    <p:sldId id="1895" r:id="rId15"/>
    <p:sldId id="1923" r:id="rId16"/>
    <p:sldId id="1948" r:id="rId17"/>
    <p:sldId id="1889" r:id="rId18"/>
    <p:sldId id="1912" r:id="rId19"/>
    <p:sldId id="1946" r:id="rId20"/>
    <p:sldId id="1918" r:id="rId21"/>
    <p:sldId id="1919" r:id="rId22"/>
    <p:sldId id="1906" r:id="rId23"/>
    <p:sldId id="1913" r:id="rId24"/>
    <p:sldId id="1947" r:id="rId25"/>
    <p:sldId id="1925" r:id="rId26"/>
    <p:sldId id="1914" r:id="rId27"/>
    <p:sldId id="1917" r:id="rId28"/>
    <p:sldId id="1915" r:id="rId29"/>
    <p:sldId id="1916" r:id="rId30"/>
    <p:sldId id="4643" r:id="rId31"/>
    <p:sldId id="4644" r:id="rId32"/>
    <p:sldId id="1872"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5"/>
          </p14:sldIdLst>
        </p14:section>
        <p14:section name="Lesson 01: Azure Cache for Redis" id="{389231A9-C1FE-4381-AE34-D4265184C037}">
          <p14:sldIdLst>
            <p14:sldId id="1888"/>
            <p14:sldId id="1908"/>
            <p14:sldId id="1909"/>
            <p14:sldId id="1910"/>
            <p14:sldId id="1924"/>
            <p14:sldId id="1920"/>
            <p14:sldId id="1874"/>
            <p14:sldId id="1895"/>
            <p14:sldId id="1923"/>
            <p14:sldId id="1948"/>
          </p14:sldIdLst>
        </p14:section>
        <p14:section name="Lesson 02: Develop for storage on CDNs" id="{E0BC775F-57A3-4DED-8D0F-041B6970F536}">
          <p14:sldIdLst>
            <p14:sldId id="1889"/>
            <p14:sldId id="1912"/>
            <p14:sldId id="1946"/>
            <p14:sldId id="1918"/>
            <p14:sldId id="1919"/>
            <p14:sldId id="1906"/>
            <p14:sldId id="1913"/>
            <p14:sldId id="1947"/>
            <p14:sldId id="1925"/>
            <p14:sldId id="1914"/>
            <p14:sldId id="1917"/>
            <p14:sldId id="1915"/>
            <p14:sldId id="1916"/>
          </p14:sldIdLst>
        </p14:section>
        <p14:section name="Lab" id="{9716F6E3-5ADA-4F29-A1B0-E9930B7E2437}">
          <p14:sldIdLst>
            <p14:sldId id="4643"/>
            <p14:sldId id="4644"/>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1F2BE0-6164-4BD0-A9C7-739028434DBC}" v="27" dt="2020-02-04T16:10:37.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60485" autoAdjust="0"/>
  </p:normalViewPr>
  <p:slideViewPr>
    <p:cSldViewPr snapToGrid="0">
      <p:cViewPr varScale="1">
        <p:scale>
          <a:sx n="62" d="100"/>
          <a:sy n="62" d="100"/>
        </p:scale>
        <p:origin x="2520"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1357865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connect to an Azure Cache for Redis instance, you'll need several pieces of information. Clients need the host name, port, and an access key for the cache. You can retrieve this information in the Azure portal through the </a:t>
            </a:r>
            <a:r>
              <a:rPr lang="en-US" sz="882" b="1" i="0" kern="1200" dirty="0">
                <a:solidFill>
                  <a:schemeClr val="tx1"/>
                </a:solidFill>
                <a:effectLst/>
                <a:latin typeface="Segoe UI Light" pitchFamily="34" charset="0"/>
                <a:ea typeface="+mn-ea"/>
                <a:cs typeface="+mn-cs"/>
              </a:rPr>
              <a:t>Settings &gt; Access Keys</a:t>
            </a:r>
            <a:r>
              <a:rPr lang="en-US" sz="882" b="0" i="0" kern="1200" dirty="0">
                <a:solidFill>
                  <a:schemeClr val="tx1"/>
                </a:solidFill>
                <a:effectLst/>
                <a:latin typeface="Segoe UI Light" pitchFamily="34" charset="0"/>
                <a:ea typeface="+mn-ea"/>
                <a:cs typeface="+mn-cs"/>
              </a:rPr>
              <a:t> page.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host name is the public internet address of your cache, which was created by using the name of the cache—for example, sportsresults.redis.cache.windows.net.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access key acts as a password for your cache. There are two keys created: primary and secondary. You can use either key, but two are provided in case you need to change the primary key. You can switch all of your clients to the secondary key, and regenerate the primary key. This would block any applications using the original primary key. Microsoft recommends periodically regenerating the keys, much as you would your personal passwords.</a:t>
            </a:r>
          </a:p>
          <a:p>
            <a:endParaRPr lang="en-US" sz="882" b="0" i="0" kern="1200" dirty="0">
              <a:solidFill>
                <a:schemeClr val="tx1"/>
              </a:solidFill>
              <a:effectLst/>
              <a:latin typeface="Segoe UI Light" pitchFamily="34" charset="0"/>
              <a:ea typeface="+mn-ea"/>
              <a:cs typeface="+mn-cs"/>
            </a:endParaRPr>
          </a:p>
          <a:p>
            <a:r>
              <a:rPr lang="en-US" b="1" dirty="0">
                <a:effectLst/>
              </a:rPr>
              <a:t>Note</a:t>
            </a:r>
            <a:r>
              <a:rPr lang="en-US" b="0" dirty="0">
                <a:effectLst/>
              </a:rPr>
              <a:t>:</a:t>
            </a:r>
            <a:r>
              <a:rPr lang="en-US" dirty="0">
                <a:effectLst/>
              </a:rPr>
              <a:t> Your access keys should be considered confidential information, so treat them as you would a password. Anyone who has an access key can perform any operation on your cache!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76596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content delivery network (CDN) is a distributed network of servers that can efficiently deliver web content to users. CDNs store cached content on edge servers that are close to users to minimize latency. These Edge servers are located in point-of-presence (POP) locations that are distributed throughout the globe.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619482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traditional internet distribution, a single server sends content to each end user. A CDN delivers content through a network of servers that are closer to end users.</a:t>
            </a:r>
          </a:p>
          <a:p>
            <a:endParaRPr lang="en-US" dirty="0"/>
          </a:p>
          <a:p>
            <a:pPr marL="171450" indent="-171450">
              <a:buFont typeface="Arial" panose="020B0604020202020204" pitchFamily="34" charset="0"/>
              <a:buChar char="•"/>
            </a:pPr>
            <a:r>
              <a:rPr lang="en-US" dirty="0"/>
              <a:t>Without a CDN, content delivery suffers, yielding a poor customer experience because of routing complications, traffic and congestion, the explosion of devices, network types, and richer, more sophisticated content.</a:t>
            </a:r>
          </a:p>
          <a:p>
            <a:pPr marL="171450" indent="-171450">
              <a:buFont typeface="Arial" panose="020B0604020202020204" pitchFamily="34" charset="0"/>
              <a:buChar char="•"/>
            </a:pPr>
            <a:r>
              <a:rPr lang="en-US" dirty="0"/>
              <a:t>Security threats start at the network layer, and attacks are increasing in scale and sophistication.</a:t>
            </a:r>
          </a:p>
          <a:p>
            <a:pPr marL="171450" indent="-171450">
              <a:buFont typeface="Arial" panose="020B0604020202020204" pitchFamily="34" charset="0"/>
              <a:buChar char="•"/>
            </a:pPr>
            <a:r>
              <a:rPr lang="en-US" dirty="0"/>
              <a:t>Many customers might feel that CDN isn’t worth the extra effort. They want to avoid multi-year contracts and added complexity.</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12282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Typical uses for a CDN include: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Delivering static resources, often from a website, for client applications. These resources can be images, style sheets, documents, files, client-side scripts, HTML pages, HTML fragments, or any other content that the server does not need to modify for each request.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Delivering public static and shared content to devices such as mobile phones and tablets.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Serving entire websites that consist of only public static content to clients without requiring any dedicated compute resources.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4929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Typical uses for a CDN include: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Streaming video files to client devices on demand, taking advantage of the low latency and reliable connectivity available from the globally located datacenters that offer CDN connections.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Supporting Internet of Things (IoT) solutions. The huge numbers of devices and appliances involved in an IoT solution can easily overwhelm an application if it has to distribute firmware updates directly to each device.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Coping with peaks and surges in demand without requiring the application to scale, avoiding the consequent increased running costs.</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67022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CDNs are typically used to deliver static content, such as images, style sheets, documents, client-side scripts, and HTML pages. The major advantages of using a CDN are lower latency and faster delivery of content to users—regardless of their geographical location in relation to the datacenter where the application is hosted. CDNs can also help to reduce the load on a web application, because the application does not have to service requests for the content that is hosted in the CDN.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6/11/2020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059863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the Azure Content Delivery Network (Azure CDN) is a global CDN solution for delivering high-bandwidth content that is hosted in Azure or in any other location. By using Azure CDN, you can cache publicly available objects loaded from Azure Blob Storage, a web application, a virtual machine, or any publicly accessible web server. Azure CDN can also accelerate dynamic content, which cannot be cached, by taking advantage of various network optimizations by using CDN POPs. An example is using route optimization to bypass Border Gateway Protocol (BGP).</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01439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Content Deliver CDN offers developers a global solution for rapidly delivering high-bandwidth content to users by caching their content at strategically placed physical nodes across the world. Azure CDN can also accelerate dynamic content, which cannot be cached, by leveraging various network optimizations by using CDN POPs. For example, route optimization to bypass Border Gateway Protocol (BGP).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04044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882" kern="1200" dirty="0">
                <a:solidFill>
                  <a:schemeClr val="tx1"/>
                </a:solidFill>
                <a:effectLst/>
                <a:latin typeface="Segoe UI Light" pitchFamily="34" charset="0"/>
                <a:ea typeface="+mn-ea"/>
                <a:cs typeface="+mn-cs"/>
              </a:rPr>
              <a:t>A user (Example User) requests a file (also called an </a:t>
            </a:r>
            <a:r>
              <a:rPr lang="en-US" sz="882" i="1" kern="1200" dirty="0">
                <a:solidFill>
                  <a:schemeClr val="tx1"/>
                </a:solidFill>
                <a:effectLst/>
                <a:latin typeface="Segoe UI Light" pitchFamily="34" charset="0"/>
                <a:ea typeface="+mn-ea"/>
                <a:cs typeface="+mn-cs"/>
              </a:rPr>
              <a:t>asset</a:t>
            </a:r>
            <a:r>
              <a:rPr lang="en-US" sz="882" kern="1200" dirty="0">
                <a:solidFill>
                  <a:schemeClr val="tx1"/>
                </a:solidFill>
                <a:effectLst/>
                <a:latin typeface="Segoe UI Light" pitchFamily="34" charset="0"/>
                <a:ea typeface="+mn-ea"/>
                <a:cs typeface="+mn-cs"/>
              </a:rPr>
              <a:t>) by using a URL with a special domain name, such as </a:t>
            </a:r>
            <a:r>
              <a:rPr lang="en-US" sz="882" i="1" kern="1200" dirty="0">
                <a:solidFill>
                  <a:schemeClr val="tx1"/>
                </a:solidFill>
                <a:effectLst/>
                <a:latin typeface="Segoe UI Light" pitchFamily="34" charset="0"/>
                <a:ea typeface="+mn-ea"/>
                <a:cs typeface="+mn-cs"/>
              </a:rPr>
              <a:t>endpoint name</a:t>
            </a:r>
            <a:r>
              <a:rPr lang="en-US" sz="882" b="1" kern="1200" dirty="0">
                <a:solidFill>
                  <a:schemeClr val="tx1"/>
                </a:solidFill>
                <a:effectLst/>
                <a:latin typeface="Segoe UI Light" pitchFamily="34" charset="0"/>
                <a:ea typeface="+mn-ea"/>
                <a:cs typeface="+mn-cs"/>
              </a:rPr>
              <a:t>.azureedge.net</a:t>
            </a:r>
            <a:r>
              <a:rPr lang="en-US" sz="882" kern="1200" dirty="0">
                <a:solidFill>
                  <a:schemeClr val="tx1"/>
                </a:solidFill>
                <a:effectLst/>
                <a:latin typeface="Segoe UI Light" pitchFamily="34" charset="0"/>
                <a:ea typeface="+mn-ea"/>
                <a:cs typeface="+mn-cs"/>
              </a:rPr>
              <a:t>. This name can be an endpoint hostname or a custom domain. The Domain Name System (DNS) routes the request to the best-performing POP location, which is usually the POP that is geographically closest to the user.</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If no Edge servers in the POP have the file in their cache, the POP requests the file from the origin server. The origin server can be an Azure web app, Azure cloud service, Azure storage account, or any publicly accessible web server.</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origin server returns the file to an Edge server in the POP.</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An Edge server in the POP caches the file and returns the file to the original requestor (Example User). The file remains cached on the Edge server in the POP until the Time to Live (TTL) specified by its HTTP headers expires. If the origin server didn't specify a TTL, the default TTL is seven days.</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Additional users can then request the same file by using the same URL that the original requestor (Example User) used, which can also be directed to the same POP.</a:t>
            </a:r>
          </a:p>
          <a:p>
            <a:pPr marL="228600" indent="-228600">
              <a:buFont typeface="+mj-lt"/>
              <a:buAutoNum type="arabicPeriod"/>
            </a:pPr>
            <a:r>
              <a:rPr lang="en-US" sz="882" kern="1200" dirty="0">
                <a:solidFill>
                  <a:schemeClr val="tx1"/>
                </a:solidFill>
                <a:effectLst/>
                <a:latin typeface="Segoe UI Light" pitchFamily="34" charset="0"/>
                <a:ea typeface="+mn-ea"/>
                <a:cs typeface="+mn-cs"/>
              </a:rPr>
              <a:t>If the TTL for the file hasn't expired, the POP Edge server returns the file directly from the cache. This process results in a faster, more responsive user experience.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6/11/2020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61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Command-Line Interface (Azure CLI) provides one of the most flexible methods to manage your Azure CDN profiles and endpoints. You can get started by listing all of your existing CDN profiles:</a:t>
            </a:r>
          </a:p>
          <a:p>
            <a:br>
              <a:rPr lang="en-US" dirty="0"/>
            </a:br>
            <a:r>
              <a:rPr lang="en-US" sz="882" b="0" i="0" kern="1200" dirty="0">
                <a:solidFill>
                  <a:schemeClr val="tx1"/>
                </a:solidFill>
                <a:effectLst/>
                <a:latin typeface="Segoe UI Light" pitchFamily="34" charset="0"/>
                <a:ea typeface="+mn-ea"/>
                <a:cs typeface="+mn-cs"/>
              </a:rPr>
              <a:t>This will globally list every CDN profile associated with your subscription. If you want to filter this list down to a specific resource group, you can use the --resource-group parameter.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create a new profile, you should use the new </a:t>
            </a:r>
            <a:r>
              <a:rPr lang="en-US" sz="882" b="1" i="0" kern="1200" dirty="0">
                <a:solidFill>
                  <a:schemeClr val="tx1"/>
                </a:solidFill>
                <a:effectLst/>
                <a:latin typeface="Segoe UI Light" pitchFamily="34" charset="0"/>
                <a:ea typeface="+mn-ea"/>
                <a:cs typeface="+mn-cs"/>
              </a:rPr>
              <a:t>create</a:t>
            </a:r>
            <a:r>
              <a:rPr lang="en-US" sz="882" b="0" i="0" kern="1200" dirty="0">
                <a:solidFill>
                  <a:schemeClr val="tx1"/>
                </a:solidFill>
                <a:effectLst/>
                <a:latin typeface="Segoe UI Light" pitchFamily="34" charset="0"/>
                <a:ea typeface="+mn-ea"/>
                <a:cs typeface="+mn-cs"/>
              </a:rPr>
              <a:t> verb for the </a:t>
            </a:r>
            <a:r>
              <a:rPr lang="en-US" sz="882" b="1" i="0" kern="1200" dirty="0">
                <a:solidFill>
                  <a:schemeClr val="tx1"/>
                </a:solidFill>
                <a:effectLst/>
                <a:latin typeface="Segoe UI Light" pitchFamily="34" charset="0"/>
                <a:ea typeface="+mn-ea"/>
                <a:cs typeface="+mn-cs"/>
              </a:rPr>
              <a:t>az cdn profile</a:t>
            </a:r>
            <a:r>
              <a:rPr lang="en-US" sz="882" b="0" i="0" kern="1200" dirty="0">
                <a:solidFill>
                  <a:schemeClr val="tx1"/>
                </a:solidFill>
                <a:effectLst/>
                <a:latin typeface="Segoe UI Light" pitchFamily="34" charset="0"/>
                <a:ea typeface="+mn-ea"/>
                <a:cs typeface="+mn-cs"/>
              </a:rPr>
              <a:t> command group.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the CDN will be created by using the standard tier and the Akamai provider. You can customize this further by using the --sku parameter and one of the following options: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Custom_Verizon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Premium_Verizon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Standard_Akamai</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Standard_ChinaCdn</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Standard_Verizon</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27302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created a new profile, you can use that profile to create an endpoint. Each endpoint requires you to specify a profile, a resource group, and an origin URL.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customize the endpoint further by assigning a custom domain to the CDN endpoint. This helps ensure that users observe only the domains you choose instead of the Azure CDN domains.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68138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Because a cached resource can potentially be out-of-date or stale (compared to the corresponding resource on the origin server), it is important for any caching mechanism to control when content is refreshed. To save time and bandwidth consumption, a cached resource is not compared to the version on the origin server every time it is accessed. Instead, as long as a cached resource is considered to be fresh, it is assumed to be the most current version and is sent directly to the client. A cached resource is considered to be fresh when its age is less than the age or period defined by a cache setting. For example, when a browser reloads a webpage, it verifies that each cached resource on your hard drive is fresh and loads it. If the resource is not fresh (stale), an up-to-date copy is loaded from the server.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Caching rules</a:t>
            </a:r>
          </a:p>
          <a:p>
            <a:r>
              <a:rPr lang="en-US" sz="882" b="0" i="0" kern="1200" dirty="0">
                <a:solidFill>
                  <a:schemeClr val="tx1"/>
                </a:solidFill>
                <a:effectLst/>
                <a:latin typeface="Segoe UI Light" pitchFamily="34" charset="0"/>
                <a:ea typeface="+mn-ea"/>
                <a:cs typeface="+mn-cs"/>
              </a:rPr>
              <a:t>Azure CDN caching rules specify cache expiration behavior both globally and with custom conditions. There are two types of caching rules: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Global caching rules</a:t>
            </a:r>
            <a:r>
              <a:rPr lang="en-US" sz="882" b="0" i="0" kern="1200" dirty="0">
                <a:solidFill>
                  <a:schemeClr val="tx1"/>
                </a:solidFill>
                <a:effectLst/>
                <a:latin typeface="Segoe UI Light" pitchFamily="34" charset="0"/>
                <a:ea typeface="+mn-ea"/>
                <a:cs typeface="+mn-cs"/>
              </a:rPr>
              <a:t>. You can set one global caching rule for each endpoint in your profile that affects all requests to the endpoint. The global caching rule overrides any HTTP cache-directive headers, if set.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caching rules</a:t>
            </a:r>
            <a:r>
              <a:rPr lang="en-US" sz="882" b="0" i="0" kern="1200" dirty="0">
                <a:solidFill>
                  <a:schemeClr val="tx1"/>
                </a:solidFill>
                <a:effectLst/>
                <a:latin typeface="Segoe UI Light" pitchFamily="34" charset="0"/>
                <a:ea typeface="+mn-ea"/>
                <a:cs typeface="+mn-cs"/>
              </a:rPr>
              <a:t>. You can set one or more custom caching rules for each endpoint in your profile. Custom caching rules match specific paths and file extensions, are processed in order, and override the global caching rule, if set.</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global and custom caching rules, you can specify the cache expiration duration in days, hours, minutes, and seconds.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57961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CLI provides a special purge verb that will unpublish cached assets from an endpoint. This is very useful if you have an application scenario where a large amount of data is invalidated and should be updated in the cache. To unpublish assets, you must specify either a file path, a wildcard directory, or both.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also preload assets into an endpoint. This is useful for scenarios where your application creates a large number of assets, and you want to improve the user experience by prepopulating the cache before any actual requests occur.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997758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marketing organization has been tasked with building a website landing page to host content about an upcoming edX course.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While designing the website, your team decided that multimedia videos and image content would be the ideal way to convey your marketing message.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The website is already completed and available using a Docker container, and your team also decided that it would like to use a content delivery network (CDN) to improve the performance of the images, the videos, and the website itself.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have been tasked with using Microsoft Azure Content Delivery Network to improve the performance of both standard and streamed content on the website.</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28</a:t>
            </a:fld>
            <a:endParaRPr lang="en-US" dirty="0"/>
          </a:p>
        </p:txBody>
      </p:sp>
    </p:spTree>
    <p:extLst>
      <p:ext uri="{BB962C8B-B14F-4D97-AF65-F5344CB8AC3E}">
        <p14:creationId xmlns:p14="http://schemas.microsoft.com/office/powerpoint/2010/main" val="195570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is typically used as a cache to improve the performance and scalability of systems that rely heavily on backend data stores. Performance is improved by temporarily copying frequently accessed data to fast storage located close to the application.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Data in Redis is stored in </a:t>
            </a:r>
            <a:r>
              <a:rPr lang="en-US" sz="882" b="1" i="1"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and </a:t>
            </a:r>
            <a:r>
              <a:rPr lang="en-US" sz="882" b="1" i="1" kern="1200" dirty="0">
                <a:solidFill>
                  <a:schemeClr val="tx1"/>
                </a:solidFill>
                <a:effectLst/>
                <a:latin typeface="Segoe UI Light" pitchFamily="34" charset="0"/>
                <a:ea typeface="+mn-ea"/>
                <a:cs typeface="+mn-cs"/>
              </a:rPr>
              <a:t>clusters</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are a space in Redis where your data is stored.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Clusters</a:t>
            </a:r>
            <a:r>
              <a:rPr lang="en-US" sz="882" b="0" i="0" kern="1200" dirty="0">
                <a:solidFill>
                  <a:schemeClr val="tx1"/>
                </a:solidFill>
                <a:effectLst/>
                <a:latin typeface="Segoe UI Light" pitchFamily="34" charset="0"/>
                <a:ea typeface="+mn-ea"/>
                <a:cs typeface="+mn-cs"/>
              </a:rPr>
              <a:t> are sets of three or more nodes your dataset is split across. Clusters are useful because your operations will continue if a node fails or is unable to communicate to the rest of the cluster.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41232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supports a variety of data types, all oriented around binary safe strings. This means that you can use any binary sequence for a value, from a string like "i-love-rocky-road" to the contents of an image file. An empty string is also a valid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Here’s a list of the most common data types: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Binary-safe strings (most common)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Lists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Unordered sets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Hashes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Sorted sets of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Maps of strings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data value is associated to a key that can be used to look up the value from the cache. Redis works best with smaller values (100k or less), so consider chopping up bigger data into multiple keys. Storing larger values is possible (up to 500 MB), but increases network latency and can cause caching and out-of-memory issues if the cache isn't configured to expire old values.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5239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keys are also binary safe strings. Here are some guidelines for choosing keys: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Avoid long keys. They take up more memory and require longer lookup times because they have to be compared byte-by-byte. If you want to use a binary blob as the key, generate a unique hash and use that as the key instead. The maximum size of a key is 512 MB, but you should never use a key that size.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keys that can identify the data. For example, "sport:football;date:2008-02-02" would be a better key than "fb:8-2-2". The former is more readable and the extra size is negligible. Find the balance between size and readability.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a convention. A good one is "object:id", as in "sport:football".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2259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Redis supports a set of known commands. A command is typically issued as </a:t>
            </a:r>
            <a:r>
              <a:rPr lang="en-US" sz="882" b="1" i="0" kern="1200" dirty="0">
                <a:solidFill>
                  <a:schemeClr val="tx1"/>
                </a:solidFill>
                <a:effectLst/>
                <a:latin typeface="Segoe UI Light" pitchFamily="34" charset="0"/>
                <a:ea typeface="+mn-ea"/>
                <a:cs typeface="+mn-cs"/>
              </a:rPr>
              <a:t>COMMAND</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parameter1 parameter2 parameter3</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Here are some common commands that you can use:</a:t>
            </a:r>
          </a:p>
          <a:p>
            <a:endParaRPr lang="en-US" sz="882" b="0" i="0" kern="1200" dirty="0">
              <a:solidFill>
                <a:schemeClr val="tx1"/>
              </a:solidFill>
              <a:effectLst/>
              <a:latin typeface="Segoe UI Light" pitchFamily="34" charset="0"/>
              <a:ea typeface="+mn-ea"/>
              <a:cs typeface="+mn-cs"/>
            </a:endParaRPr>
          </a:p>
          <a:p>
            <a:r>
              <a:rPr lang="en-US" b="1" dirty="0"/>
              <a:t>Command		Description</a:t>
            </a:r>
          </a:p>
          <a:p>
            <a:r>
              <a:rPr lang="en-US" dirty="0">
                <a:effectLst/>
              </a:rPr>
              <a:t>Ping		Pings the server. Returns "PONG".</a:t>
            </a:r>
          </a:p>
          <a:p>
            <a:r>
              <a:rPr lang="en-US" dirty="0">
                <a:effectLst/>
              </a:rPr>
              <a:t>set [key] [value]	Sets a key/value in the cache. Returns "OK" on success.</a:t>
            </a:r>
          </a:p>
          <a:p>
            <a:r>
              <a:rPr lang="en-US" dirty="0">
                <a:effectLst/>
              </a:rPr>
              <a:t>get [key]		Gets a value from the cache.</a:t>
            </a:r>
          </a:p>
          <a:p>
            <a:r>
              <a:rPr lang="en-US" dirty="0">
                <a:effectLst/>
              </a:rPr>
              <a:t>exists [key]		Returns '1' if the </a:t>
            </a:r>
            <a:r>
              <a:rPr lang="en-US" b="1" dirty="0">
                <a:effectLst/>
              </a:rPr>
              <a:t>key</a:t>
            </a:r>
            <a:r>
              <a:rPr lang="en-US" dirty="0">
                <a:effectLst/>
              </a:rPr>
              <a:t> exists in the cache, '0' if it doesn’t.</a:t>
            </a:r>
          </a:p>
          <a:p>
            <a:r>
              <a:rPr lang="en-US" dirty="0">
                <a:effectLst/>
              </a:rPr>
              <a:t>type [key]		Returns the type associated to the value for the given </a:t>
            </a:r>
            <a:r>
              <a:rPr lang="en-US" b="1" dirty="0">
                <a:effectLst/>
              </a:rPr>
              <a:t>key</a:t>
            </a:r>
            <a:r>
              <a:rPr lang="en-US" dirty="0">
                <a:effectLst/>
              </a:rPr>
              <a:t>.</a:t>
            </a:r>
          </a:p>
          <a:p>
            <a:r>
              <a:rPr lang="en-US" dirty="0">
                <a:effectLst/>
              </a:rPr>
              <a:t>incr [key]		Increments the given value associated with </a:t>
            </a:r>
            <a:r>
              <a:rPr lang="en-US" b="1" dirty="0">
                <a:effectLst/>
              </a:rPr>
              <a:t>key</a:t>
            </a:r>
            <a:r>
              <a:rPr lang="en-US" dirty="0">
                <a:effectLst/>
              </a:rPr>
              <a:t> by '1'. The value must be an integer or double value. This returns the new value.</a:t>
            </a:r>
          </a:p>
          <a:p>
            <a:r>
              <a:rPr lang="en-US" dirty="0">
                <a:effectLst/>
              </a:rPr>
              <a:t>incrby [key] [amount]	Increments the given value associated with </a:t>
            </a:r>
            <a:r>
              <a:rPr lang="en-US" b="1" dirty="0">
                <a:effectLst/>
              </a:rPr>
              <a:t>key</a:t>
            </a:r>
            <a:r>
              <a:rPr lang="en-US" dirty="0">
                <a:effectLst/>
              </a:rPr>
              <a:t> by the specified amount. The value must be an integer or double value. This returns the new value.</a:t>
            </a:r>
          </a:p>
          <a:p>
            <a:r>
              <a:rPr lang="en-US" dirty="0">
                <a:effectLst/>
              </a:rPr>
              <a:t>del [key]		Deletes the value associated with the </a:t>
            </a:r>
            <a:r>
              <a:rPr lang="en-US" b="1" dirty="0">
                <a:effectLst/>
              </a:rPr>
              <a:t>key</a:t>
            </a:r>
            <a:r>
              <a:rPr lang="en-US" dirty="0">
                <a:effectLst/>
              </a:rPr>
              <a:t>.</a:t>
            </a:r>
          </a:p>
          <a:p>
            <a:r>
              <a:rPr lang="en-US" dirty="0">
                <a:effectLst/>
              </a:rPr>
              <a:t>Flushdb		Deletes </a:t>
            </a:r>
            <a:r>
              <a:rPr lang="en-US" i="1" dirty="0">
                <a:effectLst/>
              </a:rPr>
              <a:t>all</a:t>
            </a:r>
            <a:r>
              <a:rPr lang="en-US" dirty="0">
                <a:effectLst/>
              </a:rPr>
              <a:t> keys and values in the database.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75311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Cache for Redis is based on the popular software Redis. With Azure Cache for Redis, the fast storage commonly associated with Redis is located in-memory with Azure Cache for Redis instead of being loaded from disk by a database.</a:t>
            </a:r>
          </a:p>
          <a:p>
            <a:endParaRPr lang="en-US" dirty="0"/>
          </a:p>
          <a:p>
            <a:r>
              <a:rPr lang="en-US" sz="882" b="0" i="0" kern="1200" dirty="0">
                <a:solidFill>
                  <a:schemeClr val="tx1"/>
                </a:solidFill>
                <a:effectLst/>
                <a:latin typeface="Segoe UI Light" pitchFamily="34" charset="0"/>
                <a:ea typeface="+mn-ea"/>
                <a:cs typeface="+mn-cs"/>
              </a:rPr>
              <a:t>Application performance is improved by taking advantage of the low-latency, high-throughput performance of the Redis engine.</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Azure Cache for Redis gives you access to a secure, dedicated Azure Cache for Redis, managed by Microsoft, hosted within Azure, and accessible to any application within or outside of Azure.</a:t>
            </a:r>
          </a:p>
          <a:p>
            <a:endParaRPr lang="en-US" dirty="0"/>
          </a:p>
          <a:p>
            <a:r>
              <a:rPr lang="en-US" sz="882" b="0" i="0" kern="1200" dirty="0">
                <a:solidFill>
                  <a:schemeClr val="tx1"/>
                </a:solidFill>
                <a:effectLst/>
                <a:latin typeface="Segoe UI Light" pitchFamily="34" charset="0"/>
                <a:ea typeface="+mn-ea"/>
                <a:cs typeface="+mn-cs"/>
              </a:rPr>
              <a:t>There are three pricing tiers available for an Azure Cache for Redis.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Basic cache ideal for development/testing. Is limited to a single server, 53 GB of memory, and 20,000 connections. There is no SLA for this service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Production cache, which supports replication and includes an 99.99% SLA. It supports two servers (primary/secondary), and has the same memory/connection limits as the Basic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Enterprise tier, which builds on the Standard tier and includes persistence, clustering, and scale-out cache support. This is the highest performing tier with up to 530 GB of memory and 40,000 simultaneous connections.</a:t>
            </a:r>
          </a:p>
          <a:p>
            <a:r>
              <a:rPr lang="en-US" sz="882" b="0" i="0" kern="1200" dirty="0">
                <a:solidFill>
                  <a:schemeClr val="tx1"/>
                </a:solidFill>
                <a:effectLst/>
                <a:latin typeface="Segoe UI Light" pitchFamily="34" charset="0"/>
                <a:ea typeface="+mn-ea"/>
                <a:cs typeface="+mn-cs"/>
              </a:rPr>
              <a:t>You can control the amount of cache memory available on each tier—this is selected by choosing a cache level from C0-C6 for Basic/Standard and P0-P4 for Premium.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7063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Cache for Redis can also be used as an in-memory data structure store, a distributed non-relational database, and a message broker.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Because a database can be large, loading an entire database into a cache is not a recommended approach. It is common to use the </a:t>
            </a:r>
            <a:r>
              <a:rPr lang="en-US" sz="882" b="0" i="0" u="none" strike="noStrike" kern="1200" dirty="0">
                <a:solidFill>
                  <a:schemeClr val="tx1"/>
                </a:solidFill>
                <a:effectLst/>
                <a:latin typeface="Segoe UI Light" pitchFamily="34" charset="0"/>
                <a:ea typeface="+mn-ea"/>
                <a:cs typeface="+mn-cs"/>
              </a:rPr>
              <a:t>cache-aside</a:t>
            </a:r>
            <a:r>
              <a:rPr lang="en-US" sz="882" b="0" i="0" kern="1200" dirty="0">
                <a:solidFill>
                  <a:schemeClr val="tx1"/>
                </a:solidFill>
                <a:effectLst/>
                <a:latin typeface="Segoe UI Light" pitchFamily="34" charset="0"/>
                <a:ea typeface="+mn-ea"/>
                <a:cs typeface="+mn-cs"/>
              </a:rPr>
              <a:t> pattern to load data items into the cache only as needed. When the system makes changes to the back-end data, it can at that time also update the cache, which is distributed with other clients. Additionally, the system can set an expiration on data items, or use an eviction policy to cause data updates to be reloaded into the cache.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6/11/2020 12:20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55010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Name</a:t>
            </a:r>
          </a:p>
          <a:p>
            <a:r>
              <a:rPr lang="en-US" sz="882" b="0" i="0" kern="1200" dirty="0">
                <a:solidFill>
                  <a:schemeClr val="tx1"/>
                </a:solidFill>
                <a:effectLst/>
                <a:latin typeface="Segoe UI Light" pitchFamily="34" charset="0"/>
                <a:ea typeface="+mn-ea"/>
                <a:cs typeface="+mn-cs"/>
              </a:rPr>
              <a:t>The Redis cache will need a globally unique name. The name has to be unique within Azure because it is used to generate a public-facing URL to connect and communicate with the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name must be between 1 and 63 characters, composed of numbers, letters, and the '-' character. The cache name can't start or end with the '-' character, and consecutive '-' characters aren't valid.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Resource Group</a:t>
            </a:r>
          </a:p>
          <a:p>
            <a:r>
              <a:rPr lang="en-US" sz="882" b="0" i="0" kern="1200" dirty="0">
                <a:solidFill>
                  <a:schemeClr val="tx1"/>
                </a:solidFill>
                <a:effectLst/>
                <a:latin typeface="Segoe UI Light" pitchFamily="34" charset="0"/>
                <a:ea typeface="+mn-ea"/>
                <a:cs typeface="+mn-cs"/>
              </a:rPr>
              <a:t>The Azure Cache for Redis is a managed resource and needs a resource group owner. You can either create a new resource group, or use an existing one in a subscription you are part of.</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Location</a:t>
            </a:r>
          </a:p>
          <a:p>
            <a:r>
              <a:rPr lang="en-US" sz="882" b="0" i="0" kern="1200" dirty="0">
                <a:solidFill>
                  <a:schemeClr val="tx1"/>
                </a:solidFill>
                <a:effectLst/>
                <a:latin typeface="Segoe UI Light" pitchFamily="34" charset="0"/>
                <a:ea typeface="+mn-ea"/>
                <a:cs typeface="+mn-cs"/>
              </a:rPr>
              <a:t>You will need to decide where the Redis cache will be physically located by selecting an Azure region. You should always place your cache instance and your application in the same region. Connecting to a cache in a different region can significantly increase latency and reduce reliability. If you are connecting to the cache outside of Azure, then select a location close to where the application consuming the data is running.</a:t>
            </a:r>
          </a:p>
          <a:p>
            <a:endParaRPr lang="en-US" b="1" dirty="0"/>
          </a:p>
          <a:p>
            <a:r>
              <a:rPr lang="en-US" b="1" dirty="0"/>
              <a:t>Pricing Tiers</a:t>
            </a:r>
          </a:p>
          <a:p>
            <a:r>
              <a:rPr lang="en-US" sz="882" b="0" i="0" kern="1200" dirty="0">
                <a:solidFill>
                  <a:schemeClr val="tx1"/>
                </a:solidFill>
                <a:effectLst/>
                <a:latin typeface="Segoe UI Light" pitchFamily="34" charset="0"/>
                <a:ea typeface="+mn-ea"/>
                <a:cs typeface="+mn-cs"/>
              </a:rPr>
              <a:t>There are three pricing tiers available for an Azure Cache for Redis.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Basic cache ideal for development/testing. Is limited to a single server, 53 GB of memory, and 20,000 connections. There is no SLA for this service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Production cache that supports replication and includes an 99.99% SLA. It supports two servers (primary/secondary), and has the same memory/connection limits as the Basic tier.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Enterprise tier, which builds on the Standard tier and includes persistence, clustering, and scale-out cache support. This is the highest performing tier with up to 530 GB of memory and 40,000 simultaneous connections.</a:t>
            </a:r>
          </a:p>
          <a:p>
            <a:pPr marL="0" indent="0">
              <a:buFont typeface="Arial" panose="020B0604020202020204" pitchFamily="34" charset="0"/>
              <a:buNone/>
            </a:pPr>
            <a:r>
              <a:rPr lang="en-US" sz="882" b="0" i="0" kern="1200" dirty="0">
                <a:solidFill>
                  <a:schemeClr val="tx1"/>
                </a:solidFill>
                <a:effectLst/>
                <a:latin typeface="Segoe UI Light" pitchFamily="34" charset="0"/>
                <a:ea typeface="+mn-ea"/>
                <a:cs typeface="+mn-cs"/>
              </a:rPr>
              <a:t>You can control the amount of cache memory available on each tier—this is selected by choosing a cache level from C0-C6 for Basic/Standard and P0-P4 for Premium. </a:t>
            </a:r>
          </a:p>
          <a:p>
            <a:endParaRPr lang="en-US" dirty="0"/>
          </a:p>
          <a:p>
            <a:r>
              <a:rPr lang="en-US" sz="882" b="1" i="0" kern="1200" dirty="0">
                <a:solidFill>
                  <a:schemeClr val="tx1"/>
                </a:solidFill>
                <a:effectLst/>
                <a:latin typeface="Segoe UI Light" pitchFamily="34" charset="0"/>
                <a:ea typeface="+mn-ea"/>
                <a:cs typeface="+mn-cs"/>
              </a:rPr>
              <a:t>Virtual network support</a:t>
            </a:r>
          </a:p>
          <a:p>
            <a:r>
              <a:rPr lang="en-US" sz="882" b="0" i="0" kern="1200" dirty="0">
                <a:solidFill>
                  <a:schemeClr val="tx1"/>
                </a:solidFill>
                <a:effectLst/>
                <a:latin typeface="Segoe UI Light" pitchFamily="34" charset="0"/>
                <a:ea typeface="+mn-ea"/>
                <a:cs typeface="+mn-cs"/>
              </a:rPr>
              <a:t>If you create a premium tier Redis cache, you can deploy it to a virtual network in the cloud. Your cache will be available to only other virtual machines and applications in the same virtual network. This provides a higher level of security when your service and cache are both hosted in Azure, or are connected through an Azure virtual network VPN.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Clustering support</a:t>
            </a:r>
          </a:p>
          <a:p>
            <a:r>
              <a:rPr lang="en-US" sz="882" b="0" i="0" kern="1200" dirty="0">
                <a:solidFill>
                  <a:schemeClr val="tx1"/>
                </a:solidFill>
                <a:effectLst/>
                <a:latin typeface="Segoe UI Light" pitchFamily="34" charset="0"/>
                <a:ea typeface="+mn-ea"/>
                <a:cs typeface="+mn-cs"/>
              </a:rPr>
              <a:t>With a Premium-tier Redis cache, you can implement clustering to automatically split your dataset among multiple nodes. To implement clustering, you specify the number of shards to a maximum of 10. The cost incurred is the cost of the original node, multiplied by the number of shards.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33798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401873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361921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3403197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6676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244172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3831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18166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86788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88077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349800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15168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6577981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19898409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2064100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19051578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1635946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08026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510200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9738207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2715428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35218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916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86201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334298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86156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18362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64890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6817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19092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0043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41690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341609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29777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6043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37682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16547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81359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7765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17732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581138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2945917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 id="2147483740"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133188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7.svg"/><Relationship Id="rId2" Type="http://schemas.openxmlformats.org/officeDocument/2006/relationships/slideLayout" Target="../slideLayouts/slideLayout9.xml"/><Relationship Id="rId1" Type="http://schemas.openxmlformats.org/officeDocument/2006/relationships/tags" Target="../tags/tag15.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notesSlide" Target="../notesSlides/notesSlide16.xml"/><Relationship Id="rId7"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7.xml"/><Relationship Id="rId7" Type="http://schemas.openxmlformats.org/officeDocument/2006/relationships/image" Target="../media/image26.svg"/><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20.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32.png"/><Relationship Id="rId5" Type="http://schemas.openxmlformats.org/officeDocument/2006/relationships/image" Target="../media/image18.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0.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0.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0.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6.xml"/><Relationship Id="rId5" Type="http://schemas.openxmlformats.org/officeDocument/2006/relationships/chart" Target="../charts/chart1.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5.emf"/><Relationship Id="rId2" Type="http://schemas.openxmlformats.org/officeDocument/2006/relationships/slideLayout" Target="../slideLayouts/slideLayout39.xml"/><Relationship Id="rId1" Type="http://schemas.openxmlformats.org/officeDocument/2006/relationships/tags" Target="../tags/tag27.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8.xml"/><Relationship Id="rId7" Type="http://schemas.openxmlformats.org/officeDocument/2006/relationships/image" Target="../media/image9.svg"/><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317546"/>
            <a:ext cx="4167887" cy="2215991"/>
          </a:xfrm>
        </p:spPr>
        <p:txBody>
          <a:bodyPr/>
          <a:lstStyle/>
          <a:p>
            <a:r>
              <a:rPr lang="en-US" dirty="0"/>
              <a:t>Module 13: Integrate caching and content delivery within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2CBE-410C-4FE9-9594-8F0E9E699071}"/>
              </a:ext>
            </a:extLst>
          </p:cNvPr>
          <p:cNvSpPr>
            <a:spLocks noGrp="1"/>
          </p:cNvSpPr>
          <p:nvPr>
            <p:ph type="title"/>
          </p:nvPr>
        </p:nvSpPr>
        <p:spPr/>
        <p:txBody>
          <a:bodyPr/>
          <a:lstStyle/>
          <a:p>
            <a:r>
              <a:rPr lang="en-US" dirty="0"/>
              <a:t>Configuration</a:t>
            </a:r>
          </a:p>
        </p:txBody>
      </p:sp>
      <p:sp>
        <p:nvSpPr>
          <p:cNvPr id="3" name="Text Placeholder 2">
            <a:extLst>
              <a:ext uri="{FF2B5EF4-FFF2-40B4-BE49-F238E27FC236}">
                <a16:creationId xmlns:a16="http://schemas.microsoft.com/office/drawing/2014/main" id="{CD1AE6C8-7005-452E-8728-A06AF4751A20}"/>
              </a:ext>
            </a:extLst>
          </p:cNvPr>
          <p:cNvSpPr>
            <a:spLocks noGrp="1"/>
          </p:cNvSpPr>
          <p:nvPr>
            <p:ph type="body" sz="quarter" idx="10"/>
          </p:nvPr>
        </p:nvSpPr>
        <p:spPr>
          <a:xfrm>
            <a:off x="584200" y="1435497"/>
            <a:ext cx="11018520" cy="4019906"/>
          </a:xfrm>
        </p:spPr>
        <p:txBody>
          <a:bodyPr/>
          <a:lstStyle/>
          <a:p>
            <a:r>
              <a:rPr lang="en-US" dirty="0">
                <a:latin typeface="Segoe UI" panose="020B0502040204020203" pitchFamily="34" charset="0"/>
                <a:cs typeface="Segoe UI" panose="020B0502040204020203" pitchFamily="34" charset="0"/>
              </a:rPr>
              <a:t>There are several parameters that you will need to decide to configure the cache properly for your purposes:</a:t>
            </a:r>
          </a:p>
          <a:p>
            <a:pPr lvl="1"/>
            <a:r>
              <a:rPr lang="en-US" dirty="0">
                <a:latin typeface="Segoe UI" panose="020B0502040204020203" pitchFamily="34" charset="0"/>
                <a:cs typeface="Segoe UI" panose="020B0502040204020203" pitchFamily="34" charset="0"/>
              </a:rPr>
              <a:t>Name</a:t>
            </a:r>
          </a:p>
          <a:p>
            <a:pPr lvl="1"/>
            <a:r>
              <a:rPr lang="en-US" dirty="0">
                <a:latin typeface="Segoe UI" panose="020B0502040204020203" pitchFamily="34" charset="0"/>
                <a:cs typeface="Segoe UI" panose="020B0502040204020203" pitchFamily="34" charset="0"/>
              </a:rPr>
              <a:t>Resource Group</a:t>
            </a:r>
          </a:p>
          <a:p>
            <a:pPr lvl="1"/>
            <a:r>
              <a:rPr lang="en-US" dirty="0">
                <a:latin typeface="Segoe UI" panose="020B0502040204020203" pitchFamily="34" charset="0"/>
                <a:cs typeface="Segoe UI" panose="020B0502040204020203" pitchFamily="34" charset="0"/>
              </a:rPr>
              <a:t>Location</a:t>
            </a:r>
          </a:p>
          <a:p>
            <a:pPr lvl="1"/>
            <a:r>
              <a:rPr lang="en-US" dirty="0">
                <a:latin typeface="Segoe UI" panose="020B0502040204020203" pitchFamily="34" charset="0"/>
                <a:cs typeface="Segoe UI" panose="020B0502040204020203" pitchFamily="34" charset="0"/>
              </a:rPr>
              <a:t>Pricing tier</a:t>
            </a:r>
          </a:p>
          <a:p>
            <a:pPr lvl="1"/>
            <a:r>
              <a:rPr lang="en-US" dirty="0">
                <a:latin typeface="Segoe UI" panose="020B0502040204020203" pitchFamily="34" charset="0"/>
                <a:cs typeface="Segoe UI" panose="020B0502040204020203" pitchFamily="34" charset="0"/>
              </a:rPr>
              <a:t>Virtual network support</a:t>
            </a:r>
          </a:p>
          <a:p>
            <a:pPr lvl="1"/>
            <a:r>
              <a:rPr lang="en-US" dirty="0">
                <a:latin typeface="Segoe UI" panose="020B0502040204020203" pitchFamily="34" charset="0"/>
                <a:cs typeface="Segoe UI" panose="020B0502040204020203" pitchFamily="34" charset="0"/>
              </a:rPr>
              <a:t>Clustering support</a:t>
            </a:r>
          </a:p>
        </p:txBody>
      </p:sp>
    </p:spTree>
    <p:custDataLst>
      <p:tags r:id="rId1"/>
    </p:custDataLst>
    <p:extLst>
      <p:ext uri="{BB962C8B-B14F-4D97-AF65-F5344CB8AC3E}">
        <p14:creationId xmlns:p14="http://schemas.microsoft.com/office/powerpoint/2010/main" val="40030523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13F4-CD3B-403C-90EB-CCA8262A6778}"/>
              </a:ext>
            </a:extLst>
          </p:cNvPr>
          <p:cNvSpPr>
            <a:spLocks noGrp="1"/>
          </p:cNvSpPr>
          <p:nvPr>
            <p:ph type="title"/>
          </p:nvPr>
        </p:nvSpPr>
        <p:spPr>
          <a:xfrm>
            <a:off x="588263" y="457200"/>
            <a:ext cx="11018520" cy="553998"/>
          </a:xfrm>
        </p:spPr>
        <p:txBody>
          <a:bodyPr/>
          <a:lstStyle/>
          <a:p>
            <a:r>
              <a:rPr lang="en-US" dirty="0"/>
              <a:t>Accessing a Redis cache from a client</a:t>
            </a:r>
          </a:p>
        </p:txBody>
      </p:sp>
      <p:sp>
        <p:nvSpPr>
          <p:cNvPr id="3" name="Text Placeholder 2">
            <a:extLst>
              <a:ext uri="{FF2B5EF4-FFF2-40B4-BE49-F238E27FC236}">
                <a16:creationId xmlns:a16="http://schemas.microsoft.com/office/drawing/2014/main" id="{5DF67475-E3A4-44F8-8D8B-B0175217B07F}"/>
              </a:ext>
            </a:extLst>
          </p:cNvPr>
          <p:cNvSpPr>
            <a:spLocks noGrp="1"/>
          </p:cNvSpPr>
          <p:nvPr>
            <p:ph type="body" sz="quarter" idx="10"/>
          </p:nvPr>
        </p:nvSpPr>
        <p:spPr>
          <a:xfrm>
            <a:off x="584200" y="1435497"/>
            <a:ext cx="11018520" cy="2055947"/>
          </a:xfrm>
        </p:spPr>
        <p:txBody>
          <a:bodyPr/>
          <a:lstStyle/>
          <a:p>
            <a:r>
              <a:rPr lang="en-US" dirty="0">
                <a:latin typeface="+mn-lt"/>
              </a:rPr>
              <a:t>To connect from a client, you will need:</a:t>
            </a:r>
          </a:p>
          <a:p>
            <a:pPr lvl="1"/>
            <a:r>
              <a:rPr lang="en-US" dirty="0"/>
              <a:t>Host name</a:t>
            </a:r>
          </a:p>
          <a:p>
            <a:pPr lvl="1"/>
            <a:r>
              <a:rPr lang="en-US" dirty="0"/>
              <a:t>Port</a:t>
            </a:r>
          </a:p>
          <a:p>
            <a:pPr lvl="1"/>
            <a:r>
              <a:rPr lang="en-US" dirty="0"/>
              <a:t>Access key</a:t>
            </a:r>
          </a:p>
          <a:p>
            <a:r>
              <a:rPr lang="en-US" dirty="0">
                <a:latin typeface="+mn-lt"/>
              </a:rPr>
              <a:t>All this information is available on the Azure portal</a:t>
            </a:r>
          </a:p>
        </p:txBody>
      </p:sp>
    </p:spTree>
    <p:custDataLst>
      <p:tags r:id="rId1"/>
    </p:custDataLst>
    <p:extLst>
      <p:ext uri="{BB962C8B-B14F-4D97-AF65-F5344CB8AC3E}">
        <p14:creationId xmlns:p14="http://schemas.microsoft.com/office/powerpoint/2010/main" val="3867183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3893-27EA-442B-A71B-AC3EAED21A8E}"/>
              </a:ext>
            </a:extLst>
          </p:cNvPr>
          <p:cNvSpPr>
            <a:spLocks noGrp="1"/>
          </p:cNvSpPr>
          <p:nvPr>
            <p:ph type="title"/>
          </p:nvPr>
        </p:nvSpPr>
        <p:spPr>
          <a:xfrm>
            <a:off x="585216" y="2534625"/>
            <a:ext cx="9144000" cy="997196"/>
          </a:xfrm>
        </p:spPr>
        <p:txBody>
          <a:bodyPr/>
          <a:lstStyle/>
          <a:p>
            <a:r>
              <a:rPr lang="en-US" dirty="0"/>
              <a:t>Demonstration: Connecting an app to Azure Cache for Redis by using .NET</a:t>
            </a:r>
          </a:p>
        </p:txBody>
      </p:sp>
      <p:sp>
        <p:nvSpPr>
          <p:cNvPr id="3" name="Text Placeholder 2">
            <a:extLst>
              <a:ext uri="{FF2B5EF4-FFF2-40B4-BE49-F238E27FC236}">
                <a16:creationId xmlns:a16="http://schemas.microsoft.com/office/drawing/2014/main" id="{0A41EB35-C76C-4B06-8331-34B8BC031EE4}"/>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18975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Develop for storage on CDNs</a:t>
            </a:r>
          </a:p>
        </p:txBody>
      </p:sp>
    </p:spTree>
    <p:custDataLst>
      <p:tags r:id="rId1"/>
    </p:custDataLst>
    <p:extLst>
      <p:ext uri="{BB962C8B-B14F-4D97-AF65-F5344CB8AC3E}">
        <p14:creationId xmlns:p14="http://schemas.microsoft.com/office/powerpoint/2010/main" val="140153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B917-6662-4018-B2DE-E77BB4B27D26}"/>
              </a:ext>
            </a:extLst>
          </p:cNvPr>
          <p:cNvSpPr>
            <a:spLocks noGrp="1"/>
          </p:cNvSpPr>
          <p:nvPr>
            <p:ph type="title"/>
          </p:nvPr>
        </p:nvSpPr>
        <p:spPr/>
        <p:txBody>
          <a:bodyPr/>
          <a:lstStyle/>
          <a:p>
            <a:r>
              <a:rPr lang="en-US" dirty="0"/>
              <a:t>Content delivery networks (CDNs)</a:t>
            </a:r>
          </a:p>
        </p:txBody>
      </p:sp>
      <p:sp>
        <p:nvSpPr>
          <p:cNvPr id="3" name="Text Placeholder 2">
            <a:extLst>
              <a:ext uri="{FF2B5EF4-FFF2-40B4-BE49-F238E27FC236}">
                <a16:creationId xmlns:a16="http://schemas.microsoft.com/office/drawing/2014/main" id="{C308FB59-B34D-4CE9-B971-BC8C7CB96621}"/>
              </a:ext>
            </a:extLst>
          </p:cNvPr>
          <p:cNvSpPr>
            <a:spLocks noGrp="1"/>
          </p:cNvSpPr>
          <p:nvPr>
            <p:ph type="body" sz="quarter" idx="10"/>
          </p:nvPr>
        </p:nvSpPr>
        <p:spPr>
          <a:xfrm>
            <a:off x="590868" y="1447800"/>
            <a:ext cx="11018520" cy="2856167"/>
          </a:xfrm>
        </p:spPr>
        <p:txBody>
          <a:bodyPr/>
          <a:lstStyle/>
          <a:p>
            <a:r>
              <a:rPr lang="en-US" dirty="0">
                <a:latin typeface="+mn-lt"/>
              </a:rPr>
              <a:t>Distributed network of servers that can efficiently deliver web content to users</a:t>
            </a:r>
          </a:p>
          <a:p>
            <a:pPr lvl="1"/>
            <a:r>
              <a:rPr lang="en-US" dirty="0"/>
              <a:t>Stores cached content on edge servers that are close to users to minimize latency</a:t>
            </a:r>
          </a:p>
          <a:p>
            <a:pPr lvl="1"/>
            <a:r>
              <a:rPr lang="en-US" dirty="0"/>
              <a:t>Edge servers are located in point of presence (POP) locations that are distributed throughout the globe</a:t>
            </a:r>
          </a:p>
          <a:p>
            <a:r>
              <a:rPr lang="en-US" dirty="0">
                <a:latin typeface="+mn-lt"/>
              </a:rPr>
              <a:t>Typically used to deliver static content, such as images, style sheets, documents, client-side scripts, and HTML pages</a:t>
            </a:r>
          </a:p>
        </p:txBody>
      </p:sp>
    </p:spTree>
    <p:custDataLst>
      <p:tags r:id="rId1"/>
    </p:custDataLst>
    <p:extLst>
      <p:ext uri="{BB962C8B-B14F-4D97-AF65-F5344CB8AC3E}">
        <p14:creationId xmlns:p14="http://schemas.microsoft.com/office/powerpoint/2010/main" val="35962533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F7B7-D35B-4927-92AF-49CEF88A8E61}"/>
              </a:ext>
            </a:extLst>
          </p:cNvPr>
          <p:cNvSpPr>
            <a:spLocks noGrp="1"/>
          </p:cNvSpPr>
          <p:nvPr>
            <p:ph type="title"/>
          </p:nvPr>
        </p:nvSpPr>
        <p:spPr/>
        <p:txBody>
          <a:bodyPr/>
          <a:lstStyle/>
          <a:p>
            <a:r>
              <a:rPr lang="en-US" dirty="0"/>
              <a:t>Improving the client experience by using a CDN</a:t>
            </a:r>
          </a:p>
        </p:txBody>
      </p:sp>
      <p:grpSp>
        <p:nvGrpSpPr>
          <p:cNvPr id="121" name="Group 120" descr="The diagram depicts a content delivery network (CDN) between client devices and the services that they would normally access directly.">
            <a:extLst>
              <a:ext uri="{FF2B5EF4-FFF2-40B4-BE49-F238E27FC236}">
                <a16:creationId xmlns:a16="http://schemas.microsoft.com/office/drawing/2014/main" id="{AF67C8DC-C424-451B-98DA-EB77B2A68199}"/>
              </a:ext>
            </a:extLst>
          </p:cNvPr>
          <p:cNvGrpSpPr/>
          <p:nvPr/>
        </p:nvGrpSpPr>
        <p:grpSpPr>
          <a:xfrm>
            <a:off x="906467" y="1428750"/>
            <a:ext cx="10046549" cy="4840288"/>
            <a:chOff x="906467" y="1428750"/>
            <a:chExt cx="10046549" cy="4840288"/>
          </a:xfrm>
        </p:grpSpPr>
        <p:cxnSp>
          <p:nvCxnSpPr>
            <p:cNvPr id="5" name="Straight Connector 4">
              <a:extLst>
                <a:ext uri="{FF2B5EF4-FFF2-40B4-BE49-F238E27FC236}">
                  <a16:creationId xmlns:a16="http://schemas.microsoft.com/office/drawing/2014/main" id="{2759ACBF-3301-4C59-8A5C-0EDF047EE2EC}"/>
                </a:ext>
              </a:extLst>
            </p:cNvPr>
            <p:cNvCxnSpPr>
              <a:cxnSpLocks/>
              <a:stCxn id="18" idx="1"/>
              <a:endCxn id="21" idx="3"/>
            </p:cNvCxnSpPr>
            <p:nvPr/>
          </p:nvCxnSpPr>
          <p:spPr>
            <a:xfrm flipH="1" flipV="1">
              <a:off x="7916137" y="3820193"/>
              <a:ext cx="2395057" cy="751555"/>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65EF97E-E083-42C6-AE68-AA05842F5F02}"/>
                </a:ext>
              </a:extLst>
            </p:cNvPr>
            <p:cNvCxnSpPr>
              <a:cxnSpLocks/>
              <a:stCxn id="16" idx="1"/>
              <a:endCxn id="21" idx="3"/>
            </p:cNvCxnSpPr>
            <p:nvPr/>
          </p:nvCxnSpPr>
          <p:spPr>
            <a:xfrm flipH="1">
              <a:off x="7916137" y="3126040"/>
              <a:ext cx="2395057" cy="694153"/>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2269118-59CC-45D9-9D2A-4A30C9580695}"/>
                </a:ext>
              </a:extLst>
            </p:cNvPr>
            <p:cNvCxnSpPr>
              <a:cxnSpLocks/>
              <a:stCxn id="14" idx="1"/>
              <a:endCxn id="22" idx="3"/>
            </p:cNvCxnSpPr>
            <p:nvPr/>
          </p:nvCxnSpPr>
          <p:spPr>
            <a:xfrm flipH="1" flipV="1">
              <a:off x="7916137" y="5176731"/>
              <a:ext cx="2395057" cy="840726"/>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0B7D1A3-1B89-446B-90DB-F9E35FB038F4}"/>
                </a:ext>
              </a:extLst>
            </p:cNvPr>
            <p:cNvCxnSpPr>
              <a:cxnSpLocks/>
              <a:stCxn id="13" idx="1"/>
              <a:endCxn id="20" idx="3"/>
            </p:cNvCxnSpPr>
            <p:nvPr/>
          </p:nvCxnSpPr>
          <p:spPr>
            <a:xfrm flipH="1">
              <a:off x="7916137" y="1680332"/>
              <a:ext cx="2395057" cy="783324"/>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AA632E-F584-4556-94C6-FBC6AF349ED5}"/>
                </a:ext>
              </a:extLst>
            </p:cNvPr>
            <p:cNvCxnSpPr>
              <a:cxnSpLocks/>
              <a:stCxn id="17" idx="1"/>
              <a:endCxn id="21" idx="3"/>
            </p:cNvCxnSpPr>
            <p:nvPr/>
          </p:nvCxnSpPr>
          <p:spPr>
            <a:xfrm flipH="1" flipV="1">
              <a:off x="7916137" y="3820193"/>
              <a:ext cx="2395057" cy="28701"/>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8AE08C-E5B3-454A-90C0-43EFE81ADBD9}"/>
                </a:ext>
              </a:extLst>
            </p:cNvPr>
            <p:cNvCxnSpPr>
              <a:cxnSpLocks/>
              <a:stCxn id="19" idx="1"/>
              <a:endCxn id="22" idx="3"/>
            </p:cNvCxnSpPr>
            <p:nvPr/>
          </p:nvCxnSpPr>
          <p:spPr>
            <a:xfrm flipH="1" flipV="1">
              <a:off x="7916137" y="5176731"/>
              <a:ext cx="2395057" cy="117871"/>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AE4890A-E4C1-478D-B8E1-38C9247E1FD6}"/>
                </a:ext>
              </a:extLst>
            </p:cNvPr>
            <p:cNvCxnSpPr>
              <a:cxnSpLocks/>
              <a:stCxn id="15" idx="1"/>
              <a:endCxn id="20" idx="3"/>
            </p:cNvCxnSpPr>
            <p:nvPr/>
          </p:nvCxnSpPr>
          <p:spPr>
            <a:xfrm flipH="1">
              <a:off x="7916137" y="2403186"/>
              <a:ext cx="2395057" cy="60470"/>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94ED3B-E0FD-4C05-97C2-30BB9810FCBE}"/>
                </a:ext>
              </a:extLst>
            </p:cNvPr>
            <p:cNvCxnSpPr>
              <a:cxnSpLocks/>
            </p:cNvCxnSpPr>
            <p:nvPr/>
          </p:nvCxnSpPr>
          <p:spPr>
            <a:xfrm flipH="1">
              <a:off x="4280278" y="2386793"/>
              <a:ext cx="3115225" cy="1562889"/>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pic>
          <p:nvPicPr>
            <p:cNvPr id="13" name="Graphic 44">
              <a:extLst>
                <a:ext uri="{FF2B5EF4-FFF2-40B4-BE49-F238E27FC236}">
                  <a16:creationId xmlns:a16="http://schemas.microsoft.com/office/drawing/2014/main" id="{49F725E0-BB56-4E65-A4C1-9024653587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1428750"/>
              <a:ext cx="641822" cy="503163"/>
            </a:xfrm>
            <a:prstGeom prst="rect">
              <a:avLst/>
            </a:prstGeom>
          </p:spPr>
        </p:pic>
        <p:pic>
          <p:nvPicPr>
            <p:cNvPr id="14" name="Graphic 45">
              <a:extLst>
                <a:ext uri="{FF2B5EF4-FFF2-40B4-BE49-F238E27FC236}">
                  <a16:creationId xmlns:a16="http://schemas.microsoft.com/office/drawing/2014/main" id="{38986FE7-F0E7-4B35-B8A6-33CF7F74B4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5765875"/>
              <a:ext cx="641822" cy="503163"/>
            </a:xfrm>
            <a:prstGeom prst="rect">
              <a:avLst/>
            </a:prstGeom>
          </p:spPr>
        </p:pic>
        <p:pic>
          <p:nvPicPr>
            <p:cNvPr id="15" name="Graphic 46">
              <a:extLst>
                <a:ext uri="{FF2B5EF4-FFF2-40B4-BE49-F238E27FC236}">
                  <a16:creationId xmlns:a16="http://schemas.microsoft.com/office/drawing/2014/main" id="{2507032F-C76D-49F2-864A-2F39AAA7CF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2151604"/>
              <a:ext cx="641822" cy="503163"/>
            </a:xfrm>
            <a:prstGeom prst="rect">
              <a:avLst/>
            </a:prstGeom>
          </p:spPr>
        </p:pic>
        <p:pic>
          <p:nvPicPr>
            <p:cNvPr id="16" name="Graphic 47">
              <a:extLst>
                <a:ext uri="{FF2B5EF4-FFF2-40B4-BE49-F238E27FC236}">
                  <a16:creationId xmlns:a16="http://schemas.microsoft.com/office/drawing/2014/main" id="{EB6F6833-F1D2-4FC8-86DC-6E82B5D4AE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2874458"/>
              <a:ext cx="641822" cy="503163"/>
            </a:xfrm>
            <a:prstGeom prst="rect">
              <a:avLst/>
            </a:prstGeom>
          </p:spPr>
        </p:pic>
        <p:pic>
          <p:nvPicPr>
            <p:cNvPr id="17" name="Graphic 48">
              <a:extLst>
                <a:ext uri="{FF2B5EF4-FFF2-40B4-BE49-F238E27FC236}">
                  <a16:creationId xmlns:a16="http://schemas.microsoft.com/office/drawing/2014/main" id="{A9D8DDD1-F27B-4566-B75C-B53A3E0B0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3597312"/>
              <a:ext cx="641822" cy="503163"/>
            </a:xfrm>
            <a:prstGeom prst="rect">
              <a:avLst/>
            </a:prstGeom>
          </p:spPr>
        </p:pic>
        <p:pic>
          <p:nvPicPr>
            <p:cNvPr id="18" name="Graphic 49">
              <a:extLst>
                <a:ext uri="{FF2B5EF4-FFF2-40B4-BE49-F238E27FC236}">
                  <a16:creationId xmlns:a16="http://schemas.microsoft.com/office/drawing/2014/main" id="{D04B8EEB-A4CD-4443-A89B-5F88957874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4320166"/>
              <a:ext cx="641822" cy="503163"/>
            </a:xfrm>
            <a:prstGeom prst="rect">
              <a:avLst/>
            </a:prstGeom>
          </p:spPr>
        </p:pic>
        <p:pic>
          <p:nvPicPr>
            <p:cNvPr id="19" name="Graphic 50">
              <a:extLst>
                <a:ext uri="{FF2B5EF4-FFF2-40B4-BE49-F238E27FC236}">
                  <a16:creationId xmlns:a16="http://schemas.microsoft.com/office/drawing/2014/main" id="{24F1D96F-D953-42A4-9A10-059FE6C8E6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11194" y="5043020"/>
              <a:ext cx="641822" cy="503163"/>
            </a:xfrm>
            <a:prstGeom prst="rect">
              <a:avLst/>
            </a:prstGeom>
          </p:spPr>
        </p:pic>
        <p:pic>
          <p:nvPicPr>
            <p:cNvPr id="20" name="Graphic 51">
              <a:extLst>
                <a:ext uri="{FF2B5EF4-FFF2-40B4-BE49-F238E27FC236}">
                  <a16:creationId xmlns:a16="http://schemas.microsoft.com/office/drawing/2014/main" id="{0AF854F0-58CA-4937-B77B-A46784748A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07116" y="1878333"/>
              <a:ext cx="709021" cy="1170646"/>
            </a:xfrm>
            <a:prstGeom prst="rect">
              <a:avLst/>
            </a:prstGeom>
          </p:spPr>
        </p:pic>
        <p:pic>
          <p:nvPicPr>
            <p:cNvPr id="21" name="Graphic 52">
              <a:extLst>
                <a:ext uri="{FF2B5EF4-FFF2-40B4-BE49-F238E27FC236}">
                  <a16:creationId xmlns:a16="http://schemas.microsoft.com/office/drawing/2014/main" id="{152C52F0-EDFC-4469-BF21-92CF84F8A7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07116" y="3234870"/>
              <a:ext cx="709021" cy="1170646"/>
            </a:xfrm>
            <a:prstGeom prst="rect">
              <a:avLst/>
            </a:prstGeom>
          </p:spPr>
        </p:pic>
        <p:pic>
          <p:nvPicPr>
            <p:cNvPr id="22" name="Graphic 53">
              <a:extLst>
                <a:ext uri="{FF2B5EF4-FFF2-40B4-BE49-F238E27FC236}">
                  <a16:creationId xmlns:a16="http://schemas.microsoft.com/office/drawing/2014/main" id="{E8CE8094-4F82-46A6-8344-D8F7C2CE6A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07116" y="4591408"/>
              <a:ext cx="709021" cy="1170646"/>
            </a:xfrm>
            <a:prstGeom prst="rect">
              <a:avLst/>
            </a:prstGeom>
          </p:spPr>
        </p:pic>
        <p:cxnSp>
          <p:nvCxnSpPr>
            <p:cNvPr id="23" name="Straight Connector 22">
              <a:extLst>
                <a:ext uri="{FF2B5EF4-FFF2-40B4-BE49-F238E27FC236}">
                  <a16:creationId xmlns:a16="http://schemas.microsoft.com/office/drawing/2014/main" id="{B041EC44-FD25-4EA1-97FB-18C83B273F47}"/>
                </a:ext>
              </a:extLst>
            </p:cNvPr>
            <p:cNvCxnSpPr>
              <a:cxnSpLocks/>
              <a:stCxn id="21" idx="1"/>
            </p:cNvCxnSpPr>
            <p:nvPr/>
          </p:nvCxnSpPr>
          <p:spPr>
            <a:xfrm flipH="1">
              <a:off x="4280278" y="3820194"/>
              <a:ext cx="2926838" cy="129488"/>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42B85DD-B482-4D85-AC8D-0C4B2C4FFF02}"/>
                </a:ext>
              </a:extLst>
            </p:cNvPr>
            <p:cNvCxnSpPr>
              <a:cxnSpLocks/>
              <a:stCxn id="22" idx="1"/>
            </p:cNvCxnSpPr>
            <p:nvPr/>
          </p:nvCxnSpPr>
          <p:spPr>
            <a:xfrm flipH="1" flipV="1">
              <a:off x="4280278" y="3949681"/>
              <a:ext cx="2926838" cy="1227048"/>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4526F253-310E-47B7-8113-24D143C34C74}"/>
                </a:ext>
              </a:extLst>
            </p:cNvPr>
            <p:cNvSpPr/>
            <p:nvPr/>
          </p:nvSpPr>
          <p:spPr>
            <a:xfrm>
              <a:off x="1451624" y="4496430"/>
              <a:ext cx="182699" cy="184342"/>
            </a:xfrm>
            <a:custGeom>
              <a:avLst/>
              <a:gdLst>
                <a:gd name="connsiteX0" fmla="*/ 135944 w 118212"/>
                <a:gd name="connsiteY0" fmla="*/ 67972 h 118212"/>
                <a:gd name="connsiteX1" fmla="*/ 67972 w 118212"/>
                <a:gd name="connsiteY1" fmla="*/ 135944 h 118212"/>
                <a:gd name="connsiteX2" fmla="*/ 0 w 118212"/>
                <a:gd name="connsiteY2" fmla="*/ 67972 h 118212"/>
                <a:gd name="connsiteX3" fmla="*/ 67972 w 118212"/>
                <a:gd name="connsiteY3" fmla="*/ 0 h 118212"/>
                <a:gd name="connsiteX4" fmla="*/ 135944 w 118212"/>
                <a:gd name="connsiteY4" fmla="*/ 67972 h 118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12" h="118212">
                  <a:moveTo>
                    <a:pt x="135944" y="67972"/>
                  </a:moveTo>
                  <a:cubicBezTo>
                    <a:pt x="135944" y="106391"/>
                    <a:pt x="106391" y="135944"/>
                    <a:pt x="67972" y="135944"/>
                  </a:cubicBezTo>
                  <a:cubicBezTo>
                    <a:pt x="29553" y="135944"/>
                    <a:pt x="0" y="106391"/>
                    <a:pt x="0" y="67972"/>
                  </a:cubicBezTo>
                  <a:cubicBezTo>
                    <a:pt x="0" y="29553"/>
                    <a:pt x="29553" y="0"/>
                    <a:pt x="67972" y="0"/>
                  </a:cubicBezTo>
                  <a:cubicBezTo>
                    <a:pt x="106391" y="0"/>
                    <a:pt x="135944" y="29553"/>
                    <a:pt x="135944" y="67972"/>
                  </a:cubicBezTo>
                </a:path>
              </a:pathLst>
            </a:custGeom>
            <a:solidFill>
              <a:srgbClr val="1070C4"/>
            </a:solidFill>
            <a:ln w="29536"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23964F8C-681A-4D80-9B0A-494898890142}"/>
                </a:ext>
              </a:extLst>
            </p:cNvPr>
            <p:cNvSpPr/>
            <p:nvPr/>
          </p:nvSpPr>
          <p:spPr>
            <a:xfrm>
              <a:off x="1017712" y="2832743"/>
              <a:ext cx="3334275" cy="1705163"/>
            </a:xfrm>
            <a:custGeom>
              <a:avLst/>
              <a:gdLst>
                <a:gd name="connsiteX0" fmla="*/ 1962326 w 2157376"/>
                <a:gd name="connsiteY0" fmla="*/ 661988 h 1093462"/>
                <a:gd name="connsiteX1" fmla="*/ 1888443 w 2157376"/>
                <a:gd name="connsiteY1" fmla="*/ 676765 h 1093462"/>
                <a:gd name="connsiteX2" fmla="*/ 1903220 w 2157376"/>
                <a:gd name="connsiteY2" fmla="*/ 549687 h 1093462"/>
                <a:gd name="connsiteX3" fmla="*/ 1353532 w 2157376"/>
                <a:gd name="connsiteY3" fmla="*/ 0 h 1093462"/>
                <a:gd name="connsiteX4" fmla="*/ 806800 w 2157376"/>
                <a:gd name="connsiteY4" fmla="*/ 487625 h 1093462"/>
                <a:gd name="connsiteX5" fmla="*/ 611749 w 2157376"/>
                <a:gd name="connsiteY5" fmla="*/ 425564 h 1093462"/>
                <a:gd name="connsiteX6" fmla="*/ 274844 w 2157376"/>
                <a:gd name="connsiteY6" fmla="*/ 750647 h 1093462"/>
                <a:gd name="connsiteX7" fmla="*/ 186185 w 2157376"/>
                <a:gd name="connsiteY7" fmla="*/ 727005 h 1093462"/>
                <a:gd name="connsiteX8" fmla="*/ 0 w 2157376"/>
                <a:gd name="connsiteY8" fmla="*/ 913189 h 1093462"/>
                <a:gd name="connsiteX9" fmla="*/ 186185 w 2157376"/>
                <a:gd name="connsiteY9" fmla="*/ 1099373 h 1093462"/>
                <a:gd name="connsiteX10" fmla="*/ 1962326 w 2157376"/>
                <a:gd name="connsiteY10" fmla="*/ 1099373 h 1093462"/>
                <a:gd name="connsiteX11" fmla="*/ 2181019 w 2157376"/>
                <a:gd name="connsiteY11" fmla="*/ 880680 h 1093462"/>
                <a:gd name="connsiteX12" fmla="*/ 1962326 w 2157376"/>
                <a:gd name="connsiteY12" fmla="*/ 661988 h 109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7376" h="1093462">
                  <a:moveTo>
                    <a:pt x="1962326" y="661988"/>
                  </a:moveTo>
                  <a:cubicBezTo>
                    <a:pt x="1935728" y="661988"/>
                    <a:pt x="1909130" y="667899"/>
                    <a:pt x="1888443" y="676765"/>
                  </a:cubicBezTo>
                  <a:cubicBezTo>
                    <a:pt x="1897309" y="635390"/>
                    <a:pt x="1903220" y="594016"/>
                    <a:pt x="1903220" y="549687"/>
                  </a:cubicBezTo>
                  <a:cubicBezTo>
                    <a:pt x="1903220" y="245290"/>
                    <a:pt x="1657929" y="0"/>
                    <a:pt x="1353532" y="0"/>
                  </a:cubicBezTo>
                  <a:cubicBezTo>
                    <a:pt x="1069822" y="0"/>
                    <a:pt x="839308" y="212782"/>
                    <a:pt x="806800" y="487625"/>
                  </a:cubicBezTo>
                  <a:cubicBezTo>
                    <a:pt x="750649" y="449206"/>
                    <a:pt x="682677" y="425564"/>
                    <a:pt x="611749" y="425564"/>
                  </a:cubicBezTo>
                  <a:cubicBezTo>
                    <a:pt x="431475" y="425564"/>
                    <a:pt x="280754" y="570374"/>
                    <a:pt x="274844" y="750647"/>
                  </a:cubicBezTo>
                  <a:cubicBezTo>
                    <a:pt x="248246" y="735871"/>
                    <a:pt x="218693" y="727005"/>
                    <a:pt x="186185" y="727005"/>
                  </a:cubicBezTo>
                  <a:cubicBezTo>
                    <a:pt x="82749" y="727005"/>
                    <a:pt x="0" y="809753"/>
                    <a:pt x="0" y="913189"/>
                  </a:cubicBezTo>
                  <a:cubicBezTo>
                    <a:pt x="0" y="1016624"/>
                    <a:pt x="82749" y="1099373"/>
                    <a:pt x="186185" y="1099373"/>
                  </a:cubicBezTo>
                  <a:lnTo>
                    <a:pt x="1962326" y="1099373"/>
                  </a:lnTo>
                  <a:cubicBezTo>
                    <a:pt x="2083494" y="1099373"/>
                    <a:pt x="2181019" y="1001848"/>
                    <a:pt x="2181019" y="880680"/>
                  </a:cubicBezTo>
                  <a:cubicBezTo>
                    <a:pt x="2181019" y="759513"/>
                    <a:pt x="2083494" y="661988"/>
                    <a:pt x="1962326" y="661988"/>
                  </a:cubicBezTo>
                </a:path>
              </a:pathLst>
            </a:custGeom>
            <a:solidFill>
              <a:srgbClr val="01BCF3"/>
            </a:solidFill>
            <a:ln w="29536"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51B5C2E4-6B36-4CAC-999A-7398AE4E6184}"/>
                </a:ext>
              </a:extLst>
            </p:cNvPr>
            <p:cNvSpPr/>
            <p:nvPr/>
          </p:nvSpPr>
          <p:spPr>
            <a:xfrm>
              <a:off x="3570944" y="3394986"/>
              <a:ext cx="730801" cy="737369"/>
            </a:xfrm>
            <a:custGeom>
              <a:avLst/>
              <a:gdLst>
                <a:gd name="connsiteX0" fmla="*/ 484671 w 472849"/>
                <a:gd name="connsiteY0" fmla="*/ 242335 h 472848"/>
                <a:gd name="connsiteX1" fmla="*/ 242335 w 472849"/>
                <a:gd name="connsiteY1" fmla="*/ 484670 h 472848"/>
                <a:gd name="connsiteX2" fmla="*/ 0 w 472849"/>
                <a:gd name="connsiteY2" fmla="*/ 242335 h 472848"/>
                <a:gd name="connsiteX3" fmla="*/ 242335 w 472849"/>
                <a:gd name="connsiteY3" fmla="*/ 0 h 472848"/>
                <a:gd name="connsiteX4" fmla="*/ 484671 w 472849"/>
                <a:gd name="connsiteY4" fmla="*/ 242335 h 472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849" h="472848">
                  <a:moveTo>
                    <a:pt x="484671" y="242335"/>
                  </a:moveTo>
                  <a:cubicBezTo>
                    <a:pt x="484671" y="375324"/>
                    <a:pt x="375324" y="484670"/>
                    <a:pt x="242335" y="484670"/>
                  </a:cubicBezTo>
                  <a:cubicBezTo>
                    <a:pt x="109346" y="484670"/>
                    <a:pt x="0" y="375324"/>
                    <a:pt x="0" y="242335"/>
                  </a:cubicBezTo>
                  <a:cubicBezTo>
                    <a:pt x="0" y="109346"/>
                    <a:pt x="109346" y="0"/>
                    <a:pt x="242335" y="0"/>
                  </a:cubicBezTo>
                  <a:cubicBezTo>
                    <a:pt x="375324" y="0"/>
                    <a:pt x="484671" y="109346"/>
                    <a:pt x="484671" y="242335"/>
                  </a:cubicBezTo>
                </a:path>
              </a:pathLst>
            </a:custGeom>
            <a:solidFill>
              <a:srgbClr val="1070C4"/>
            </a:solidFill>
            <a:ln w="29536" cap="flat">
              <a:solidFill>
                <a:schemeClr val="bg1"/>
              </a:solid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779C68B-F530-4825-B78F-12A15608220E}"/>
                </a:ext>
              </a:extLst>
            </p:cNvPr>
            <p:cNvSpPr/>
            <p:nvPr/>
          </p:nvSpPr>
          <p:spPr>
            <a:xfrm>
              <a:off x="2027129" y="4772943"/>
              <a:ext cx="685126" cy="691283"/>
            </a:xfrm>
            <a:custGeom>
              <a:avLst/>
              <a:gdLst>
                <a:gd name="connsiteX0" fmla="*/ 466939 w 443296"/>
                <a:gd name="connsiteY0" fmla="*/ 233469 h 443295"/>
                <a:gd name="connsiteX1" fmla="*/ 233470 w 443296"/>
                <a:gd name="connsiteY1" fmla="*/ 466938 h 443295"/>
                <a:gd name="connsiteX2" fmla="*/ 0 w 443296"/>
                <a:gd name="connsiteY2" fmla="*/ 233469 h 443295"/>
                <a:gd name="connsiteX3" fmla="*/ 233470 w 443296"/>
                <a:gd name="connsiteY3" fmla="*/ 0 h 443295"/>
                <a:gd name="connsiteX4" fmla="*/ 466939 w 443296"/>
                <a:gd name="connsiteY4" fmla="*/ 233469 h 44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96" h="443295">
                  <a:moveTo>
                    <a:pt x="466939" y="233469"/>
                  </a:moveTo>
                  <a:cubicBezTo>
                    <a:pt x="466939" y="363502"/>
                    <a:pt x="360548" y="466938"/>
                    <a:pt x="233470" y="466938"/>
                  </a:cubicBezTo>
                  <a:cubicBezTo>
                    <a:pt x="103436" y="466938"/>
                    <a:pt x="0" y="360547"/>
                    <a:pt x="0" y="233469"/>
                  </a:cubicBezTo>
                  <a:cubicBezTo>
                    <a:pt x="0" y="103436"/>
                    <a:pt x="106391" y="0"/>
                    <a:pt x="233470" y="0"/>
                  </a:cubicBezTo>
                  <a:cubicBezTo>
                    <a:pt x="363503" y="0"/>
                    <a:pt x="466939" y="103436"/>
                    <a:pt x="466939" y="233469"/>
                  </a:cubicBezTo>
                </a:path>
              </a:pathLst>
            </a:custGeom>
            <a:solidFill>
              <a:srgbClr val="1070C4"/>
            </a:solidFill>
            <a:ln w="29536"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359E1FF7-03ED-4673-8F7D-BF8B8509EDD0}"/>
                </a:ext>
              </a:extLst>
            </p:cNvPr>
            <p:cNvSpPr/>
            <p:nvPr/>
          </p:nvSpPr>
          <p:spPr>
            <a:xfrm>
              <a:off x="2671147" y="4012532"/>
              <a:ext cx="867825" cy="875625"/>
            </a:xfrm>
            <a:custGeom>
              <a:avLst/>
              <a:gdLst>
                <a:gd name="connsiteX0" fmla="*/ 579241 w 561508"/>
                <a:gd name="connsiteY0" fmla="*/ 289620 h 561507"/>
                <a:gd name="connsiteX1" fmla="*/ 289620 w 561508"/>
                <a:gd name="connsiteY1" fmla="*/ 579239 h 561507"/>
                <a:gd name="connsiteX2" fmla="*/ 0 w 561508"/>
                <a:gd name="connsiteY2" fmla="*/ 289620 h 561507"/>
                <a:gd name="connsiteX3" fmla="*/ 289620 w 561508"/>
                <a:gd name="connsiteY3" fmla="*/ 0 h 561507"/>
                <a:gd name="connsiteX4" fmla="*/ 579241 w 561508"/>
                <a:gd name="connsiteY4" fmla="*/ 289620 h 561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508" h="561507">
                  <a:moveTo>
                    <a:pt x="579241" y="289620"/>
                  </a:moveTo>
                  <a:cubicBezTo>
                    <a:pt x="579241" y="449206"/>
                    <a:pt x="449207" y="579239"/>
                    <a:pt x="289620" y="579239"/>
                  </a:cubicBezTo>
                  <a:cubicBezTo>
                    <a:pt x="130034" y="579239"/>
                    <a:pt x="0" y="449206"/>
                    <a:pt x="0" y="289620"/>
                  </a:cubicBezTo>
                  <a:cubicBezTo>
                    <a:pt x="0" y="130033"/>
                    <a:pt x="130034" y="0"/>
                    <a:pt x="289620" y="0"/>
                  </a:cubicBezTo>
                  <a:cubicBezTo>
                    <a:pt x="449207" y="0"/>
                    <a:pt x="579241" y="130033"/>
                    <a:pt x="579241" y="289620"/>
                  </a:cubicBezTo>
                </a:path>
              </a:pathLst>
            </a:custGeom>
            <a:solidFill>
              <a:srgbClr val="1070C4"/>
            </a:solidFill>
            <a:ln w="29536" cap="flat">
              <a:solidFill>
                <a:schemeClr val="bg1"/>
              </a:solid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A9E5FE07-6FDB-447D-92E2-72B9BA203D9F}"/>
                </a:ext>
              </a:extLst>
            </p:cNvPr>
            <p:cNvSpPr/>
            <p:nvPr/>
          </p:nvSpPr>
          <p:spPr>
            <a:xfrm>
              <a:off x="4100774" y="2768223"/>
              <a:ext cx="502425" cy="506940"/>
            </a:xfrm>
            <a:custGeom>
              <a:avLst/>
              <a:gdLst>
                <a:gd name="connsiteX0" fmla="*/ 348727 w 325084"/>
                <a:gd name="connsiteY0" fmla="*/ 174363 h 325083"/>
                <a:gd name="connsiteX1" fmla="*/ 174363 w 325084"/>
                <a:gd name="connsiteY1" fmla="*/ 0 h 325083"/>
                <a:gd name="connsiteX2" fmla="*/ 0 w 325084"/>
                <a:gd name="connsiteY2" fmla="*/ 174363 h 325083"/>
                <a:gd name="connsiteX3" fmla="*/ 174363 w 325084"/>
                <a:gd name="connsiteY3" fmla="*/ 348726 h 325083"/>
                <a:gd name="connsiteX4" fmla="*/ 348727 w 325084"/>
                <a:gd name="connsiteY4" fmla="*/ 174363 h 325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084" h="325083">
                  <a:moveTo>
                    <a:pt x="348727" y="174363"/>
                  </a:moveTo>
                  <a:cubicBezTo>
                    <a:pt x="348727" y="76838"/>
                    <a:pt x="268933" y="0"/>
                    <a:pt x="174363" y="0"/>
                  </a:cubicBezTo>
                  <a:cubicBezTo>
                    <a:pt x="76838" y="0"/>
                    <a:pt x="0" y="79793"/>
                    <a:pt x="0" y="174363"/>
                  </a:cubicBezTo>
                  <a:cubicBezTo>
                    <a:pt x="0" y="271888"/>
                    <a:pt x="79793" y="348726"/>
                    <a:pt x="174363" y="348726"/>
                  </a:cubicBezTo>
                  <a:cubicBezTo>
                    <a:pt x="271888" y="351681"/>
                    <a:pt x="348727" y="271888"/>
                    <a:pt x="348727" y="174363"/>
                  </a:cubicBezTo>
                </a:path>
              </a:pathLst>
            </a:custGeom>
            <a:solidFill>
              <a:srgbClr val="1070C4"/>
            </a:solidFill>
            <a:ln w="29536"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892A8811-E144-478A-A54D-F22C6B0CC53B}"/>
                </a:ext>
              </a:extLst>
            </p:cNvPr>
            <p:cNvSpPr/>
            <p:nvPr/>
          </p:nvSpPr>
          <p:spPr>
            <a:xfrm>
              <a:off x="4379392" y="2210588"/>
              <a:ext cx="456750" cy="460855"/>
            </a:xfrm>
            <a:custGeom>
              <a:avLst/>
              <a:gdLst>
                <a:gd name="connsiteX0" fmla="*/ 295531 w 295531"/>
                <a:gd name="connsiteY0" fmla="*/ 147765 h 295530"/>
                <a:gd name="connsiteX1" fmla="*/ 147766 w 295531"/>
                <a:gd name="connsiteY1" fmla="*/ 295530 h 295530"/>
                <a:gd name="connsiteX2" fmla="*/ 0 w 295531"/>
                <a:gd name="connsiteY2" fmla="*/ 147765 h 295530"/>
                <a:gd name="connsiteX3" fmla="*/ 147766 w 295531"/>
                <a:gd name="connsiteY3" fmla="*/ 0 h 295530"/>
                <a:gd name="connsiteX4" fmla="*/ 295531 w 295531"/>
                <a:gd name="connsiteY4" fmla="*/ 147765 h 295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31" h="295530">
                  <a:moveTo>
                    <a:pt x="295531" y="147765"/>
                  </a:moveTo>
                  <a:cubicBezTo>
                    <a:pt x="295531" y="227558"/>
                    <a:pt x="230514" y="295530"/>
                    <a:pt x="147766" y="295530"/>
                  </a:cubicBezTo>
                  <a:cubicBezTo>
                    <a:pt x="67972" y="295530"/>
                    <a:pt x="0" y="230514"/>
                    <a:pt x="0" y="147765"/>
                  </a:cubicBezTo>
                  <a:cubicBezTo>
                    <a:pt x="0" y="67972"/>
                    <a:pt x="65017" y="0"/>
                    <a:pt x="147766" y="0"/>
                  </a:cubicBezTo>
                  <a:cubicBezTo>
                    <a:pt x="227559" y="0"/>
                    <a:pt x="295531" y="67972"/>
                    <a:pt x="295531" y="147765"/>
                  </a:cubicBezTo>
                </a:path>
              </a:pathLst>
            </a:custGeom>
            <a:solidFill>
              <a:srgbClr val="1070C4"/>
            </a:solidFill>
            <a:ln w="29536"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C28F00A-A895-4811-825C-9F8C4ACDD03D}"/>
                </a:ext>
              </a:extLst>
            </p:cNvPr>
            <p:cNvSpPr/>
            <p:nvPr/>
          </p:nvSpPr>
          <p:spPr>
            <a:xfrm>
              <a:off x="3507508" y="2184315"/>
              <a:ext cx="319725" cy="322598"/>
            </a:xfrm>
            <a:custGeom>
              <a:avLst/>
              <a:gdLst>
                <a:gd name="connsiteX0" fmla="*/ 206872 w 206871"/>
                <a:gd name="connsiteY0" fmla="*/ 103436 h 206871"/>
                <a:gd name="connsiteX1" fmla="*/ 103436 w 206871"/>
                <a:gd name="connsiteY1" fmla="*/ 206871 h 206871"/>
                <a:gd name="connsiteX2" fmla="*/ 0 w 206871"/>
                <a:gd name="connsiteY2" fmla="*/ 103436 h 206871"/>
                <a:gd name="connsiteX3" fmla="*/ 103436 w 206871"/>
                <a:gd name="connsiteY3" fmla="*/ 0 h 206871"/>
                <a:gd name="connsiteX4" fmla="*/ 206872 w 206871"/>
                <a:gd name="connsiteY4" fmla="*/ 103436 h 206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71" h="206871">
                  <a:moveTo>
                    <a:pt x="206872" y="103436"/>
                  </a:moveTo>
                  <a:cubicBezTo>
                    <a:pt x="206872" y="159586"/>
                    <a:pt x="162542" y="206871"/>
                    <a:pt x="103436" y="206871"/>
                  </a:cubicBezTo>
                  <a:cubicBezTo>
                    <a:pt x="44330" y="206871"/>
                    <a:pt x="0" y="162542"/>
                    <a:pt x="0" y="103436"/>
                  </a:cubicBezTo>
                  <a:cubicBezTo>
                    <a:pt x="0" y="47285"/>
                    <a:pt x="44330" y="0"/>
                    <a:pt x="103436" y="0"/>
                  </a:cubicBezTo>
                  <a:cubicBezTo>
                    <a:pt x="162542" y="0"/>
                    <a:pt x="206872" y="47285"/>
                    <a:pt x="206872" y="103436"/>
                  </a:cubicBezTo>
                </a:path>
              </a:pathLst>
            </a:custGeom>
            <a:solidFill>
              <a:srgbClr val="1070C4"/>
            </a:solidFill>
            <a:ln w="29536"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43051D64-234D-4CD3-9F49-FC5D1463E565}"/>
                </a:ext>
              </a:extLst>
            </p:cNvPr>
            <p:cNvSpPr/>
            <p:nvPr/>
          </p:nvSpPr>
          <p:spPr>
            <a:xfrm>
              <a:off x="3933607" y="2025649"/>
              <a:ext cx="365400" cy="368684"/>
            </a:xfrm>
            <a:custGeom>
              <a:avLst/>
              <a:gdLst>
                <a:gd name="connsiteX0" fmla="*/ 248246 w 236424"/>
                <a:gd name="connsiteY0" fmla="*/ 124123 h 236424"/>
                <a:gd name="connsiteX1" fmla="*/ 124123 w 236424"/>
                <a:gd name="connsiteY1" fmla="*/ 248245 h 236424"/>
                <a:gd name="connsiteX2" fmla="*/ 0 w 236424"/>
                <a:gd name="connsiteY2" fmla="*/ 124123 h 236424"/>
                <a:gd name="connsiteX3" fmla="*/ 124123 w 236424"/>
                <a:gd name="connsiteY3" fmla="*/ 0 h 236424"/>
                <a:gd name="connsiteX4" fmla="*/ 248246 w 236424"/>
                <a:gd name="connsiteY4" fmla="*/ 124123 h 23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24" h="236424">
                  <a:moveTo>
                    <a:pt x="248246" y="124123"/>
                  </a:moveTo>
                  <a:cubicBezTo>
                    <a:pt x="248246" y="192095"/>
                    <a:pt x="192095" y="248245"/>
                    <a:pt x="124123" y="248245"/>
                  </a:cubicBezTo>
                  <a:cubicBezTo>
                    <a:pt x="56151" y="248245"/>
                    <a:pt x="0" y="192095"/>
                    <a:pt x="0" y="124123"/>
                  </a:cubicBezTo>
                  <a:cubicBezTo>
                    <a:pt x="0" y="56151"/>
                    <a:pt x="56151" y="0"/>
                    <a:pt x="124123" y="0"/>
                  </a:cubicBezTo>
                  <a:cubicBezTo>
                    <a:pt x="195051" y="0"/>
                    <a:pt x="248246" y="56151"/>
                    <a:pt x="248246" y="124123"/>
                  </a:cubicBezTo>
                </a:path>
              </a:pathLst>
            </a:custGeom>
            <a:solidFill>
              <a:srgbClr val="1070C4"/>
            </a:solidFill>
            <a:ln w="29536"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BBB64D8B-FD89-4BC4-8D7E-1B4F3A1EBD3D}"/>
                </a:ext>
              </a:extLst>
            </p:cNvPr>
            <p:cNvSpPr/>
            <p:nvPr/>
          </p:nvSpPr>
          <p:spPr>
            <a:xfrm>
              <a:off x="3243405" y="2488266"/>
              <a:ext cx="228376" cy="230427"/>
            </a:xfrm>
            <a:custGeom>
              <a:avLst/>
              <a:gdLst>
                <a:gd name="connsiteX0" fmla="*/ 153676 w 147765"/>
                <a:gd name="connsiteY0" fmla="*/ 76838 h 147765"/>
                <a:gd name="connsiteX1" fmla="*/ 76838 w 147765"/>
                <a:gd name="connsiteY1" fmla="*/ 153676 h 147765"/>
                <a:gd name="connsiteX2" fmla="*/ 0 w 147765"/>
                <a:gd name="connsiteY2" fmla="*/ 76838 h 147765"/>
                <a:gd name="connsiteX3" fmla="*/ 76838 w 147765"/>
                <a:gd name="connsiteY3" fmla="*/ 0 h 147765"/>
                <a:gd name="connsiteX4" fmla="*/ 153676 w 147765"/>
                <a:gd name="connsiteY4" fmla="*/ 76838 h 147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65" h="147765">
                  <a:moveTo>
                    <a:pt x="153676" y="76838"/>
                  </a:moveTo>
                  <a:cubicBezTo>
                    <a:pt x="153676" y="118212"/>
                    <a:pt x="118212" y="153676"/>
                    <a:pt x="76838" y="153676"/>
                  </a:cubicBezTo>
                  <a:cubicBezTo>
                    <a:pt x="35464" y="153676"/>
                    <a:pt x="0" y="118212"/>
                    <a:pt x="0" y="76838"/>
                  </a:cubicBezTo>
                  <a:cubicBezTo>
                    <a:pt x="0" y="35464"/>
                    <a:pt x="35464" y="0"/>
                    <a:pt x="76838" y="0"/>
                  </a:cubicBezTo>
                  <a:cubicBezTo>
                    <a:pt x="121168" y="0"/>
                    <a:pt x="153676" y="35464"/>
                    <a:pt x="153676" y="76838"/>
                  </a:cubicBezTo>
                </a:path>
              </a:pathLst>
            </a:custGeom>
            <a:solidFill>
              <a:srgbClr val="1070C4"/>
            </a:solidFill>
            <a:ln w="29536"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9216426A-9B73-4E20-AE53-1569469C702C}"/>
                </a:ext>
              </a:extLst>
            </p:cNvPr>
            <p:cNvSpPr/>
            <p:nvPr/>
          </p:nvSpPr>
          <p:spPr>
            <a:xfrm>
              <a:off x="1423407" y="5226435"/>
              <a:ext cx="456750" cy="460855"/>
            </a:xfrm>
            <a:custGeom>
              <a:avLst/>
              <a:gdLst>
                <a:gd name="connsiteX0" fmla="*/ 319173 w 295531"/>
                <a:gd name="connsiteY0" fmla="*/ 159586 h 295530"/>
                <a:gd name="connsiteX1" fmla="*/ 159587 w 295531"/>
                <a:gd name="connsiteY1" fmla="*/ 319173 h 295530"/>
                <a:gd name="connsiteX2" fmla="*/ 0 w 295531"/>
                <a:gd name="connsiteY2" fmla="*/ 159586 h 295530"/>
                <a:gd name="connsiteX3" fmla="*/ 159587 w 295531"/>
                <a:gd name="connsiteY3" fmla="*/ 0 h 295530"/>
                <a:gd name="connsiteX4" fmla="*/ 319173 w 295531"/>
                <a:gd name="connsiteY4" fmla="*/ 159586 h 295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31" h="295530">
                  <a:moveTo>
                    <a:pt x="319173" y="159586"/>
                  </a:moveTo>
                  <a:cubicBezTo>
                    <a:pt x="319173" y="248246"/>
                    <a:pt x="248246" y="319173"/>
                    <a:pt x="159587" y="319173"/>
                  </a:cubicBezTo>
                  <a:cubicBezTo>
                    <a:pt x="70927" y="319173"/>
                    <a:pt x="0" y="248246"/>
                    <a:pt x="0" y="159586"/>
                  </a:cubicBezTo>
                  <a:cubicBezTo>
                    <a:pt x="0" y="70927"/>
                    <a:pt x="70927" y="0"/>
                    <a:pt x="159587" y="0"/>
                  </a:cubicBezTo>
                  <a:cubicBezTo>
                    <a:pt x="248246" y="0"/>
                    <a:pt x="319173" y="70927"/>
                    <a:pt x="319173" y="159586"/>
                  </a:cubicBezTo>
                </a:path>
              </a:pathLst>
            </a:custGeom>
            <a:solidFill>
              <a:srgbClr val="1070C4"/>
            </a:solidFill>
            <a:ln w="29536"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967807A0-D0EB-4570-A839-5401F5BEC945}"/>
                </a:ext>
              </a:extLst>
            </p:cNvPr>
            <p:cNvSpPr/>
            <p:nvPr/>
          </p:nvSpPr>
          <p:spPr>
            <a:xfrm>
              <a:off x="906467" y="5255676"/>
              <a:ext cx="365400" cy="368684"/>
            </a:xfrm>
            <a:custGeom>
              <a:avLst/>
              <a:gdLst>
                <a:gd name="connsiteX0" fmla="*/ 248246 w 236424"/>
                <a:gd name="connsiteY0" fmla="*/ 124123 h 236424"/>
                <a:gd name="connsiteX1" fmla="*/ 124123 w 236424"/>
                <a:gd name="connsiteY1" fmla="*/ 248245 h 236424"/>
                <a:gd name="connsiteX2" fmla="*/ 0 w 236424"/>
                <a:gd name="connsiteY2" fmla="*/ 124123 h 236424"/>
                <a:gd name="connsiteX3" fmla="*/ 124123 w 236424"/>
                <a:gd name="connsiteY3" fmla="*/ 0 h 236424"/>
                <a:gd name="connsiteX4" fmla="*/ 248246 w 236424"/>
                <a:gd name="connsiteY4" fmla="*/ 124123 h 23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24" h="236424">
                  <a:moveTo>
                    <a:pt x="248246" y="124123"/>
                  </a:moveTo>
                  <a:cubicBezTo>
                    <a:pt x="248246" y="192095"/>
                    <a:pt x="192095" y="248245"/>
                    <a:pt x="124123" y="248245"/>
                  </a:cubicBezTo>
                  <a:cubicBezTo>
                    <a:pt x="56151" y="248245"/>
                    <a:pt x="0" y="192095"/>
                    <a:pt x="0" y="124123"/>
                  </a:cubicBezTo>
                  <a:cubicBezTo>
                    <a:pt x="0" y="56151"/>
                    <a:pt x="56151" y="0"/>
                    <a:pt x="124123" y="0"/>
                  </a:cubicBezTo>
                  <a:cubicBezTo>
                    <a:pt x="195050" y="0"/>
                    <a:pt x="248246" y="56151"/>
                    <a:pt x="248246" y="124123"/>
                  </a:cubicBezTo>
                </a:path>
              </a:pathLst>
            </a:custGeom>
            <a:solidFill>
              <a:srgbClr val="1070C4"/>
            </a:solidFill>
            <a:ln w="29536"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0C41D1B8-D341-491B-A5C8-86A74DCA7835}"/>
                </a:ext>
              </a:extLst>
            </p:cNvPr>
            <p:cNvSpPr/>
            <p:nvPr/>
          </p:nvSpPr>
          <p:spPr>
            <a:xfrm>
              <a:off x="1127332" y="4772943"/>
              <a:ext cx="274051" cy="276513"/>
            </a:xfrm>
            <a:custGeom>
              <a:avLst/>
              <a:gdLst>
                <a:gd name="connsiteX0" fmla="*/ 183229 w 177318"/>
                <a:gd name="connsiteY0" fmla="*/ 91614 h 177318"/>
                <a:gd name="connsiteX1" fmla="*/ 91615 w 177318"/>
                <a:gd name="connsiteY1" fmla="*/ 183229 h 177318"/>
                <a:gd name="connsiteX2" fmla="*/ 0 w 177318"/>
                <a:gd name="connsiteY2" fmla="*/ 91614 h 177318"/>
                <a:gd name="connsiteX3" fmla="*/ 91615 w 177318"/>
                <a:gd name="connsiteY3" fmla="*/ 0 h 177318"/>
                <a:gd name="connsiteX4" fmla="*/ 183229 w 177318"/>
                <a:gd name="connsiteY4" fmla="*/ 91614 h 177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18" h="177318">
                  <a:moveTo>
                    <a:pt x="183229" y="91614"/>
                  </a:moveTo>
                  <a:cubicBezTo>
                    <a:pt x="183229" y="141854"/>
                    <a:pt x="141855" y="183229"/>
                    <a:pt x="91615" y="183229"/>
                  </a:cubicBezTo>
                  <a:cubicBezTo>
                    <a:pt x="41374" y="183229"/>
                    <a:pt x="0" y="141854"/>
                    <a:pt x="0" y="91614"/>
                  </a:cubicBezTo>
                  <a:cubicBezTo>
                    <a:pt x="0" y="41374"/>
                    <a:pt x="41374" y="0"/>
                    <a:pt x="91615" y="0"/>
                  </a:cubicBezTo>
                  <a:cubicBezTo>
                    <a:pt x="141855" y="0"/>
                    <a:pt x="183229" y="41374"/>
                    <a:pt x="183229" y="91614"/>
                  </a:cubicBezTo>
                </a:path>
              </a:pathLst>
            </a:custGeom>
            <a:solidFill>
              <a:srgbClr val="1070C4"/>
            </a:solidFill>
            <a:ln w="2953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FD37928-E40E-437A-BE39-163705B39BB8}"/>
                </a:ext>
              </a:extLst>
            </p:cNvPr>
            <p:cNvSpPr/>
            <p:nvPr/>
          </p:nvSpPr>
          <p:spPr>
            <a:xfrm>
              <a:off x="2935482" y="4178256"/>
              <a:ext cx="365400" cy="414769"/>
            </a:xfrm>
            <a:custGeom>
              <a:avLst/>
              <a:gdLst>
                <a:gd name="connsiteX0" fmla="*/ 236800 w 236424"/>
                <a:gd name="connsiteY0" fmla="*/ 118330 h 265977"/>
                <a:gd name="connsiteX1" fmla="*/ 109721 w 236424"/>
                <a:gd name="connsiteY1" fmla="*/ 117 h 265977"/>
                <a:gd name="connsiteX2" fmla="*/ 375 w 236424"/>
                <a:gd name="connsiteY2" fmla="*/ 109464 h 265977"/>
                <a:gd name="connsiteX3" fmla="*/ 35838 w 236424"/>
                <a:gd name="connsiteY3" fmla="*/ 201078 h 265977"/>
                <a:gd name="connsiteX4" fmla="*/ 68347 w 236424"/>
                <a:gd name="connsiteY4" fmla="*/ 277916 h 265977"/>
                <a:gd name="connsiteX5" fmla="*/ 68347 w 236424"/>
                <a:gd name="connsiteY5" fmla="*/ 280871 h 265977"/>
                <a:gd name="connsiteX6" fmla="*/ 165872 w 236424"/>
                <a:gd name="connsiteY6" fmla="*/ 280871 h 265977"/>
                <a:gd name="connsiteX7" fmla="*/ 165872 w 236424"/>
                <a:gd name="connsiteY7" fmla="*/ 280871 h 265977"/>
                <a:gd name="connsiteX8" fmla="*/ 198380 w 236424"/>
                <a:gd name="connsiteY8" fmla="*/ 201078 h 265977"/>
                <a:gd name="connsiteX9" fmla="*/ 236800 w 236424"/>
                <a:gd name="connsiteY9" fmla="*/ 118330 h 26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424" h="265977">
                  <a:moveTo>
                    <a:pt x="236800" y="118330"/>
                  </a:moveTo>
                  <a:cubicBezTo>
                    <a:pt x="236800" y="50357"/>
                    <a:pt x="180649" y="-2838"/>
                    <a:pt x="109721" y="117"/>
                  </a:cubicBezTo>
                  <a:cubicBezTo>
                    <a:pt x="50615" y="3073"/>
                    <a:pt x="6285" y="53313"/>
                    <a:pt x="375" y="109464"/>
                  </a:cubicBezTo>
                  <a:cubicBezTo>
                    <a:pt x="-2581" y="144927"/>
                    <a:pt x="12196" y="177436"/>
                    <a:pt x="35838" y="201078"/>
                  </a:cubicBezTo>
                  <a:cubicBezTo>
                    <a:pt x="56526" y="221765"/>
                    <a:pt x="68347" y="248363"/>
                    <a:pt x="68347" y="277916"/>
                  </a:cubicBezTo>
                  <a:lnTo>
                    <a:pt x="68347" y="280871"/>
                  </a:lnTo>
                  <a:lnTo>
                    <a:pt x="165872" y="280871"/>
                  </a:lnTo>
                  <a:lnTo>
                    <a:pt x="165872" y="280871"/>
                  </a:lnTo>
                  <a:cubicBezTo>
                    <a:pt x="165872" y="251318"/>
                    <a:pt x="177693" y="221765"/>
                    <a:pt x="198380" y="201078"/>
                  </a:cubicBezTo>
                  <a:cubicBezTo>
                    <a:pt x="222023" y="180391"/>
                    <a:pt x="236800" y="150838"/>
                    <a:pt x="236800" y="118330"/>
                  </a:cubicBezTo>
                </a:path>
              </a:pathLst>
            </a:custGeom>
            <a:solidFill>
              <a:srgbClr val="FFFFFF"/>
            </a:solidFill>
            <a:ln w="29536"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4D71D22A-440B-472A-B713-2A12B545EAFB}"/>
                </a:ext>
              </a:extLst>
            </p:cNvPr>
            <p:cNvSpPr/>
            <p:nvPr/>
          </p:nvSpPr>
          <p:spPr>
            <a:xfrm>
              <a:off x="3022845" y="4321304"/>
              <a:ext cx="45675" cy="322598"/>
            </a:xfrm>
            <a:custGeom>
              <a:avLst/>
              <a:gdLst>
                <a:gd name="connsiteX0" fmla="*/ 47285 w 29553"/>
                <a:gd name="connsiteY0" fmla="*/ 53196 h 206871"/>
                <a:gd name="connsiteX1" fmla="*/ 47285 w 29553"/>
                <a:gd name="connsiteY1" fmla="*/ 44330 h 206871"/>
                <a:gd name="connsiteX2" fmla="*/ 47285 w 29553"/>
                <a:gd name="connsiteY2" fmla="*/ 44330 h 206871"/>
                <a:gd name="connsiteX3" fmla="*/ 47285 w 29553"/>
                <a:gd name="connsiteY3" fmla="*/ 23643 h 206871"/>
                <a:gd name="connsiteX4" fmla="*/ 23642 w 29553"/>
                <a:gd name="connsiteY4" fmla="*/ 0 h 206871"/>
                <a:gd name="connsiteX5" fmla="*/ 0 w 29553"/>
                <a:gd name="connsiteY5" fmla="*/ 23643 h 206871"/>
                <a:gd name="connsiteX6" fmla="*/ 0 w 29553"/>
                <a:gd name="connsiteY6" fmla="*/ 23643 h 206871"/>
                <a:gd name="connsiteX7" fmla="*/ 14777 w 29553"/>
                <a:gd name="connsiteY7" fmla="*/ 44330 h 206871"/>
                <a:gd name="connsiteX8" fmla="*/ 14777 w 29553"/>
                <a:gd name="connsiteY8" fmla="*/ 44330 h 206871"/>
                <a:gd name="connsiteX9" fmla="*/ 38419 w 29553"/>
                <a:gd name="connsiteY9" fmla="*/ 50240 h 206871"/>
                <a:gd name="connsiteX10" fmla="*/ 44330 w 29553"/>
                <a:gd name="connsiteY10" fmla="*/ 218693 h 206871"/>
                <a:gd name="connsiteX11" fmla="*/ 53195 w 29553"/>
                <a:gd name="connsiteY11" fmla="*/ 218693 h 206871"/>
                <a:gd name="connsiteX12" fmla="*/ 47285 w 29553"/>
                <a:gd name="connsiteY12" fmla="*/ 53196 h 206871"/>
                <a:gd name="connsiteX13" fmla="*/ 47285 w 29553"/>
                <a:gd name="connsiteY13" fmla="*/ 53196 h 206871"/>
                <a:gd name="connsiteX14" fmla="*/ 17732 w 29553"/>
                <a:gd name="connsiteY14" fmla="*/ 35464 h 206871"/>
                <a:gd name="connsiteX15" fmla="*/ 17732 w 29553"/>
                <a:gd name="connsiteY15" fmla="*/ 35464 h 206871"/>
                <a:gd name="connsiteX16" fmla="*/ 8866 w 29553"/>
                <a:gd name="connsiteY16" fmla="*/ 23643 h 206871"/>
                <a:gd name="connsiteX17" fmla="*/ 8866 w 29553"/>
                <a:gd name="connsiteY17" fmla="*/ 23643 h 206871"/>
                <a:gd name="connsiteX18" fmla="*/ 23642 w 29553"/>
                <a:gd name="connsiteY18" fmla="*/ 8866 h 206871"/>
                <a:gd name="connsiteX19" fmla="*/ 38419 w 29553"/>
                <a:gd name="connsiteY19" fmla="*/ 23643 h 206871"/>
                <a:gd name="connsiteX20" fmla="*/ 38419 w 29553"/>
                <a:gd name="connsiteY20" fmla="*/ 44330 h 206871"/>
                <a:gd name="connsiteX21" fmla="*/ 17732 w 29553"/>
                <a:gd name="connsiteY21" fmla="*/ 35464 h 20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553" h="206871">
                  <a:moveTo>
                    <a:pt x="47285" y="53196"/>
                  </a:moveTo>
                  <a:lnTo>
                    <a:pt x="47285" y="44330"/>
                  </a:lnTo>
                  <a:cubicBezTo>
                    <a:pt x="47285" y="44330"/>
                    <a:pt x="47285" y="44330"/>
                    <a:pt x="47285" y="44330"/>
                  </a:cubicBezTo>
                  <a:lnTo>
                    <a:pt x="47285" y="23643"/>
                  </a:lnTo>
                  <a:cubicBezTo>
                    <a:pt x="47285" y="11821"/>
                    <a:pt x="38419" y="0"/>
                    <a:pt x="23642" y="0"/>
                  </a:cubicBezTo>
                  <a:cubicBezTo>
                    <a:pt x="11821" y="0"/>
                    <a:pt x="0" y="8866"/>
                    <a:pt x="0" y="23643"/>
                  </a:cubicBezTo>
                  <a:lnTo>
                    <a:pt x="0" y="23643"/>
                  </a:lnTo>
                  <a:cubicBezTo>
                    <a:pt x="0" y="32508"/>
                    <a:pt x="5911" y="41374"/>
                    <a:pt x="14777" y="44330"/>
                  </a:cubicBezTo>
                  <a:lnTo>
                    <a:pt x="14777" y="44330"/>
                  </a:lnTo>
                  <a:cubicBezTo>
                    <a:pt x="20687" y="47285"/>
                    <a:pt x="29553" y="50240"/>
                    <a:pt x="38419" y="50240"/>
                  </a:cubicBezTo>
                  <a:lnTo>
                    <a:pt x="44330" y="218693"/>
                  </a:lnTo>
                  <a:lnTo>
                    <a:pt x="53195" y="218693"/>
                  </a:lnTo>
                  <a:lnTo>
                    <a:pt x="47285" y="53196"/>
                  </a:lnTo>
                  <a:lnTo>
                    <a:pt x="47285" y="53196"/>
                  </a:lnTo>
                  <a:close/>
                  <a:moveTo>
                    <a:pt x="17732" y="35464"/>
                  </a:moveTo>
                  <a:lnTo>
                    <a:pt x="17732" y="35464"/>
                  </a:lnTo>
                  <a:cubicBezTo>
                    <a:pt x="11821" y="32508"/>
                    <a:pt x="8866" y="29553"/>
                    <a:pt x="8866" y="23643"/>
                  </a:cubicBezTo>
                  <a:lnTo>
                    <a:pt x="8866" y="23643"/>
                  </a:lnTo>
                  <a:cubicBezTo>
                    <a:pt x="8866" y="14777"/>
                    <a:pt x="14777" y="8866"/>
                    <a:pt x="23642" y="8866"/>
                  </a:cubicBezTo>
                  <a:cubicBezTo>
                    <a:pt x="29553" y="8866"/>
                    <a:pt x="38419" y="14777"/>
                    <a:pt x="38419" y="23643"/>
                  </a:cubicBezTo>
                  <a:lnTo>
                    <a:pt x="38419" y="44330"/>
                  </a:lnTo>
                  <a:cubicBezTo>
                    <a:pt x="32508" y="41374"/>
                    <a:pt x="26598" y="38419"/>
                    <a:pt x="17732" y="35464"/>
                  </a:cubicBezTo>
                </a:path>
              </a:pathLst>
            </a:custGeom>
            <a:solidFill>
              <a:schemeClr val="bg1">
                <a:lumMod val="65000"/>
              </a:schemeClr>
            </a:solidFill>
            <a:ln w="29536"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613F870F-5585-4EBF-8B10-407BF1A9D1F0}"/>
                </a:ext>
              </a:extLst>
            </p:cNvPr>
            <p:cNvSpPr/>
            <p:nvPr/>
          </p:nvSpPr>
          <p:spPr>
            <a:xfrm>
              <a:off x="3105060" y="4321304"/>
              <a:ext cx="91350" cy="322598"/>
            </a:xfrm>
            <a:custGeom>
              <a:avLst/>
              <a:gdLst>
                <a:gd name="connsiteX0" fmla="*/ 47285 w 59106"/>
                <a:gd name="connsiteY0" fmla="*/ 0 h 206871"/>
                <a:gd name="connsiteX1" fmla="*/ 47285 w 59106"/>
                <a:gd name="connsiteY1" fmla="*/ 0 h 206871"/>
                <a:gd name="connsiteX2" fmla="*/ 23643 w 59106"/>
                <a:gd name="connsiteY2" fmla="*/ 23643 h 206871"/>
                <a:gd name="connsiteX3" fmla="*/ 23643 w 59106"/>
                <a:gd name="connsiteY3" fmla="*/ 44330 h 206871"/>
                <a:gd name="connsiteX4" fmla="*/ 0 w 59106"/>
                <a:gd name="connsiteY4" fmla="*/ 44330 h 206871"/>
                <a:gd name="connsiteX5" fmla="*/ 0 w 59106"/>
                <a:gd name="connsiteY5" fmla="*/ 53196 h 206871"/>
                <a:gd name="connsiteX6" fmla="*/ 23643 w 59106"/>
                <a:gd name="connsiteY6" fmla="*/ 53196 h 206871"/>
                <a:gd name="connsiteX7" fmla="*/ 17732 w 59106"/>
                <a:gd name="connsiteY7" fmla="*/ 221648 h 206871"/>
                <a:gd name="connsiteX8" fmla="*/ 26598 w 59106"/>
                <a:gd name="connsiteY8" fmla="*/ 221648 h 206871"/>
                <a:gd name="connsiteX9" fmla="*/ 32509 w 59106"/>
                <a:gd name="connsiteY9" fmla="*/ 53196 h 206871"/>
                <a:gd name="connsiteX10" fmla="*/ 32509 w 59106"/>
                <a:gd name="connsiteY10" fmla="*/ 44330 h 206871"/>
                <a:gd name="connsiteX11" fmla="*/ 32509 w 59106"/>
                <a:gd name="connsiteY11" fmla="*/ 23643 h 206871"/>
                <a:gd name="connsiteX12" fmla="*/ 47285 w 59106"/>
                <a:gd name="connsiteY12" fmla="*/ 8866 h 206871"/>
                <a:gd name="connsiteX13" fmla="*/ 47285 w 59106"/>
                <a:gd name="connsiteY13" fmla="*/ 8866 h 206871"/>
                <a:gd name="connsiteX14" fmla="*/ 62062 w 59106"/>
                <a:gd name="connsiteY14" fmla="*/ 23643 h 206871"/>
                <a:gd name="connsiteX15" fmla="*/ 62062 w 59106"/>
                <a:gd name="connsiteY15" fmla="*/ 23643 h 206871"/>
                <a:gd name="connsiteX16" fmla="*/ 53196 w 59106"/>
                <a:gd name="connsiteY16" fmla="*/ 35464 h 206871"/>
                <a:gd name="connsiteX17" fmla="*/ 41374 w 59106"/>
                <a:gd name="connsiteY17" fmla="*/ 38419 h 206871"/>
                <a:gd name="connsiteX18" fmla="*/ 41374 w 59106"/>
                <a:gd name="connsiteY18" fmla="*/ 47285 h 206871"/>
                <a:gd name="connsiteX19" fmla="*/ 56151 w 59106"/>
                <a:gd name="connsiteY19" fmla="*/ 41374 h 206871"/>
                <a:gd name="connsiteX20" fmla="*/ 70927 w 59106"/>
                <a:gd name="connsiteY20" fmla="*/ 20687 h 206871"/>
                <a:gd name="connsiteX21" fmla="*/ 70927 w 59106"/>
                <a:gd name="connsiteY21" fmla="*/ 20687 h 206871"/>
                <a:gd name="connsiteX22" fmla="*/ 47285 w 59106"/>
                <a:gd name="connsiteY22" fmla="*/ 0 h 20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106" h="206871">
                  <a:moveTo>
                    <a:pt x="47285" y="0"/>
                  </a:moveTo>
                  <a:lnTo>
                    <a:pt x="47285" y="0"/>
                  </a:lnTo>
                  <a:cubicBezTo>
                    <a:pt x="35464" y="0"/>
                    <a:pt x="23643" y="8866"/>
                    <a:pt x="23643" y="23643"/>
                  </a:cubicBezTo>
                  <a:lnTo>
                    <a:pt x="23643" y="44330"/>
                  </a:lnTo>
                  <a:cubicBezTo>
                    <a:pt x="14777" y="44330"/>
                    <a:pt x="5911" y="44330"/>
                    <a:pt x="0" y="44330"/>
                  </a:cubicBezTo>
                  <a:lnTo>
                    <a:pt x="0" y="53196"/>
                  </a:lnTo>
                  <a:cubicBezTo>
                    <a:pt x="8866" y="53196"/>
                    <a:pt x="14777" y="53196"/>
                    <a:pt x="23643" y="53196"/>
                  </a:cubicBezTo>
                  <a:lnTo>
                    <a:pt x="17732" y="221648"/>
                  </a:lnTo>
                  <a:lnTo>
                    <a:pt x="26598" y="221648"/>
                  </a:lnTo>
                  <a:lnTo>
                    <a:pt x="32509" y="53196"/>
                  </a:lnTo>
                  <a:lnTo>
                    <a:pt x="32509" y="44330"/>
                  </a:lnTo>
                  <a:lnTo>
                    <a:pt x="32509" y="23643"/>
                  </a:lnTo>
                  <a:cubicBezTo>
                    <a:pt x="32509" y="14777"/>
                    <a:pt x="38419" y="8866"/>
                    <a:pt x="47285" y="8866"/>
                  </a:cubicBezTo>
                  <a:lnTo>
                    <a:pt x="47285" y="8866"/>
                  </a:lnTo>
                  <a:cubicBezTo>
                    <a:pt x="53196" y="8866"/>
                    <a:pt x="62062" y="14777"/>
                    <a:pt x="62062" y="23643"/>
                  </a:cubicBezTo>
                  <a:lnTo>
                    <a:pt x="62062" y="23643"/>
                  </a:lnTo>
                  <a:cubicBezTo>
                    <a:pt x="62062" y="29553"/>
                    <a:pt x="59106" y="32508"/>
                    <a:pt x="53196" y="35464"/>
                  </a:cubicBezTo>
                  <a:cubicBezTo>
                    <a:pt x="50240" y="38419"/>
                    <a:pt x="44330" y="38419"/>
                    <a:pt x="41374" y="38419"/>
                  </a:cubicBezTo>
                  <a:lnTo>
                    <a:pt x="41374" y="47285"/>
                  </a:lnTo>
                  <a:cubicBezTo>
                    <a:pt x="47285" y="47285"/>
                    <a:pt x="53196" y="44330"/>
                    <a:pt x="56151" y="41374"/>
                  </a:cubicBezTo>
                  <a:cubicBezTo>
                    <a:pt x="65017" y="38419"/>
                    <a:pt x="70927" y="29553"/>
                    <a:pt x="70927" y="20687"/>
                  </a:cubicBezTo>
                  <a:lnTo>
                    <a:pt x="70927" y="20687"/>
                  </a:lnTo>
                  <a:cubicBezTo>
                    <a:pt x="70927" y="8866"/>
                    <a:pt x="62062" y="0"/>
                    <a:pt x="47285" y="0"/>
                  </a:cubicBezTo>
                </a:path>
              </a:pathLst>
            </a:custGeom>
            <a:solidFill>
              <a:schemeClr val="bg1">
                <a:lumMod val="65000"/>
              </a:schemeClr>
            </a:solidFill>
            <a:ln w="29536"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24371BDF-FC2D-49F1-BEE2-823DCD78B5A0}"/>
                </a:ext>
              </a:extLst>
            </p:cNvPr>
            <p:cNvSpPr/>
            <p:nvPr/>
          </p:nvSpPr>
          <p:spPr>
            <a:xfrm>
              <a:off x="3045683" y="4616253"/>
              <a:ext cx="137025" cy="92171"/>
            </a:xfrm>
            <a:custGeom>
              <a:avLst/>
              <a:gdLst>
                <a:gd name="connsiteX0" fmla="*/ 0 w 88659"/>
                <a:gd name="connsiteY0" fmla="*/ 0 h 59106"/>
                <a:gd name="connsiteX1" fmla="*/ 0 w 88659"/>
                <a:gd name="connsiteY1" fmla="*/ 56151 h 59106"/>
                <a:gd name="connsiteX2" fmla="*/ 14777 w 88659"/>
                <a:gd name="connsiteY2" fmla="*/ 70927 h 59106"/>
                <a:gd name="connsiteX3" fmla="*/ 35464 w 88659"/>
                <a:gd name="connsiteY3" fmla="*/ 70927 h 59106"/>
                <a:gd name="connsiteX4" fmla="*/ 35464 w 88659"/>
                <a:gd name="connsiteY4" fmla="*/ 82749 h 59106"/>
                <a:gd name="connsiteX5" fmla="*/ 65017 w 88659"/>
                <a:gd name="connsiteY5" fmla="*/ 82749 h 59106"/>
                <a:gd name="connsiteX6" fmla="*/ 65017 w 88659"/>
                <a:gd name="connsiteY6" fmla="*/ 70927 h 59106"/>
                <a:gd name="connsiteX7" fmla="*/ 85704 w 88659"/>
                <a:gd name="connsiteY7" fmla="*/ 70927 h 59106"/>
                <a:gd name="connsiteX8" fmla="*/ 100481 w 88659"/>
                <a:gd name="connsiteY8" fmla="*/ 56151 h 59106"/>
                <a:gd name="connsiteX9" fmla="*/ 100481 w 88659"/>
                <a:gd name="connsiteY9" fmla="*/ 0 h 59106"/>
                <a:gd name="connsiteX10" fmla="*/ 0 w 88659"/>
                <a:gd name="connsiteY10" fmla="*/ 0 h 5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659" h="59106">
                  <a:moveTo>
                    <a:pt x="0" y="0"/>
                  </a:moveTo>
                  <a:lnTo>
                    <a:pt x="0" y="56151"/>
                  </a:lnTo>
                  <a:cubicBezTo>
                    <a:pt x="0" y="65017"/>
                    <a:pt x="5911" y="70927"/>
                    <a:pt x="14777" y="70927"/>
                  </a:cubicBezTo>
                  <a:lnTo>
                    <a:pt x="35464" y="70927"/>
                  </a:lnTo>
                  <a:lnTo>
                    <a:pt x="35464" y="82749"/>
                  </a:lnTo>
                  <a:lnTo>
                    <a:pt x="65017" y="82749"/>
                  </a:lnTo>
                  <a:lnTo>
                    <a:pt x="65017" y="70927"/>
                  </a:lnTo>
                  <a:lnTo>
                    <a:pt x="85704" y="70927"/>
                  </a:lnTo>
                  <a:cubicBezTo>
                    <a:pt x="94570" y="70927"/>
                    <a:pt x="100481" y="65017"/>
                    <a:pt x="100481" y="56151"/>
                  </a:cubicBezTo>
                  <a:lnTo>
                    <a:pt x="100481" y="0"/>
                  </a:lnTo>
                  <a:lnTo>
                    <a:pt x="0" y="0"/>
                  </a:lnTo>
                  <a:close/>
                </a:path>
              </a:pathLst>
            </a:custGeom>
            <a:solidFill>
              <a:srgbClr val="00204F"/>
            </a:solidFill>
            <a:ln w="29536"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A2F4C821-5330-4F8A-B825-98EDE1219DD4}"/>
                </a:ext>
              </a:extLst>
            </p:cNvPr>
            <p:cNvSpPr/>
            <p:nvPr/>
          </p:nvSpPr>
          <p:spPr>
            <a:xfrm>
              <a:off x="3045683" y="4643903"/>
              <a:ext cx="91350" cy="46085"/>
            </a:xfrm>
            <a:custGeom>
              <a:avLst/>
              <a:gdLst>
                <a:gd name="connsiteX0" fmla="*/ 0 w 59106"/>
                <a:gd name="connsiteY0" fmla="*/ 0 h 0"/>
                <a:gd name="connsiteX1" fmla="*/ 79793 w 59106"/>
                <a:gd name="connsiteY1" fmla="*/ 0 h 0"/>
                <a:gd name="connsiteX2" fmla="*/ 79793 w 59106"/>
                <a:gd name="connsiteY2" fmla="*/ 11821 h 0"/>
                <a:gd name="connsiteX3" fmla="*/ 0 w 59106"/>
                <a:gd name="connsiteY3" fmla="*/ 11821 h 0"/>
              </a:gdLst>
              <a:ahLst/>
              <a:cxnLst>
                <a:cxn ang="0">
                  <a:pos x="connsiteX0" y="connsiteY0"/>
                </a:cxn>
                <a:cxn ang="0">
                  <a:pos x="connsiteX1" y="connsiteY1"/>
                </a:cxn>
                <a:cxn ang="0">
                  <a:pos x="connsiteX2" y="connsiteY2"/>
                </a:cxn>
                <a:cxn ang="0">
                  <a:pos x="connsiteX3" y="connsiteY3"/>
                </a:cxn>
              </a:cxnLst>
              <a:rect l="l" t="t" r="r" b="b"/>
              <a:pathLst>
                <a:path w="59106">
                  <a:moveTo>
                    <a:pt x="0" y="0"/>
                  </a:moveTo>
                  <a:lnTo>
                    <a:pt x="79793" y="0"/>
                  </a:lnTo>
                  <a:lnTo>
                    <a:pt x="79793" y="11821"/>
                  </a:lnTo>
                  <a:lnTo>
                    <a:pt x="0" y="11821"/>
                  </a:lnTo>
                  <a:close/>
                </a:path>
              </a:pathLst>
            </a:custGeom>
            <a:solidFill>
              <a:srgbClr val="1070C4"/>
            </a:solidFill>
            <a:ln w="29536"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31427E0E-2A5A-4798-BCE1-B62C5E4DBE55}"/>
                </a:ext>
              </a:extLst>
            </p:cNvPr>
            <p:cNvSpPr/>
            <p:nvPr/>
          </p:nvSpPr>
          <p:spPr>
            <a:xfrm>
              <a:off x="3045683" y="4680772"/>
              <a:ext cx="91350" cy="46085"/>
            </a:xfrm>
            <a:custGeom>
              <a:avLst/>
              <a:gdLst>
                <a:gd name="connsiteX0" fmla="*/ 0 w 59106"/>
                <a:gd name="connsiteY0" fmla="*/ 0 h 0"/>
                <a:gd name="connsiteX1" fmla="*/ 79793 w 59106"/>
                <a:gd name="connsiteY1" fmla="*/ 0 h 0"/>
                <a:gd name="connsiteX2" fmla="*/ 79793 w 59106"/>
                <a:gd name="connsiteY2" fmla="*/ 11821 h 0"/>
                <a:gd name="connsiteX3" fmla="*/ 0 w 59106"/>
                <a:gd name="connsiteY3" fmla="*/ 11821 h 0"/>
              </a:gdLst>
              <a:ahLst/>
              <a:cxnLst>
                <a:cxn ang="0">
                  <a:pos x="connsiteX0" y="connsiteY0"/>
                </a:cxn>
                <a:cxn ang="0">
                  <a:pos x="connsiteX1" y="connsiteY1"/>
                </a:cxn>
                <a:cxn ang="0">
                  <a:pos x="connsiteX2" y="connsiteY2"/>
                </a:cxn>
                <a:cxn ang="0">
                  <a:pos x="connsiteX3" y="connsiteY3"/>
                </a:cxn>
              </a:cxnLst>
              <a:rect l="l" t="t" r="r" b="b"/>
              <a:pathLst>
                <a:path w="59106">
                  <a:moveTo>
                    <a:pt x="0" y="0"/>
                  </a:moveTo>
                  <a:lnTo>
                    <a:pt x="79793" y="0"/>
                  </a:lnTo>
                  <a:lnTo>
                    <a:pt x="79793" y="11821"/>
                  </a:lnTo>
                  <a:lnTo>
                    <a:pt x="0" y="11821"/>
                  </a:lnTo>
                  <a:close/>
                </a:path>
              </a:pathLst>
            </a:custGeom>
            <a:solidFill>
              <a:srgbClr val="1070C4"/>
            </a:solidFill>
            <a:ln w="29536"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D0499F61-99F2-49BC-95D2-EADB94F20318}"/>
                </a:ext>
              </a:extLst>
            </p:cNvPr>
            <p:cNvSpPr/>
            <p:nvPr/>
          </p:nvSpPr>
          <p:spPr>
            <a:xfrm>
              <a:off x="4484444" y="2362670"/>
              <a:ext cx="228376" cy="138256"/>
            </a:xfrm>
            <a:custGeom>
              <a:avLst/>
              <a:gdLst>
                <a:gd name="connsiteX0" fmla="*/ 159587 w 147765"/>
                <a:gd name="connsiteY0" fmla="*/ 103436 h 88659"/>
                <a:gd name="connsiteX1" fmla="*/ 0 w 147765"/>
                <a:gd name="connsiteY1" fmla="*/ 103436 h 88659"/>
                <a:gd name="connsiteX2" fmla="*/ 0 w 147765"/>
                <a:gd name="connsiteY2" fmla="*/ 0 h 88659"/>
                <a:gd name="connsiteX3" fmla="*/ 79793 w 147765"/>
                <a:gd name="connsiteY3" fmla="*/ 44330 h 88659"/>
                <a:gd name="connsiteX4" fmla="*/ 159587 w 147765"/>
                <a:gd name="connsiteY4" fmla="*/ 0 h 88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65" h="88659">
                  <a:moveTo>
                    <a:pt x="159587" y="103436"/>
                  </a:moveTo>
                  <a:lnTo>
                    <a:pt x="0" y="103436"/>
                  </a:lnTo>
                  <a:lnTo>
                    <a:pt x="0" y="0"/>
                  </a:lnTo>
                  <a:lnTo>
                    <a:pt x="79793" y="44330"/>
                  </a:lnTo>
                  <a:lnTo>
                    <a:pt x="159587" y="0"/>
                  </a:lnTo>
                  <a:close/>
                </a:path>
              </a:pathLst>
            </a:custGeom>
            <a:solidFill>
              <a:srgbClr val="D2D2D2"/>
            </a:solidFill>
            <a:ln w="29536"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0A81F69E-F414-494F-8A3D-F6E8CCE1A7BE}"/>
                </a:ext>
              </a:extLst>
            </p:cNvPr>
            <p:cNvSpPr/>
            <p:nvPr/>
          </p:nvSpPr>
          <p:spPr>
            <a:xfrm>
              <a:off x="4484444" y="2426039"/>
              <a:ext cx="228376" cy="92171"/>
            </a:xfrm>
            <a:custGeom>
              <a:avLst/>
              <a:gdLst>
                <a:gd name="connsiteX0" fmla="*/ 0 w 147765"/>
                <a:gd name="connsiteY0" fmla="*/ 62800 h 59106"/>
                <a:gd name="connsiteX1" fmla="*/ 62061 w 147765"/>
                <a:gd name="connsiteY1" fmla="*/ 6649 h 59106"/>
                <a:gd name="connsiteX2" fmla="*/ 94570 w 147765"/>
                <a:gd name="connsiteY2" fmla="*/ 6649 h 59106"/>
                <a:gd name="connsiteX3" fmla="*/ 156631 w 147765"/>
                <a:gd name="connsiteY3" fmla="*/ 62800 h 59106"/>
                <a:gd name="connsiteX4" fmla="*/ 0 w 147765"/>
                <a:gd name="connsiteY4" fmla="*/ 62800 h 59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65" h="59106">
                  <a:moveTo>
                    <a:pt x="0" y="62800"/>
                  </a:moveTo>
                  <a:lnTo>
                    <a:pt x="62061" y="6649"/>
                  </a:lnTo>
                  <a:cubicBezTo>
                    <a:pt x="70927" y="-2216"/>
                    <a:pt x="85704" y="-2216"/>
                    <a:pt x="94570" y="6649"/>
                  </a:cubicBezTo>
                  <a:lnTo>
                    <a:pt x="156631" y="62800"/>
                  </a:lnTo>
                  <a:lnTo>
                    <a:pt x="0" y="62800"/>
                  </a:lnTo>
                  <a:close/>
                </a:path>
              </a:pathLst>
            </a:custGeom>
            <a:solidFill>
              <a:srgbClr val="D2D2D2"/>
            </a:solidFill>
            <a:ln w="29536"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B74957B5-0039-4AA2-9A19-F2BA1BDE4DA7}"/>
                </a:ext>
              </a:extLst>
            </p:cNvPr>
            <p:cNvSpPr/>
            <p:nvPr/>
          </p:nvSpPr>
          <p:spPr>
            <a:xfrm>
              <a:off x="4489013" y="2358062"/>
              <a:ext cx="228376" cy="46085"/>
            </a:xfrm>
            <a:custGeom>
              <a:avLst/>
              <a:gdLst>
                <a:gd name="connsiteX0" fmla="*/ 144810 w 147765"/>
                <a:gd name="connsiteY0" fmla="*/ 20687 h 29553"/>
                <a:gd name="connsiteX1" fmla="*/ 94570 w 147765"/>
                <a:gd name="connsiteY1" fmla="*/ 50240 h 29553"/>
                <a:gd name="connsiteX2" fmla="*/ 62061 w 147765"/>
                <a:gd name="connsiteY2" fmla="*/ 50240 h 29553"/>
                <a:gd name="connsiteX3" fmla="*/ 11821 w 147765"/>
                <a:gd name="connsiteY3" fmla="*/ 20687 h 29553"/>
                <a:gd name="connsiteX4" fmla="*/ 0 w 147765"/>
                <a:gd name="connsiteY4" fmla="*/ 0 h 29553"/>
                <a:gd name="connsiteX5" fmla="*/ 159587 w 147765"/>
                <a:gd name="connsiteY5" fmla="*/ 0 h 29553"/>
                <a:gd name="connsiteX6" fmla="*/ 144810 w 147765"/>
                <a:gd name="connsiteY6" fmla="*/ 20687 h 2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765" h="29553">
                  <a:moveTo>
                    <a:pt x="144810" y="20687"/>
                  </a:moveTo>
                  <a:lnTo>
                    <a:pt x="94570" y="50240"/>
                  </a:lnTo>
                  <a:cubicBezTo>
                    <a:pt x="85704" y="56151"/>
                    <a:pt x="70927" y="56151"/>
                    <a:pt x="62061" y="50240"/>
                  </a:cubicBezTo>
                  <a:lnTo>
                    <a:pt x="11821" y="20687"/>
                  </a:lnTo>
                  <a:cubicBezTo>
                    <a:pt x="5911" y="17732"/>
                    <a:pt x="0" y="8866"/>
                    <a:pt x="0" y="0"/>
                  </a:cubicBezTo>
                  <a:lnTo>
                    <a:pt x="159587" y="0"/>
                  </a:lnTo>
                  <a:cubicBezTo>
                    <a:pt x="156632" y="8866"/>
                    <a:pt x="150721" y="17732"/>
                    <a:pt x="144810" y="20687"/>
                  </a:cubicBezTo>
                </a:path>
              </a:pathLst>
            </a:custGeom>
            <a:solidFill>
              <a:srgbClr val="FFFFFF"/>
            </a:solidFill>
            <a:ln w="29536" cap="flat">
              <a:noFill/>
              <a:prstDash val="solid"/>
              <a:miter/>
            </a:ln>
          </p:spPr>
          <p:txBody>
            <a:bodyPr rtlCol="0" anchor="ctr"/>
            <a:lstStyle/>
            <a:p>
              <a:endParaRPr lang="en-US" dirty="0"/>
            </a:p>
          </p:txBody>
        </p:sp>
        <p:grpSp>
          <p:nvGrpSpPr>
            <p:cNvPr id="118" name="Group 117">
              <a:extLst>
                <a:ext uri="{FF2B5EF4-FFF2-40B4-BE49-F238E27FC236}">
                  <a16:creationId xmlns:a16="http://schemas.microsoft.com/office/drawing/2014/main" id="{D59E51A3-4A80-4601-8C9B-2B5AFB679B9D}"/>
                </a:ext>
              </a:extLst>
            </p:cNvPr>
            <p:cNvGrpSpPr/>
            <p:nvPr/>
          </p:nvGrpSpPr>
          <p:grpSpPr>
            <a:xfrm>
              <a:off x="1555865" y="5387734"/>
              <a:ext cx="247457" cy="224873"/>
              <a:chOff x="1555865" y="5387734"/>
              <a:chExt cx="247457" cy="224873"/>
            </a:xfrm>
          </p:grpSpPr>
          <p:sp>
            <p:nvSpPr>
              <p:cNvPr id="49" name="Freeform: Shape 48">
                <a:extLst>
                  <a:ext uri="{FF2B5EF4-FFF2-40B4-BE49-F238E27FC236}">
                    <a16:creationId xmlns:a16="http://schemas.microsoft.com/office/drawing/2014/main" id="{DB5ED245-510F-4FBC-82F8-ED4A21BF009E}"/>
                  </a:ext>
                </a:extLst>
              </p:cNvPr>
              <p:cNvSpPr/>
              <p:nvPr/>
            </p:nvSpPr>
            <p:spPr>
              <a:xfrm>
                <a:off x="1555865" y="5387734"/>
                <a:ext cx="203879" cy="224873"/>
              </a:xfrm>
              <a:custGeom>
                <a:avLst/>
                <a:gdLst>
                  <a:gd name="connsiteX0" fmla="*/ 0 w 118212"/>
                  <a:gd name="connsiteY0" fmla="*/ 0 h 118212"/>
                  <a:gd name="connsiteX1" fmla="*/ 144810 w 118212"/>
                  <a:gd name="connsiteY1" fmla="*/ 0 h 118212"/>
                  <a:gd name="connsiteX2" fmla="*/ 144810 w 118212"/>
                  <a:gd name="connsiteY2" fmla="*/ 121167 h 118212"/>
                  <a:gd name="connsiteX3" fmla="*/ 0 w 118212"/>
                  <a:gd name="connsiteY3" fmla="*/ 121167 h 118212"/>
                </a:gdLst>
                <a:ahLst/>
                <a:cxnLst>
                  <a:cxn ang="0">
                    <a:pos x="connsiteX0" y="connsiteY0"/>
                  </a:cxn>
                  <a:cxn ang="0">
                    <a:pos x="connsiteX1" y="connsiteY1"/>
                  </a:cxn>
                  <a:cxn ang="0">
                    <a:pos x="connsiteX2" y="connsiteY2"/>
                  </a:cxn>
                  <a:cxn ang="0">
                    <a:pos x="connsiteX3" y="connsiteY3"/>
                  </a:cxn>
                </a:cxnLst>
                <a:rect l="l" t="t" r="r" b="b"/>
                <a:pathLst>
                  <a:path w="118212" h="118212">
                    <a:moveTo>
                      <a:pt x="0" y="0"/>
                    </a:moveTo>
                    <a:lnTo>
                      <a:pt x="144810" y="0"/>
                    </a:lnTo>
                    <a:lnTo>
                      <a:pt x="144810" y="121167"/>
                    </a:lnTo>
                    <a:lnTo>
                      <a:pt x="0" y="121167"/>
                    </a:lnTo>
                    <a:close/>
                  </a:path>
                </a:pathLst>
              </a:custGeom>
              <a:solidFill>
                <a:srgbClr val="F3F3F3"/>
              </a:solidFill>
              <a:ln w="29536" cap="flat">
                <a:noFill/>
                <a:prstDash val="solid"/>
                <a:miter/>
              </a:ln>
            </p:spPr>
            <p:txBody>
              <a:bodyPr rtlCol="0" anchor="ctr"/>
              <a:lstStyle/>
              <a:p>
                <a:endParaRPr lang="en-US" dirty="0"/>
              </a:p>
            </p:txBody>
          </p:sp>
          <p:grpSp>
            <p:nvGrpSpPr>
              <p:cNvPr id="115" name="Group 114">
                <a:extLst>
                  <a:ext uri="{FF2B5EF4-FFF2-40B4-BE49-F238E27FC236}">
                    <a16:creationId xmlns:a16="http://schemas.microsoft.com/office/drawing/2014/main" id="{F2D19254-B94C-406A-993A-7337EF985C82}"/>
                  </a:ext>
                </a:extLst>
              </p:cNvPr>
              <p:cNvGrpSpPr/>
              <p:nvPr/>
            </p:nvGrpSpPr>
            <p:grpSpPr>
              <a:xfrm>
                <a:off x="1597784" y="5427357"/>
                <a:ext cx="205538" cy="179733"/>
                <a:chOff x="1597784" y="5427357"/>
                <a:chExt cx="205538" cy="179733"/>
              </a:xfrm>
              <a:solidFill>
                <a:schemeClr val="bg1">
                  <a:lumMod val="50000"/>
                </a:schemeClr>
              </a:solidFill>
            </p:grpSpPr>
            <p:sp>
              <p:nvSpPr>
                <p:cNvPr id="50" name="Freeform: Shape 49">
                  <a:extLst>
                    <a:ext uri="{FF2B5EF4-FFF2-40B4-BE49-F238E27FC236}">
                      <a16:creationId xmlns:a16="http://schemas.microsoft.com/office/drawing/2014/main" id="{89F9A042-8130-426B-B099-FC52889ED15C}"/>
                    </a:ext>
                  </a:extLst>
                </p:cNvPr>
                <p:cNvSpPr/>
                <p:nvPr/>
              </p:nvSpPr>
              <p:spPr>
                <a:xfrm>
                  <a:off x="1597784"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E35DD741-BA15-4C83-B565-BE6C095193A4}"/>
                    </a:ext>
                  </a:extLst>
                </p:cNvPr>
                <p:cNvSpPr/>
                <p:nvPr/>
              </p:nvSpPr>
              <p:spPr>
                <a:xfrm>
                  <a:off x="1629756"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8982F0B8-357B-4E77-A9BA-4442320E8506}"/>
                    </a:ext>
                  </a:extLst>
                </p:cNvPr>
                <p:cNvSpPr/>
                <p:nvPr/>
              </p:nvSpPr>
              <p:spPr>
                <a:xfrm>
                  <a:off x="1661730"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FF0F5AA-38C3-4965-8313-1F701DE33471}"/>
                    </a:ext>
                  </a:extLst>
                </p:cNvPr>
                <p:cNvSpPr/>
                <p:nvPr/>
              </p:nvSpPr>
              <p:spPr>
                <a:xfrm>
                  <a:off x="1693702"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0458086D-8157-4B76-88BE-CDB7E1ACEEE0}"/>
                    </a:ext>
                  </a:extLst>
                </p:cNvPr>
                <p:cNvSpPr/>
                <p:nvPr/>
              </p:nvSpPr>
              <p:spPr>
                <a:xfrm>
                  <a:off x="1725675"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2A9FA23E-3DF7-49B4-AC9A-D29E58BE33AF}"/>
                    </a:ext>
                  </a:extLst>
                </p:cNvPr>
                <p:cNvSpPr/>
                <p:nvPr/>
              </p:nvSpPr>
              <p:spPr>
                <a:xfrm>
                  <a:off x="1757647" y="5427357"/>
                  <a:ext cx="45675" cy="46085"/>
                </a:xfrm>
                <a:custGeom>
                  <a:avLst/>
                  <a:gdLst>
                    <a:gd name="connsiteX0" fmla="*/ 0 w 0"/>
                    <a:gd name="connsiteY0" fmla="*/ 0 h 0"/>
                    <a:gd name="connsiteX1" fmla="*/ 8866 w 0"/>
                    <a:gd name="connsiteY1" fmla="*/ 0 h 0"/>
                    <a:gd name="connsiteX2" fmla="*/ 8866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8866" y="0"/>
                      </a:lnTo>
                      <a:lnTo>
                        <a:pt x="8866" y="20687"/>
                      </a:lnTo>
                      <a:lnTo>
                        <a:pt x="0" y="20687"/>
                      </a:lnTo>
                      <a:close/>
                    </a:path>
                  </a:pathLst>
                </a:custGeom>
                <a:grpFill/>
                <a:ln w="29536"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E5E7E22D-C94F-47D3-8B76-CF2EC6CA89BC}"/>
                    </a:ext>
                  </a:extLst>
                </p:cNvPr>
                <p:cNvSpPr/>
                <p:nvPr/>
              </p:nvSpPr>
              <p:spPr>
                <a:xfrm>
                  <a:off x="1602353" y="5501094"/>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E0B1AB9E-D255-4238-A69D-BC41BA37AC9C}"/>
                    </a:ext>
                  </a:extLst>
                </p:cNvPr>
                <p:cNvSpPr/>
                <p:nvPr/>
              </p:nvSpPr>
              <p:spPr>
                <a:xfrm>
                  <a:off x="1666297" y="5501094"/>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3BE3972-CA33-4D81-A9E8-0426B7265C3F}"/>
                    </a:ext>
                  </a:extLst>
                </p:cNvPr>
                <p:cNvSpPr/>
                <p:nvPr/>
              </p:nvSpPr>
              <p:spPr>
                <a:xfrm>
                  <a:off x="1734810" y="5501094"/>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A7330A20-B360-44D4-BD71-9F55E46080D5}"/>
                    </a:ext>
                  </a:extLst>
                </p:cNvPr>
                <p:cNvSpPr/>
                <p:nvPr/>
              </p:nvSpPr>
              <p:spPr>
                <a:xfrm>
                  <a:off x="1602353" y="5561005"/>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862B6311-8B72-4428-90A8-56BB55BC2882}"/>
                    </a:ext>
                  </a:extLst>
                </p:cNvPr>
                <p:cNvSpPr/>
                <p:nvPr/>
              </p:nvSpPr>
              <p:spPr>
                <a:xfrm>
                  <a:off x="1666297" y="5561005"/>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A2BE5AA6-2FC1-449E-831E-44D18E5793B9}"/>
                    </a:ext>
                  </a:extLst>
                </p:cNvPr>
                <p:cNvSpPr/>
                <p:nvPr/>
              </p:nvSpPr>
              <p:spPr>
                <a:xfrm>
                  <a:off x="1734810" y="5561005"/>
                  <a:ext cx="45675" cy="46085"/>
                </a:xfrm>
                <a:custGeom>
                  <a:avLst/>
                  <a:gdLst>
                    <a:gd name="connsiteX0" fmla="*/ 0 w 0"/>
                    <a:gd name="connsiteY0" fmla="*/ 0 h 0"/>
                    <a:gd name="connsiteX1" fmla="*/ 20687 w 0"/>
                    <a:gd name="connsiteY1" fmla="*/ 0 h 0"/>
                    <a:gd name="connsiteX2" fmla="*/ 20687 w 0"/>
                    <a:gd name="connsiteY2" fmla="*/ 20687 h 0"/>
                    <a:gd name="connsiteX3" fmla="*/ 0 w 0"/>
                    <a:gd name="connsiteY3" fmla="*/ 20687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20687" y="0"/>
                      </a:lnTo>
                      <a:lnTo>
                        <a:pt x="20687" y="20687"/>
                      </a:lnTo>
                      <a:lnTo>
                        <a:pt x="0" y="20687"/>
                      </a:lnTo>
                      <a:close/>
                    </a:path>
                  </a:pathLst>
                </a:custGeom>
                <a:grpFill/>
                <a:ln w="29536" cap="flat">
                  <a:noFill/>
                  <a:prstDash val="solid"/>
                  <a:miter/>
                </a:ln>
              </p:spPr>
              <p:txBody>
                <a:bodyPr rtlCol="0" anchor="ctr"/>
                <a:lstStyle/>
                <a:p>
                  <a:endParaRPr lang="en-US" dirty="0"/>
                </a:p>
              </p:txBody>
            </p:sp>
          </p:grpSp>
        </p:grpSp>
        <p:grpSp>
          <p:nvGrpSpPr>
            <p:cNvPr id="117" name="Group 116">
              <a:extLst>
                <a:ext uri="{FF2B5EF4-FFF2-40B4-BE49-F238E27FC236}">
                  <a16:creationId xmlns:a16="http://schemas.microsoft.com/office/drawing/2014/main" id="{316E8F4E-04F8-4568-B94E-FCFFB04445EB}"/>
                </a:ext>
              </a:extLst>
            </p:cNvPr>
            <p:cNvGrpSpPr/>
            <p:nvPr/>
          </p:nvGrpSpPr>
          <p:grpSpPr>
            <a:xfrm>
              <a:off x="2241802" y="4948067"/>
              <a:ext cx="274051" cy="368684"/>
              <a:chOff x="2241802" y="4948067"/>
              <a:chExt cx="274051" cy="368684"/>
            </a:xfrm>
          </p:grpSpPr>
          <p:sp>
            <p:nvSpPr>
              <p:cNvPr id="62" name="Freeform: Shape 61">
                <a:extLst>
                  <a:ext uri="{FF2B5EF4-FFF2-40B4-BE49-F238E27FC236}">
                    <a16:creationId xmlns:a16="http://schemas.microsoft.com/office/drawing/2014/main" id="{3044E801-06BA-44B0-A967-FD02D4C8FE4C}"/>
                  </a:ext>
                </a:extLst>
              </p:cNvPr>
              <p:cNvSpPr/>
              <p:nvPr/>
            </p:nvSpPr>
            <p:spPr>
              <a:xfrm>
                <a:off x="2241802" y="4948067"/>
                <a:ext cx="274051" cy="368684"/>
              </a:xfrm>
              <a:custGeom>
                <a:avLst/>
                <a:gdLst>
                  <a:gd name="connsiteX0" fmla="*/ 189140 w 177318"/>
                  <a:gd name="connsiteY0" fmla="*/ 245290 h 236424"/>
                  <a:gd name="connsiteX1" fmla="*/ 0 w 177318"/>
                  <a:gd name="connsiteY1" fmla="*/ 245290 h 236424"/>
                  <a:gd name="connsiteX2" fmla="*/ 0 w 177318"/>
                  <a:gd name="connsiteY2" fmla="*/ 56151 h 236424"/>
                  <a:gd name="connsiteX3" fmla="*/ 59106 w 177318"/>
                  <a:gd name="connsiteY3" fmla="*/ 0 h 236424"/>
                  <a:gd name="connsiteX4" fmla="*/ 189140 w 177318"/>
                  <a:gd name="connsiteY4" fmla="*/ 0 h 23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18" h="236424">
                    <a:moveTo>
                      <a:pt x="189140" y="245290"/>
                    </a:moveTo>
                    <a:lnTo>
                      <a:pt x="0" y="245290"/>
                    </a:lnTo>
                    <a:lnTo>
                      <a:pt x="0" y="56151"/>
                    </a:lnTo>
                    <a:lnTo>
                      <a:pt x="59106" y="0"/>
                    </a:lnTo>
                    <a:lnTo>
                      <a:pt x="189140" y="0"/>
                    </a:lnTo>
                    <a:close/>
                  </a:path>
                </a:pathLst>
              </a:custGeom>
              <a:solidFill>
                <a:srgbClr val="FFFFFF"/>
              </a:solidFill>
              <a:ln w="29536"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613287D7-F36F-4A91-8608-908F261718C9}"/>
                  </a:ext>
                </a:extLst>
              </p:cNvPr>
              <p:cNvSpPr/>
              <p:nvPr/>
            </p:nvSpPr>
            <p:spPr>
              <a:xfrm>
                <a:off x="2241802" y="4948067"/>
                <a:ext cx="91350" cy="46085"/>
              </a:xfrm>
              <a:custGeom>
                <a:avLst/>
                <a:gdLst>
                  <a:gd name="connsiteX0" fmla="*/ 59106 w 59106"/>
                  <a:gd name="connsiteY0" fmla="*/ 56151 h 29553"/>
                  <a:gd name="connsiteX1" fmla="*/ 0 w 59106"/>
                  <a:gd name="connsiteY1" fmla="*/ 56151 h 29553"/>
                  <a:gd name="connsiteX2" fmla="*/ 59106 w 59106"/>
                  <a:gd name="connsiteY2" fmla="*/ 0 h 29553"/>
                </a:gdLst>
                <a:ahLst/>
                <a:cxnLst>
                  <a:cxn ang="0">
                    <a:pos x="connsiteX0" y="connsiteY0"/>
                  </a:cxn>
                  <a:cxn ang="0">
                    <a:pos x="connsiteX1" y="connsiteY1"/>
                  </a:cxn>
                  <a:cxn ang="0">
                    <a:pos x="connsiteX2" y="connsiteY2"/>
                  </a:cxn>
                </a:cxnLst>
                <a:rect l="l" t="t" r="r" b="b"/>
                <a:pathLst>
                  <a:path w="59106" h="29553">
                    <a:moveTo>
                      <a:pt x="59106" y="56151"/>
                    </a:moveTo>
                    <a:lnTo>
                      <a:pt x="0" y="56151"/>
                    </a:lnTo>
                    <a:lnTo>
                      <a:pt x="59106" y="0"/>
                    </a:lnTo>
                    <a:close/>
                  </a:path>
                </a:pathLst>
              </a:custGeom>
              <a:solidFill>
                <a:srgbClr val="00204F"/>
              </a:solidFill>
              <a:ln w="29536"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B03FA932-EF10-421D-9AD3-F86D26BBAEE0}"/>
                  </a:ext>
                </a:extLst>
              </p:cNvPr>
              <p:cNvSpPr/>
              <p:nvPr/>
            </p:nvSpPr>
            <p:spPr>
              <a:xfrm>
                <a:off x="2282910" y="5072499"/>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16E2B8E-706A-439A-AED3-02B270CE750A}"/>
                  </a:ext>
                </a:extLst>
              </p:cNvPr>
              <p:cNvSpPr/>
              <p:nvPr/>
            </p:nvSpPr>
            <p:spPr>
              <a:xfrm>
                <a:off x="2282910" y="5109367"/>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E87C175-D223-4267-8F0B-D4410B3DEA6B}"/>
                  </a:ext>
                </a:extLst>
              </p:cNvPr>
              <p:cNvSpPr/>
              <p:nvPr/>
            </p:nvSpPr>
            <p:spPr>
              <a:xfrm>
                <a:off x="2282910" y="5146235"/>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E587F82C-058D-466D-B615-F063A87312AF}"/>
                  </a:ext>
                </a:extLst>
              </p:cNvPr>
              <p:cNvSpPr/>
              <p:nvPr/>
            </p:nvSpPr>
            <p:spPr>
              <a:xfrm>
                <a:off x="2282910" y="5183104"/>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F73BCA4-01E1-4D75-A5A9-A68D973C9805}"/>
                  </a:ext>
                </a:extLst>
              </p:cNvPr>
              <p:cNvSpPr/>
              <p:nvPr/>
            </p:nvSpPr>
            <p:spPr>
              <a:xfrm>
                <a:off x="2282910" y="5219972"/>
                <a:ext cx="182699" cy="46085"/>
              </a:xfrm>
              <a:custGeom>
                <a:avLst/>
                <a:gdLst>
                  <a:gd name="connsiteX0" fmla="*/ 0 w 118212"/>
                  <a:gd name="connsiteY0" fmla="*/ 0 h 0"/>
                  <a:gd name="connsiteX1" fmla="*/ 135944 w 118212"/>
                  <a:gd name="connsiteY1" fmla="*/ 0 h 0"/>
                  <a:gd name="connsiteX2" fmla="*/ 135944 w 118212"/>
                  <a:gd name="connsiteY2" fmla="*/ 11821 h 0"/>
                  <a:gd name="connsiteX3" fmla="*/ 0 w 118212"/>
                  <a:gd name="connsiteY3" fmla="*/ 11821 h 0"/>
                </a:gdLst>
                <a:ahLst/>
                <a:cxnLst>
                  <a:cxn ang="0">
                    <a:pos x="connsiteX0" y="connsiteY0"/>
                  </a:cxn>
                  <a:cxn ang="0">
                    <a:pos x="connsiteX1" y="connsiteY1"/>
                  </a:cxn>
                  <a:cxn ang="0">
                    <a:pos x="connsiteX2" y="connsiteY2"/>
                  </a:cxn>
                  <a:cxn ang="0">
                    <a:pos x="connsiteX3" y="connsiteY3"/>
                  </a:cxn>
                </a:cxnLst>
                <a:rect l="l" t="t" r="r" b="b"/>
                <a:pathLst>
                  <a:path w="118212">
                    <a:moveTo>
                      <a:pt x="0" y="0"/>
                    </a:moveTo>
                    <a:lnTo>
                      <a:pt x="135944" y="0"/>
                    </a:lnTo>
                    <a:lnTo>
                      <a:pt x="135944" y="11821"/>
                    </a:lnTo>
                    <a:lnTo>
                      <a:pt x="0" y="11821"/>
                    </a:lnTo>
                    <a:close/>
                  </a:path>
                </a:pathLst>
              </a:custGeom>
              <a:solidFill>
                <a:schemeClr val="bg1">
                  <a:lumMod val="65000"/>
                </a:schemeClr>
              </a:solidFill>
              <a:ln w="29536" cap="flat">
                <a:noFill/>
                <a:prstDash val="solid"/>
                <a:miter/>
              </a:ln>
            </p:spPr>
            <p:txBody>
              <a:bodyPr rtlCol="0" anchor="ctr"/>
              <a:lstStyle/>
              <a:p>
                <a:endParaRPr lang="en-US" dirty="0"/>
              </a:p>
            </p:txBody>
          </p:sp>
        </p:grpSp>
        <p:sp>
          <p:nvSpPr>
            <p:cNvPr id="69" name="Freeform: Shape 68">
              <a:extLst>
                <a:ext uri="{FF2B5EF4-FFF2-40B4-BE49-F238E27FC236}">
                  <a16:creationId xmlns:a16="http://schemas.microsoft.com/office/drawing/2014/main" id="{55E9C10E-06B1-424C-A484-4AC76E856CDB}"/>
                </a:ext>
              </a:extLst>
            </p:cNvPr>
            <p:cNvSpPr/>
            <p:nvPr/>
          </p:nvSpPr>
          <p:spPr>
            <a:xfrm>
              <a:off x="3797608" y="3593153"/>
              <a:ext cx="274051" cy="322598"/>
            </a:xfrm>
            <a:custGeom>
              <a:avLst/>
              <a:gdLst>
                <a:gd name="connsiteX0" fmla="*/ 187293 w 177318"/>
                <a:gd name="connsiteY0" fmla="*/ 215737 h 206871"/>
                <a:gd name="connsiteX1" fmla="*/ 116365 w 177318"/>
                <a:gd name="connsiteY1" fmla="*/ 97525 h 206871"/>
                <a:gd name="connsiteX2" fmla="*/ 113410 w 177318"/>
                <a:gd name="connsiteY2" fmla="*/ 79793 h 206871"/>
                <a:gd name="connsiteX3" fmla="*/ 113410 w 177318"/>
                <a:gd name="connsiteY3" fmla="*/ 23642 h 206871"/>
                <a:gd name="connsiteX4" fmla="*/ 116365 w 177318"/>
                <a:gd name="connsiteY4" fmla="*/ 23642 h 206871"/>
                <a:gd name="connsiteX5" fmla="*/ 128186 w 177318"/>
                <a:gd name="connsiteY5" fmla="*/ 11821 h 206871"/>
                <a:gd name="connsiteX6" fmla="*/ 116365 w 177318"/>
                <a:gd name="connsiteY6" fmla="*/ 0 h 206871"/>
                <a:gd name="connsiteX7" fmla="*/ 72036 w 177318"/>
                <a:gd name="connsiteY7" fmla="*/ 0 h 206871"/>
                <a:gd name="connsiteX8" fmla="*/ 60214 w 177318"/>
                <a:gd name="connsiteY8" fmla="*/ 11821 h 206871"/>
                <a:gd name="connsiteX9" fmla="*/ 72036 w 177318"/>
                <a:gd name="connsiteY9" fmla="*/ 23642 h 206871"/>
                <a:gd name="connsiteX10" fmla="*/ 74991 w 177318"/>
                <a:gd name="connsiteY10" fmla="*/ 23642 h 206871"/>
                <a:gd name="connsiteX11" fmla="*/ 74991 w 177318"/>
                <a:gd name="connsiteY11" fmla="*/ 79793 h 206871"/>
                <a:gd name="connsiteX12" fmla="*/ 72036 w 177318"/>
                <a:gd name="connsiteY12" fmla="*/ 97525 h 206871"/>
                <a:gd name="connsiteX13" fmla="*/ 1108 w 177318"/>
                <a:gd name="connsiteY13" fmla="*/ 215737 h 206871"/>
                <a:gd name="connsiteX14" fmla="*/ 9974 w 177318"/>
                <a:gd name="connsiteY14" fmla="*/ 230514 h 206871"/>
                <a:gd name="connsiteX15" fmla="*/ 181382 w 177318"/>
                <a:gd name="connsiteY15" fmla="*/ 230514 h 206871"/>
                <a:gd name="connsiteX16" fmla="*/ 187293 w 177318"/>
                <a:gd name="connsiteY16" fmla="*/ 215737 h 20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318" h="206871">
                  <a:moveTo>
                    <a:pt x="187293" y="215737"/>
                  </a:moveTo>
                  <a:lnTo>
                    <a:pt x="116365" y="97525"/>
                  </a:lnTo>
                  <a:cubicBezTo>
                    <a:pt x="113410" y="91614"/>
                    <a:pt x="113410" y="85704"/>
                    <a:pt x="113410" y="79793"/>
                  </a:cubicBezTo>
                  <a:lnTo>
                    <a:pt x="113410" y="23642"/>
                  </a:lnTo>
                  <a:lnTo>
                    <a:pt x="116365" y="23642"/>
                  </a:lnTo>
                  <a:cubicBezTo>
                    <a:pt x="122276" y="23642"/>
                    <a:pt x="128186" y="17732"/>
                    <a:pt x="128186" y="11821"/>
                  </a:cubicBezTo>
                  <a:cubicBezTo>
                    <a:pt x="128186" y="5911"/>
                    <a:pt x="122276" y="0"/>
                    <a:pt x="116365" y="0"/>
                  </a:cubicBezTo>
                  <a:lnTo>
                    <a:pt x="72036" y="0"/>
                  </a:lnTo>
                  <a:cubicBezTo>
                    <a:pt x="66125" y="0"/>
                    <a:pt x="60214" y="5911"/>
                    <a:pt x="60214" y="11821"/>
                  </a:cubicBezTo>
                  <a:cubicBezTo>
                    <a:pt x="60214" y="17732"/>
                    <a:pt x="66125" y="23642"/>
                    <a:pt x="72036" y="23642"/>
                  </a:cubicBezTo>
                  <a:lnTo>
                    <a:pt x="74991" y="23642"/>
                  </a:lnTo>
                  <a:lnTo>
                    <a:pt x="74991" y="79793"/>
                  </a:lnTo>
                  <a:cubicBezTo>
                    <a:pt x="74991" y="85704"/>
                    <a:pt x="74991" y="91614"/>
                    <a:pt x="72036" y="97525"/>
                  </a:cubicBezTo>
                  <a:lnTo>
                    <a:pt x="1108" y="215737"/>
                  </a:lnTo>
                  <a:cubicBezTo>
                    <a:pt x="-1847" y="221648"/>
                    <a:pt x="1108" y="230514"/>
                    <a:pt x="9974" y="230514"/>
                  </a:cubicBezTo>
                  <a:lnTo>
                    <a:pt x="181382" y="230514"/>
                  </a:lnTo>
                  <a:cubicBezTo>
                    <a:pt x="187293" y="230514"/>
                    <a:pt x="193203" y="221648"/>
                    <a:pt x="187293" y="215737"/>
                  </a:cubicBezTo>
                </a:path>
              </a:pathLst>
            </a:custGeom>
            <a:solidFill>
              <a:srgbClr val="FFFFFF"/>
            </a:solidFill>
            <a:ln w="29536"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5E6E5D0-D428-4F83-8F30-00D962E06187}"/>
                </a:ext>
              </a:extLst>
            </p:cNvPr>
            <p:cNvSpPr/>
            <p:nvPr/>
          </p:nvSpPr>
          <p:spPr>
            <a:xfrm>
              <a:off x="3918075" y="3537852"/>
              <a:ext cx="45675" cy="46085"/>
            </a:xfrm>
            <a:custGeom>
              <a:avLst/>
              <a:gdLst>
                <a:gd name="connsiteX0" fmla="*/ 26598 w 29553"/>
                <a:gd name="connsiteY0" fmla="*/ 0 h 29553"/>
                <a:gd name="connsiteX1" fmla="*/ 8866 w 29553"/>
                <a:gd name="connsiteY1" fmla="*/ 0 h 29553"/>
                <a:gd name="connsiteX2" fmla="*/ 0 w 29553"/>
                <a:gd name="connsiteY2" fmla="*/ 8866 h 29553"/>
                <a:gd name="connsiteX3" fmla="*/ 0 w 29553"/>
                <a:gd name="connsiteY3" fmla="*/ 35464 h 29553"/>
                <a:gd name="connsiteX4" fmla="*/ 35464 w 29553"/>
                <a:gd name="connsiteY4" fmla="*/ 35464 h 29553"/>
                <a:gd name="connsiteX5" fmla="*/ 35464 w 29553"/>
                <a:gd name="connsiteY5" fmla="*/ 8866 h 29553"/>
                <a:gd name="connsiteX6" fmla="*/ 26598 w 29553"/>
                <a:gd name="connsiteY6" fmla="*/ 0 h 2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 h="29553">
                  <a:moveTo>
                    <a:pt x="26598" y="0"/>
                  </a:moveTo>
                  <a:lnTo>
                    <a:pt x="8866" y="0"/>
                  </a:lnTo>
                  <a:cubicBezTo>
                    <a:pt x="2955" y="0"/>
                    <a:pt x="0" y="2955"/>
                    <a:pt x="0" y="8866"/>
                  </a:cubicBezTo>
                  <a:lnTo>
                    <a:pt x="0" y="35464"/>
                  </a:lnTo>
                  <a:lnTo>
                    <a:pt x="35464" y="35464"/>
                  </a:lnTo>
                  <a:lnTo>
                    <a:pt x="35464" y="8866"/>
                  </a:lnTo>
                  <a:cubicBezTo>
                    <a:pt x="32508" y="5911"/>
                    <a:pt x="29553" y="0"/>
                    <a:pt x="26598" y="0"/>
                  </a:cubicBezTo>
                </a:path>
              </a:pathLst>
            </a:custGeom>
            <a:solidFill>
              <a:srgbClr val="00204F"/>
            </a:solidFill>
            <a:ln w="29536"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84D3689C-26A9-4A45-B403-71351541FBEB}"/>
                </a:ext>
              </a:extLst>
            </p:cNvPr>
            <p:cNvSpPr/>
            <p:nvPr/>
          </p:nvSpPr>
          <p:spPr>
            <a:xfrm>
              <a:off x="4210395" y="2943347"/>
              <a:ext cx="319725" cy="184342"/>
            </a:xfrm>
            <a:custGeom>
              <a:avLst/>
              <a:gdLst>
                <a:gd name="connsiteX0" fmla="*/ 195050 w 206871"/>
                <a:gd name="connsiteY0" fmla="*/ 135944 h 118212"/>
                <a:gd name="connsiteX1" fmla="*/ 11821 w 206871"/>
                <a:gd name="connsiteY1" fmla="*/ 135944 h 118212"/>
                <a:gd name="connsiteX2" fmla="*/ 0 w 206871"/>
                <a:gd name="connsiteY2" fmla="*/ 124123 h 118212"/>
                <a:gd name="connsiteX3" fmla="*/ 0 w 206871"/>
                <a:gd name="connsiteY3" fmla="*/ 11821 h 118212"/>
                <a:gd name="connsiteX4" fmla="*/ 11821 w 206871"/>
                <a:gd name="connsiteY4" fmla="*/ 0 h 118212"/>
                <a:gd name="connsiteX5" fmla="*/ 195050 w 206871"/>
                <a:gd name="connsiteY5" fmla="*/ 0 h 118212"/>
                <a:gd name="connsiteX6" fmla="*/ 206872 w 206871"/>
                <a:gd name="connsiteY6" fmla="*/ 11821 h 118212"/>
                <a:gd name="connsiteX7" fmla="*/ 206872 w 206871"/>
                <a:gd name="connsiteY7" fmla="*/ 124123 h 118212"/>
                <a:gd name="connsiteX8" fmla="*/ 195050 w 206871"/>
                <a:gd name="connsiteY8" fmla="*/ 135944 h 118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871" h="118212">
                  <a:moveTo>
                    <a:pt x="195050" y="135944"/>
                  </a:moveTo>
                  <a:lnTo>
                    <a:pt x="11821" y="135944"/>
                  </a:lnTo>
                  <a:cubicBezTo>
                    <a:pt x="5911" y="135944"/>
                    <a:pt x="0" y="130033"/>
                    <a:pt x="0" y="124123"/>
                  </a:cubicBezTo>
                  <a:lnTo>
                    <a:pt x="0" y="11821"/>
                  </a:lnTo>
                  <a:cubicBezTo>
                    <a:pt x="0" y="5911"/>
                    <a:pt x="5911" y="0"/>
                    <a:pt x="11821" y="0"/>
                  </a:cubicBezTo>
                  <a:lnTo>
                    <a:pt x="195050" y="0"/>
                  </a:lnTo>
                  <a:cubicBezTo>
                    <a:pt x="200961" y="0"/>
                    <a:pt x="206872" y="5911"/>
                    <a:pt x="206872" y="11821"/>
                  </a:cubicBezTo>
                  <a:lnTo>
                    <a:pt x="206872" y="124123"/>
                  </a:lnTo>
                  <a:cubicBezTo>
                    <a:pt x="206872" y="132989"/>
                    <a:pt x="200961" y="135944"/>
                    <a:pt x="195050" y="135944"/>
                  </a:cubicBezTo>
                </a:path>
              </a:pathLst>
            </a:custGeom>
            <a:solidFill>
              <a:srgbClr val="00204F"/>
            </a:solidFill>
            <a:ln w="2953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23278E49-B9F6-4C25-96EA-37041CA3E9EB}"/>
                </a:ext>
              </a:extLst>
            </p:cNvPr>
            <p:cNvSpPr/>
            <p:nvPr/>
          </p:nvSpPr>
          <p:spPr>
            <a:xfrm>
              <a:off x="4278907" y="2989433"/>
              <a:ext cx="45675" cy="92171"/>
            </a:xfrm>
            <a:custGeom>
              <a:avLst/>
              <a:gdLst>
                <a:gd name="connsiteX0" fmla="*/ 8866 w 29553"/>
                <a:gd name="connsiteY0" fmla="*/ 76838 h 59106"/>
                <a:gd name="connsiteX1" fmla="*/ 0 w 29553"/>
                <a:gd name="connsiteY1" fmla="*/ 65017 h 59106"/>
                <a:gd name="connsiteX2" fmla="*/ 29553 w 29553"/>
                <a:gd name="connsiteY2" fmla="*/ 38419 h 59106"/>
                <a:gd name="connsiteX3" fmla="*/ 0 w 29553"/>
                <a:gd name="connsiteY3" fmla="*/ 8866 h 59106"/>
                <a:gd name="connsiteX4" fmla="*/ 8866 w 29553"/>
                <a:gd name="connsiteY4" fmla="*/ 0 h 59106"/>
                <a:gd name="connsiteX5" fmla="*/ 47285 w 29553"/>
                <a:gd name="connsiteY5" fmla="*/ 38419 h 5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53" h="59106">
                  <a:moveTo>
                    <a:pt x="8866" y="76838"/>
                  </a:moveTo>
                  <a:lnTo>
                    <a:pt x="0" y="65017"/>
                  </a:lnTo>
                  <a:lnTo>
                    <a:pt x="29553" y="38419"/>
                  </a:lnTo>
                  <a:lnTo>
                    <a:pt x="0" y="8866"/>
                  </a:lnTo>
                  <a:lnTo>
                    <a:pt x="8866" y="0"/>
                  </a:lnTo>
                  <a:lnTo>
                    <a:pt x="47285" y="38419"/>
                  </a:lnTo>
                  <a:close/>
                </a:path>
              </a:pathLst>
            </a:custGeom>
            <a:solidFill>
              <a:srgbClr val="FFFFFF"/>
            </a:solidFill>
            <a:ln w="29536"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7BA8F2D0-3A78-4719-9EC3-02C8D7AFECB1}"/>
                </a:ext>
              </a:extLst>
            </p:cNvPr>
            <p:cNvSpPr/>
            <p:nvPr/>
          </p:nvSpPr>
          <p:spPr>
            <a:xfrm>
              <a:off x="4379392" y="3090821"/>
              <a:ext cx="45675" cy="46085"/>
            </a:xfrm>
            <a:custGeom>
              <a:avLst/>
              <a:gdLst>
                <a:gd name="connsiteX0" fmla="*/ 0 w 29553"/>
                <a:gd name="connsiteY0" fmla="*/ 0 h 0"/>
                <a:gd name="connsiteX1" fmla="*/ 53196 w 29553"/>
                <a:gd name="connsiteY1" fmla="*/ 0 h 0"/>
                <a:gd name="connsiteX2" fmla="*/ 53196 w 29553"/>
                <a:gd name="connsiteY2" fmla="*/ 11821 h 0"/>
                <a:gd name="connsiteX3" fmla="*/ 0 w 29553"/>
                <a:gd name="connsiteY3" fmla="*/ 11821 h 0"/>
              </a:gdLst>
              <a:ahLst/>
              <a:cxnLst>
                <a:cxn ang="0">
                  <a:pos x="connsiteX0" y="connsiteY0"/>
                </a:cxn>
                <a:cxn ang="0">
                  <a:pos x="connsiteX1" y="connsiteY1"/>
                </a:cxn>
                <a:cxn ang="0">
                  <a:pos x="connsiteX2" y="connsiteY2"/>
                </a:cxn>
                <a:cxn ang="0">
                  <a:pos x="connsiteX3" y="connsiteY3"/>
                </a:cxn>
              </a:cxnLst>
              <a:rect l="l" t="t" r="r" b="b"/>
              <a:pathLst>
                <a:path w="29553">
                  <a:moveTo>
                    <a:pt x="0" y="0"/>
                  </a:moveTo>
                  <a:lnTo>
                    <a:pt x="53196" y="0"/>
                  </a:lnTo>
                  <a:lnTo>
                    <a:pt x="53196" y="11821"/>
                  </a:lnTo>
                  <a:lnTo>
                    <a:pt x="0" y="11821"/>
                  </a:lnTo>
                  <a:close/>
                </a:path>
              </a:pathLst>
            </a:custGeom>
            <a:solidFill>
              <a:srgbClr val="FFFFFF"/>
            </a:solidFill>
            <a:ln w="2953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BD01FE19-FBB3-4A4F-B864-E012C195DEEF}"/>
                </a:ext>
              </a:extLst>
            </p:cNvPr>
            <p:cNvSpPr/>
            <p:nvPr/>
          </p:nvSpPr>
          <p:spPr>
            <a:xfrm>
              <a:off x="4205827" y="2924913"/>
              <a:ext cx="319725" cy="46085"/>
            </a:xfrm>
            <a:custGeom>
              <a:avLst/>
              <a:gdLst>
                <a:gd name="connsiteX0" fmla="*/ 198006 w 206871"/>
                <a:gd name="connsiteY0" fmla="*/ 0 h 0"/>
                <a:gd name="connsiteX1" fmla="*/ 11821 w 206871"/>
                <a:gd name="connsiteY1" fmla="*/ 0 h 0"/>
                <a:gd name="connsiteX2" fmla="*/ 0 w 206871"/>
                <a:gd name="connsiteY2" fmla="*/ 11821 h 0"/>
                <a:gd name="connsiteX3" fmla="*/ 0 w 206871"/>
                <a:gd name="connsiteY3" fmla="*/ 26598 h 0"/>
                <a:gd name="connsiteX4" fmla="*/ 209827 w 206871"/>
                <a:gd name="connsiteY4" fmla="*/ 26598 h 0"/>
                <a:gd name="connsiteX5" fmla="*/ 209827 w 206871"/>
                <a:gd name="connsiteY5" fmla="*/ 11821 h 0"/>
                <a:gd name="connsiteX6" fmla="*/ 198006 w 206871"/>
                <a:gd name="connsiteY6"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71">
                  <a:moveTo>
                    <a:pt x="198006" y="0"/>
                  </a:moveTo>
                  <a:lnTo>
                    <a:pt x="11821" y="0"/>
                  </a:lnTo>
                  <a:cubicBezTo>
                    <a:pt x="5911" y="0"/>
                    <a:pt x="0" y="5911"/>
                    <a:pt x="0" y="11821"/>
                  </a:cubicBezTo>
                  <a:lnTo>
                    <a:pt x="0" y="26598"/>
                  </a:lnTo>
                  <a:lnTo>
                    <a:pt x="209827" y="26598"/>
                  </a:lnTo>
                  <a:lnTo>
                    <a:pt x="209827" y="11821"/>
                  </a:lnTo>
                  <a:cubicBezTo>
                    <a:pt x="209827" y="5911"/>
                    <a:pt x="203916" y="0"/>
                    <a:pt x="198006" y="0"/>
                  </a:cubicBezTo>
                </a:path>
              </a:pathLst>
            </a:custGeom>
            <a:solidFill>
              <a:srgbClr val="FFFFFF"/>
            </a:solidFill>
            <a:ln w="29536"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0B008B37-3D3B-4DD0-A2B2-3E1A87E509A7}"/>
                </a:ext>
              </a:extLst>
            </p:cNvPr>
            <p:cNvSpPr/>
            <p:nvPr/>
          </p:nvSpPr>
          <p:spPr>
            <a:xfrm>
              <a:off x="2388679" y="1700147"/>
              <a:ext cx="3487266" cy="3457705"/>
            </a:xfrm>
            <a:custGeom>
              <a:avLst/>
              <a:gdLst>
                <a:gd name="connsiteX0" fmla="*/ 0 w 3487265"/>
                <a:gd name="connsiteY0" fmla="*/ 0 h 3457705"/>
                <a:gd name="connsiteX1" fmla="*/ 3513864 w 3487265"/>
                <a:gd name="connsiteY1" fmla="*/ 0 h 3457705"/>
                <a:gd name="connsiteX2" fmla="*/ 3513864 w 3487265"/>
                <a:gd name="connsiteY2" fmla="*/ 3469526 h 3457705"/>
                <a:gd name="connsiteX3" fmla="*/ 0 w 3487265"/>
                <a:gd name="connsiteY3" fmla="*/ 3469526 h 3457705"/>
              </a:gdLst>
              <a:ahLst/>
              <a:cxnLst>
                <a:cxn ang="0">
                  <a:pos x="connsiteX0" y="connsiteY0"/>
                </a:cxn>
                <a:cxn ang="0">
                  <a:pos x="connsiteX1" y="connsiteY1"/>
                </a:cxn>
                <a:cxn ang="0">
                  <a:pos x="connsiteX2" y="connsiteY2"/>
                </a:cxn>
                <a:cxn ang="0">
                  <a:pos x="connsiteX3" y="connsiteY3"/>
                </a:cxn>
              </a:cxnLst>
              <a:rect l="l" t="t" r="r" b="b"/>
              <a:pathLst>
                <a:path w="3487265" h="3457705">
                  <a:moveTo>
                    <a:pt x="0" y="0"/>
                  </a:moveTo>
                  <a:lnTo>
                    <a:pt x="3513864" y="0"/>
                  </a:lnTo>
                  <a:lnTo>
                    <a:pt x="3513864" y="3469526"/>
                  </a:lnTo>
                  <a:lnTo>
                    <a:pt x="0" y="3469526"/>
                  </a:lnTo>
                  <a:close/>
                </a:path>
              </a:pathLst>
            </a:custGeom>
            <a:noFill/>
            <a:ln w="29536" cap="flat">
              <a:noFill/>
              <a:prstDash val="solid"/>
              <a:miter/>
            </a:ln>
          </p:spPr>
          <p:txBody>
            <a:bodyPr rtlCol="0" anchor="ctr"/>
            <a:lstStyle/>
            <a:p>
              <a:endParaRPr lang="en-US" dirty="0"/>
            </a:p>
          </p:txBody>
        </p:sp>
      </p:grpSp>
    </p:spTree>
    <p:custDataLst>
      <p:tags r:id="rId1"/>
    </p:custDataLst>
    <p:extLst>
      <p:ext uri="{BB962C8B-B14F-4D97-AF65-F5344CB8AC3E}">
        <p14:creationId xmlns:p14="http://schemas.microsoft.com/office/powerpoint/2010/main" val="28572345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3368-6A62-43B9-BFFA-A99F9F990CFD}"/>
              </a:ext>
            </a:extLst>
          </p:cNvPr>
          <p:cNvSpPr>
            <a:spLocks noGrp="1"/>
          </p:cNvSpPr>
          <p:nvPr>
            <p:ph type="title"/>
          </p:nvPr>
        </p:nvSpPr>
        <p:spPr/>
        <p:txBody>
          <a:bodyPr/>
          <a:lstStyle/>
          <a:p>
            <a:r>
              <a:rPr lang="en-US" dirty="0"/>
              <a:t>CDN uses</a:t>
            </a:r>
          </a:p>
        </p:txBody>
      </p:sp>
      <p:sp>
        <p:nvSpPr>
          <p:cNvPr id="3" name="Text Placeholder 2">
            <a:extLst>
              <a:ext uri="{FF2B5EF4-FFF2-40B4-BE49-F238E27FC236}">
                <a16:creationId xmlns:a16="http://schemas.microsoft.com/office/drawing/2014/main" id="{CFD78D06-F3DF-493E-AF49-4064176D4962}"/>
              </a:ext>
            </a:extLst>
          </p:cNvPr>
          <p:cNvSpPr>
            <a:spLocks noGrp="1"/>
          </p:cNvSpPr>
          <p:nvPr>
            <p:ph type="body" sz="quarter" idx="10"/>
          </p:nvPr>
        </p:nvSpPr>
        <p:spPr>
          <a:xfrm>
            <a:off x="590868" y="1445395"/>
            <a:ext cx="11018520" cy="3804118"/>
          </a:xfrm>
        </p:spPr>
        <p:txBody>
          <a:bodyPr/>
          <a:lstStyle/>
          <a:p>
            <a:r>
              <a:rPr lang="en-US" dirty="0">
                <a:latin typeface="+mn-lt"/>
              </a:rPr>
              <a:t>Delivering static resources, often from a website, for client applications</a:t>
            </a:r>
          </a:p>
          <a:p>
            <a:pPr lvl="1"/>
            <a:r>
              <a:rPr lang="en-US" dirty="0"/>
              <a:t>Resources can be images, style sheets, documents, files, client-side scripts, HTML pages, HTML fragments, or any other content that the server does not need to modify for each request</a:t>
            </a:r>
          </a:p>
          <a:p>
            <a:r>
              <a:rPr lang="en-US" dirty="0">
                <a:latin typeface="+mn-lt"/>
              </a:rPr>
              <a:t>Delivering public static and shared content to devices such as mobile phones and tablets</a:t>
            </a:r>
          </a:p>
          <a:p>
            <a:r>
              <a:rPr lang="en-US" dirty="0">
                <a:latin typeface="+mn-lt"/>
              </a:rPr>
              <a:t>Serving entire websites that consist of only public static content to clients </a:t>
            </a:r>
          </a:p>
          <a:p>
            <a:pPr lvl="1"/>
            <a:r>
              <a:rPr lang="en-US" dirty="0"/>
              <a:t>Does not require any dedicated compute resources</a:t>
            </a:r>
          </a:p>
        </p:txBody>
      </p:sp>
    </p:spTree>
    <p:custDataLst>
      <p:tags r:id="rId1"/>
    </p:custDataLst>
    <p:extLst>
      <p:ext uri="{BB962C8B-B14F-4D97-AF65-F5344CB8AC3E}">
        <p14:creationId xmlns:p14="http://schemas.microsoft.com/office/powerpoint/2010/main" val="42235381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3368-6A62-43B9-BFFA-A99F9F990CFD}"/>
              </a:ext>
            </a:extLst>
          </p:cNvPr>
          <p:cNvSpPr>
            <a:spLocks noGrp="1"/>
          </p:cNvSpPr>
          <p:nvPr>
            <p:ph type="title"/>
          </p:nvPr>
        </p:nvSpPr>
        <p:spPr/>
        <p:txBody>
          <a:bodyPr/>
          <a:lstStyle/>
          <a:p>
            <a:r>
              <a:rPr lang="en-US" dirty="0"/>
              <a:t>CDN uses (continued)</a:t>
            </a:r>
          </a:p>
        </p:txBody>
      </p:sp>
      <p:sp>
        <p:nvSpPr>
          <p:cNvPr id="3" name="Text Placeholder 2">
            <a:extLst>
              <a:ext uri="{FF2B5EF4-FFF2-40B4-BE49-F238E27FC236}">
                <a16:creationId xmlns:a16="http://schemas.microsoft.com/office/drawing/2014/main" id="{CFD78D06-F3DF-493E-AF49-4064176D4962}"/>
              </a:ext>
            </a:extLst>
          </p:cNvPr>
          <p:cNvSpPr>
            <a:spLocks noGrp="1"/>
          </p:cNvSpPr>
          <p:nvPr>
            <p:ph type="body" sz="quarter" idx="10"/>
          </p:nvPr>
        </p:nvSpPr>
        <p:spPr>
          <a:xfrm>
            <a:off x="590868" y="1447800"/>
            <a:ext cx="10984833" cy="3619452"/>
          </a:xfrm>
        </p:spPr>
        <p:txBody>
          <a:bodyPr/>
          <a:lstStyle/>
          <a:p>
            <a:r>
              <a:rPr lang="en-US" dirty="0">
                <a:latin typeface="+mn-lt"/>
              </a:rPr>
              <a:t>Streaming video files to client devices on demand</a:t>
            </a:r>
          </a:p>
          <a:p>
            <a:pPr lvl="1"/>
            <a:r>
              <a:rPr lang="en-US" dirty="0"/>
              <a:t>Taking advantage of the low latency and reliable connectivity available from the globally located datacenters that offer CDN connections</a:t>
            </a:r>
          </a:p>
          <a:p>
            <a:r>
              <a:rPr lang="en-US" dirty="0">
                <a:latin typeface="+mn-lt"/>
              </a:rPr>
              <a:t>Supporting Internet of Things (IoT) solutions </a:t>
            </a:r>
          </a:p>
          <a:p>
            <a:pPr lvl="1"/>
            <a:r>
              <a:rPr lang="en-US" dirty="0"/>
              <a:t>The huge numbers of devices and appliances involved in an IoT solution can easily overwhelm an application if it has to distribute firmware updates directly to each device</a:t>
            </a:r>
          </a:p>
          <a:p>
            <a:r>
              <a:rPr lang="en-US" dirty="0">
                <a:latin typeface="+mn-lt"/>
              </a:rPr>
              <a:t>Coping with peaks and surges in demand without requiring the application to scale</a:t>
            </a:r>
          </a:p>
          <a:p>
            <a:pPr lvl="1"/>
            <a:r>
              <a:rPr lang="en-US" dirty="0"/>
              <a:t>Avoiding the consequent increased running costs associated with scale</a:t>
            </a:r>
          </a:p>
        </p:txBody>
      </p:sp>
    </p:spTree>
    <p:custDataLst>
      <p:tags r:id="rId1"/>
    </p:custDataLst>
    <p:extLst>
      <p:ext uri="{BB962C8B-B14F-4D97-AF65-F5344CB8AC3E}">
        <p14:creationId xmlns:p14="http://schemas.microsoft.com/office/powerpoint/2010/main" val="5148356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CDN usage</a:t>
            </a:r>
          </a:p>
        </p:txBody>
      </p:sp>
      <p:grpSp>
        <p:nvGrpSpPr>
          <p:cNvPr id="4" name="Group 3" descr="The diagram depicts storing the most commonly requested data in the CDN to ensure that clients can access the data faster than accessing it from the origin server.">
            <a:extLst>
              <a:ext uri="{FF2B5EF4-FFF2-40B4-BE49-F238E27FC236}">
                <a16:creationId xmlns:a16="http://schemas.microsoft.com/office/drawing/2014/main" id="{B779F172-7C3C-4776-8264-2C27D0032B45}"/>
              </a:ext>
            </a:extLst>
          </p:cNvPr>
          <p:cNvGrpSpPr/>
          <p:nvPr/>
        </p:nvGrpSpPr>
        <p:grpSpPr>
          <a:xfrm>
            <a:off x="1839272" y="1283821"/>
            <a:ext cx="9770116" cy="4781971"/>
            <a:chOff x="1839272" y="1311530"/>
            <a:chExt cx="9770116" cy="4781971"/>
          </a:xfrm>
        </p:grpSpPr>
        <p:sp>
          <p:nvSpPr>
            <p:cNvPr id="21" name="Rectangle: Rounded Corners 20">
              <a:extLst>
                <a:ext uri="{FF2B5EF4-FFF2-40B4-BE49-F238E27FC236}">
                  <a16:creationId xmlns:a16="http://schemas.microsoft.com/office/drawing/2014/main" id="{E0AD2950-F912-4E01-B801-18C2227BFF38}"/>
                </a:ext>
              </a:extLst>
            </p:cNvPr>
            <p:cNvSpPr/>
            <p:nvPr/>
          </p:nvSpPr>
          <p:spPr bwMode="auto">
            <a:xfrm>
              <a:off x="8402595" y="1311530"/>
              <a:ext cx="2891481" cy="2631989"/>
            </a:xfrm>
            <a:prstGeom prst="roundRect">
              <a:avLst/>
            </a:prstGeom>
            <a:solidFill>
              <a:schemeClr val="bg1">
                <a:lumMod val="85000"/>
              </a:schemeClr>
            </a:solidFill>
            <a:ln w="28575">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solidFill>
                    <a:schemeClr val="tx1"/>
                  </a:solidFill>
                </a:rPr>
                <a:t>Origin server</a:t>
              </a:r>
              <a:endParaRPr lang="en-US" sz="2000" dirty="0">
                <a:solidFill>
                  <a:schemeClr val="tx1"/>
                </a:solidFill>
                <a:ea typeface="Segoe UI" pitchFamily="34" charset="0"/>
                <a:cs typeface="Segoe UI" pitchFamily="34" charset="0"/>
              </a:endParaRPr>
            </a:p>
          </p:txBody>
        </p:sp>
        <p:grpSp>
          <p:nvGrpSpPr>
            <p:cNvPr id="2" name="Group 1" descr="The diagram depicts storing the most commonly requested data in the CDN to ensure that clients can access the data faster than accessing it from the origin server.">
              <a:extLst>
                <a:ext uri="{FF2B5EF4-FFF2-40B4-BE49-F238E27FC236}">
                  <a16:creationId xmlns:a16="http://schemas.microsoft.com/office/drawing/2014/main" id="{F151AC07-8434-4748-93E2-868D8746088A}"/>
                </a:ext>
              </a:extLst>
            </p:cNvPr>
            <p:cNvGrpSpPr/>
            <p:nvPr/>
          </p:nvGrpSpPr>
          <p:grpSpPr>
            <a:xfrm>
              <a:off x="1839272" y="2195679"/>
              <a:ext cx="9770116" cy="3897822"/>
              <a:chOff x="1839272" y="2195679"/>
              <a:chExt cx="9770116" cy="3897822"/>
            </a:xfrm>
          </p:grpSpPr>
          <p:pic>
            <p:nvPicPr>
              <p:cNvPr id="3" name="Picture 2">
                <a:extLst>
                  <a:ext uri="{FF2B5EF4-FFF2-40B4-BE49-F238E27FC236}">
                    <a16:creationId xmlns:a16="http://schemas.microsoft.com/office/drawing/2014/main" id="{7C213001-29F3-4441-82B0-C93F1F505AEF}"/>
                  </a:ext>
                </a:extLst>
              </p:cNvPr>
              <p:cNvPicPr>
                <a:picLocks noChangeAspect="1"/>
              </p:cNvPicPr>
              <p:nvPr/>
            </p:nvPicPr>
            <p:blipFill>
              <a:blip r:embed="rId4"/>
              <a:stretch>
                <a:fillRect/>
              </a:stretch>
            </p:blipFill>
            <p:spPr>
              <a:xfrm>
                <a:off x="10002102" y="2435776"/>
                <a:ext cx="1607286" cy="1607286"/>
              </a:xfrm>
              <a:prstGeom prst="rect">
                <a:avLst/>
              </a:prstGeom>
            </p:spPr>
          </p:pic>
          <p:grpSp>
            <p:nvGrpSpPr>
              <p:cNvPr id="5" name="Group 4" descr="Graphic includes the most common use for a CDN where data that is commonly requested is stored in the CDN ensuring that the clients can access it faster than from the origin server.">
                <a:extLst>
                  <a:ext uri="{FF2B5EF4-FFF2-40B4-BE49-F238E27FC236}">
                    <a16:creationId xmlns:a16="http://schemas.microsoft.com/office/drawing/2014/main" id="{2D047CAD-8A80-4CB7-80DA-6808BD4489D9}"/>
                  </a:ext>
                </a:extLst>
              </p:cNvPr>
              <p:cNvGrpSpPr/>
              <p:nvPr/>
            </p:nvGrpSpPr>
            <p:grpSpPr>
              <a:xfrm>
                <a:off x="1839272" y="2195679"/>
                <a:ext cx="8009062" cy="3897822"/>
                <a:chOff x="4963904" y="2545575"/>
                <a:chExt cx="6171118" cy="3003338"/>
              </a:xfrm>
            </p:grpSpPr>
            <p:sp>
              <p:nvSpPr>
                <p:cNvPr id="32" name="Rectangle 31">
                  <a:extLst>
                    <a:ext uri="{FF2B5EF4-FFF2-40B4-BE49-F238E27FC236}">
                      <a16:creationId xmlns:a16="http://schemas.microsoft.com/office/drawing/2014/main" id="{5455CB52-AF99-4674-A1E8-EB8B0F765E37}"/>
                    </a:ext>
                  </a:extLst>
                </p:cNvPr>
                <p:cNvSpPr/>
                <p:nvPr/>
              </p:nvSpPr>
              <p:spPr>
                <a:xfrm>
                  <a:off x="4963904" y="2545575"/>
                  <a:ext cx="1143125" cy="622564"/>
                </a:xfrm>
                <a:prstGeom prst="rect">
                  <a:avLst/>
                </a:prstGeom>
                <a:solidFill>
                  <a:srgbClr val="5C2D91"/>
                </a:solid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Client</a:t>
                  </a:r>
                </a:p>
              </p:txBody>
            </p:sp>
            <p:sp>
              <p:nvSpPr>
                <p:cNvPr id="33" name="Rectangle 32">
                  <a:extLst>
                    <a:ext uri="{FF2B5EF4-FFF2-40B4-BE49-F238E27FC236}">
                      <a16:creationId xmlns:a16="http://schemas.microsoft.com/office/drawing/2014/main" id="{A4DD3BA1-619E-4202-BBD9-B5FAC555B6A6}"/>
                    </a:ext>
                  </a:extLst>
                </p:cNvPr>
                <p:cNvSpPr/>
                <p:nvPr/>
              </p:nvSpPr>
              <p:spPr>
                <a:xfrm>
                  <a:off x="4963904" y="3314107"/>
                  <a:ext cx="1143125" cy="622564"/>
                </a:xfrm>
                <a:prstGeom prst="rect">
                  <a:avLst/>
                </a:prstGeom>
                <a:solidFill>
                  <a:srgbClr val="5C2D91"/>
                </a:solid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Client</a:t>
                  </a:r>
                </a:p>
              </p:txBody>
            </p:sp>
            <p:sp>
              <p:nvSpPr>
                <p:cNvPr id="35" name="Rectangle: Rounded Corners 34">
                  <a:extLst>
                    <a:ext uri="{FF2B5EF4-FFF2-40B4-BE49-F238E27FC236}">
                      <a16:creationId xmlns:a16="http://schemas.microsoft.com/office/drawing/2014/main" id="{1A0082AD-F81E-484B-A745-88E46609B00F}"/>
                    </a:ext>
                  </a:extLst>
                </p:cNvPr>
                <p:cNvSpPr/>
                <p:nvPr/>
              </p:nvSpPr>
              <p:spPr>
                <a:xfrm>
                  <a:off x="7663797" y="4063432"/>
                  <a:ext cx="1695541" cy="1485481"/>
                </a:xfrm>
                <a:prstGeom prst="roundRect">
                  <a:avLst/>
                </a:prstGeom>
                <a:solidFill>
                  <a:schemeClr val="bg1">
                    <a:lumMod val="85000"/>
                  </a:schemeClr>
                </a:solidFill>
                <a:ln w="28575">
                  <a:solidFill>
                    <a:schemeClr val="tx1">
                      <a:lumMod val="50000"/>
                      <a:lumOff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252000" bIns="36000" numCol="1" spcCol="0" rtlCol="0" fromWordArt="0" anchor="t" anchorCtr="0" forceAA="0" compatLnSpc="1">
                  <a:prstTxWarp prst="textNoShape">
                    <a:avLst/>
                  </a:prstTxWarp>
                  <a:noAutofit/>
                </a:bodyPr>
                <a:lstStyle/>
                <a:p>
                  <a:pPr algn="r" defTabSz="932472" fontAlgn="base">
                    <a:spcBef>
                      <a:spcPct val="0"/>
                    </a:spcBef>
                    <a:spcAft>
                      <a:spcPct val="0"/>
                    </a:spcAft>
                  </a:pPr>
                  <a:r>
                    <a:rPr lang="en-US" sz="2000" b="1" dirty="0">
                      <a:solidFill>
                        <a:schemeClr val="tx1"/>
                      </a:solidFill>
                    </a:rPr>
                    <a:t>CDN</a:t>
                  </a:r>
                </a:p>
              </p:txBody>
            </p:sp>
            <p:cxnSp>
              <p:nvCxnSpPr>
                <p:cNvPr id="38" name="Connector: Elbow 10">
                  <a:extLst>
                    <a:ext uri="{FF2B5EF4-FFF2-40B4-BE49-F238E27FC236}">
                      <a16:creationId xmlns:a16="http://schemas.microsoft.com/office/drawing/2014/main" id="{3B0DADFC-562B-4B89-BE57-47FE7BC89970}"/>
                    </a:ext>
                  </a:extLst>
                </p:cNvPr>
                <p:cNvCxnSpPr>
                  <a:cxnSpLocks/>
                  <a:stCxn id="21" idx="2"/>
                </p:cNvCxnSpPr>
                <p:nvPr/>
              </p:nvCxnSpPr>
              <p:spPr>
                <a:xfrm rot="5400000">
                  <a:off x="9703321" y="3548332"/>
                  <a:ext cx="1087719" cy="1775683"/>
                </a:xfrm>
                <a:prstGeom prst="bentConnector2">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9" name="Connector: Elbow 14">
                  <a:extLst>
                    <a:ext uri="{FF2B5EF4-FFF2-40B4-BE49-F238E27FC236}">
                      <a16:creationId xmlns:a16="http://schemas.microsoft.com/office/drawing/2014/main" id="{6425D83B-DAE0-4D03-97C8-C8D05E059E81}"/>
                    </a:ext>
                  </a:extLst>
                </p:cNvPr>
                <p:cNvCxnSpPr>
                  <a:cxnSpLocks/>
                </p:cNvCxnSpPr>
                <p:nvPr/>
              </p:nvCxnSpPr>
              <p:spPr>
                <a:xfrm>
                  <a:off x="6107029" y="3606346"/>
                  <a:ext cx="1556768" cy="1354645"/>
                </a:xfrm>
                <a:prstGeom prst="bentConnector3">
                  <a:avLst>
                    <a:gd name="adj1" fmla="val 42457"/>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2" name="TextBox 23">
                  <a:extLst>
                    <a:ext uri="{FF2B5EF4-FFF2-40B4-BE49-F238E27FC236}">
                      <a16:creationId xmlns:a16="http://schemas.microsoft.com/office/drawing/2014/main" id="{24B602D2-C5D6-4530-B64D-89608B1A7950}"/>
                    </a:ext>
                  </a:extLst>
                </p:cNvPr>
                <p:cNvSpPr txBox="1"/>
                <p:nvPr/>
              </p:nvSpPr>
              <p:spPr>
                <a:xfrm>
                  <a:off x="5840231" y="4225184"/>
                  <a:ext cx="1405425" cy="284576"/>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fontAlgn="auto">
                    <a:spcBef>
                      <a:spcPts val="0"/>
                    </a:spcBef>
                    <a:spcAft>
                      <a:spcPts val="0"/>
                    </a:spcAft>
                  </a:pPr>
                  <a:r>
                    <a:rPr lang="en-US" dirty="0">
                      <a:latin typeface="+mj-lt"/>
                      <a:cs typeface="Arial" charset="0"/>
                    </a:rPr>
                    <a:t>40 milliseconds</a:t>
                  </a:r>
                </a:p>
              </p:txBody>
            </p:sp>
          </p:grpSp>
          <p:cxnSp>
            <p:nvCxnSpPr>
              <p:cNvPr id="19" name="Straight Arrow Connector 18">
                <a:extLst>
                  <a:ext uri="{FF2B5EF4-FFF2-40B4-BE49-F238E27FC236}">
                    <a16:creationId xmlns:a16="http://schemas.microsoft.com/office/drawing/2014/main" id="{3BA76B5A-FEB8-4F8E-974C-1586E6748A25}"/>
                  </a:ext>
                </a:extLst>
              </p:cNvPr>
              <p:cNvCxnSpPr>
                <a:cxnSpLocks/>
                <a:stCxn id="32" idx="3"/>
              </p:cNvCxnSpPr>
              <p:nvPr/>
            </p:nvCxnSpPr>
            <p:spPr>
              <a:xfrm>
                <a:off x="3322855" y="2599671"/>
                <a:ext cx="506738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11" name="Group 10">
                <a:extLst>
                  <a:ext uri="{FF2B5EF4-FFF2-40B4-BE49-F238E27FC236}">
                    <a16:creationId xmlns:a16="http://schemas.microsoft.com/office/drawing/2014/main" id="{4BF35B4C-AB3B-4D22-B6C8-A8376BEF3A0D}"/>
                  </a:ext>
                </a:extLst>
              </p:cNvPr>
              <p:cNvGrpSpPr/>
              <p:nvPr/>
            </p:nvGrpSpPr>
            <p:grpSpPr>
              <a:xfrm>
                <a:off x="9002583" y="2201560"/>
                <a:ext cx="946580" cy="1227440"/>
                <a:chOff x="8946292" y="3882080"/>
                <a:chExt cx="946580" cy="1227440"/>
              </a:xfrm>
            </p:grpSpPr>
            <p:pic>
              <p:nvPicPr>
                <p:cNvPr id="7" name="Graphic 6">
                  <a:extLst>
                    <a:ext uri="{FF2B5EF4-FFF2-40B4-BE49-F238E27FC236}">
                      <a16:creationId xmlns:a16="http://schemas.microsoft.com/office/drawing/2014/main" id="{07F20359-694E-4278-A4C2-9D75E2BC7C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6292" y="3882080"/>
                  <a:ext cx="946580" cy="946580"/>
                </a:xfrm>
                <a:prstGeom prst="rect">
                  <a:avLst/>
                </a:prstGeom>
              </p:spPr>
            </p:pic>
            <p:sp>
              <p:nvSpPr>
                <p:cNvPr id="24" name="Rectangle 23">
                  <a:extLst>
                    <a:ext uri="{FF2B5EF4-FFF2-40B4-BE49-F238E27FC236}">
                      <a16:creationId xmlns:a16="http://schemas.microsoft.com/office/drawing/2014/main" id="{259ACD1A-80B6-4198-9E1C-DF73F1EDB556}"/>
                    </a:ext>
                  </a:extLst>
                </p:cNvPr>
                <p:cNvSpPr/>
                <p:nvPr/>
              </p:nvSpPr>
              <p:spPr>
                <a:xfrm>
                  <a:off x="8951730" y="4815362"/>
                  <a:ext cx="884936" cy="294158"/>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0" tIns="0" rIns="0" bIns="72000" rtlCol="0" anchor="b"/>
                <a:lstStyle/>
                <a:p>
                  <a:r>
                    <a:rPr lang="en-US" sz="1800" dirty="0">
                      <a:solidFill>
                        <a:schemeClr val="tx1"/>
                      </a:solidFill>
                    </a:rPr>
                    <a:t>Image</a:t>
                  </a:r>
                </a:p>
              </p:txBody>
            </p:sp>
          </p:grpSp>
          <p:grpSp>
            <p:nvGrpSpPr>
              <p:cNvPr id="43" name="Group 42">
                <a:extLst>
                  <a:ext uri="{FF2B5EF4-FFF2-40B4-BE49-F238E27FC236}">
                    <a16:creationId xmlns:a16="http://schemas.microsoft.com/office/drawing/2014/main" id="{D56101F8-288C-4AE0-9D3A-1A65B1B25947}"/>
                  </a:ext>
                </a:extLst>
              </p:cNvPr>
              <p:cNvGrpSpPr/>
              <p:nvPr/>
            </p:nvGrpSpPr>
            <p:grpSpPr>
              <a:xfrm>
                <a:off x="5994400" y="4851400"/>
                <a:ext cx="828819" cy="1074738"/>
                <a:chOff x="8946292" y="3882080"/>
                <a:chExt cx="946580" cy="1227440"/>
              </a:xfrm>
            </p:grpSpPr>
            <p:pic>
              <p:nvPicPr>
                <p:cNvPr id="44" name="Graphic 43">
                  <a:extLst>
                    <a:ext uri="{FF2B5EF4-FFF2-40B4-BE49-F238E27FC236}">
                      <a16:creationId xmlns:a16="http://schemas.microsoft.com/office/drawing/2014/main" id="{9170DAA9-FDAE-4B3E-A1FC-832B7FAA8C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6292" y="3882080"/>
                  <a:ext cx="946580" cy="946580"/>
                </a:xfrm>
                <a:prstGeom prst="rect">
                  <a:avLst/>
                </a:prstGeom>
              </p:spPr>
            </p:pic>
            <p:sp>
              <p:nvSpPr>
                <p:cNvPr id="45" name="Rectangle 44">
                  <a:extLst>
                    <a:ext uri="{FF2B5EF4-FFF2-40B4-BE49-F238E27FC236}">
                      <a16:creationId xmlns:a16="http://schemas.microsoft.com/office/drawing/2014/main" id="{A54487F9-7584-4D9E-980D-C8D93F86CF84}"/>
                    </a:ext>
                  </a:extLst>
                </p:cNvPr>
                <p:cNvSpPr/>
                <p:nvPr/>
              </p:nvSpPr>
              <p:spPr>
                <a:xfrm>
                  <a:off x="8951730" y="4815362"/>
                  <a:ext cx="884936" cy="294158"/>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lIns="0" tIns="0" rIns="0" bIns="72000" rtlCol="0" anchor="b"/>
                <a:lstStyle/>
                <a:p>
                  <a:pPr algn="ctr"/>
                  <a:r>
                    <a:rPr lang="en-US" sz="1800" dirty="0">
                      <a:solidFill>
                        <a:schemeClr val="tx1"/>
                      </a:solidFill>
                    </a:rPr>
                    <a:t>Image</a:t>
                  </a:r>
                </a:p>
              </p:txBody>
            </p:sp>
          </p:grpSp>
          <p:pic>
            <p:nvPicPr>
              <p:cNvPr id="28" name="Graphic 27">
                <a:extLst>
                  <a:ext uri="{FF2B5EF4-FFF2-40B4-BE49-F238E27FC236}">
                    <a16:creationId xmlns:a16="http://schemas.microsoft.com/office/drawing/2014/main" id="{9C717A54-2A69-4280-AC93-17C1D9DACC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59375" y="4003676"/>
                <a:ext cx="1330324" cy="665162"/>
              </a:xfrm>
              <a:prstGeom prst="rect">
                <a:avLst/>
              </a:prstGeom>
            </p:spPr>
          </p:pic>
          <p:sp>
            <p:nvSpPr>
              <p:cNvPr id="46" name="TextBox 23">
                <a:extLst>
                  <a:ext uri="{FF2B5EF4-FFF2-40B4-BE49-F238E27FC236}">
                    <a16:creationId xmlns:a16="http://schemas.microsoft.com/office/drawing/2014/main" id="{3A0129E2-0238-4EE4-BF3B-019D231172AF}"/>
                  </a:ext>
                </a:extLst>
              </p:cNvPr>
              <p:cNvSpPr txBox="1"/>
              <p:nvPr/>
            </p:nvSpPr>
            <p:spPr>
              <a:xfrm>
                <a:off x="5261369" y="2410694"/>
                <a:ext cx="1956099" cy="369331"/>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ctr" defTabSz="914400" fontAlgn="auto">
                  <a:spcBef>
                    <a:spcPts val="0"/>
                  </a:spcBef>
                  <a:spcAft>
                    <a:spcPts val="0"/>
                  </a:spcAft>
                </a:pPr>
                <a:r>
                  <a:rPr lang="en-US" dirty="0">
                    <a:latin typeface="+mj-lt"/>
                    <a:cs typeface="Arial" charset="0"/>
                  </a:rPr>
                  <a:t>120 milliseconds</a:t>
                </a:r>
              </a:p>
            </p:txBody>
          </p:sp>
        </p:grpSp>
      </p:grpSp>
    </p:spTree>
    <p:custDataLst>
      <p:tags r:id="rId1"/>
    </p:custDataLst>
    <p:extLst>
      <p:ext uri="{BB962C8B-B14F-4D97-AF65-F5344CB8AC3E}">
        <p14:creationId xmlns:p14="http://schemas.microsoft.com/office/powerpoint/2010/main" val="363342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4B72-E7C0-49FB-BB98-C754F607DAF9}"/>
              </a:ext>
            </a:extLst>
          </p:cNvPr>
          <p:cNvSpPr>
            <a:spLocks noGrp="1"/>
          </p:cNvSpPr>
          <p:nvPr>
            <p:ph type="title"/>
          </p:nvPr>
        </p:nvSpPr>
        <p:spPr>
          <a:xfrm>
            <a:off x="588263" y="377687"/>
            <a:ext cx="11018520" cy="553998"/>
          </a:xfrm>
        </p:spPr>
        <p:txBody>
          <a:bodyPr/>
          <a:lstStyle/>
          <a:p>
            <a:r>
              <a:rPr lang="en-US" dirty="0"/>
              <a:t>Azure CDN</a:t>
            </a:r>
          </a:p>
        </p:txBody>
      </p:sp>
      <p:sp>
        <p:nvSpPr>
          <p:cNvPr id="3" name="Text Placeholder 2">
            <a:extLst>
              <a:ext uri="{FF2B5EF4-FFF2-40B4-BE49-F238E27FC236}">
                <a16:creationId xmlns:a16="http://schemas.microsoft.com/office/drawing/2014/main" id="{EC3DB8DA-B8D9-4E35-9088-A8F16646AF54}"/>
              </a:ext>
            </a:extLst>
          </p:cNvPr>
          <p:cNvSpPr>
            <a:spLocks noGrp="1"/>
          </p:cNvSpPr>
          <p:nvPr>
            <p:ph type="body" sz="quarter" idx="10"/>
          </p:nvPr>
        </p:nvSpPr>
        <p:spPr>
          <a:xfrm>
            <a:off x="590868" y="1447799"/>
            <a:ext cx="7277397" cy="4698609"/>
          </a:xfrm>
        </p:spPr>
        <p:txBody>
          <a:bodyPr>
            <a:normAutofit fontScale="92500" lnSpcReduction="10000"/>
          </a:bodyPr>
          <a:lstStyle/>
          <a:p>
            <a:r>
              <a:rPr lang="en-US" dirty="0">
                <a:latin typeface="Segoe UI" panose="020B0502040204020203" pitchFamily="34" charset="0"/>
                <a:cs typeface="Segoe UI" panose="020B0502040204020203" pitchFamily="34" charset="0"/>
              </a:rPr>
              <a:t>Global CDN solution for delivering high-bandwidth content that is hosted in Azure or in any other location</a:t>
            </a:r>
          </a:p>
          <a:p>
            <a:r>
              <a:rPr lang="en-US" dirty="0">
                <a:latin typeface="Segoe UI" panose="020B0502040204020203" pitchFamily="34" charset="0"/>
                <a:cs typeface="Segoe UI" panose="020B0502040204020203" pitchFamily="34" charset="0"/>
              </a:rPr>
              <a:t>Cache publicly available objects loaded from Azure Blob Storage, a web application, a virtual machine, or any publicly accessible web server</a:t>
            </a:r>
          </a:p>
          <a:p>
            <a:r>
              <a:rPr lang="en-US" dirty="0">
                <a:latin typeface="Segoe UI" panose="020B0502040204020203" pitchFamily="34" charset="0"/>
                <a:cs typeface="Segoe UI" panose="020B0502040204020203" pitchFamily="34" charset="0"/>
              </a:rPr>
              <a:t>Accelerates dynamic content, which cannot be cached, by taking advantage of various network optimizations by using CDN point-of-presence (POP) locations</a:t>
            </a:r>
          </a:p>
          <a:p>
            <a:r>
              <a:rPr lang="en-US" dirty="0">
                <a:latin typeface="Segoe UI" panose="020B0502040204020203" pitchFamily="34" charset="0"/>
                <a:cs typeface="Segoe UI" panose="020B0502040204020203" pitchFamily="34" charset="0"/>
              </a:rPr>
              <a:t>There are more POP locations than Azure Data Centers</a:t>
            </a:r>
          </a:p>
        </p:txBody>
      </p:sp>
      <p:grpSp>
        <p:nvGrpSpPr>
          <p:cNvPr id="6" name="Group 5" descr="The diagram depicts how the Azure Content Delivery Network (CDN) stands between Azure service endpoints and client devices.">
            <a:extLst>
              <a:ext uri="{FF2B5EF4-FFF2-40B4-BE49-F238E27FC236}">
                <a16:creationId xmlns:a16="http://schemas.microsoft.com/office/drawing/2014/main" id="{10C0BD70-E311-4ACC-94D1-7FC0BF2C315B}"/>
              </a:ext>
            </a:extLst>
          </p:cNvPr>
          <p:cNvGrpSpPr/>
          <p:nvPr/>
        </p:nvGrpSpPr>
        <p:grpSpPr>
          <a:xfrm>
            <a:off x="8262396" y="895503"/>
            <a:ext cx="3775072" cy="5250906"/>
            <a:chOff x="8262396" y="1034048"/>
            <a:chExt cx="3775072" cy="5250906"/>
          </a:xfrm>
        </p:grpSpPr>
        <p:grpSp>
          <p:nvGrpSpPr>
            <p:cNvPr id="4" name="Group 3">
              <a:extLst>
                <a:ext uri="{FF2B5EF4-FFF2-40B4-BE49-F238E27FC236}">
                  <a16:creationId xmlns:a16="http://schemas.microsoft.com/office/drawing/2014/main" id="{8DB4B90E-E229-4EE2-806C-0D01C7989BCA}"/>
                </a:ext>
              </a:extLst>
            </p:cNvPr>
            <p:cNvGrpSpPr/>
            <p:nvPr/>
          </p:nvGrpSpPr>
          <p:grpSpPr>
            <a:xfrm>
              <a:off x="9026547" y="1034048"/>
              <a:ext cx="3010921" cy="4606758"/>
              <a:chOff x="9026547" y="1034048"/>
              <a:chExt cx="3010921" cy="4606758"/>
            </a:xfrm>
          </p:grpSpPr>
          <p:pic>
            <p:nvPicPr>
              <p:cNvPr id="5" name="Picture 4">
                <a:extLst>
                  <a:ext uri="{FF2B5EF4-FFF2-40B4-BE49-F238E27FC236}">
                    <a16:creationId xmlns:a16="http://schemas.microsoft.com/office/drawing/2014/main" id="{2398473A-7456-40A7-9A4F-98F0B18C091F}"/>
                  </a:ext>
                </a:extLst>
              </p:cNvPr>
              <p:cNvPicPr>
                <a:picLocks noChangeAspect="1"/>
              </p:cNvPicPr>
              <p:nvPr/>
            </p:nvPicPr>
            <p:blipFill>
              <a:blip r:embed="rId4"/>
              <a:stretch>
                <a:fillRect/>
              </a:stretch>
            </p:blipFill>
            <p:spPr>
              <a:xfrm>
                <a:off x="9740129" y="4655888"/>
                <a:ext cx="780290" cy="780290"/>
              </a:xfrm>
              <a:prstGeom prst="rect">
                <a:avLst/>
              </a:prstGeom>
            </p:spPr>
          </p:pic>
          <p:sp>
            <p:nvSpPr>
              <p:cNvPr id="7" name="Arc 6">
                <a:extLst>
                  <a:ext uri="{FF2B5EF4-FFF2-40B4-BE49-F238E27FC236}">
                    <a16:creationId xmlns:a16="http://schemas.microsoft.com/office/drawing/2014/main" id="{D8FAEB0F-76E0-40B5-9495-7E8F06192A1F}"/>
                  </a:ext>
                </a:extLst>
              </p:cNvPr>
              <p:cNvSpPr/>
              <p:nvPr/>
            </p:nvSpPr>
            <p:spPr>
              <a:xfrm rot="16200000">
                <a:off x="9298295" y="4746147"/>
                <a:ext cx="622911" cy="1166408"/>
              </a:xfrm>
              <a:prstGeom prst="arc">
                <a:avLst/>
              </a:prstGeom>
              <a:noFill/>
              <a:ln w="38100" cap="flat" cmpd="sng" algn="ctr">
                <a:solidFill>
                  <a:srgbClr val="DA3B01"/>
                </a:solidFill>
                <a:prstDash val="solid"/>
                <a:headEnd type="triangle" w="med" len="med"/>
                <a:tailEnd type="triangle" w="med" len="med"/>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8" name="Oval 7">
                <a:extLst>
                  <a:ext uri="{FF2B5EF4-FFF2-40B4-BE49-F238E27FC236}">
                    <a16:creationId xmlns:a16="http://schemas.microsoft.com/office/drawing/2014/main" id="{4189327F-BF5F-4D2C-9AA1-6E72C1531441}"/>
                  </a:ext>
                </a:extLst>
              </p:cNvPr>
              <p:cNvSpPr/>
              <p:nvPr/>
            </p:nvSpPr>
            <p:spPr bwMode="auto">
              <a:xfrm>
                <a:off x="9320062" y="3104903"/>
                <a:ext cx="1620424" cy="1550877"/>
              </a:xfrm>
              <a:prstGeom prst="ellipse">
                <a:avLst/>
              </a:prstGeom>
              <a:solidFill>
                <a:schemeClr val="bg1">
                  <a:lumMod val="85000"/>
                </a:schemeClr>
              </a:solidFill>
              <a:ln w="28575">
                <a:solidFill>
                  <a:schemeClr val="bg1"/>
                </a:solidFill>
                <a:prstDash val="solid"/>
              </a:ln>
            </p:spPr>
            <p:txBody>
              <a:bodyPr lIns="179285" tIns="143428" rIns="179285" bIns="143428"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052"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S PGothic" pitchFamily="34" charset="-128"/>
                  <a:cs typeface="+mn-cs"/>
                </a:endParaRPr>
              </a:p>
            </p:txBody>
          </p:sp>
          <p:sp>
            <p:nvSpPr>
              <p:cNvPr id="9" name="Oval 8">
                <a:extLst>
                  <a:ext uri="{FF2B5EF4-FFF2-40B4-BE49-F238E27FC236}">
                    <a16:creationId xmlns:a16="http://schemas.microsoft.com/office/drawing/2014/main" id="{C7E4AC18-E0A9-4A2B-A442-4B57D204CCBF}"/>
                  </a:ext>
                </a:extLst>
              </p:cNvPr>
              <p:cNvSpPr/>
              <p:nvPr/>
            </p:nvSpPr>
            <p:spPr bwMode="auto">
              <a:xfrm>
                <a:off x="9695998" y="1999564"/>
                <a:ext cx="868552" cy="831274"/>
              </a:xfrm>
              <a:prstGeom prst="ellipse">
                <a:avLst/>
              </a:prstGeom>
              <a:solidFill>
                <a:schemeClr val="bg1">
                  <a:lumMod val="85000"/>
                </a:schemeClr>
              </a:solidFill>
              <a:ln w="28575">
                <a:solidFill>
                  <a:schemeClr val="bg1"/>
                </a:solidFill>
                <a:prstDash val="solid"/>
              </a:ln>
            </p:spPr>
            <p:txBody>
              <a:bodyPr lIns="179285" tIns="143428" rIns="179285" bIns="143428" anchor="t" anchorCtr="0"/>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052"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a:ea typeface="MS PGothic" pitchFamily="34" charset="-128"/>
                  <a:cs typeface="+mn-cs"/>
                </a:endParaRPr>
              </a:p>
            </p:txBody>
          </p:sp>
          <p:sp>
            <p:nvSpPr>
              <p:cNvPr id="10" name="TextBox 31">
                <a:extLst>
                  <a:ext uri="{FF2B5EF4-FFF2-40B4-BE49-F238E27FC236}">
                    <a16:creationId xmlns:a16="http://schemas.microsoft.com/office/drawing/2014/main" id="{699ABE4B-91FD-4E5C-8C69-76AC73D54B8F}"/>
                  </a:ext>
                </a:extLst>
              </p:cNvPr>
              <p:cNvSpPr txBox="1"/>
              <p:nvPr/>
            </p:nvSpPr>
            <p:spPr>
              <a:xfrm>
                <a:off x="10468004" y="2111923"/>
                <a:ext cx="1166784" cy="544765"/>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defRPr/>
                </a:pPr>
                <a:r>
                  <a:rPr lang="en-US" sz="1800" dirty="0">
                    <a:latin typeface="Segoe UI"/>
                    <a:cs typeface="Segoe UI" pitchFamily="34" charset="0"/>
                  </a:rPr>
                  <a:t>Internet</a:t>
                </a:r>
              </a:p>
            </p:txBody>
          </p:sp>
          <p:cxnSp>
            <p:nvCxnSpPr>
              <p:cNvPr id="11" name="Straight Arrow Connector 10">
                <a:extLst>
                  <a:ext uri="{FF2B5EF4-FFF2-40B4-BE49-F238E27FC236}">
                    <a16:creationId xmlns:a16="http://schemas.microsoft.com/office/drawing/2014/main" id="{69DFF6C7-1A98-4859-B455-D4E5B6713CA7}"/>
                  </a:ext>
                </a:extLst>
              </p:cNvPr>
              <p:cNvCxnSpPr>
                <a:cxnSpLocks/>
              </p:cNvCxnSpPr>
              <p:nvPr/>
            </p:nvCxnSpPr>
            <p:spPr>
              <a:xfrm>
                <a:off x="10130274" y="1881698"/>
                <a:ext cx="0" cy="779441"/>
              </a:xfrm>
              <a:prstGeom prst="straightConnector1">
                <a:avLst/>
              </a:prstGeom>
              <a:noFill/>
              <a:ln w="38100" cap="flat" cmpd="sng" algn="ctr">
                <a:solidFill>
                  <a:srgbClr val="DA3B01"/>
                </a:solidFill>
                <a:prstDash val="solid"/>
                <a:headEnd type="triangle" w="med" len="med"/>
                <a:tailEnd type="triangle" w="med" len="med"/>
              </a:ln>
              <a:effectLst/>
            </p:spPr>
          </p:cxnSp>
          <p:sp>
            <p:nvSpPr>
              <p:cNvPr id="12" name="TextBox 33">
                <a:extLst>
                  <a:ext uri="{FF2B5EF4-FFF2-40B4-BE49-F238E27FC236}">
                    <a16:creationId xmlns:a16="http://schemas.microsoft.com/office/drawing/2014/main" id="{C7B12ECA-B086-41C7-B9AB-9215F31D38E1}"/>
                  </a:ext>
                </a:extLst>
              </p:cNvPr>
              <p:cNvSpPr txBox="1"/>
              <p:nvPr/>
            </p:nvSpPr>
            <p:spPr>
              <a:xfrm>
                <a:off x="10940486" y="3464738"/>
                <a:ext cx="1096982" cy="794064"/>
              </a:xfrm>
              <a:prstGeom prst="rect">
                <a:avLst/>
              </a:prstGeom>
              <a:noFill/>
            </p:spPr>
            <p:txBody>
              <a:bodyPr wrap="square" lIns="3600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effectLst/>
                    <a:uLnTx/>
                    <a:uFillTx/>
                    <a:latin typeface="Segoe UI"/>
                    <a:ea typeface="Segoe UI" pitchFamily="34" charset="0"/>
                    <a:cs typeface="Segoe UI" pitchFamily="34" charset="0"/>
                  </a:rPr>
                  <a:t>Global WAN</a:t>
                </a:r>
                <a:endParaRPr kumimoji="0" lang="en-US" sz="2800" b="0" i="0" u="none" strike="noStrike" kern="1200" cap="none" spc="0" normalizeH="0" baseline="0" noProof="0" dirty="0">
                  <a:ln>
                    <a:noFill/>
                  </a:ln>
                  <a:effectLst/>
                  <a:uLnTx/>
                  <a:uFillTx/>
                  <a:latin typeface="Segoe UI"/>
                  <a:ea typeface="+mn-ea"/>
                  <a:cs typeface="+mn-cs"/>
                </a:endParaRPr>
              </a:p>
            </p:txBody>
          </p:sp>
          <p:cxnSp>
            <p:nvCxnSpPr>
              <p:cNvPr id="14" name="Straight Arrow Connector 13">
                <a:extLst>
                  <a:ext uri="{FF2B5EF4-FFF2-40B4-BE49-F238E27FC236}">
                    <a16:creationId xmlns:a16="http://schemas.microsoft.com/office/drawing/2014/main" id="{A932FEBC-8CB5-4F61-9B29-FF7BCEBEF11D}"/>
                  </a:ext>
                </a:extLst>
              </p:cNvPr>
              <p:cNvCxnSpPr>
                <a:cxnSpLocks/>
              </p:cNvCxnSpPr>
              <p:nvPr/>
            </p:nvCxnSpPr>
            <p:spPr>
              <a:xfrm>
                <a:off x="10130274" y="3082053"/>
                <a:ext cx="0" cy="1573835"/>
              </a:xfrm>
              <a:prstGeom prst="straightConnector1">
                <a:avLst/>
              </a:prstGeom>
              <a:noFill/>
              <a:ln w="38100" cap="flat" cmpd="sng" algn="ctr">
                <a:solidFill>
                  <a:srgbClr val="DA3B01"/>
                </a:solidFill>
                <a:prstDash val="solid"/>
                <a:headEnd type="triangle" w="med" len="med"/>
                <a:tailEnd type="triangle" w="med" len="med"/>
              </a:ln>
              <a:effectLst/>
            </p:spPr>
          </p:cxnSp>
          <p:pic>
            <p:nvPicPr>
              <p:cNvPr id="20" name="Picture 19" descr="A picture containing vector graphics&#10;&#10;Description automatically generated">
                <a:extLst>
                  <a:ext uri="{FF2B5EF4-FFF2-40B4-BE49-F238E27FC236}">
                    <a16:creationId xmlns:a16="http://schemas.microsoft.com/office/drawing/2014/main" id="{B82C7ED6-B708-4DCA-BDD5-A41BBF7AAB31}"/>
                  </a:ext>
                </a:extLst>
              </p:cNvPr>
              <p:cNvPicPr>
                <a:picLocks noChangeAspect="1"/>
              </p:cNvPicPr>
              <p:nvPr/>
            </p:nvPicPr>
            <p:blipFill>
              <a:blip r:embed="rId5"/>
              <a:stretch>
                <a:fillRect/>
              </a:stretch>
            </p:blipFill>
            <p:spPr>
              <a:xfrm>
                <a:off x="9727603" y="1034048"/>
                <a:ext cx="780290" cy="780290"/>
              </a:xfrm>
              <a:prstGeom prst="rect">
                <a:avLst/>
              </a:prstGeom>
            </p:spPr>
          </p:pic>
          <p:pic>
            <p:nvPicPr>
              <p:cNvPr id="22" name="Graphic 21">
                <a:extLst>
                  <a:ext uri="{FF2B5EF4-FFF2-40B4-BE49-F238E27FC236}">
                    <a16:creationId xmlns:a16="http://schemas.microsoft.com/office/drawing/2014/main" id="{164172BD-57E5-40E9-BED0-19B96E9D2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70091" y="2402395"/>
                <a:ext cx="1207994" cy="933450"/>
              </a:xfrm>
              <a:prstGeom prst="rect">
                <a:avLst/>
              </a:prstGeom>
            </p:spPr>
          </p:pic>
        </p:grpSp>
        <p:pic>
          <p:nvPicPr>
            <p:cNvPr id="24" name="Graphic 23">
              <a:extLst>
                <a:ext uri="{FF2B5EF4-FFF2-40B4-BE49-F238E27FC236}">
                  <a16:creationId xmlns:a16="http://schemas.microsoft.com/office/drawing/2014/main" id="{2DA91CE2-99A6-419D-AA6A-318876AA04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62396" y="5103995"/>
              <a:ext cx="1528300" cy="1180959"/>
            </a:xfrm>
            <a:prstGeom prst="rect">
              <a:avLst/>
            </a:prstGeom>
          </p:spPr>
        </p:pic>
      </p:grpSp>
    </p:spTree>
    <p:custDataLst>
      <p:tags r:id="rId1"/>
    </p:custDataLst>
    <p:extLst>
      <p:ext uri="{BB962C8B-B14F-4D97-AF65-F5344CB8AC3E}">
        <p14:creationId xmlns:p14="http://schemas.microsoft.com/office/powerpoint/2010/main" val="22135084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4516-C3ED-482D-99B2-A6498AB0E9F2}"/>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A8130DB7-806A-4EF8-9E9E-910B9C9ACF4E}"/>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Cache for Redis</a:t>
            </a:r>
          </a:p>
          <a:p>
            <a:pPr marL="342900" indent="-342900">
              <a:buFont typeface="Arial" panose="020B0604020202020204" pitchFamily="34" charset="0"/>
              <a:buChar char="•"/>
            </a:pPr>
            <a:r>
              <a:rPr lang="en-US" dirty="0"/>
              <a:t>Develop for storage on CDNs</a:t>
            </a:r>
          </a:p>
        </p:txBody>
      </p:sp>
    </p:spTree>
    <p:extLst>
      <p:ext uri="{BB962C8B-B14F-4D97-AF65-F5344CB8AC3E}">
        <p14:creationId xmlns:p14="http://schemas.microsoft.com/office/powerpoint/2010/main" val="372072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D452-81D8-4DCF-919C-EC9CEDF6946D}"/>
              </a:ext>
            </a:extLst>
          </p:cNvPr>
          <p:cNvSpPr>
            <a:spLocks noGrp="1"/>
          </p:cNvSpPr>
          <p:nvPr>
            <p:ph type="title"/>
          </p:nvPr>
        </p:nvSpPr>
        <p:spPr/>
        <p:txBody>
          <a:bodyPr/>
          <a:lstStyle/>
          <a:p>
            <a:r>
              <a:rPr lang="en-US" dirty="0"/>
              <a:t>Azure CDN platform</a:t>
            </a:r>
          </a:p>
        </p:txBody>
      </p:sp>
      <p:grpSp>
        <p:nvGrpSpPr>
          <p:cNvPr id="44" name="Group 43" descr="The diagram depicts the wide variety of features Azure CDN offers as a platform directly through Microsoft or through one of multiple partners.">
            <a:extLst>
              <a:ext uri="{FF2B5EF4-FFF2-40B4-BE49-F238E27FC236}">
                <a16:creationId xmlns:a16="http://schemas.microsoft.com/office/drawing/2014/main" id="{7848D3E9-F1E4-4B3B-A22F-95E12A4D339F}"/>
              </a:ext>
            </a:extLst>
          </p:cNvPr>
          <p:cNvGrpSpPr/>
          <p:nvPr/>
        </p:nvGrpSpPr>
        <p:grpSpPr>
          <a:xfrm>
            <a:off x="0" y="1428750"/>
            <a:ext cx="12192000" cy="5059963"/>
            <a:chOff x="0" y="1428750"/>
            <a:chExt cx="12192000" cy="5059963"/>
          </a:xfrm>
        </p:grpSpPr>
        <p:grpSp>
          <p:nvGrpSpPr>
            <p:cNvPr id="3" name="Group 2">
              <a:extLst>
                <a:ext uri="{FF2B5EF4-FFF2-40B4-BE49-F238E27FC236}">
                  <a16:creationId xmlns:a16="http://schemas.microsoft.com/office/drawing/2014/main" id="{2932965D-C5AF-446E-A4C0-9C5A49D8051A}"/>
                </a:ext>
              </a:extLst>
            </p:cNvPr>
            <p:cNvGrpSpPr/>
            <p:nvPr/>
          </p:nvGrpSpPr>
          <p:grpSpPr>
            <a:xfrm>
              <a:off x="419099" y="5952669"/>
              <a:ext cx="11315701" cy="536044"/>
              <a:chOff x="442016" y="6180461"/>
              <a:chExt cx="12220391" cy="536044"/>
            </a:xfrm>
            <a:solidFill>
              <a:schemeClr val="bg1"/>
            </a:solidFill>
          </p:grpSpPr>
          <p:sp>
            <p:nvSpPr>
              <p:cNvPr id="37" name="Rectangle 36">
                <a:extLst>
                  <a:ext uri="{FF2B5EF4-FFF2-40B4-BE49-F238E27FC236}">
                    <a16:creationId xmlns:a16="http://schemas.microsoft.com/office/drawing/2014/main" id="{B0A0BB49-90D4-4B72-877B-43BF0902EBD2}"/>
                  </a:ext>
                </a:extLst>
              </p:cNvPr>
              <p:cNvSpPr/>
              <p:nvPr/>
            </p:nvSpPr>
            <p:spPr bwMode="auto">
              <a:xfrm>
                <a:off x="442016" y="6180461"/>
                <a:ext cx="3521677" cy="536044"/>
              </a:xfrm>
              <a:prstGeom prst="rect">
                <a:avLst/>
              </a:prstGeom>
              <a:grp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E9D8768C-9752-4A02-94A3-23E83E0C0CF8}"/>
                  </a:ext>
                </a:extLst>
              </p:cNvPr>
              <p:cNvSpPr/>
              <p:nvPr/>
            </p:nvSpPr>
            <p:spPr bwMode="auto">
              <a:xfrm>
                <a:off x="4791373" y="6180461"/>
                <a:ext cx="3521677" cy="536044"/>
              </a:xfrm>
              <a:prstGeom prst="rect">
                <a:avLst/>
              </a:prstGeom>
              <a:grp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8A528294-159B-42DF-BC8F-03F3FF7CE361}"/>
                  </a:ext>
                </a:extLst>
              </p:cNvPr>
              <p:cNvSpPr/>
              <p:nvPr/>
            </p:nvSpPr>
            <p:spPr bwMode="auto">
              <a:xfrm>
                <a:off x="9140730" y="6180461"/>
                <a:ext cx="3521677" cy="536044"/>
              </a:xfrm>
              <a:prstGeom prst="rect">
                <a:avLst/>
              </a:prstGeom>
              <a:grpFill/>
              <a:ln w="190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 name="Rectangle 3">
              <a:extLst>
                <a:ext uri="{FF2B5EF4-FFF2-40B4-BE49-F238E27FC236}">
                  <a16:creationId xmlns:a16="http://schemas.microsoft.com/office/drawing/2014/main" id="{7506B562-370E-4FE6-AAB7-54773C2F4D91}"/>
                </a:ext>
              </a:extLst>
            </p:cNvPr>
            <p:cNvSpPr/>
            <p:nvPr/>
          </p:nvSpPr>
          <p:spPr bwMode="auto">
            <a:xfrm>
              <a:off x="0" y="1428750"/>
              <a:ext cx="12192000" cy="26857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1" name="Group 40">
              <a:extLst>
                <a:ext uri="{FF2B5EF4-FFF2-40B4-BE49-F238E27FC236}">
                  <a16:creationId xmlns:a16="http://schemas.microsoft.com/office/drawing/2014/main" id="{11D37A8D-4A48-4D7A-9105-E8D464D85CE8}"/>
                </a:ext>
              </a:extLst>
            </p:cNvPr>
            <p:cNvGrpSpPr/>
            <p:nvPr/>
          </p:nvGrpSpPr>
          <p:grpSpPr>
            <a:xfrm>
              <a:off x="630151" y="2131574"/>
              <a:ext cx="1699858" cy="1616479"/>
              <a:chOff x="630151" y="2131574"/>
              <a:chExt cx="1699858" cy="1616479"/>
            </a:xfrm>
          </p:grpSpPr>
          <p:sp>
            <p:nvSpPr>
              <p:cNvPr id="6" name="Rectangle 5">
                <a:extLst>
                  <a:ext uri="{FF2B5EF4-FFF2-40B4-BE49-F238E27FC236}">
                    <a16:creationId xmlns:a16="http://schemas.microsoft.com/office/drawing/2014/main" id="{784192D7-7237-4EAE-86F9-BE498B50CCA5}"/>
                  </a:ext>
                </a:extLst>
              </p:cNvPr>
              <p:cNvSpPr/>
              <p:nvPr/>
            </p:nvSpPr>
            <p:spPr>
              <a:xfrm>
                <a:off x="630151" y="3040167"/>
                <a:ext cx="1699858" cy="707886"/>
              </a:xfrm>
              <a:prstGeom prst="rect">
                <a:avLst/>
              </a:prstGeom>
              <a:ln w="3175">
                <a:noFill/>
              </a:ln>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Domain management</a:t>
                </a:r>
              </a:p>
            </p:txBody>
          </p:sp>
          <p:sp>
            <p:nvSpPr>
              <p:cNvPr id="8" name="globe_6" title="Icon of a monitor in front of a sphere made of lines">
                <a:extLst>
                  <a:ext uri="{FF2B5EF4-FFF2-40B4-BE49-F238E27FC236}">
                    <a16:creationId xmlns:a16="http://schemas.microsoft.com/office/drawing/2014/main" id="{3E516951-CA99-46E6-BED0-494A89DE744C}"/>
                  </a:ext>
                </a:extLst>
              </p:cNvPr>
              <p:cNvSpPr>
                <a:spLocks noChangeAspect="1" noEditPoints="1"/>
              </p:cNvSpPr>
              <p:nvPr/>
            </p:nvSpPr>
            <p:spPr bwMode="auto">
              <a:xfrm>
                <a:off x="1181327" y="2131574"/>
                <a:ext cx="597506" cy="64008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grpSp>
        <p:sp>
          <p:nvSpPr>
            <p:cNvPr id="10" name="document_6" title="Icon of a document with a padlock in the lower right corner">
              <a:extLst>
                <a:ext uri="{FF2B5EF4-FFF2-40B4-BE49-F238E27FC236}">
                  <a16:creationId xmlns:a16="http://schemas.microsoft.com/office/drawing/2014/main" id="{E3100F6A-A370-4E02-9706-65826914AA06}"/>
                </a:ext>
              </a:extLst>
            </p:cNvPr>
            <p:cNvSpPr>
              <a:spLocks noChangeAspect="1" noEditPoints="1"/>
            </p:cNvSpPr>
            <p:nvPr/>
          </p:nvSpPr>
          <p:spPr bwMode="auto">
            <a:xfrm>
              <a:off x="8736656" y="2174276"/>
              <a:ext cx="554588" cy="693235"/>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9DF02D3F-931C-4B45-BC5C-3D912B128021}"/>
                </a:ext>
              </a:extLst>
            </p:cNvPr>
            <p:cNvSpPr/>
            <p:nvPr/>
          </p:nvSpPr>
          <p:spPr>
            <a:xfrm>
              <a:off x="7941535" y="3040167"/>
              <a:ext cx="2144831"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management</a:t>
              </a:r>
            </a:p>
          </p:txBody>
        </p:sp>
        <p:sp>
          <p:nvSpPr>
            <p:cNvPr id="12" name="Rectangle 11">
              <a:extLst>
                <a:ext uri="{FF2B5EF4-FFF2-40B4-BE49-F238E27FC236}">
                  <a16:creationId xmlns:a16="http://schemas.microsoft.com/office/drawing/2014/main" id="{3B998417-F383-425B-B440-4E21F426FF33}"/>
                </a:ext>
              </a:extLst>
            </p:cNvPr>
            <p:cNvSpPr/>
            <p:nvPr/>
          </p:nvSpPr>
          <p:spPr bwMode="auto">
            <a:xfrm>
              <a:off x="435759" y="1647678"/>
              <a:ext cx="7328657" cy="2215663"/>
            </a:xfrm>
            <a:prstGeom prst="rect">
              <a:avLst/>
            </a:prstGeom>
            <a:noFill/>
            <a:ln w="28575">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AD23E2A8-4E8A-4F8B-93B8-38E0809CC230}"/>
                </a:ext>
              </a:extLst>
            </p:cNvPr>
            <p:cNvSpPr/>
            <p:nvPr/>
          </p:nvSpPr>
          <p:spPr bwMode="auto">
            <a:xfrm>
              <a:off x="0" y="4260000"/>
              <a:ext cx="12192000" cy="1560930"/>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43" name="Group 42">
              <a:extLst>
                <a:ext uri="{FF2B5EF4-FFF2-40B4-BE49-F238E27FC236}">
                  <a16:creationId xmlns:a16="http://schemas.microsoft.com/office/drawing/2014/main" id="{7103C3D9-41D9-4772-B274-E494BCC29D5D}"/>
                </a:ext>
              </a:extLst>
            </p:cNvPr>
            <p:cNvGrpSpPr/>
            <p:nvPr/>
          </p:nvGrpSpPr>
          <p:grpSpPr>
            <a:xfrm>
              <a:off x="9874204" y="2200854"/>
              <a:ext cx="2144831" cy="1547199"/>
              <a:chOff x="9950404" y="2200854"/>
              <a:chExt cx="2144831" cy="1547199"/>
            </a:xfrm>
          </p:grpSpPr>
          <p:sp>
            <p:nvSpPr>
              <p:cNvPr id="15" name="Rectangle 14">
                <a:extLst>
                  <a:ext uri="{FF2B5EF4-FFF2-40B4-BE49-F238E27FC236}">
                    <a16:creationId xmlns:a16="http://schemas.microsoft.com/office/drawing/2014/main" id="{2D5DB3CF-E9A8-40B8-ACAE-A0763E426F1A}"/>
                  </a:ext>
                </a:extLst>
              </p:cNvPr>
              <p:cNvSpPr/>
              <p:nvPr/>
            </p:nvSpPr>
            <p:spPr>
              <a:xfrm>
                <a:off x="9950404" y="3040167"/>
                <a:ext cx="2144831"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Optics and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FFFF"/>
                    </a:solidFill>
                    <a:latin typeface="Segoe UI" panose="020B0502040204020203" pitchFamily="34" charset="0"/>
                    <a:cs typeface="Segoe UI" panose="020B0502040204020203" pitchFamily="34" charset="0"/>
                  </a:rPr>
                  <a:t>s</a:t>
                </a: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elf-service</a:t>
                </a:r>
              </a:p>
            </p:txBody>
          </p:sp>
          <p:sp>
            <p:nvSpPr>
              <p:cNvPr id="16" name="Diagnostic_E9D9" title="Icon of a heartbeat inside of a box">
                <a:extLst>
                  <a:ext uri="{FF2B5EF4-FFF2-40B4-BE49-F238E27FC236}">
                    <a16:creationId xmlns:a16="http://schemas.microsoft.com/office/drawing/2014/main" id="{436BA3EE-3F5D-43D1-87C0-65A42961BC59}"/>
                  </a:ext>
                </a:extLst>
              </p:cNvPr>
              <p:cNvSpPr>
                <a:spLocks noChangeAspect="1" noEditPoints="1"/>
              </p:cNvSpPr>
              <p:nvPr/>
            </p:nvSpPr>
            <p:spPr bwMode="auto">
              <a:xfrm>
                <a:off x="10679788" y="2200854"/>
                <a:ext cx="686062" cy="686398"/>
              </a:xfrm>
              <a:custGeom>
                <a:avLst/>
                <a:gdLst>
                  <a:gd name="T0" fmla="*/ 0 w 3250"/>
                  <a:gd name="T1" fmla="*/ 3250 h 3250"/>
                  <a:gd name="T2" fmla="*/ 0 w 3250"/>
                  <a:gd name="T3" fmla="*/ 0 h 3250"/>
                  <a:gd name="T4" fmla="*/ 3250 w 3250"/>
                  <a:gd name="T5" fmla="*/ 0 h 3250"/>
                  <a:gd name="T6" fmla="*/ 3250 w 3250"/>
                  <a:gd name="T7" fmla="*/ 3250 h 3250"/>
                  <a:gd name="T8" fmla="*/ 0 w 3250"/>
                  <a:gd name="T9" fmla="*/ 3250 h 3250"/>
                  <a:gd name="T10" fmla="*/ 3250 w 3250"/>
                  <a:gd name="T11" fmla="*/ 2000 h 3250"/>
                  <a:gd name="T12" fmla="*/ 2553 w 3250"/>
                  <a:gd name="T13" fmla="*/ 2000 h 3250"/>
                  <a:gd name="T14" fmla="*/ 2535 w 3250"/>
                  <a:gd name="T15" fmla="*/ 1985 h 3250"/>
                  <a:gd name="T16" fmla="*/ 2379 w 3250"/>
                  <a:gd name="T17" fmla="*/ 1362 h 3250"/>
                  <a:gd name="T18" fmla="*/ 2360 w 3250"/>
                  <a:gd name="T19" fmla="*/ 1347 h 3250"/>
                  <a:gd name="T20" fmla="*/ 1987 w 3250"/>
                  <a:gd name="T21" fmla="*/ 1347 h 3250"/>
                  <a:gd name="T22" fmla="*/ 1969 w 3250"/>
                  <a:gd name="T23" fmla="*/ 1332 h 3250"/>
                  <a:gd name="T24" fmla="*/ 1768 w 3250"/>
                  <a:gd name="T25" fmla="*/ 512 h 3250"/>
                  <a:gd name="T26" fmla="*/ 1731 w 3250"/>
                  <a:gd name="T27" fmla="*/ 512 h 3250"/>
                  <a:gd name="T28" fmla="*/ 1227 w 3250"/>
                  <a:gd name="T29" fmla="*/ 2467 h 3250"/>
                  <a:gd name="T30" fmla="*/ 1195 w 3250"/>
                  <a:gd name="T31" fmla="*/ 2476 h 3250"/>
                  <a:gd name="T32" fmla="*/ 732 w 3250"/>
                  <a:gd name="T33" fmla="*/ 2014 h 3250"/>
                  <a:gd name="T34" fmla="*/ 705 w 3250"/>
                  <a:gd name="T35" fmla="*/ 2014 h 3250"/>
                  <a:gd name="T36" fmla="*/ 474 w 3250"/>
                  <a:gd name="T37" fmla="*/ 2244 h 3250"/>
                  <a:gd name="T38" fmla="*/ 461 w 3250"/>
                  <a:gd name="T39" fmla="*/ 2250 h 3250"/>
                  <a:gd name="T40" fmla="*/ 0 w 3250"/>
                  <a:gd name="T41" fmla="*/ 225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50" h="3250">
                    <a:moveTo>
                      <a:pt x="0" y="3250"/>
                    </a:moveTo>
                    <a:cubicBezTo>
                      <a:pt x="0" y="0"/>
                      <a:pt x="0" y="0"/>
                      <a:pt x="0" y="0"/>
                    </a:cubicBezTo>
                    <a:cubicBezTo>
                      <a:pt x="3250" y="0"/>
                      <a:pt x="3250" y="0"/>
                      <a:pt x="3250" y="0"/>
                    </a:cubicBezTo>
                    <a:cubicBezTo>
                      <a:pt x="3250" y="3250"/>
                      <a:pt x="3250" y="3250"/>
                      <a:pt x="3250" y="3250"/>
                    </a:cubicBezTo>
                    <a:lnTo>
                      <a:pt x="0" y="3250"/>
                    </a:lnTo>
                    <a:close/>
                    <a:moveTo>
                      <a:pt x="3250" y="2000"/>
                    </a:moveTo>
                    <a:cubicBezTo>
                      <a:pt x="2553" y="2000"/>
                      <a:pt x="2553" y="2000"/>
                      <a:pt x="2553" y="2000"/>
                    </a:cubicBezTo>
                    <a:cubicBezTo>
                      <a:pt x="2544" y="2000"/>
                      <a:pt x="2537" y="1994"/>
                      <a:pt x="2535" y="1985"/>
                    </a:cubicBezTo>
                    <a:cubicBezTo>
                      <a:pt x="2379" y="1362"/>
                      <a:pt x="2379" y="1362"/>
                      <a:pt x="2379" y="1362"/>
                    </a:cubicBezTo>
                    <a:cubicBezTo>
                      <a:pt x="2377" y="1353"/>
                      <a:pt x="2369" y="1347"/>
                      <a:pt x="2360" y="1347"/>
                    </a:cubicBezTo>
                    <a:cubicBezTo>
                      <a:pt x="1987" y="1347"/>
                      <a:pt x="1987" y="1347"/>
                      <a:pt x="1987" y="1347"/>
                    </a:cubicBezTo>
                    <a:cubicBezTo>
                      <a:pt x="1978" y="1347"/>
                      <a:pt x="1971" y="1341"/>
                      <a:pt x="1969" y="1332"/>
                    </a:cubicBezTo>
                    <a:cubicBezTo>
                      <a:pt x="1768" y="512"/>
                      <a:pt x="1768" y="512"/>
                      <a:pt x="1768" y="512"/>
                    </a:cubicBezTo>
                    <a:cubicBezTo>
                      <a:pt x="1764" y="493"/>
                      <a:pt x="1736" y="493"/>
                      <a:pt x="1731" y="512"/>
                    </a:cubicBezTo>
                    <a:cubicBezTo>
                      <a:pt x="1227" y="2467"/>
                      <a:pt x="1227" y="2467"/>
                      <a:pt x="1227" y="2467"/>
                    </a:cubicBezTo>
                    <a:cubicBezTo>
                      <a:pt x="1223" y="2482"/>
                      <a:pt x="1205" y="2487"/>
                      <a:pt x="1195" y="2476"/>
                    </a:cubicBezTo>
                    <a:cubicBezTo>
                      <a:pt x="732" y="2014"/>
                      <a:pt x="732" y="2014"/>
                      <a:pt x="732" y="2014"/>
                    </a:cubicBezTo>
                    <a:cubicBezTo>
                      <a:pt x="725" y="2006"/>
                      <a:pt x="713" y="2006"/>
                      <a:pt x="705" y="2014"/>
                    </a:cubicBezTo>
                    <a:cubicBezTo>
                      <a:pt x="474" y="2244"/>
                      <a:pt x="474" y="2244"/>
                      <a:pt x="474" y="2244"/>
                    </a:cubicBezTo>
                    <a:cubicBezTo>
                      <a:pt x="471" y="2248"/>
                      <a:pt x="466" y="2250"/>
                      <a:pt x="461" y="2250"/>
                    </a:cubicBezTo>
                    <a:cubicBezTo>
                      <a:pt x="0" y="2250"/>
                      <a:pt x="0" y="2250"/>
                      <a:pt x="0" y="225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grpSp>
        <p:sp>
          <p:nvSpPr>
            <p:cNvPr id="17" name="speedometer_2" title="Icon of a spedometer showing fast speed">
              <a:extLst>
                <a:ext uri="{FF2B5EF4-FFF2-40B4-BE49-F238E27FC236}">
                  <a16:creationId xmlns:a16="http://schemas.microsoft.com/office/drawing/2014/main" id="{774F59DF-62AB-42F3-AFD5-9498441B974E}"/>
                </a:ext>
              </a:extLst>
            </p:cNvPr>
            <p:cNvSpPr>
              <a:spLocks noChangeAspect="1" noEditPoints="1"/>
            </p:cNvSpPr>
            <p:nvPr/>
          </p:nvSpPr>
          <p:spPr bwMode="auto">
            <a:xfrm>
              <a:off x="4702790" y="4598375"/>
              <a:ext cx="612578" cy="612578"/>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IoT" title="Icon of five circles that all connect to a center circle">
              <a:extLst>
                <a:ext uri="{FF2B5EF4-FFF2-40B4-BE49-F238E27FC236}">
                  <a16:creationId xmlns:a16="http://schemas.microsoft.com/office/drawing/2014/main" id="{A6F24518-791E-4955-BBC9-892099AC8C66}"/>
                </a:ext>
              </a:extLst>
            </p:cNvPr>
            <p:cNvSpPr>
              <a:spLocks noChangeAspect="1" noEditPoints="1"/>
            </p:cNvSpPr>
            <p:nvPr/>
          </p:nvSpPr>
          <p:spPr bwMode="auto">
            <a:xfrm>
              <a:off x="6930698" y="4594187"/>
              <a:ext cx="612578" cy="613560"/>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9050"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globe_4" title="Icon of the earth">
              <a:extLst>
                <a:ext uri="{FF2B5EF4-FFF2-40B4-BE49-F238E27FC236}">
                  <a16:creationId xmlns:a16="http://schemas.microsoft.com/office/drawing/2014/main" id="{AD016CD9-6E6F-41C2-9E3C-72F67A8E928C}"/>
                </a:ext>
              </a:extLst>
            </p:cNvPr>
            <p:cNvSpPr>
              <a:spLocks noChangeAspect="1" noEditPoints="1"/>
            </p:cNvSpPr>
            <p:nvPr/>
          </p:nvSpPr>
          <p:spPr bwMode="auto">
            <a:xfrm>
              <a:off x="2505614" y="4598375"/>
              <a:ext cx="604983" cy="612578"/>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9050"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0" name="POI_ECAF" title="Icon of a map location marker">
              <a:extLst>
                <a:ext uri="{FF2B5EF4-FFF2-40B4-BE49-F238E27FC236}">
                  <a16:creationId xmlns:a16="http://schemas.microsoft.com/office/drawing/2014/main" id="{76059FFC-76F3-4A25-9D24-6EAAB938F847}"/>
                </a:ext>
              </a:extLst>
            </p:cNvPr>
            <p:cNvSpPr>
              <a:spLocks noChangeAspect="1" noEditPoints="1"/>
            </p:cNvSpPr>
            <p:nvPr/>
          </p:nvSpPr>
          <p:spPr bwMode="auto">
            <a:xfrm>
              <a:off x="2771285" y="4462187"/>
              <a:ext cx="382823" cy="61257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accent2"/>
            </a:solidFill>
            <a:ln w="19050"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E0370C16-E73D-4F3F-AB5C-7EE50B7F0C50}"/>
                </a:ext>
              </a:extLst>
            </p:cNvPr>
            <p:cNvSpPr/>
            <p:nvPr/>
          </p:nvSpPr>
          <p:spPr>
            <a:xfrm>
              <a:off x="2111970" y="5199511"/>
              <a:ext cx="1390064"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Locations</a:t>
              </a:r>
            </a:p>
          </p:txBody>
        </p:sp>
        <p:sp>
          <p:nvSpPr>
            <p:cNvPr id="22" name="Rectangle 21">
              <a:extLst>
                <a:ext uri="{FF2B5EF4-FFF2-40B4-BE49-F238E27FC236}">
                  <a16:creationId xmlns:a16="http://schemas.microsoft.com/office/drawing/2014/main" id="{F7EB0683-875D-488D-9634-69DA3FE0F087}"/>
                </a:ext>
              </a:extLst>
            </p:cNvPr>
            <p:cNvSpPr/>
            <p:nvPr/>
          </p:nvSpPr>
          <p:spPr>
            <a:xfrm>
              <a:off x="4180258" y="5204706"/>
              <a:ext cx="1640786"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Performance</a:t>
              </a:r>
            </a:p>
          </p:txBody>
        </p:sp>
        <p:sp>
          <p:nvSpPr>
            <p:cNvPr id="23" name="Rectangle 22">
              <a:extLst>
                <a:ext uri="{FF2B5EF4-FFF2-40B4-BE49-F238E27FC236}">
                  <a16:creationId xmlns:a16="http://schemas.microsoft.com/office/drawing/2014/main" id="{4B8A7584-B06D-46D2-A550-C74F65E66DA7}"/>
                </a:ext>
              </a:extLst>
            </p:cNvPr>
            <p:cNvSpPr/>
            <p:nvPr/>
          </p:nvSpPr>
          <p:spPr>
            <a:xfrm>
              <a:off x="6445025" y="5199511"/>
              <a:ext cx="1640786"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Network</a:t>
              </a:r>
            </a:p>
          </p:txBody>
        </p:sp>
        <p:sp>
          <p:nvSpPr>
            <p:cNvPr id="24" name="Rectangle 23">
              <a:extLst>
                <a:ext uri="{FF2B5EF4-FFF2-40B4-BE49-F238E27FC236}">
                  <a16:creationId xmlns:a16="http://schemas.microsoft.com/office/drawing/2014/main" id="{2B748214-221C-4139-B498-E5E9CAFF50F8}"/>
                </a:ext>
              </a:extLst>
            </p:cNvPr>
            <p:cNvSpPr/>
            <p:nvPr/>
          </p:nvSpPr>
          <p:spPr>
            <a:xfrm>
              <a:off x="8562571" y="5200823"/>
              <a:ext cx="1640786" cy="49667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Strengths</a:t>
              </a:r>
            </a:p>
          </p:txBody>
        </p:sp>
        <p:grpSp>
          <p:nvGrpSpPr>
            <p:cNvPr id="40" name="Group 39">
              <a:extLst>
                <a:ext uri="{FF2B5EF4-FFF2-40B4-BE49-F238E27FC236}">
                  <a16:creationId xmlns:a16="http://schemas.microsoft.com/office/drawing/2014/main" id="{A278B2D7-0BC0-4609-AA38-70BAC2D49A94}"/>
                </a:ext>
              </a:extLst>
            </p:cNvPr>
            <p:cNvGrpSpPr/>
            <p:nvPr/>
          </p:nvGrpSpPr>
          <p:grpSpPr>
            <a:xfrm>
              <a:off x="2462663" y="2072166"/>
              <a:ext cx="1656484" cy="1675887"/>
              <a:chOff x="2509799" y="2072166"/>
              <a:chExt cx="1656484" cy="1675887"/>
            </a:xfrm>
          </p:grpSpPr>
          <p:sp>
            <p:nvSpPr>
              <p:cNvPr id="5" name="Rectangle 4">
                <a:extLst>
                  <a:ext uri="{FF2B5EF4-FFF2-40B4-BE49-F238E27FC236}">
                    <a16:creationId xmlns:a16="http://schemas.microsoft.com/office/drawing/2014/main" id="{C19133F0-0AC8-42CD-AE70-6BE587244174}"/>
                  </a:ext>
                </a:extLst>
              </p:cNvPr>
              <p:cNvSpPr/>
              <p:nvPr/>
            </p:nvSpPr>
            <p:spPr>
              <a:xfrm>
                <a:off x="2509799" y="3040167"/>
                <a:ext cx="1656484"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Origin load balancing</a:t>
                </a:r>
              </a:p>
            </p:txBody>
          </p:sp>
          <p:grpSp>
            <p:nvGrpSpPr>
              <p:cNvPr id="25" name="Group 24">
                <a:extLst>
                  <a:ext uri="{FF2B5EF4-FFF2-40B4-BE49-F238E27FC236}">
                    <a16:creationId xmlns:a16="http://schemas.microsoft.com/office/drawing/2014/main" id="{8CB2CDC5-F456-46CD-BE1B-758AFA55E9D4}"/>
                  </a:ext>
                </a:extLst>
              </p:cNvPr>
              <p:cNvGrpSpPr/>
              <p:nvPr/>
            </p:nvGrpSpPr>
            <p:grpSpPr>
              <a:xfrm>
                <a:off x="3004445" y="2072166"/>
                <a:ext cx="667216" cy="768768"/>
                <a:chOff x="6286997" y="2024786"/>
                <a:chExt cx="528821" cy="609310"/>
              </a:xfrm>
            </p:grpSpPr>
            <p:sp>
              <p:nvSpPr>
                <p:cNvPr id="33" name="Org_ECA6" title="Icon of three boxes in a bracket chart">
                  <a:extLst>
                    <a:ext uri="{FF2B5EF4-FFF2-40B4-BE49-F238E27FC236}">
                      <a16:creationId xmlns:a16="http://schemas.microsoft.com/office/drawing/2014/main" id="{126E892A-B532-4987-9706-7F176F8AC560}"/>
                    </a:ext>
                  </a:extLst>
                </p:cNvPr>
                <p:cNvSpPr>
                  <a:spLocks noChangeAspect="1" noEditPoints="1"/>
                </p:cNvSpPr>
                <p:nvPr/>
              </p:nvSpPr>
              <p:spPr bwMode="auto">
                <a:xfrm>
                  <a:off x="6343952" y="2173857"/>
                  <a:ext cx="460016" cy="460239"/>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34" name="Rectangle 33">
                  <a:extLst>
                    <a:ext uri="{FF2B5EF4-FFF2-40B4-BE49-F238E27FC236}">
                      <a16:creationId xmlns:a16="http://schemas.microsoft.com/office/drawing/2014/main" id="{895B56BB-DCA6-4D9E-97B1-877B03ABB3DF}"/>
                    </a:ext>
                  </a:extLst>
                </p:cNvPr>
                <p:cNvSpPr/>
                <p:nvPr/>
              </p:nvSpPr>
              <p:spPr bwMode="auto">
                <a:xfrm>
                  <a:off x="6286997" y="2024786"/>
                  <a:ext cx="528821" cy="298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people_4" title="Icon of a person">
                  <a:extLst>
                    <a:ext uri="{FF2B5EF4-FFF2-40B4-BE49-F238E27FC236}">
                      <a16:creationId xmlns:a16="http://schemas.microsoft.com/office/drawing/2014/main" id="{41C08786-49F4-4B4B-A042-8C6B88CB4FF4}"/>
                    </a:ext>
                  </a:extLst>
                </p:cNvPr>
                <p:cNvSpPr>
                  <a:spLocks noChangeAspect="1" noEditPoints="1"/>
                </p:cNvSpPr>
                <p:nvPr/>
              </p:nvSpPr>
              <p:spPr bwMode="auto">
                <a:xfrm>
                  <a:off x="6482552" y="2088494"/>
                  <a:ext cx="175438" cy="19613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36" name="Freeform: Shape 35">
                  <a:extLst>
                    <a:ext uri="{FF2B5EF4-FFF2-40B4-BE49-F238E27FC236}">
                      <a16:creationId xmlns:a16="http://schemas.microsoft.com/office/drawing/2014/main" id="{83D98943-7BBB-4CC2-A76C-07CA4E0CA334}"/>
                    </a:ext>
                  </a:extLst>
                </p:cNvPr>
                <p:cNvSpPr/>
                <p:nvPr/>
              </p:nvSpPr>
              <p:spPr bwMode="auto">
                <a:xfrm>
                  <a:off x="6700357" y="2537743"/>
                  <a:ext cx="74839" cy="57972"/>
                </a:xfrm>
                <a:custGeom>
                  <a:avLst/>
                  <a:gdLst>
                    <a:gd name="connsiteX0" fmla="*/ 0 w 201386"/>
                    <a:gd name="connsiteY0" fmla="*/ 81643 h 136072"/>
                    <a:gd name="connsiteX1" fmla="*/ 51707 w 201386"/>
                    <a:gd name="connsiteY1" fmla="*/ 136072 h 136072"/>
                    <a:gd name="connsiteX2" fmla="*/ 201386 w 201386"/>
                    <a:gd name="connsiteY2" fmla="*/ 0 h 136072"/>
                  </a:gdLst>
                  <a:ahLst/>
                  <a:cxnLst>
                    <a:cxn ang="0">
                      <a:pos x="connsiteX0" y="connsiteY0"/>
                    </a:cxn>
                    <a:cxn ang="0">
                      <a:pos x="connsiteX1" y="connsiteY1"/>
                    </a:cxn>
                    <a:cxn ang="0">
                      <a:pos x="connsiteX2" y="connsiteY2"/>
                    </a:cxn>
                  </a:cxnLst>
                  <a:rect l="l" t="t" r="r" b="b"/>
                  <a:pathLst>
                    <a:path w="201386" h="136072">
                      <a:moveTo>
                        <a:pt x="0" y="81643"/>
                      </a:moveTo>
                      <a:lnTo>
                        <a:pt x="51707" y="136072"/>
                      </a:lnTo>
                      <a:lnTo>
                        <a:pt x="201386" y="0"/>
                      </a:lnTo>
                    </a:path>
                  </a:pathLst>
                </a:custGeom>
                <a:noFill/>
                <a:ln w="25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grpSp>
        </p:grpSp>
        <p:grpSp>
          <p:nvGrpSpPr>
            <p:cNvPr id="42" name="Group 41">
              <a:extLst>
                <a:ext uri="{FF2B5EF4-FFF2-40B4-BE49-F238E27FC236}">
                  <a16:creationId xmlns:a16="http://schemas.microsoft.com/office/drawing/2014/main" id="{EC789FF3-8192-4F49-8291-3ADEABCC140F}"/>
                </a:ext>
              </a:extLst>
            </p:cNvPr>
            <p:cNvGrpSpPr/>
            <p:nvPr/>
          </p:nvGrpSpPr>
          <p:grpSpPr>
            <a:xfrm>
              <a:off x="6066966" y="2258213"/>
              <a:ext cx="1468908" cy="1182064"/>
              <a:chOff x="6066966" y="2258213"/>
              <a:chExt cx="1468908" cy="1182064"/>
            </a:xfrm>
          </p:grpSpPr>
          <p:sp>
            <p:nvSpPr>
              <p:cNvPr id="14" name="Rectangle 13">
                <a:extLst>
                  <a:ext uri="{FF2B5EF4-FFF2-40B4-BE49-F238E27FC236}">
                    <a16:creationId xmlns:a16="http://schemas.microsoft.com/office/drawing/2014/main" id="{098B9770-E688-402C-B58B-EB12D123200D}"/>
                  </a:ext>
                </a:extLst>
              </p:cNvPr>
              <p:cNvSpPr/>
              <p:nvPr/>
            </p:nvSpPr>
            <p:spPr>
              <a:xfrm>
                <a:off x="6066966" y="3040167"/>
                <a:ext cx="1468908" cy="400110"/>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Policy</a:t>
                </a:r>
              </a:p>
            </p:txBody>
          </p:sp>
          <p:sp>
            <p:nvSpPr>
              <p:cNvPr id="26" name="Org_ECA6" title="Icon of three boxes in a bracket chart">
                <a:extLst>
                  <a:ext uri="{FF2B5EF4-FFF2-40B4-BE49-F238E27FC236}">
                    <a16:creationId xmlns:a16="http://schemas.microsoft.com/office/drawing/2014/main" id="{7B3AC2EA-973F-4CBC-BA39-95CD3E324836}"/>
                  </a:ext>
                </a:extLst>
              </p:cNvPr>
              <p:cNvSpPr>
                <a:spLocks noChangeAspect="1" noEditPoints="1"/>
              </p:cNvSpPr>
              <p:nvPr/>
            </p:nvSpPr>
            <p:spPr bwMode="auto">
              <a:xfrm>
                <a:off x="6486114" y="2258213"/>
                <a:ext cx="651827" cy="652144"/>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27" name="Trophy2_F1AE" title="Icon of a trophy">
              <a:extLst>
                <a:ext uri="{FF2B5EF4-FFF2-40B4-BE49-F238E27FC236}">
                  <a16:creationId xmlns:a16="http://schemas.microsoft.com/office/drawing/2014/main" id="{58B0236F-5895-44F5-A064-DF9EA9E498F2}"/>
                </a:ext>
              </a:extLst>
            </p:cNvPr>
            <p:cNvSpPr>
              <a:spLocks noChangeAspect="1" noEditPoints="1"/>
            </p:cNvSpPr>
            <p:nvPr/>
          </p:nvSpPr>
          <p:spPr bwMode="auto">
            <a:xfrm>
              <a:off x="9053201" y="4538235"/>
              <a:ext cx="659526" cy="612578"/>
            </a:xfrm>
            <a:custGeom>
              <a:avLst/>
              <a:gdLst>
                <a:gd name="T0" fmla="*/ 1250 w 3500"/>
                <a:gd name="T1" fmla="*/ 2750 h 3250"/>
                <a:gd name="T2" fmla="*/ 1750 w 3500"/>
                <a:gd name="T3" fmla="*/ 2250 h 3250"/>
                <a:gd name="T4" fmla="*/ 2250 w 3500"/>
                <a:gd name="T5" fmla="*/ 2750 h 3250"/>
                <a:gd name="T6" fmla="*/ 2750 w 3500"/>
                <a:gd name="T7" fmla="*/ 0 h 3250"/>
                <a:gd name="T8" fmla="*/ 750 w 3500"/>
                <a:gd name="T9" fmla="*/ 0 h 3250"/>
                <a:gd name="T10" fmla="*/ 750 w 3500"/>
                <a:gd name="T11" fmla="*/ 1375 h 3250"/>
                <a:gd name="T12" fmla="*/ 1750 w 3500"/>
                <a:gd name="T13" fmla="*/ 2250 h 3250"/>
                <a:gd name="T14" fmla="*/ 2750 w 3500"/>
                <a:gd name="T15" fmla="*/ 1375 h 3250"/>
                <a:gd name="T16" fmla="*/ 2750 w 3500"/>
                <a:gd name="T17" fmla="*/ 0 h 3250"/>
                <a:gd name="T18" fmla="*/ 2746 w 3500"/>
                <a:gd name="T19" fmla="*/ 2750 h 3250"/>
                <a:gd name="T20" fmla="*/ 754 w 3500"/>
                <a:gd name="T21" fmla="*/ 2750 h 3250"/>
                <a:gd name="T22" fmla="*/ 750 w 3500"/>
                <a:gd name="T23" fmla="*/ 2754 h 3250"/>
                <a:gd name="T24" fmla="*/ 750 w 3500"/>
                <a:gd name="T25" fmla="*/ 3250 h 3250"/>
                <a:gd name="T26" fmla="*/ 2750 w 3500"/>
                <a:gd name="T27" fmla="*/ 3250 h 3250"/>
                <a:gd name="T28" fmla="*/ 2750 w 3500"/>
                <a:gd name="T29" fmla="*/ 2754 h 3250"/>
                <a:gd name="T30" fmla="*/ 2746 w 3500"/>
                <a:gd name="T31" fmla="*/ 2750 h 3250"/>
                <a:gd name="T32" fmla="*/ 750 w 3500"/>
                <a:gd name="T33" fmla="*/ 500 h 3250"/>
                <a:gd name="T34" fmla="*/ 2750 w 3500"/>
                <a:gd name="T35" fmla="*/ 500 h 3250"/>
                <a:gd name="T36" fmla="*/ 750 w 3500"/>
                <a:gd name="T37" fmla="*/ 250 h 3250"/>
                <a:gd name="T38" fmla="*/ 125 w 3500"/>
                <a:gd name="T39" fmla="*/ 250 h 3250"/>
                <a:gd name="T40" fmla="*/ 0 w 3500"/>
                <a:gd name="T41" fmla="*/ 375 h 3250"/>
                <a:gd name="T42" fmla="*/ 0 w 3500"/>
                <a:gd name="T43" fmla="*/ 750 h 3250"/>
                <a:gd name="T44" fmla="*/ 750 w 3500"/>
                <a:gd name="T45" fmla="*/ 1500 h 3250"/>
                <a:gd name="T46" fmla="*/ 750 w 3500"/>
                <a:gd name="T47" fmla="*/ 250 h 3250"/>
                <a:gd name="T48" fmla="*/ 2750 w 3500"/>
                <a:gd name="T49" fmla="*/ 1500 h 3250"/>
                <a:gd name="T50" fmla="*/ 3500 w 3500"/>
                <a:gd name="T51" fmla="*/ 750 h 3250"/>
                <a:gd name="T52" fmla="*/ 3500 w 3500"/>
                <a:gd name="T53" fmla="*/ 375 h 3250"/>
                <a:gd name="T54" fmla="*/ 3375 w 3500"/>
                <a:gd name="T55" fmla="*/ 250 h 3250"/>
                <a:gd name="T56" fmla="*/ 2750 w 3500"/>
                <a:gd name="T57" fmla="*/ 250 h 3250"/>
                <a:gd name="T58" fmla="*/ 2750 w 3500"/>
                <a:gd name="T5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0" h="3250">
                  <a:moveTo>
                    <a:pt x="1250" y="2750"/>
                  </a:moveTo>
                  <a:cubicBezTo>
                    <a:pt x="1250" y="2474"/>
                    <a:pt x="1474" y="2250"/>
                    <a:pt x="1750" y="2250"/>
                  </a:cubicBezTo>
                  <a:cubicBezTo>
                    <a:pt x="2026" y="2250"/>
                    <a:pt x="2250" y="2474"/>
                    <a:pt x="2250" y="2750"/>
                  </a:cubicBezTo>
                  <a:moveTo>
                    <a:pt x="2750" y="0"/>
                  </a:moveTo>
                  <a:cubicBezTo>
                    <a:pt x="750" y="0"/>
                    <a:pt x="750" y="0"/>
                    <a:pt x="750" y="0"/>
                  </a:cubicBezTo>
                  <a:cubicBezTo>
                    <a:pt x="750" y="1375"/>
                    <a:pt x="750" y="1375"/>
                    <a:pt x="750" y="1375"/>
                  </a:cubicBezTo>
                  <a:cubicBezTo>
                    <a:pt x="750" y="1858"/>
                    <a:pt x="1198" y="2250"/>
                    <a:pt x="1750" y="2250"/>
                  </a:cubicBezTo>
                  <a:cubicBezTo>
                    <a:pt x="2302" y="2250"/>
                    <a:pt x="2750" y="1858"/>
                    <a:pt x="2750" y="1375"/>
                  </a:cubicBezTo>
                  <a:lnTo>
                    <a:pt x="2750" y="0"/>
                  </a:lnTo>
                  <a:close/>
                  <a:moveTo>
                    <a:pt x="2746" y="2750"/>
                  </a:moveTo>
                  <a:cubicBezTo>
                    <a:pt x="754" y="2750"/>
                    <a:pt x="754" y="2750"/>
                    <a:pt x="754" y="2750"/>
                  </a:cubicBezTo>
                  <a:cubicBezTo>
                    <a:pt x="752" y="2750"/>
                    <a:pt x="750" y="2752"/>
                    <a:pt x="750" y="2754"/>
                  </a:cubicBezTo>
                  <a:cubicBezTo>
                    <a:pt x="750" y="3250"/>
                    <a:pt x="750" y="3250"/>
                    <a:pt x="750" y="3250"/>
                  </a:cubicBezTo>
                  <a:cubicBezTo>
                    <a:pt x="2750" y="3250"/>
                    <a:pt x="2750" y="3250"/>
                    <a:pt x="2750" y="3250"/>
                  </a:cubicBezTo>
                  <a:cubicBezTo>
                    <a:pt x="2750" y="2754"/>
                    <a:pt x="2750" y="2754"/>
                    <a:pt x="2750" y="2754"/>
                  </a:cubicBezTo>
                  <a:cubicBezTo>
                    <a:pt x="2750" y="2752"/>
                    <a:pt x="2748" y="2750"/>
                    <a:pt x="2746" y="2750"/>
                  </a:cubicBezTo>
                  <a:close/>
                  <a:moveTo>
                    <a:pt x="750" y="500"/>
                  </a:moveTo>
                  <a:cubicBezTo>
                    <a:pt x="2750" y="500"/>
                    <a:pt x="2750" y="500"/>
                    <a:pt x="2750" y="500"/>
                  </a:cubicBezTo>
                  <a:moveTo>
                    <a:pt x="750" y="250"/>
                  </a:moveTo>
                  <a:cubicBezTo>
                    <a:pt x="125" y="250"/>
                    <a:pt x="125" y="250"/>
                    <a:pt x="125" y="250"/>
                  </a:cubicBezTo>
                  <a:cubicBezTo>
                    <a:pt x="56" y="250"/>
                    <a:pt x="0" y="306"/>
                    <a:pt x="0" y="375"/>
                  </a:cubicBezTo>
                  <a:cubicBezTo>
                    <a:pt x="0" y="750"/>
                    <a:pt x="0" y="750"/>
                    <a:pt x="0" y="750"/>
                  </a:cubicBezTo>
                  <a:cubicBezTo>
                    <a:pt x="0" y="1165"/>
                    <a:pt x="335" y="1500"/>
                    <a:pt x="750" y="1500"/>
                  </a:cubicBezTo>
                  <a:lnTo>
                    <a:pt x="750" y="250"/>
                  </a:lnTo>
                  <a:close/>
                  <a:moveTo>
                    <a:pt x="2750" y="1500"/>
                  </a:moveTo>
                  <a:cubicBezTo>
                    <a:pt x="3165" y="1500"/>
                    <a:pt x="3500" y="1165"/>
                    <a:pt x="3500" y="750"/>
                  </a:cubicBezTo>
                  <a:cubicBezTo>
                    <a:pt x="3500" y="375"/>
                    <a:pt x="3500" y="375"/>
                    <a:pt x="3500" y="375"/>
                  </a:cubicBezTo>
                  <a:cubicBezTo>
                    <a:pt x="3500" y="306"/>
                    <a:pt x="3444" y="250"/>
                    <a:pt x="3375" y="250"/>
                  </a:cubicBezTo>
                  <a:cubicBezTo>
                    <a:pt x="2750" y="250"/>
                    <a:pt x="2750" y="250"/>
                    <a:pt x="2750" y="250"/>
                  </a:cubicBezTo>
                  <a:lnTo>
                    <a:pt x="2750" y="1500"/>
                  </a:lnTo>
                  <a:close/>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2" name="Group 31">
              <a:extLst>
                <a:ext uri="{FF2B5EF4-FFF2-40B4-BE49-F238E27FC236}">
                  <a16:creationId xmlns:a16="http://schemas.microsoft.com/office/drawing/2014/main" id="{0BB5AEAF-DA87-4B72-BCBE-7E1309E26489}"/>
                </a:ext>
              </a:extLst>
            </p:cNvPr>
            <p:cNvGrpSpPr/>
            <p:nvPr/>
          </p:nvGrpSpPr>
          <p:grpSpPr>
            <a:xfrm>
              <a:off x="4251801" y="2235225"/>
              <a:ext cx="1682511" cy="1512828"/>
              <a:chOff x="4078057" y="2235225"/>
              <a:chExt cx="1682511" cy="1512828"/>
            </a:xfrm>
          </p:grpSpPr>
          <p:sp>
            <p:nvSpPr>
              <p:cNvPr id="7" name="Rectangle 6">
                <a:extLst>
                  <a:ext uri="{FF2B5EF4-FFF2-40B4-BE49-F238E27FC236}">
                    <a16:creationId xmlns:a16="http://schemas.microsoft.com/office/drawing/2014/main" id="{9D6C4231-2D81-4211-B8A4-FEE7D3EFE4D4}"/>
                  </a:ext>
                </a:extLst>
              </p:cNvPr>
              <p:cNvSpPr/>
              <p:nvPr/>
            </p:nvSpPr>
            <p:spPr>
              <a:xfrm>
                <a:off x="4078057" y="3040167"/>
                <a:ext cx="1682511"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Caching and streaming</a:t>
                </a:r>
              </a:p>
            </p:txBody>
          </p:sp>
          <p:sp>
            <p:nvSpPr>
              <p:cNvPr id="9" name="Database_EFC7" title="Icon of a cylinder">
                <a:extLst>
                  <a:ext uri="{FF2B5EF4-FFF2-40B4-BE49-F238E27FC236}">
                    <a16:creationId xmlns:a16="http://schemas.microsoft.com/office/drawing/2014/main" id="{7F4134D5-7866-42B1-849E-F6D8579B8710}"/>
                  </a:ext>
                </a:extLst>
              </p:cNvPr>
              <p:cNvSpPr>
                <a:spLocks noChangeAspect="1" noEditPoints="1"/>
              </p:cNvSpPr>
              <p:nvPr/>
            </p:nvSpPr>
            <p:spPr bwMode="auto">
              <a:xfrm>
                <a:off x="4673098" y="2235225"/>
                <a:ext cx="492430" cy="6400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8" name="Isosceles Triangle 27">
                <a:extLst>
                  <a:ext uri="{FF2B5EF4-FFF2-40B4-BE49-F238E27FC236}">
                    <a16:creationId xmlns:a16="http://schemas.microsoft.com/office/drawing/2014/main" id="{41A9F0E2-92D5-4BC7-A0EF-52CEE0E63BA9}"/>
                  </a:ext>
                </a:extLst>
              </p:cNvPr>
              <p:cNvSpPr/>
              <p:nvPr/>
            </p:nvSpPr>
            <p:spPr bwMode="auto">
              <a:xfrm rot="5400000">
                <a:off x="4818875" y="2535224"/>
                <a:ext cx="271269" cy="233853"/>
              </a:xfrm>
              <a:prstGeom prst="triangl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 name="Picture 28" descr="Image result for akamai logo">
              <a:extLst>
                <a:ext uri="{FF2B5EF4-FFF2-40B4-BE49-F238E27FC236}">
                  <a16:creationId xmlns:a16="http://schemas.microsoft.com/office/drawing/2014/main" id="{C649FBE8-C9AF-41EE-ADF5-822F3DC7D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235" y="6030442"/>
              <a:ext cx="931530" cy="380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Image result for verizon cdn logo">
              <a:extLst>
                <a:ext uri="{FF2B5EF4-FFF2-40B4-BE49-F238E27FC236}">
                  <a16:creationId xmlns:a16="http://schemas.microsoft.com/office/drawing/2014/main" id="{09D5205C-A106-4691-9B9C-41549824984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291" t="16744" r="5812" b="20226"/>
            <a:stretch/>
          </p:blipFill>
          <p:spPr bwMode="auto">
            <a:xfrm>
              <a:off x="1579244" y="5987650"/>
              <a:ext cx="963852" cy="46607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Image result for microsoft logo">
              <a:extLst>
                <a:ext uri="{FF2B5EF4-FFF2-40B4-BE49-F238E27FC236}">
                  <a16:creationId xmlns:a16="http://schemas.microsoft.com/office/drawing/2014/main" id="{362A914C-4A0C-4CB1-8935-AE0D0014AC2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9230824" y="6007778"/>
              <a:ext cx="1711084" cy="425825"/>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60282398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Azure CDN usage</a:t>
            </a:r>
          </a:p>
        </p:txBody>
      </p:sp>
      <p:grpSp>
        <p:nvGrpSpPr>
          <p:cNvPr id="2" name="Group 1" descr="Diagram of the Azure CDN flow. 1. A user (Example User) requests a file by using a URL with a special domain name, such as endpoint name.azureedge.net. 2. If no Edge servers in the POP have the file in their cache, the POP requests the file from the origin server. 3. The origin server returns the file to an Edge server in the POP. 4. An Edge server in the POP caches the file and returns the file to the original requestor (Example User). The file remains cached on the Edge server in the POP until the Time to Live (TTL) specified by its HTTP headers expires. 5. Additional users can then request the same file by using the same URL that the original requestor (Example User) used, which can also be directed to the same POP. 6. If the TTL for the file hasn't expired, the POP Edge server returns the file directly from the cache."/>
          <p:cNvGrpSpPr/>
          <p:nvPr/>
        </p:nvGrpSpPr>
        <p:grpSpPr>
          <a:xfrm>
            <a:off x="1525354" y="1435099"/>
            <a:ext cx="9034694" cy="4931465"/>
            <a:chOff x="4819682" y="2270702"/>
            <a:chExt cx="6707323" cy="3832534"/>
          </a:xfrm>
        </p:grpSpPr>
        <p:sp>
          <p:nvSpPr>
            <p:cNvPr id="25" name="TextBox 23">
              <a:extLst>
                <a:ext uri="{FF2B5EF4-FFF2-40B4-BE49-F238E27FC236}">
                  <a16:creationId xmlns:a16="http://schemas.microsoft.com/office/drawing/2014/main" id="{F124E817-FAA1-4708-B30E-E266CBA76AED}"/>
                </a:ext>
              </a:extLst>
            </p:cNvPr>
            <p:cNvSpPr txBox="1"/>
            <p:nvPr/>
          </p:nvSpPr>
          <p:spPr>
            <a:xfrm>
              <a:off x="7514926" y="2823011"/>
              <a:ext cx="1961395"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914400"/>
              <a:r>
                <a:rPr lang="en-US" dirty="0">
                  <a:latin typeface="+mj-lt"/>
                  <a:cs typeface="Arial" charset="0"/>
                </a:rPr>
                <a:t>Point of Presence (POP)</a:t>
              </a:r>
            </a:p>
          </p:txBody>
        </p:sp>
        <p:sp>
          <p:nvSpPr>
            <p:cNvPr id="16" name="Rectangle: Rounded Corners 23">
              <a:extLst>
                <a:ext uri="{FF2B5EF4-FFF2-40B4-BE49-F238E27FC236}">
                  <a16:creationId xmlns:a16="http://schemas.microsoft.com/office/drawing/2014/main" id="{FB4ACC64-6A62-4955-A1E8-C68F04242510}"/>
                </a:ext>
              </a:extLst>
            </p:cNvPr>
            <p:cNvSpPr/>
            <p:nvPr/>
          </p:nvSpPr>
          <p:spPr>
            <a:xfrm>
              <a:off x="7646925" y="3273915"/>
              <a:ext cx="1699775" cy="1699776"/>
            </a:xfrm>
            <a:prstGeom prst="roundRect">
              <a:avLst>
                <a:gd name="adj" fmla="val 0"/>
              </a:avLst>
            </a:prstGeom>
            <a:solidFill>
              <a:srgbClr val="E6E6E6"/>
            </a:solidFill>
            <a:ln w="28575">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bIns="144000" rtlCol="0" anchor="b"/>
            <a:lstStyle/>
            <a:p>
              <a:pPr algn="ctr" defTabSz="914400"/>
              <a:r>
                <a:rPr lang="en-US" sz="1800" dirty="0">
                  <a:solidFill>
                    <a:schemeClr val="tx1"/>
                  </a:solidFill>
                  <a:cs typeface="Arial" charset="0"/>
                </a:rPr>
                <a:t>  Edge Servers</a:t>
              </a:r>
            </a:p>
          </p:txBody>
        </p:sp>
        <p:sp>
          <p:nvSpPr>
            <p:cNvPr id="19" name="Arrow: Right 15">
              <a:extLst>
                <a:ext uri="{FF2B5EF4-FFF2-40B4-BE49-F238E27FC236}">
                  <a16:creationId xmlns:a16="http://schemas.microsoft.com/office/drawing/2014/main" id="{121332E3-945F-4E0B-B4AF-79BD553512CE}"/>
                </a:ext>
              </a:extLst>
            </p:cNvPr>
            <p:cNvSpPr/>
            <p:nvPr/>
          </p:nvSpPr>
          <p:spPr>
            <a:xfrm rot="2197528">
              <a:off x="6665968" y="3002474"/>
              <a:ext cx="1461227" cy="373573"/>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1</a:t>
              </a:r>
            </a:p>
          </p:txBody>
        </p:sp>
        <p:sp>
          <p:nvSpPr>
            <p:cNvPr id="20" name="Arrow: Right 16">
              <a:extLst>
                <a:ext uri="{FF2B5EF4-FFF2-40B4-BE49-F238E27FC236}">
                  <a16:creationId xmlns:a16="http://schemas.microsoft.com/office/drawing/2014/main" id="{1EF10E6B-6BD4-45BA-8F71-3421CA1BF378}"/>
                </a:ext>
              </a:extLst>
            </p:cNvPr>
            <p:cNvSpPr/>
            <p:nvPr/>
          </p:nvSpPr>
          <p:spPr>
            <a:xfrm rot="2197528" flipH="1">
              <a:off x="6375760" y="3316904"/>
              <a:ext cx="1461227" cy="325125"/>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4</a:t>
              </a:r>
            </a:p>
          </p:txBody>
        </p:sp>
        <p:sp>
          <p:nvSpPr>
            <p:cNvPr id="21" name="Arrow: Right 18">
              <a:extLst>
                <a:ext uri="{FF2B5EF4-FFF2-40B4-BE49-F238E27FC236}">
                  <a16:creationId xmlns:a16="http://schemas.microsoft.com/office/drawing/2014/main" id="{534B96A9-0859-4623-A70A-91760BD6469E}"/>
                </a:ext>
              </a:extLst>
            </p:cNvPr>
            <p:cNvSpPr/>
            <p:nvPr/>
          </p:nvSpPr>
          <p:spPr>
            <a:xfrm>
              <a:off x="9092900" y="3685585"/>
              <a:ext cx="1461229" cy="360217"/>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2</a:t>
              </a:r>
            </a:p>
          </p:txBody>
        </p:sp>
        <p:sp>
          <p:nvSpPr>
            <p:cNvPr id="22" name="Arrow: Right 19">
              <a:extLst>
                <a:ext uri="{FF2B5EF4-FFF2-40B4-BE49-F238E27FC236}">
                  <a16:creationId xmlns:a16="http://schemas.microsoft.com/office/drawing/2014/main" id="{E50504C5-4C30-44C7-93EC-C29FAE4ED039}"/>
                </a:ext>
              </a:extLst>
            </p:cNvPr>
            <p:cNvSpPr/>
            <p:nvPr/>
          </p:nvSpPr>
          <p:spPr>
            <a:xfrm flipH="1">
              <a:off x="9092900" y="4099989"/>
              <a:ext cx="1461227" cy="374892"/>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3</a:t>
              </a:r>
            </a:p>
          </p:txBody>
        </p:sp>
        <p:sp>
          <p:nvSpPr>
            <p:cNvPr id="23" name="Arrow: Right 21">
              <a:extLst>
                <a:ext uri="{FF2B5EF4-FFF2-40B4-BE49-F238E27FC236}">
                  <a16:creationId xmlns:a16="http://schemas.microsoft.com/office/drawing/2014/main" id="{98570CFA-8995-47CD-9B9D-3295CC25A123}"/>
                </a:ext>
              </a:extLst>
            </p:cNvPr>
            <p:cNvSpPr/>
            <p:nvPr/>
          </p:nvSpPr>
          <p:spPr>
            <a:xfrm rot="8435963" flipV="1">
              <a:off x="6824110" y="4809152"/>
              <a:ext cx="1304263" cy="364315"/>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6</a:t>
              </a:r>
            </a:p>
          </p:txBody>
        </p:sp>
        <p:sp>
          <p:nvSpPr>
            <p:cNvPr id="24" name="Arrow: Right 22">
              <a:extLst>
                <a:ext uri="{FF2B5EF4-FFF2-40B4-BE49-F238E27FC236}">
                  <a16:creationId xmlns:a16="http://schemas.microsoft.com/office/drawing/2014/main" id="{6CCF9301-82A7-4568-8110-DF0B57960A18}"/>
                </a:ext>
              </a:extLst>
            </p:cNvPr>
            <p:cNvSpPr/>
            <p:nvPr/>
          </p:nvSpPr>
          <p:spPr>
            <a:xfrm rot="8435963" flipH="1" flipV="1">
              <a:off x="6481252" y="4472370"/>
              <a:ext cx="1461227" cy="373514"/>
            </a:xfrm>
            <a:prstGeom prst="rightArrow">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08000" bIns="108000" rtlCol="0" anchor="ctr"/>
            <a:lstStyle/>
            <a:p>
              <a:pPr algn="ctr"/>
              <a:r>
                <a:rPr lang="en-US" sz="1400" dirty="0"/>
                <a:t>5</a:t>
              </a:r>
            </a:p>
          </p:txBody>
        </p:sp>
        <p:sp>
          <p:nvSpPr>
            <p:cNvPr id="26" name="TextBox 23">
              <a:extLst>
                <a:ext uri="{FF2B5EF4-FFF2-40B4-BE49-F238E27FC236}">
                  <a16:creationId xmlns:a16="http://schemas.microsoft.com/office/drawing/2014/main" id="{329BFF7F-2C2B-486D-9624-1AF367C842EE}"/>
                </a:ext>
              </a:extLst>
            </p:cNvPr>
            <p:cNvSpPr txBox="1"/>
            <p:nvPr/>
          </p:nvSpPr>
          <p:spPr>
            <a:xfrm>
              <a:off x="10693310" y="4459616"/>
              <a:ext cx="625702"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914400"/>
              <a:r>
                <a:rPr lang="en-US" dirty="0">
                  <a:cs typeface="Arial" charset="0"/>
                </a:rPr>
                <a:t>Origin</a:t>
              </a:r>
            </a:p>
          </p:txBody>
        </p:sp>
        <p:sp>
          <p:nvSpPr>
            <p:cNvPr id="27" name="TextBox 23">
              <a:extLst>
                <a:ext uri="{FF2B5EF4-FFF2-40B4-BE49-F238E27FC236}">
                  <a16:creationId xmlns:a16="http://schemas.microsoft.com/office/drawing/2014/main" id="{1E83199F-1F23-4000-A31C-38536C11B282}"/>
                </a:ext>
              </a:extLst>
            </p:cNvPr>
            <p:cNvSpPr txBox="1"/>
            <p:nvPr/>
          </p:nvSpPr>
          <p:spPr>
            <a:xfrm>
              <a:off x="4819682" y="5764331"/>
              <a:ext cx="1145046"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r" defTabSz="914400" fontAlgn="auto">
                <a:spcBef>
                  <a:spcPts val="0"/>
                </a:spcBef>
                <a:spcAft>
                  <a:spcPts val="0"/>
                </a:spcAft>
              </a:pPr>
              <a:r>
                <a:rPr lang="en-US" b="0" dirty="0">
                  <a:cs typeface="Arial" charset="0"/>
                </a:rPr>
                <a:t>Other Users</a:t>
              </a:r>
            </a:p>
          </p:txBody>
        </p:sp>
        <p:sp>
          <p:nvSpPr>
            <p:cNvPr id="28" name="TextBox 23">
              <a:extLst>
                <a:ext uri="{FF2B5EF4-FFF2-40B4-BE49-F238E27FC236}">
                  <a16:creationId xmlns:a16="http://schemas.microsoft.com/office/drawing/2014/main" id="{6A2DA41F-DC70-4B03-A8DF-EF8FF0423BC6}"/>
                </a:ext>
              </a:extLst>
            </p:cNvPr>
            <p:cNvSpPr txBox="1"/>
            <p:nvPr/>
          </p:nvSpPr>
          <p:spPr>
            <a:xfrm>
              <a:off x="4898818" y="2406669"/>
              <a:ext cx="1154976" cy="287030"/>
            </a:xfrm>
            <a:prstGeom prst="rect">
              <a:avLst/>
            </a:prstGeom>
            <a:solidFill>
              <a:schemeClr val="bg1"/>
            </a:solid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914400"/>
              <a:r>
                <a:rPr lang="en-US" dirty="0">
                  <a:cs typeface="Arial" charset="0"/>
                </a:rPr>
                <a:t>Example User</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537" y="2270702"/>
              <a:ext cx="657742" cy="65774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1207" y="3538454"/>
              <a:ext cx="895798" cy="89579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5527" y="3763897"/>
              <a:ext cx="710984" cy="710984"/>
            </a:xfrm>
            <a:prstGeom prst="rect">
              <a:avLst/>
            </a:prstGeom>
          </p:spPr>
        </p:pic>
        <p:grpSp>
          <p:nvGrpSpPr>
            <p:cNvPr id="32" name="Group 4"/>
            <p:cNvGrpSpPr>
              <a:grpSpLocks noChangeAspect="1"/>
            </p:cNvGrpSpPr>
            <p:nvPr/>
          </p:nvGrpSpPr>
          <p:grpSpPr bwMode="auto">
            <a:xfrm>
              <a:off x="5595890" y="5264009"/>
              <a:ext cx="1337316" cy="839227"/>
              <a:chOff x="220" y="744"/>
              <a:chExt cx="1031" cy="647"/>
            </a:xfrm>
          </p:grpSpPr>
          <p:sp>
            <p:nvSpPr>
              <p:cNvPr id="33" name="AutoShape 3"/>
              <p:cNvSpPr>
                <a:spLocks noChangeAspect="1" noChangeArrowheads="1" noTextEdit="1"/>
              </p:cNvSpPr>
              <p:nvPr/>
            </p:nvSpPr>
            <p:spPr bwMode="auto">
              <a:xfrm>
                <a:off x="436" y="817"/>
                <a:ext cx="81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 name="Freeform 5"/>
              <p:cNvSpPr>
                <a:spLocks/>
              </p:cNvSpPr>
              <p:nvPr/>
            </p:nvSpPr>
            <p:spPr bwMode="auto">
              <a:xfrm>
                <a:off x="818" y="744"/>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 name="Freeform 6"/>
              <p:cNvSpPr>
                <a:spLocks/>
              </p:cNvSpPr>
              <p:nvPr/>
            </p:nvSpPr>
            <p:spPr bwMode="auto">
              <a:xfrm>
                <a:off x="220" y="797"/>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Freeform 7"/>
              <p:cNvSpPr>
                <a:spLocks/>
              </p:cNvSpPr>
              <p:nvPr/>
            </p:nvSpPr>
            <p:spPr bwMode="auto">
              <a:xfrm>
                <a:off x="528" y="943"/>
                <a:ext cx="327" cy="373"/>
              </a:xfrm>
              <a:custGeom>
                <a:avLst/>
                <a:gdLst>
                  <a:gd name="T0" fmla="*/ 0 w 137"/>
                  <a:gd name="T1" fmla="*/ 156 h 156"/>
                  <a:gd name="T2" fmla="*/ 137 w 137"/>
                  <a:gd name="T3" fmla="*/ 156 h 156"/>
                  <a:gd name="T4" fmla="*/ 92 w 137"/>
                  <a:gd name="T5" fmla="*/ 92 h 156"/>
                  <a:gd name="T6" fmla="*/ 117 w 137"/>
                  <a:gd name="T7" fmla="*/ 49 h 156"/>
                  <a:gd name="T8" fmla="*/ 68 w 137"/>
                  <a:gd name="T9" fmla="*/ 0 h 156"/>
                  <a:gd name="T10" fmla="*/ 19 w 137"/>
                  <a:gd name="T11" fmla="*/ 49 h 156"/>
                  <a:gd name="T12" fmla="*/ 45 w 137"/>
                  <a:gd name="T13" fmla="*/ 92 h 156"/>
                  <a:gd name="T14" fmla="*/ 0 w 137"/>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6">
                    <a:moveTo>
                      <a:pt x="0" y="156"/>
                    </a:moveTo>
                    <a:cubicBezTo>
                      <a:pt x="137" y="156"/>
                      <a:pt x="137" y="156"/>
                      <a:pt x="137" y="156"/>
                    </a:cubicBezTo>
                    <a:cubicBezTo>
                      <a:pt x="137" y="127"/>
                      <a:pt x="118" y="101"/>
                      <a:pt x="92" y="92"/>
                    </a:cubicBezTo>
                    <a:cubicBezTo>
                      <a:pt x="107" y="84"/>
                      <a:pt x="117" y="68"/>
                      <a:pt x="117" y="49"/>
                    </a:cubicBezTo>
                    <a:cubicBezTo>
                      <a:pt x="117" y="22"/>
                      <a:pt x="95" y="0"/>
                      <a:pt x="68" y="0"/>
                    </a:cubicBezTo>
                    <a:cubicBezTo>
                      <a:pt x="41" y="0"/>
                      <a:pt x="19" y="22"/>
                      <a:pt x="19" y="49"/>
                    </a:cubicBezTo>
                    <a:cubicBezTo>
                      <a:pt x="19" y="68"/>
                      <a:pt x="30" y="84"/>
                      <a:pt x="45" y="92"/>
                    </a:cubicBezTo>
                    <a:cubicBezTo>
                      <a:pt x="19" y="102"/>
                      <a:pt x="0" y="127"/>
                      <a:pt x="0" y="156"/>
                    </a:cubicBezTo>
                    <a:close/>
                  </a:path>
                </a:pathLst>
              </a:custGeom>
              <a:solidFill>
                <a:srgbClr val="0018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spTree>
    <p:custDataLst>
      <p:tags r:id="rId1"/>
    </p:custDataLst>
    <p:extLst>
      <p:ext uri="{BB962C8B-B14F-4D97-AF65-F5344CB8AC3E}">
        <p14:creationId xmlns:p14="http://schemas.microsoft.com/office/powerpoint/2010/main" val="346639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Manage Azure CDN profiles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8263" y="3637408"/>
            <a:ext cx="11018520" cy="1908215"/>
          </a:xfrm>
        </p:spPr>
        <p:txBody>
          <a:bodyPr/>
          <a:lstStyle/>
          <a:p>
            <a:pPr marL="0" indent="0">
              <a:buNone/>
            </a:pPr>
            <a:r>
              <a:rPr lang="en-US" sz="2400" dirty="0">
                <a:solidFill>
                  <a:schemeClr val="tx1"/>
                </a:solidFill>
                <a:latin typeface="+mn-lt"/>
              </a:rPr>
              <a:t>You can customize further by using one of the following options:</a:t>
            </a:r>
          </a:p>
          <a:p>
            <a:r>
              <a:rPr lang="en-US" sz="2000" dirty="0">
                <a:latin typeface="+mn-lt"/>
                <a:cs typeface="Segoe UI" panose="020B0502040204020203" pitchFamily="34" charset="0"/>
              </a:rPr>
              <a:t>Custom_Verizon</a:t>
            </a:r>
          </a:p>
          <a:p>
            <a:r>
              <a:rPr lang="en-US" sz="2000" dirty="0">
                <a:latin typeface="+mn-lt"/>
                <a:cs typeface="Segoe UI" panose="020B0502040204020203" pitchFamily="34" charset="0"/>
              </a:rPr>
              <a:t>Premium_Verizon</a:t>
            </a:r>
          </a:p>
          <a:p>
            <a:r>
              <a:rPr lang="en-US" sz="2000" dirty="0">
                <a:latin typeface="+mn-lt"/>
                <a:cs typeface="Segoe UI" panose="020B0502040204020203" pitchFamily="34" charset="0"/>
              </a:rPr>
              <a:t>Standard_Akamai</a:t>
            </a:r>
          </a:p>
          <a:p>
            <a:r>
              <a:rPr lang="en-US" sz="2000" dirty="0">
                <a:latin typeface="+mn-lt"/>
                <a:cs typeface="Segoe UI" panose="020B0502040204020203" pitchFamily="34" charset="0"/>
              </a:rPr>
              <a:t>Standard_ChinaCdn</a:t>
            </a:r>
          </a:p>
          <a:p>
            <a:r>
              <a:rPr lang="en-US" sz="2000" dirty="0">
                <a:latin typeface="+mn-lt"/>
                <a:cs typeface="Segoe UI" panose="020B0502040204020203" pitchFamily="34" charset="0"/>
              </a:rPr>
              <a:t>Standard_Verizon</a:t>
            </a:r>
            <a:endParaRPr lang="en-US" sz="2400" dirty="0">
              <a:latin typeface="+mn-lt"/>
              <a:cs typeface="Segoe UI" panose="020B0502040204020203" pitchFamily="34" charset="0"/>
            </a:endParaRPr>
          </a:p>
        </p:txBody>
      </p:sp>
      <p:sp>
        <p:nvSpPr>
          <p:cNvPr id="4" name="Text Placeholder 2">
            <a:extLst>
              <a:ext uri="{FF2B5EF4-FFF2-40B4-BE49-F238E27FC236}">
                <a16:creationId xmlns:a16="http://schemas.microsoft.com/office/drawing/2014/main" id="{E5B3490A-1AD0-408C-8FC3-87491BD5FE8E}"/>
              </a:ext>
            </a:extLst>
          </p:cNvPr>
          <p:cNvSpPr txBox="1">
            <a:spLocks/>
          </p:cNvSpPr>
          <p:nvPr/>
        </p:nvSpPr>
        <p:spPr>
          <a:xfrm>
            <a:off x="590868" y="1447800"/>
            <a:ext cx="11018520" cy="177279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0000FF"/>
                </a:solidFill>
              </a:rPr>
              <a:t>az cdn profile list</a:t>
            </a:r>
            <a:endParaRPr lang="en-US" sz="1800" dirty="0">
              <a:solidFill>
                <a:srgbClr val="000000"/>
              </a:solidFill>
            </a:endParaRPr>
          </a:p>
          <a:p>
            <a:br>
              <a:rPr lang="en-US" sz="1800" dirty="0">
                <a:solidFill>
                  <a:srgbClr val="000000"/>
                </a:solidFill>
              </a:rPr>
            </a:br>
            <a:r>
              <a:rPr lang="en-US" sz="1800" dirty="0">
                <a:solidFill>
                  <a:srgbClr val="0000FF"/>
                </a:solidFill>
              </a:rPr>
              <a:t>az cdn profile list </a:t>
            </a:r>
            <a:r>
              <a:rPr lang="en-US" sz="1800" dirty="0">
                <a:solidFill>
                  <a:srgbClr val="001080"/>
                </a:solidFill>
              </a:rPr>
              <a:t>--resource-group </a:t>
            </a:r>
            <a:r>
              <a:rPr lang="en-US" sz="1800" dirty="0">
                <a:solidFill>
                  <a:srgbClr val="A31515"/>
                </a:solidFill>
              </a:rPr>
              <a:t>ExampleGroup</a:t>
            </a:r>
            <a:endParaRPr lang="en-US" sz="1800" dirty="0">
              <a:solidFill>
                <a:srgbClr val="000000"/>
              </a:solidFill>
            </a:endParaRPr>
          </a:p>
          <a:p>
            <a:br>
              <a:rPr lang="en-US" sz="1800" dirty="0">
                <a:solidFill>
                  <a:srgbClr val="000000"/>
                </a:solidFill>
              </a:rPr>
            </a:br>
            <a:r>
              <a:rPr lang="en-US" sz="1800" dirty="0">
                <a:solidFill>
                  <a:srgbClr val="0000FF"/>
                </a:solidFill>
              </a:rPr>
              <a:t>az cdn profile create </a:t>
            </a:r>
            <a:r>
              <a:rPr lang="en-US" sz="1800" dirty="0">
                <a:solidFill>
                  <a:srgbClr val="001080"/>
                </a:solidFill>
              </a:rPr>
              <a:t>--name </a:t>
            </a:r>
            <a:r>
              <a:rPr lang="en-US" sz="1800" dirty="0">
                <a:solidFill>
                  <a:srgbClr val="A31515"/>
                </a:solidFill>
              </a:rPr>
              <a:t>DemoProfile </a:t>
            </a:r>
            <a:r>
              <a:rPr lang="en-US" sz="1800" dirty="0">
                <a:solidFill>
                  <a:srgbClr val="001080"/>
                </a:solidFill>
              </a:rPr>
              <a:t>--resource-group </a:t>
            </a:r>
            <a:r>
              <a:rPr lang="en-US" sz="1800" dirty="0">
                <a:solidFill>
                  <a:srgbClr val="A31515"/>
                </a:solidFill>
              </a:rPr>
              <a:t>ExampleGroup –sku Standard_Akamai</a:t>
            </a:r>
            <a:endParaRPr lang="en-US" sz="1800" dirty="0">
              <a:solidFill>
                <a:srgbClr val="000000"/>
              </a:solidFill>
            </a:endParaRPr>
          </a:p>
        </p:txBody>
      </p:sp>
    </p:spTree>
    <p:custDataLst>
      <p:tags r:id="rId1"/>
    </p:custDataLst>
    <p:extLst>
      <p:ext uri="{BB962C8B-B14F-4D97-AF65-F5344CB8AC3E}">
        <p14:creationId xmlns:p14="http://schemas.microsoft.com/office/powerpoint/2010/main" val="1735964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Create Azure CDN endpoints and domains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8263" y="1782854"/>
            <a:ext cx="11018520" cy="3939540"/>
          </a:xfrm>
        </p:spPr>
        <p:txBody>
          <a:bodyPr/>
          <a:lstStyle/>
          <a:p>
            <a:r>
              <a:rPr lang="en-US" dirty="0">
                <a:latin typeface="+mn-lt"/>
                <a:cs typeface="Segoe UI Semilight" panose="020B0402040204020203" pitchFamily="34" charset="0"/>
              </a:rPr>
              <a:t>Create a CDN endpoint:</a:t>
            </a:r>
            <a:endParaRPr lang="en-US" dirty="0">
              <a:latin typeface="+mn-lt"/>
            </a:endParaRPr>
          </a:p>
          <a:p>
            <a:endParaRPr lang="en-US" sz="2400" dirty="0"/>
          </a:p>
          <a:p>
            <a:r>
              <a:rPr lang="en-US" sz="1800" dirty="0">
                <a:solidFill>
                  <a:srgbClr val="0000FF"/>
                </a:solidFill>
              </a:rPr>
              <a:t>az cdn endpoint create </a:t>
            </a:r>
            <a:r>
              <a:rPr lang="en-US" sz="1800" dirty="0">
                <a:solidFill>
                  <a:srgbClr val="001080"/>
                </a:solidFill>
              </a:rPr>
              <a:t>--name </a:t>
            </a:r>
            <a:r>
              <a:rPr lang="en-US" sz="1800" dirty="0">
                <a:solidFill>
                  <a:srgbClr val="A31515"/>
                </a:solidFill>
              </a:rPr>
              <a:t>ContosoEndpoint </a:t>
            </a:r>
            <a:r>
              <a:rPr lang="en-US" sz="1800" dirty="0">
                <a:solidFill>
                  <a:srgbClr val="001080"/>
                </a:solidFill>
              </a:rPr>
              <a:t>--origin </a:t>
            </a:r>
            <a:r>
              <a:rPr lang="en-US" sz="1800" dirty="0">
                <a:solidFill>
                  <a:srgbClr val="A31515"/>
                </a:solidFill>
              </a:rPr>
              <a:t>www.contoso.com </a:t>
            </a:r>
            <a:r>
              <a:rPr lang="en-US" sz="1800" dirty="0">
                <a:solidFill>
                  <a:srgbClr val="001080"/>
                </a:solidFill>
              </a:rPr>
              <a:t>--profile-name </a:t>
            </a:r>
            <a:r>
              <a:rPr lang="en-US" sz="1800" dirty="0">
                <a:solidFill>
                  <a:srgbClr val="A31515"/>
                </a:solidFill>
              </a:rPr>
              <a:t>DemoProfile </a:t>
            </a:r>
            <a:r>
              <a:rPr lang="en-US" sz="1800" dirty="0">
                <a:solidFill>
                  <a:srgbClr val="001080"/>
                </a:solidFill>
              </a:rPr>
              <a:t>--resource-group </a:t>
            </a:r>
            <a:r>
              <a:rPr lang="en-US" sz="1800" dirty="0">
                <a:solidFill>
                  <a:srgbClr val="A31515"/>
                </a:solidFill>
              </a:rPr>
              <a:t>ExampleGroup</a:t>
            </a:r>
            <a:endParaRPr lang="en-US" sz="1800" dirty="0">
              <a:solidFill>
                <a:srgbClr val="000000"/>
              </a:solidFill>
            </a:endParaRPr>
          </a:p>
          <a:p>
            <a:endParaRPr lang="en-US" sz="2400" dirty="0"/>
          </a:p>
          <a:p>
            <a:r>
              <a:rPr lang="en-US" dirty="0">
                <a:latin typeface="Segoe UI" panose="020B0502040204020203" pitchFamily="34" charset="0"/>
                <a:cs typeface="Segoe UI" panose="020B0502040204020203" pitchFamily="34" charset="0"/>
              </a:rPr>
              <a:t>Associate a domain with an endpoint:</a:t>
            </a:r>
          </a:p>
          <a:p>
            <a:endParaRPr lang="en-US" sz="2400" dirty="0"/>
          </a:p>
          <a:p>
            <a:r>
              <a:rPr lang="en-US" sz="1800" dirty="0">
                <a:solidFill>
                  <a:srgbClr val="0000FF"/>
                </a:solidFill>
              </a:rPr>
              <a:t>az cdn custom-domain create </a:t>
            </a:r>
            <a:r>
              <a:rPr lang="en-US" sz="1800" dirty="0">
                <a:solidFill>
                  <a:srgbClr val="001080"/>
                </a:solidFill>
              </a:rPr>
              <a:t>--name </a:t>
            </a:r>
            <a:r>
              <a:rPr lang="en-US" sz="1800" dirty="0">
                <a:solidFill>
                  <a:srgbClr val="A31515"/>
                </a:solidFill>
              </a:rPr>
              <a:t>FilesDomain </a:t>
            </a:r>
            <a:r>
              <a:rPr lang="en-US" sz="1800" dirty="0">
                <a:solidFill>
                  <a:srgbClr val="001080"/>
                </a:solidFill>
              </a:rPr>
              <a:t>--hostname </a:t>
            </a:r>
            <a:r>
              <a:rPr lang="en-US" sz="1800" dirty="0">
                <a:solidFill>
                  <a:srgbClr val="A31515"/>
                </a:solidFill>
              </a:rPr>
              <a:t>files.contoso.com </a:t>
            </a:r>
            <a:r>
              <a:rPr lang="en-US" sz="1800" dirty="0">
                <a:solidFill>
                  <a:srgbClr val="001080"/>
                </a:solidFill>
              </a:rPr>
              <a:t>--endpoint-name </a:t>
            </a:r>
            <a:r>
              <a:rPr lang="en-US" sz="1800" dirty="0">
                <a:solidFill>
                  <a:srgbClr val="A31515"/>
                </a:solidFill>
              </a:rPr>
              <a:t>ContosoEndpoint </a:t>
            </a:r>
            <a:r>
              <a:rPr lang="en-US" sz="1800" dirty="0">
                <a:solidFill>
                  <a:srgbClr val="001080"/>
                </a:solidFill>
              </a:rPr>
              <a:t>--profile-name </a:t>
            </a:r>
            <a:r>
              <a:rPr lang="en-US" sz="1800" dirty="0">
                <a:solidFill>
                  <a:srgbClr val="A31515"/>
                </a:solidFill>
              </a:rPr>
              <a:t>DemoProfile </a:t>
            </a:r>
            <a:r>
              <a:rPr lang="en-US" sz="1800" dirty="0">
                <a:solidFill>
                  <a:srgbClr val="001080"/>
                </a:solidFill>
              </a:rPr>
              <a:t>--resource-group </a:t>
            </a:r>
            <a:r>
              <a:rPr lang="en-US" sz="1800" dirty="0">
                <a:solidFill>
                  <a:srgbClr val="A31515"/>
                </a:solidFill>
              </a:rPr>
              <a:t>ExampleGroup</a:t>
            </a:r>
            <a:endParaRPr lang="en-US" sz="1800" dirty="0">
              <a:solidFill>
                <a:srgbClr val="000000"/>
              </a:solidFill>
            </a:endParaRPr>
          </a:p>
          <a:p>
            <a:endParaRPr lang="en-US" sz="2400" dirty="0"/>
          </a:p>
        </p:txBody>
      </p:sp>
    </p:spTree>
    <p:custDataLst>
      <p:tags r:id="rId1"/>
    </p:custDataLst>
    <p:extLst>
      <p:ext uri="{BB962C8B-B14F-4D97-AF65-F5344CB8AC3E}">
        <p14:creationId xmlns:p14="http://schemas.microsoft.com/office/powerpoint/2010/main" val="26500160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9693-8243-4608-A4B9-F6C253DE4C24}"/>
              </a:ext>
            </a:extLst>
          </p:cNvPr>
          <p:cNvSpPr>
            <a:spLocks noGrp="1"/>
          </p:cNvSpPr>
          <p:nvPr>
            <p:ph type="title"/>
          </p:nvPr>
        </p:nvSpPr>
        <p:spPr/>
        <p:txBody>
          <a:bodyPr/>
          <a:lstStyle/>
          <a:p>
            <a:r>
              <a:rPr lang="en-US" dirty="0"/>
              <a:t>Cache expiration in Azure CDN</a:t>
            </a:r>
          </a:p>
        </p:txBody>
      </p:sp>
      <p:sp>
        <p:nvSpPr>
          <p:cNvPr id="3" name="Text Placeholder 2">
            <a:extLst>
              <a:ext uri="{FF2B5EF4-FFF2-40B4-BE49-F238E27FC236}">
                <a16:creationId xmlns:a16="http://schemas.microsoft.com/office/drawing/2014/main" id="{A28E1EB4-417F-42D4-997D-094BB8EBDBA2}"/>
              </a:ext>
            </a:extLst>
          </p:cNvPr>
          <p:cNvSpPr>
            <a:spLocks noGrp="1"/>
          </p:cNvSpPr>
          <p:nvPr>
            <p:ph type="body" sz="quarter" idx="10"/>
          </p:nvPr>
        </p:nvSpPr>
        <p:spPr>
          <a:xfrm>
            <a:off x="588263" y="1447800"/>
            <a:ext cx="11018520" cy="4210383"/>
          </a:xfrm>
        </p:spPr>
        <p:txBody>
          <a:bodyPr/>
          <a:lstStyle/>
          <a:p>
            <a:r>
              <a:rPr lang="en-US" dirty="0">
                <a:latin typeface="+mn-lt"/>
              </a:rPr>
              <a:t>Azure CDN caching rules specify cache expiration behavior both globally and with custom conditions. There are two types of caching rules:</a:t>
            </a:r>
          </a:p>
          <a:p>
            <a:pPr lvl="1"/>
            <a:r>
              <a:rPr lang="en-US" b="1" dirty="0"/>
              <a:t>Global caching rules</a:t>
            </a:r>
            <a:r>
              <a:rPr lang="en-US" dirty="0"/>
              <a:t>. You can set one global caching rule for each endpoint in your profile that affects all requests to the endpoint. The global caching rule overrides any HTTP cache-directive headers, if set.</a:t>
            </a:r>
          </a:p>
          <a:p>
            <a:pPr lvl="1"/>
            <a:r>
              <a:rPr lang="en-US" b="1" dirty="0"/>
              <a:t>Custom caching rules</a:t>
            </a:r>
            <a:r>
              <a:rPr lang="en-US" dirty="0"/>
              <a:t>. You can set one or more custom caching rules for each endpoint in your profile. Custom caching rules match specific paths and file extensions, are processed in order, and override the global caching rule, if set.</a:t>
            </a:r>
          </a:p>
          <a:p>
            <a:r>
              <a:rPr lang="en-US" dirty="0">
                <a:latin typeface="+mn-lt"/>
              </a:rPr>
              <a:t>For global and custom caching rules, you can specify the cache expiration duration in days, hours, minutes, and seconds</a:t>
            </a:r>
          </a:p>
        </p:txBody>
      </p:sp>
    </p:spTree>
    <p:custDataLst>
      <p:tags r:id="rId1"/>
    </p:custDataLst>
    <p:extLst>
      <p:ext uri="{BB962C8B-B14F-4D97-AF65-F5344CB8AC3E}">
        <p14:creationId xmlns:p14="http://schemas.microsoft.com/office/powerpoint/2010/main" val="33638314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78A-75BA-4526-8688-2584ED88F5A8}"/>
              </a:ext>
            </a:extLst>
          </p:cNvPr>
          <p:cNvSpPr>
            <a:spLocks noGrp="1"/>
          </p:cNvSpPr>
          <p:nvPr>
            <p:ph type="title"/>
          </p:nvPr>
        </p:nvSpPr>
        <p:spPr/>
        <p:txBody>
          <a:bodyPr/>
          <a:lstStyle/>
          <a:p>
            <a:r>
              <a:rPr lang="en-US" dirty="0"/>
              <a:t>Purging and preloading assets by using Azure CLI</a:t>
            </a:r>
          </a:p>
        </p:txBody>
      </p:sp>
      <p:sp>
        <p:nvSpPr>
          <p:cNvPr id="3" name="Text Placeholder 2">
            <a:extLst>
              <a:ext uri="{FF2B5EF4-FFF2-40B4-BE49-F238E27FC236}">
                <a16:creationId xmlns:a16="http://schemas.microsoft.com/office/drawing/2014/main" id="{E5B3490A-1AD0-408C-8FC3-87491BD5FE8E}"/>
              </a:ext>
            </a:extLst>
          </p:cNvPr>
          <p:cNvSpPr>
            <a:spLocks noGrp="1"/>
          </p:cNvSpPr>
          <p:nvPr>
            <p:ph type="body" sz="quarter" idx="10"/>
          </p:nvPr>
        </p:nvSpPr>
        <p:spPr>
          <a:xfrm>
            <a:off x="588263" y="1436688"/>
            <a:ext cx="11018520" cy="3496342"/>
          </a:xfrm>
        </p:spPr>
        <p:txBody>
          <a:bodyPr/>
          <a:lstStyle/>
          <a:p>
            <a:r>
              <a:rPr lang="en-US" dirty="0">
                <a:latin typeface="Segoe UI" panose="020B0502040204020203" pitchFamily="34" charset="0"/>
                <a:cs typeface="Segoe UI" panose="020B0502040204020203" pitchFamily="34" charset="0"/>
              </a:rPr>
              <a:t>Purge assets from an endpoint:</a:t>
            </a:r>
          </a:p>
          <a:p>
            <a:endParaRPr lang="en-US" sz="2400" dirty="0"/>
          </a:p>
          <a:p>
            <a:r>
              <a:rPr lang="en-US" sz="1800" dirty="0">
                <a:solidFill>
                  <a:srgbClr val="0000FF"/>
                </a:solidFill>
              </a:rPr>
              <a:t>az cdn endpoint purge </a:t>
            </a:r>
            <a:r>
              <a:rPr lang="en-US" sz="1800" dirty="0">
                <a:solidFill>
                  <a:srgbClr val="001080"/>
                </a:solidFill>
              </a:rPr>
              <a:t>--content-paths </a:t>
            </a:r>
            <a:r>
              <a:rPr lang="en-US" sz="1800" dirty="0">
                <a:solidFill>
                  <a:srgbClr val="A31515"/>
                </a:solidFill>
              </a:rPr>
              <a:t>'/css/*' '/js/app.js' </a:t>
            </a:r>
            <a:r>
              <a:rPr lang="en-US" sz="1800" dirty="0">
                <a:solidFill>
                  <a:srgbClr val="001080"/>
                </a:solidFill>
              </a:rPr>
              <a:t>--name </a:t>
            </a:r>
            <a:r>
              <a:rPr lang="en-US" sz="1800" dirty="0">
                <a:solidFill>
                  <a:srgbClr val="A31515"/>
                </a:solidFill>
              </a:rPr>
              <a:t>ContosoEndpoint </a:t>
            </a:r>
            <a:r>
              <a:rPr lang="en-US" sz="1800" dirty="0">
                <a:solidFill>
                  <a:srgbClr val="001080"/>
                </a:solidFill>
              </a:rPr>
              <a:t>--profile-name </a:t>
            </a:r>
            <a:r>
              <a:rPr lang="en-US" sz="1800" dirty="0">
                <a:solidFill>
                  <a:srgbClr val="A31515"/>
                </a:solidFill>
              </a:rPr>
              <a:t>DemoProfile </a:t>
            </a:r>
            <a:r>
              <a:rPr lang="en-US" sz="1800" dirty="0">
                <a:solidFill>
                  <a:srgbClr val="001080"/>
                </a:solidFill>
              </a:rPr>
              <a:t>--resource-group </a:t>
            </a:r>
            <a:r>
              <a:rPr lang="en-US" sz="1800" dirty="0">
                <a:solidFill>
                  <a:srgbClr val="A31515"/>
                </a:solidFill>
              </a:rPr>
              <a:t>ExampleGroup</a:t>
            </a:r>
            <a:endParaRPr lang="en-US" sz="1800" dirty="0">
              <a:solidFill>
                <a:srgbClr val="000000"/>
              </a:solidFill>
            </a:endParaRPr>
          </a:p>
          <a:p>
            <a:endParaRPr lang="en-US" sz="2400" dirty="0"/>
          </a:p>
          <a:p>
            <a:r>
              <a:rPr lang="en-US" dirty="0">
                <a:latin typeface="Segoe UI" panose="020B0502040204020203" pitchFamily="34" charset="0"/>
                <a:cs typeface="Segoe UI" panose="020B0502040204020203" pitchFamily="34" charset="0"/>
              </a:rPr>
              <a:t>Preload assets into an endpoint:</a:t>
            </a:r>
          </a:p>
          <a:p>
            <a:endParaRPr lang="en-US" sz="2400" dirty="0"/>
          </a:p>
          <a:p>
            <a:r>
              <a:rPr lang="en-US" sz="1800" dirty="0" err="1">
                <a:solidFill>
                  <a:srgbClr val="0000FF"/>
                </a:solidFill>
              </a:rPr>
              <a:t>az</a:t>
            </a:r>
            <a:r>
              <a:rPr lang="en-US" sz="1800" dirty="0">
                <a:solidFill>
                  <a:srgbClr val="0000FF"/>
                </a:solidFill>
              </a:rPr>
              <a:t> </a:t>
            </a:r>
            <a:r>
              <a:rPr lang="en-US" sz="1800" dirty="0" err="1">
                <a:solidFill>
                  <a:srgbClr val="0000FF"/>
                </a:solidFill>
              </a:rPr>
              <a:t>cdn</a:t>
            </a:r>
            <a:r>
              <a:rPr lang="en-US" sz="1800" dirty="0">
                <a:solidFill>
                  <a:srgbClr val="0000FF"/>
                </a:solidFill>
              </a:rPr>
              <a:t> </a:t>
            </a:r>
            <a:r>
              <a:rPr lang="en-US" sz="1800">
                <a:solidFill>
                  <a:srgbClr val="0000FF"/>
                </a:solidFill>
              </a:rPr>
              <a:t>endpoint load </a:t>
            </a:r>
            <a:r>
              <a:rPr lang="en-US" sz="1800" dirty="0">
                <a:solidFill>
                  <a:srgbClr val="001080"/>
                </a:solidFill>
              </a:rPr>
              <a:t>--content-paths </a:t>
            </a:r>
            <a:r>
              <a:rPr lang="en-US" sz="1800" dirty="0">
                <a:solidFill>
                  <a:srgbClr val="A31515"/>
                </a:solidFill>
              </a:rPr>
              <a:t>'/</a:t>
            </a:r>
            <a:r>
              <a:rPr lang="en-US" sz="1800" dirty="0" err="1">
                <a:solidFill>
                  <a:srgbClr val="A31515"/>
                </a:solidFill>
              </a:rPr>
              <a:t>css</a:t>
            </a:r>
            <a:r>
              <a:rPr lang="en-US" sz="1800" dirty="0">
                <a:solidFill>
                  <a:srgbClr val="A31515"/>
                </a:solidFill>
              </a:rPr>
              <a:t>/*' '/</a:t>
            </a:r>
            <a:r>
              <a:rPr lang="en-US" sz="1800" dirty="0" err="1">
                <a:solidFill>
                  <a:srgbClr val="A31515"/>
                </a:solidFill>
              </a:rPr>
              <a:t>js</a:t>
            </a:r>
            <a:r>
              <a:rPr lang="en-US" sz="1800" dirty="0">
                <a:solidFill>
                  <a:srgbClr val="A31515"/>
                </a:solidFill>
              </a:rPr>
              <a:t>/app.js' </a:t>
            </a:r>
            <a:r>
              <a:rPr lang="en-US" sz="1800" dirty="0">
                <a:solidFill>
                  <a:srgbClr val="001080"/>
                </a:solidFill>
              </a:rPr>
              <a:t>--name </a:t>
            </a:r>
            <a:r>
              <a:rPr lang="en-US" sz="1800" dirty="0" err="1">
                <a:solidFill>
                  <a:srgbClr val="A31515"/>
                </a:solidFill>
              </a:rPr>
              <a:t>ContosoEndpoint</a:t>
            </a:r>
            <a:r>
              <a:rPr lang="en-US" sz="1800" dirty="0">
                <a:solidFill>
                  <a:srgbClr val="A31515"/>
                </a:solidFill>
              </a:rPr>
              <a:t> </a:t>
            </a:r>
            <a:r>
              <a:rPr lang="en-US" sz="1800" dirty="0">
                <a:solidFill>
                  <a:srgbClr val="001080"/>
                </a:solidFill>
              </a:rPr>
              <a:t>--profile-name </a:t>
            </a:r>
            <a:r>
              <a:rPr lang="en-US" sz="1800" dirty="0" err="1">
                <a:solidFill>
                  <a:srgbClr val="A31515"/>
                </a:solidFill>
              </a:rPr>
              <a:t>DemoProfile</a:t>
            </a:r>
            <a:r>
              <a:rPr lang="en-US" sz="1800" dirty="0">
                <a:solidFill>
                  <a:srgbClr val="A31515"/>
                </a:solidFill>
              </a:rPr>
              <a:t> </a:t>
            </a:r>
            <a:r>
              <a:rPr lang="en-US" sz="1800" dirty="0">
                <a:solidFill>
                  <a:srgbClr val="001080"/>
                </a:solidFill>
              </a:rPr>
              <a:t>--resource-group </a:t>
            </a:r>
            <a:r>
              <a:rPr lang="en-US" sz="1800" dirty="0" err="1">
                <a:solidFill>
                  <a:srgbClr val="A31515"/>
                </a:solidFill>
              </a:rPr>
              <a:t>ExampleGroup</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2343746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044006"/>
            <a:ext cx="4161981" cy="2769989"/>
          </a:xfrm>
        </p:spPr>
        <p:txBody>
          <a:bodyPr/>
          <a:lstStyle/>
          <a:p>
            <a:r>
              <a:rPr lang="en-US" dirty="0"/>
              <a:t>Lab: Enhancing a web application by using the Azure Content Delivery Network</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114504781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044006"/>
            <a:ext cx="4161981" cy="2769989"/>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Enhancing a web application by using the Azure Content Delivery Network</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41364498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Cache for Redis</a:t>
            </a:r>
          </a:p>
        </p:txBody>
      </p:sp>
    </p:spTree>
    <p:custDataLst>
      <p:tags r:id="rId1"/>
    </p:custDataLst>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770AE5-D05C-4ABA-A38B-B6650EC4781E}"/>
              </a:ext>
            </a:extLst>
          </p:cNvPr>
          <p:cNvSpPr>
            <a:spLocks noGrp="1"/>
          </p:cNvSpPr>
          <p:nvPr>
            <p:ph type="title"/>
          </p:nvPr>
        </p:nvSpPr>
        <p:spPr/>
        <p:txBody>
          <a:bodyPr/>
          <a:lstStyle/>
          <a:p>
            <a:r>
              <a:rPr lang="en-US" dirty="0"/>
              <a:t>Redis</a:t>
            </a:r>
          </a:p>
        </p:txBody>
      </p:sp>
      <p:sp>
        <p:nvSpPr>
          <p:cNvPr id="4" name="Text Placeholder 3">
            <a:extLst>
              <a:ext uri="{FF2B5EF4-FFF2-40B4-BE49-F238E27FC236}">
                <a16:creationId xmlns:a16="http://schemas.microsoft.com/office/drawing/2014/main" id="{783DEFBF-A724-49C8-8504-44C19A1EE618}"/>
              </a:ext>
            </a:extLst>
          </p:cNvPr>
          <p:cNvSpPr>
            <a:spLocks noGrp="1"/>
          </p:cNvSpPr>
          <p:nvPr>
            <p:ph type="body" sz="quarter" idx="10"/>
          </p:nvPr>
        </p:nvSpPr>
        <p:spPr>
          <a:xfrm>
            <a:off x="592853" y="1447800"/>
            <a:ext cx="11091147" cy="2843855"/>
          </a:xfrm>
        </p:spPr>
        <p:txBody>
          <a:bodyPr/>
          <a:lstStyle/>
          <a:p>
            <a:r>
              <a:rPr lang="en-US" dirty="0">
                <a:latin typeface="Segoe UI" panose="020B0502040204020203" pitchFamily="34" charset="0"/>
                <a:cs typeface="Segoe UI" panose="020B0502040204020203" pitchFamily="34" charset="0"/>
              </a:rPr>
              <a:t>Open-source NoSQL storage mechanism that is implemented in the key-value pair pattern common among other NoSQL stores</a:t>
            </a:r>
          </a:p>
          <a:p>
            <a:r>
              <a:rPr lang="en-US" dirty="0">
                <a:latin typeface="Segoe UI" panose="020B0502040204020203" pitchFamily="34" charset="0"/>
                <a:cs typeface="Segoe UI" panose="020B0502040204020203" pitchFamily="34" charset="0"/>
              </a:rPr>
              <a:t>Uniquely allows complex data structure for keys and values</a:t>
            </a:r>
          </a:p>
          <a:p>
            <a:r>
              <a:rPr lang="en-US" dirty="0">
                <a:latin typeface="Segoe UI" panose="020B0502040204020203" pitchFamily="34" charset="0"/>
                <a:cs typeface="Segoe UI" panose="020B0502040204020203" pitchFamily="34" charset="0"/>
              </a:rPr>
              <a:t>Commonly used as a cache mechanism and is referred to as Redis Cache</a:t>
            </a:r>
          </a:p>
          <a:p>
            <a:r>
              <a:rPr lang="en-US" dirty="0">
                <a:latin typeface="Segoe UI" panose="020B0502040204020203" pitchFamily="34" charset="0"/>
                <a:cs typeface="Segoe UI" panose="020B0502040204020203" pitchFamily="34" charset="0"/>
              </a:rPr>
              <a:t>Allows distribution of data in nodes and clusters</a:t>
            </a:r>
          </a:p>
        </p:txBody>
      </p:sp>
      <p:pic>
        <p:nvPicPr>
          <p:cNvPr id="5" name="Graphic 4" descr="Redis logo">
            <a:extLst>
              <a:ext uri="{FF2B5EF4-FFF2-40B4-BE49-F238E27FC236}">
                <a16:creationId xmlns:a16="http://schemas.microsoft.com/office/drawing/2014/main" id="{32E31B07-8F8E-475D-AD68-E796650945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84566" y="4475977"/>
            <a:ext cx="1924822" cy="1924822"/>
          </a:xfrm>
          <a:prstGeom prst="rect">
            <a:avLst/>
          </a:prstGeom>
        </p:spPr>
      </p:pic>
    </p:spTree>
    <p:custDataLst>
      <p:tags r:id="rId1"/>
    </p:custDataLst>
    <p:extLst>
      <p:ext uri="{BB962C8B-B14F-4D97-AF65-F5344CB8AC3E}">
        <p14:creationId xmlns:p14="http://schemas.microsoft.com/office/powerpoint/2010/main" val="35170243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439A-19E1-4D39-9EB8-03E638010D28}"/>
              </a:ext>
            </a:extLst>
          </p:cNvPr>
          <p:cNvSpPr>
            <a:spLocks noGrp="1"/>
          </p:cNvSpPr>
          <p:nvPr>
            <p:ph type="title"/>
          </p:nvPr>
        </p:nvSpPr>
        <p:spPr/>
        <p:txBody>
          <a:bodyPr/>
          <a:lstStyle/>
          <a:p>
            <a:r>
              <a:rPr lang="en-US" dirty="0"/>
              <a:t>Redis data types</a:t>
            </a:r>
          </a:p>
        </p:txBody>
      </p:sp>
      <p:sp>
        <p:nvSpPr>
          <p:cNvPr id="3" name="Text Placeholder 2">
            <a:extLst>
              <a:ext uri="{FF2B5EF4-FFF2-40B4-BE49-F238E27FC236}">
                <a16:creationId xmlns:a16="http://schemas.microsoft.com/office/drawing/2014/main" id="{F6C80131-74E9-4C3B-AE4F-E0AC7AC4BBAE}"/>
              </a:ext>
            </a:extLst>
          </p:cNvPr>
          <p:cNvSpPr>
            <a:spLocks noGrp="1"/>
          </p:cNvSpPr>
          <p:nvPr>
            <p:ph type="body" sz="quarter" idx="10"/>
          </p:nvPr>
        </p:nvSpPr>
        <p:spPr>
          <a:xfrm>
            <a:off x="595892" y="1447800"/>
            <a:ext cx="11018520" cy="430887"/>
          </a:xfrm>
        </p:spPr>
        <p:txBody>
          <a:bodyPr/>
          <a:lstStyle/>
          <a:p>
            <a:r>
              <a:rPr lang="en-US" dirty="0">
                <a:solidFill>
                  <a:srgbClr val="000000"/>
                </a:solidFill>
                <a:latin typeface="Consolas" panose="020B0609020204030204" pitchFamily="49" charset="0"/>
              </a:rPr>
              <a:t>KEY: </a:t>
            </a:r>
            <a:r>
              <a:rPr lang="en-US" dirty="0">
                <a:solidFill>
                  <a:srgbClr val="A31515"/>
                </a:solidFill>
                <a:latin typeface="Consolas" panose="020B0609020204030204" pitchFamily="49" charset="0"/>
              </a:rPr>
              <a:t>"greeting"</a:t>
            </a:r>
            <a:r>
              <a:rPr lang="en-US" dirty="0">
                <a:solidFill>
                  <a:srgbClr val="000000"/>
                </a:solidFill>
                <a:latin typeface="Consolas" panose="020B0609020204030204" pitchFamily="49" charset="0"/>
              </a:rPr>
              <a:t>			VALUE: </a:t>
            </a:r>
            <a:r>
              <a:rPr lang="en-US" dirty="0">
                <a:solidFill>
                  <a:srgbClr val="A31515"/>
                </a:solidFill>
                <a:latin typeface="Consolas" panose="020B0609020204030204" pitchFamily="49" charset="0"/>
              </a:rPr>
              <a:t>"Welcome new users!"</a:t>
            </a:r>
            <a:endParaRPr lang="en-US" dirty="0">
              <a:solidFill>
                <a:srgbClr val="000000"/>
              </a:solidFill>
              <a:latin typeface="Consolas" panose="020B0609020204030204" pitchFamily="49" charset="0"/>
            </a:endParaRPr>
          </a:p>
        </p:txBody>
      </p:sp>
      <p:graphicFrame>
        <p:nvGraphicFramePr>
          <p:cNvPr id="4" name="Table 3" descr="Table showing common key data types and value data types for Redis">
            <a:extLst>
              <a:ext uri="{FF2B5EF4-FFF2-40B4-BE49-F238E27FC236}">
                <a16:creationId xmlns:a16="http://schemas.microsoft.com/office/drawing/2014/main" id="{5960ABD8-CA0E-40C7-94D5-2558C31A30AA}"/>
              </a:ext>
            </a:extLst>
          </p:cNvPr>
          <p:cNvGraphicFramePr>
            <a:graphicFrameLocks noGrp="1"/>
          </p:cNvGraphicFramePr>
          <p:nvPr>
            <p:extLst>
              <p:ext uri="{D42A27DB-BD31-4B8C-83A1-F6EECF244321}">
                <p14:modId xmlns:p14="http://schemas.microsoft.com/office/powerpoint/2010/main" val="547130099"/>
              </p:ext>
            </p:extLst>
          </p:nvPr>
        </p:nvGraphicFramePr>
        <p:xfrm>
          <a:off x="2476500" y="2438400"/>
          <a:ext cx="7239000" cy="3693491"/>
        </p:xfrm>
        <a:graphic>
          <a:graphicData uri="http://schemas.openxmlformats.org/drawingml/2006/table">
            <a:tbl>
              <a:tblPr firstRow="1" firstCol="1">
                <a:tableStyleId>{BC89EF96-8CEA-46FF-86C4-4CE0E7609802}</a:tableStyleId>
              </a:tblPr>
              <a:tblGrid>
                <a:gridCol w="2362200">
                  <a:extLst>
                    <a:ext uri="{9D8B030D-6E8A-4147-A177-3AD203B41FA5}">
                      <a16:colId xmlns:a16="http://schemas.microsoft.com/office/drawing/2014/main" val="2687158587"/>
                    </a:ext>
                  </a:extLst>
                </a:gridCol>
                <a:gridCol w="2438400">
                  <a:extLst>
                    <a:ext uri="{9D8B030D-6E8A-4147-A177-3AD203B41FA5}">
                      <a16:colId xmlns:a16="http://schemas.microsoft.com/office/drawing/2014/main" val="2320973524"/>
                    </a:ext>
                  </a:extLst>
                </a:gridCol>
                <a:gridCol w="2438400">
                  <a:extLst>
                    <a:ext uri="{9D8B030D-6E8A-4147-A177-3AD203B41FA5}">
                      <a16:colId xmlns:a16="http://schemas.microsoft.com/office/drawing/2014/main" val="869859765"/>
                    </a:ext>
                  </a:extLst>
                </a:gridCol>
              </a:tblGrid>
              <a:tr h="379190">
                <a:tc>
                  <a:txBody>
                    <a:bodyPr/>
                    <a:lstStyle/>
                    <a:p>
                      <a:pPr marL="0" marR="0" algn="l">
                        <a:lnSpc>
                          <a:spcPct val="107000"/>
                        </a:lnSpc>
                        <a:spcBef>
                          <a:spcPts val="0"/>
                        </a:spcBef>
                        <a:spcAft>
                          <a:spcPts val="0"/>
                        </a:spcAft>
                      </a:pPr>
                      <a:r>
                        <a:rPr lang="en-US" sz="1800" dirty="0">
                          <a:solidFill>
                            <a:schemeClr val="bg1"/>
                          </a:solidFill>
                          <a:effectLst/>
                        </a:rPr>
                        <a:t>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marL="0" marR="0" algn="l">
                        <a:lnSpc>
                          <a:spcPct val="107000"/>
                        </a:lnSpc>
                        <a:spcBef>
                          <a:spcPts val="0"/>
                        </a:spcBef>
                        <a:spcAft>
                          <a:spcPts val="0"/>
                        </a:spcAft>
                      </a:pPr>
                      <a:r>
                        <a:rPr lang="en-US" sz="1800" dirty="0">
                          <a:solidFill>
                            <a:schemeClr val="bg1"/>
                          </a:solidFill>
                          <a:effectLst/>
                        </a:rPr>
                        <a:t>Value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marL="0" marR="0" algn="l">
                        <a:lnSpc>
                          <a:spcPct val="107000"/>
                        </a:lnSpc>
                        <a:spcBef>
                          <a:spcPts val="0"/>
                        </a:spcBef>
                        <a:spcAft>
                          <a:spcPts val="0"/>
                        </a:spcAft>
                      </a:pP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3074241903"/>
                  </a:ext>
                </a:extLst>
              </a:tr>
              <a:tr h="569200">
                <a:tc>
                  <a:txBody>
                    <a:bodyPr/>
                    <a:lstStyle/>
                    <a:p>
                      <a:pPr marL="0" marR="0">
                        <a:lnSpc>
                          <a:spcPct val="107000"/>
                        </a:lnSpc>
                        <a:spcBef>
                          <a:spcPts val="0"/>
                        </a:spcBef>
                        <a:spcAft>
                          <a:spcPts val="0"/>
                        </a:spcAft>
                      </a:pPr>
                      <a:r>
                        <a:rPr lang="en-US" sz="1800" dirty="0">
                          <a:effectLst/>
                        </a:rPr>
                        <a:t>Nil</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Test Value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5646137"/>
                  </a:ext>
                </a:extLst>
              </a:tr>
              <a:tr h="569200">
                <a:tc>
                  <a:txBody>
                    <a:bodyPr/>
                    <a:lstStyle/>
                    <a:p>
                      <a:pPr marL="0" marR="0">
                        <a:lnSpc>
                          <a:spcPct val="107000"/>
                        </a:lnSpc>
                        <a:spcBef>
                          <a:spcPts val="0"/>
                        </a:spcBef>
                        <a:spcAft>
                          <a:spcPts val="0"/>
                        </a:spcAft>
                      </a:pPr>
                      <a:r>
                        <a:rPr lang="en-US" sz="1800" dirty="0">
                          <a:effectLst/>
                        </a:rPr>
                        <a:t>school</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School of Fine Art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592822"/>
                  </a:ext>
                </a:extLst>
              </a:tr>
              <a:tr h="569200">
                <a:tc>
                  <a:txBody>
                    <a:bodyPr/>
                    <a:lstStyle/>
                    <a:p>
                      <a:pPr marL="0" marR="0">
                        <a:lnSpc>
                          <a:spcPct val="107000"/>
                        </a:lnSpc>
                        <a:spcBef>
                          <a:spcPts val="0"/>
                        </a:spcBef>
                        <a:spcAft>
                          <a:spcPts val="0"/>
                        </a:spcAft>
                      </a:pPr>
                      <a:r>
                        <a:rPr lang="en-US" sz="1800" dirty="0">
                          <a:effectLst/>
                        </a:rPr>
                        <a:t>school:grade:levels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 ["K", "1", "2", "3", "4", "5"]</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7096768"/>
                  </a:ext>
                </a:extLst>
              </a:tr>
              <a:tr h="379190">
                <a:tc rowSpan="2">
                  <a:txBody>
                    <a:bodyPr/>
                    <a:lstStyle/>
                    <a:p>
                      <a:pPr marL="0" marR="0">
                        <a:lnSpc>
                          <a:spcPct val="107000"/>
                        </a:lnSpc>
                        <a:spcBef>
                          <a:spcPts val="0"/>
                        </a:spcBef>
                        <a:spcAft>
                          <a:spcPts val="0"/>
                        </a:spcAft>
                      </a:pPr>
                      <a:r>
                        <a:rPr lang="en-US" sz="1800" dirty="0">
                          <a:effectLst/>
                        </a:rPr>
                        <a:t>school:teachers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800" b="1" dirty="0">
                          <a:solidFill>
                            <a:schemeClr val="bg1"/>
                          </a:solidFill>
                          <a:effectLst/>
                        </a:rPr>
                        <a:t>Key</a:t>
                      </a:r>
                      <a:endParaRPr lang="en-US" sz="1800" b="1"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r>
                        <a:rPr lang="en-US" sz="1800" b="1">
                          <a:solidFill>
                            <a:schemeClr val="bg1"/>
                          </a:solidFill>
                          <a:effectLst/>
                        </a:rPr>
                        <a:t>Value</a:t>
                      </a:r>
                      <a:endParaRPr lang="en-US"/>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2762083043"/>
                  </a:ext>
                </a:extLst>
              </a:tr>
              <a:tr h="379190">
                <a:tc vMerge="1">
                  <a:txBody>
                    <a:bodyPr/>
                    <a:lstStyle/>
                    <a:p>
                      <a:endParaRPr lang="en-US"/>
                    </a:p>
                  </a:txBody>
                  <a:tcPr/>
                </a:tc>
                <a:tc>
                  <a:txBody>
                    <a:bodyPr/>
                    <a:lstStyle/>
                    <a:p>
                      <a:pPr marL="0" marR="0">
                        <a:lnSpc>
                          <a:spcPct val="107000"/>
                        </a:lnSpc>
                        <a:spcBef>
                          <a:spcPts val="0"/>
                        </a:spcBef>
                        <a:spcAft>
                          <a:spcPts val="0"/>
                        </a:spcAft>
                      </a:pPr>
                      <a:r>
                        <a:rPr lang="en-US" sz="1800" dirty="0">
                          <a:effectLst/>
                        </a:rPr>
                        <a:t>"2"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effectLst/>
                        </a:rPr>
                        <a:t>"Smith"</a:t>
                      </a:r>
                      <a:endParaRPr lang="en-US" dirty="0"/>
                    </a:p>
                  </a:txBody>
                  <a:tcPr marL="108000" marR="108000" marT="72000" marB="72000" anchor="ctr">
                    <a:lnL w="12700" cmpd="sng">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0702670"/>
                  </a:ext>
                </a:extLst>
              </a:tr>
              <a:tr h="569200">
                <a:tc>
                  <a:txBody>
                    <a:bodyPr/>
                    <a:lstStyle/>
                    <a:p>
                      <a:pPr marL="0" marR="0">
                        <a:lnSpc>
                          <a:spcPct val="107000"/>
                        </a:lnSpc>
                        <a:spcBef>
                          <a:spcPts val="0"/>
                        </a:spcBef>
                        <a:spcAft>
                          <a:spcPts val="0"/>
                        </a:spcAft>
                      </a:pPr>
                      <a:r>
                        <a:rPr lang="en-US" sz="1800" dirty="0">
                          <a:effectLst/>
                        </a:rPr>
                        <a:t>Binary JSON file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DA3B01"/>
                      </a:solidFill>
                      <a:prstDash val="solid"/>
                      <a:round/>
                      <a:headEnd type="none" w="med" len="med"/>
                      <a:tailEnd type="none" w="med" len="med"/>
                    </a:lnL>
                    <a:lnR w="12700" cmpd="sng">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Binary JPEG</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4066683"/>
                  </a:ext>
                </a:extLst>
              </a:tr>
            </a:tbl>
          </a:graphicData>
        </a:graphic>
      </p:graphicFrame>
    </p:spTree>
    <p:custDataLst>
      <p:tags r:id="rId1"/>
    </p:custDataLst>
    <p:extLst>
      <p:ext uri="{BB962C8B-B14F-4D97-AF65-F5344CB8AC3E}">
        <p14:creationId xmlns:p14="http://schemas.microsoft.com/office/powerpoint/2010/main" val="24268307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5A22-49C0-45BD-B953-9D1AC578D566}"/>
              </a:ext>
            </a:extLst>
          </p:cNvPr>
          <p:cNvSpPr>
            <a:spLocks noGrp="1"/>
          </p:cNvSpPr>
          <p:nvPr>
            <p:ph type="title"/>
          </p:nvPr>
        </p:nvSpPr>
        <p:spPr/>
        <p:txBody>
          <a:bodyPr/>
          <a:lstStyle/>
          <a:p>
            <a:r>
              <a:rPr lang="en-US" dirty="0"/>
              <a:t>Example key schema</a:t>
            </a:r>
          </a:p>
        </p:txBody>
      </p:sp>
      <p:sp>
        <p:nvSpPr>
          <p:cNvPr id="3" name="Text Placeholder 2">
            <a:extLst>
              <a:ext uri="{FF2B5EF4-FFF2-40B4-BE49-F238E27FC236}">
                <a16:creationId xmlns:a16="http://schemas.microsoft.com/office/drawing/2014/main" id="{E1AEB735-8BB1-47B2-BB11-C0113B076A7E}"/>
              </a:ext>
            </a:extLst>
          </p:cNvPr>
          <p:cNvSpPr>
            <a:spLocks noGrp="1"/>
          </p:cNvSpPr>
          <p:nvPr>
            <p:ph type="body" sz="quarter" idx="10"/>
          </p:nvPr>
        </p:nvSpPr>
        <p:spPr>
          <a:xfrm>
            <a:off x="590868" y="1447800"/>
            <a:ext cx="11018520" cy="2856167"/>
          </a:xfrm>
        </p:spPr>
        <p:txBody>
          <a:bodyPr/>
          <a:lstStyle/>
          <a:p>
            <a:pPr>
              <a:spcBef>
                <a:spcPts val="500"/>
              </a:spcBef>
            </a:pPr>
            <a:r>
              <a:rPr lang="en-US" dirty="0">
                <a:latin typeface="+mn-lt"/>
              </a:rPr>
              <a:t>In many Redis applications, you can have a cache server storing hundreds or thousands of key-value pairs</a:t>
            </a:r>
          </a:p>
          <a:p>
            <a:pPr lvl="1">
              <a:spcBef>
                <a:spcPts val="500"/>
              </a:spcBef>
            </a:pPr>
            <a:r>
              <a:rPr lang="en-US" dirty="0"/>
              <a:t>At which point it might be difficult to come up with a unique key name for each piece of data that you want to store </a:t>
            </a:r>
          </a:p>
          <a:p>
            <a:pPr>
              <a:spcBef>
                <a:spcPts val="500"/>
              </a:spcBef>
            </a:pPr>
            <a:r>
              <a:rPr lang="en-US" dirty="0">
                <a:latin typeface="+mn-lt"/>
              </a:rPr>
              <a:t>The Redis team recommends that you use a schema to break up your keys into logical groups </a:t>
            </a:r>
          </a:p>
          <a:p>
            <a:pPr lvl="1">
              <a:spcBef>
                <a:spcPts val="500"/>
              </a:spcBef>
            </a:pPr>
            <a:r>
              <a:rPr lang="en-US" dirty="0"/>
              <a:t>In most cases, Redis users will use colons to design their schema</a:t>
            </a:r>
          </a:p>
        </p:txBody>
      </p:sp>
      <p:graphicFrame>
        <p:nvGraphicFramePr>
          <p:cNvPr id="4" name="Table 3" descr="Table showing an example schema constructed of Redis keys and values with strings for both data types.">
            <a:extLst>
              <a:ext uri="{FF2B5EF4-FFF2-40B4-BE49-F238E27FC236}">
                <a16:creationId xmlns:a16="http://schemas.microsoft.com/office/drawing/2014/main" id="{5FBFDA79-2331-4ABF-9C14-E8331FDEB050}"/>
              </a:ext>
            </a:extLst>
          </p:cNvPr>
          <p:cNvGraphicFramePr>
            <a:graphicFrameLocks noGrp="1"/>
          </p:cNvGraphicFramePr>
          <p:nvPr/>
        </p:nvGraphicFramePr>
        <p:xfrm>
          <a:off x="2470068" y="4455449"/>
          <a:ext cx="6864432" cy="1747675"/>
        </p:xfrm>
        <a:graphic>
          <a:graphicData uri="http://schemas.openxmlformats.org/drawingml/2006/table">
            <a:tbl>
              <a:tblPr firstRow="1" firstCol="1">
                <a:tableStyleId>{BC89EF96-8CEA-46FF-86C4-4CE0E7609802}</a:tableStyleId>
              </a:tblPr>
              <a:tblGrid>
                <a:gridCol w="3774092">
                  <a:extLst>
                    <a:ext uri="{9D8B030D-6E8A-4147-A177-3AD203B41FA5}">
                      <a16:colId xmlns:a16="http://schemas.microsoft.com/office/drawing/2014/main" val="2687158587"/>
                    </a:ext>
                  </a:extLst>
                </a:gridCol>
                <a:gridCol w="3090340">
                  <a:extLst>
                    <a:ext uri="{9D8B030D-6E8A-4147-A177-3AD203B41FA5}">
                      <a16:colId xmlns:a16="http://schemas.microsoft.com/office/drawing/2014/main" val="2320973524"/>
                    </a:ext>
                  </a:extLst>
                </a:gridCol>
              </a:tblGrid>
              <a:tr h="372002">
                <a:tc>
                  <a:txBody>
                    <a:bodyPr/>
                    <a:lstStyle/>
                    <a:p>
                      <a:pPr marL="0" marR="0" algn="l">
                        <a:lnSpc>
                          <a:spcPct val="107000"/>
                        </a:lnSpc>
                        <a:spcBef>
                          <a:spcPts val="0"/>
                        </a:spcBef>
                        <a:spcAft>
                          <a:spcPts val="0"/>
                        </a:spcAft>
                      </a:pPr>
                      <a:r>
                        <a:rPr lang="en-US" sz="1800" dirty="0">
                          <a:solidFill>
                            <a:schemeClr val="bg1"/>
                          </a:solidFill>
                          <a:effectLst/>
                        </a:rPr>
                        <a:t>Key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gn="l">
                        <a:lnSpc>
                          <a:spcPct val="107000"/>
                        </a:lnSpc>
                        <a:spcBef>
                          <a:spcPts val="0"/>
                        </a:spcBef>
                        <a:spcAft>
                          <a:spcPts val="0"/>
                        </a:spcAft>
                      </a:pPr>
                      <a:r>
                        <a:rPr lang="en-US" sz="1800" dirty="0">
                          <a:solidFill>
                            <a:schemeClr val="bg1"/>
                          </a:solidFill>
                          <a:effectLst/>
                        </a:rPr>
                        <a:t>Value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074241903"/>
                  </a:ext>
                </a:extLst>
              </a:tr>
              <a:tr h="441679">
                <a:tc>
                  <a:txBody>
                    <a:bodyPr/>
                    <a:lstStyle/>
                    <a:p>
                      <a:pPr marL="0" marR="0">
                        <a:lnSpc>
                          <a:spcPct val="107000"/>
                        </a:lnSpc>
                        <a:spcBef>
                          <a:spcPts val="0"/>
                        </a:spcBef>
                        <a:spcAft>
                          <a:spcPts val="0"/>
                        </a:spcAft>
                      </a:pPr>
                      <a:r>
                        <a:rPr lang="en-US" sz="1800" dirty="0">
                          <a:effectLst/>
                        </a:rPr>
                        <a:t>application:last_updated_string</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January 01, 2016</a:t>
                      </a:r>
                      <a:endParaRPr lang="en-US" sz="1800" b="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5646137"/>
                  </a:ext>
                </a:extLst>
              </a:tr>
              <a:tr h="441679">
                <a:tc>
                  <a:txBody>
                    <a:bodyPr/>
                    <a:lstStyle/>
                    <a:p>
                      <a:pPr marL="0" marR="0">
                        <a:lnSpc>
                          <a:spcPct val="107000"/>
                        </a:lnSpc>
                        <a:spcBef>
                          <a:spcPts val="0"/>
                        </a:spcBef>
                        <a:spcAft>
                          <a:spcPts val="0"/>
                        </a:spcAft>
                      </a:pPr>
                      <a:r>
                        <a:rPr lang="en-US" sz="1800" dirty="0">
                          <a:effectLst/>
                        </a:rPr>
                        <a:t>gradelevels:three:avg_test_score</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365</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592822"/>
                  </a:ext>
                </a:extLst>
              </a:tr>
              <a:tr h="441679">
                <a:tc>
                  <a:txBody>
                    <a:bodyPr/>
                    <a:lstStyle/>
                    <a:p>
                      <a:pPr marL="0" marR="0">
                        <a:lnSpc>
                          <a:spcPct val="107000"/>
                        </a:lnSpc>
                        <a:spcBef>
                          <a:spcPts val="0"/>
                        </a:spcBef>
                        <a:spcAft>
                          <a:spcPts val="0"/>
                        </a:spcAft>
                      </a:pPr>
                      <a:r>
                        <a:rPr lang="en-US" sz="1800" dirty="0">
                          <a:effectLst/>
                        </a:rPr>
                        <a:t>gradelevels:two:avg_test_score</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415</a:t>
                      </a:r>
                      <a:endParaRPr lang="en-US" sz="18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7096768"/>
                  </a:ext>
                </a:extLst>
              </a:tr>
            </a:tbl>
          </a:graphicData>
        </a:graphic>
      </p:graphicFrame>
    </p:spTree>
    <p:custDataLst>
      <p:tags r:id="rId1"/>
    </p:custDataLst>
    <p:extLst>
      <p:ext uri="{BB962C8B-B14F-4D97-AF65-F5344CB8AC3E}">
        <p14:creationId xmlns:p14="http://schemas.microsoft.com/office/powerpoint/2010/main" val="21358472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E899-050F-47DA-81C5-F7AD49994420}"/>
              </a:ext>
            </a:extLst>
          </p:cNvPr>
          <p:cNvSpPr>
            <a:spLocks noGrp="1"/>
          </p:cNvSpPr>
          <p:nvPr>
            <p:ph type="title"/>
          </p:nvPr>
        </p:nvSpPr>
        <p:spPr/>
        <p:txBody>
          <a:bodyPr/>
          <a:lstStyle/>
          <a:p>
            <a:r>
              <a:rPr lang="en-US" dirty="0"/>
              <a:t>Redis operations</a:t>
            </a:r>
          </a:p>
        </p:txBody>
      </p:sp>
      <p:sp>
        <p:nvSpPr>
          <p:cNvPr id="3" name="Text Placeholder 2">
            <a:extLst>
              <a:ext uri="{FF2B5EF4-FFF2-40B4-BE49-F238E27FC236}">
                <a16:creationId xmlns:a16="http://schemas.microsoft.com/office/drawing/2014/main" id="{1D17239E-0A44-4C05-AAF5-05A9120A70C2}"/>
              </a:ext>
            </a:extLst>
          </p:cNvPr>
          <p:cNvSpPr>
            <a:spLocks noGrp="1"/>
          </p:cNvSpPr>
          <p:nvPr>
            <p:ph type="body" sz="quarter" idx="10"/>
          </p:nvPr>
        </p:nvSpPr>
        <p:spPr>
          <a:xfrm>
            <a:off x="590868" y="1450062"/>
            <a:ext cx="11018520" cy="4493538"/>
          </a:xfrm>
        </p:spPr>
        <p:txBody>
          <a:bodyPr/>
          <a:lstStyle/>
          <a:p>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school</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metadata</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name</a:t>
            </a:r>
            <a:endParaRPr lang="en-US" dirty="0">
              <a:solidFill>
                <a:srgbClr val="0000FF"/>
              </a:solidFill>
              <a:latin typeface="Consolas" panose="020B0609020204030204" pitchFamily="49" charset="0"/>
            </a:endParaRPr>
          </a:p>
          <a:p>
            <a:pPr lvl="1">
              <a:buClr>
                <a:schemeClr val="tx1"/>
              </a:buClr>
            </a:pPr>
            <a:r>
              <a:rPr lang="en-US" dirty="0"/>
              <a:t>Retrieves the value associated with any key </a:t>
            </a:r>
          </a:p>
          <a:p>
            <a:pPr lvl="2">
              <a:buClr>
                <a:schemeClr val="tx1"/>
              </a:buClr>
            </a:pPr>
            <a:r>
              <a:rPr lang="en-US" dirty="0"/>
              <a:t>If the key does not exist, the command will return a special nil (null) value</a:t>
            </a:r>
          </a:p>
          <a:p>
            <a:pPr>
              <a:buClr>
                <a:schemeClr val="tx1"/>
              </a:buClr>
            </a:pP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school</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metadata</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"School of Fine Art"</a:t>
            </a:r>
            <a:endParaRPr lang="en-US" dirty="0">
              <a:solidFill>
                <a:srgbClr val="000000"/>
              </a:solidFill>
              <a:latin typeface="Consolas" panose="020B0609020204030204" pitchFamily="49" charset="0"/>
            </a:endParaRPr>
          </a:p>
          <a:p>
            <a:pPr lvl="1">
              <a:buClr>
                <a:schemeClr val="tx1"/>
              </a:buClr>
            </a:pPr>
            <a:r>
              <a:rPr lang="en-US" dirty="0"/>
              <a:t>Changes the value associated with the specified key</a:t>
            </a:r>
          </a:p>
          <a:p>
            <a:pPr>
              <a:buClr>
                <a:schemeClr val="tx1"/>
              </a:buClr>
            </a:pPr>
            <a:r>
              <a:rPr lang="en-US" dirty="0">
                <a:solidFill>
                  <a:srgbClr val="0000FF"/>
                </a:solidFill>
                <a:latin typeface="Consolas" panose="020B0609020204030204" pitchFamily="49" charset="0"/>
              </a:rPr>
              <a:t>GETSET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school</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metadata</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"Bellows College"</a:t>
            </a:r>
            <a:endParaRPr lang="en-US" dirty="0">
              <a:solidFill>
                <a:srgbClr val="000000"/>
              </a:solidFill>
              <a:latin typeface="Consolas" panose="020B0609020204030204" pitchFamily="49" charset="0"/>
            </a:endParaRPr>
          </a:p>
          <a:p>
            <a:pPr lvl="1">
              <a:buClr>
                <a:schemeClr val="tx1"/>
              </a:buClr>
            </a:pPr>
            <a:r>
              <a:rPr lang="en-US" dirty="0"/>
              <a:t>Changes the value associated with the specified key</a:t>
            </a:r>
          </a:p>
          <a:p>
            <a:pPr lvl="1">
              <a:buClr>
                <a:schemeClr val="tx1"/>
              </a:buClr>
            </a:pPr>
            <a:r>
              <a:rPr lang="en-US" dirty="0"/>
              <a:t>Returns the previously associated value</a:t>
            </a:r>
          </a:p>
          <a:p>
            <a:pPr>
              <a:buClr>
                <a:schemeClr val="tx1"/>
              </a:buClr>
            </a:pPr>
            <a:r>
              <a:rPr lang="en-US" dirty="0">
                <a:solidFill>
                  <a:srgbClr val="0000FF"/>
                </a:solidFill>
                <a:latin typeface="Consolas" panose="020B0609020204030204" pitchFamily="49" charset="0"/>
              </a:rPr>
              <a:t>EXISTS</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school</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metadata</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name</a:t>
            </a:r>
          </a:p>
          <a:p>
            <a:pPr lvl="1">
              <a:buClr>
                <a:schemeClr val="tx1"/>
              </a:buClr>
            </a:pPr>
            <a:r>
              <a:rPr lang="en-US" dirty="0"/>
              <a:t>Takes one or more keys as parameters</a:t>
            </a:r>
          </a:p>
          <a:p>
            <a:pPr lvl="1">
              <a:buClr>
                <a:schemeClr val="tx1"/>
              </a:buClr>
            </a:pPr>
            <a:r>
              <a:rPr lang="en-US" dirty="0"/>
              <a:t>Returns an integer indicating the quantity of keys that have associated values</a:t>
            </a:r>
          </a:p>
        </p:txBody>
      </p:sp>
    </p:spTree>
    <p:custDataLst>
      <p:tags r:id="rId1"/>
    </p:custDataLst>
    <p:extLst>
      <p:ext uri="{BB962C8B-B14F-4D97-AF65-F5344CB8AC3E}">
        <p14:creationId xmlns:p14="http://schemas.microsoft.com/office/powerpoint/2010/main" val="7637846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770AE5-D05C-4ABA-A38B-B6650EC4781E}"/>
              </a:ext>
            </a:extLst>
          </p:cNvPr>
          <p:cNvSpPr>
            <a:spLocks noGrp="1"/>
          </p:cNvSpPr>
          <p:nvPr>
            <p:ph type="title"/>
          </p:nvPr>
        </p:nvSpPr>
        <p:spPr/>
        <p:txBody>
          <a:bodyPr/>
          <a:lstStyle/>
          <a:p>
            <a:r>
              <a:rPr lang="en-US" dirty="0"/>
              <a:t>Azure Cache for Redis</a:t>
            </a:r>
          </a:p>
        </p:txBody>
      </p:sp>
      <p:sp>
        <p:nvSpPr>
          <p:cNvPr id="4" name="Text Placeholder 3">
            <a:extLst>
              <a:ext uri="{FF2B5EF4-FFF2-40B4-BE49-F238E27FC236}">
                <a16:creationId xmlns:a16="http://schemas.microsoft.com/office/drawing/2014/main" id="{783DEFBF-A724-49C8-8504-44C19A1EE618}"/>
              </a:ext>
            </a:extLst>
          </p:cNvPr>
          <p:cNvSpPr>
            <a:spLocks noGrp="1"/>
          </p:cNvSpPr>
          <p:nvPr>
            <p:ph type="body" sz="quarter" idx="10"/>
          </p:nvPr>
        </p:nvSpPr>
        <p:spPr>
          <a:xfrm>
            <a:off x="588263" y="1447800"/>
            <a:ext cx="10841737" cy="4665893"/>
          </a:xfrm>
        </p:spPr>
        <p:txBody>
          <a:bodyPr/>
          <a:lstStyle/>
          <a:p>
            <a:r>
              <a:rPr lang="en-US" dirty="0">
                <a:latin typeface="+mn-lt"/>
              </a:rPr>
              <a:t>Managed service based on Redis that helps provide secure nodes as a service:</a:t>
            </a:r>
          </a:p>
          <a:p>
            <a:pPr lvl="1"/>
            <a:r>
              <a:rPr lang="en-US" dirty="0"/>
              <a:t>High degree of compatibility with existing tools and applications that already integrate with Redis</a:t>
            </a:r>
          </a:p>
          <a:p>
            <a:pPr lvl="1"/>
            <a:r>
              <a:rPr lang="en-US" dirty="0"/>
              <a:t>Already well documented with existing community-driven Redis documentation</a:t>
            </a:r>
          </a:p>
          <a:p>
            <a:r>
              <a:rPr lang="en-US" dirty="0">
                <a:latin typeface="+mn-lt"/>
              </a:rPr>
              <a:t>Offers three tiers of service:</a:t>
            </a:r>
          </a:p>
          <a:p>
            <a:pPr lvl="1"/>
            <a:r>
              <a:rPr lang="en-US" b="1" dirty="0">
                <a:latin typeface="+mj-lt"/>
              </a:rPr>
              <a:t>Basic</a:t>
            </a:r>
          </a:p>
          <a:p>
            <a:pPr lvl="2"/>
            <a:r>
              <a:rPr lang="en-US" dirty="0"/>
              <a:t>Includes a single node</a:t>
            </a:r>
          </a:p>
          <a:p>
            <a:pPr lvl="1"/>
            <a:r>
              <a:rPr lang="en-US" b="1" dirty="0">
                <a:latin typeface="+mj-lt"/>
              </a:rPr>
              <a:t>Standard</a:t>
            </a:r>
          </a:p>
          <a:p>
            <a:pPr lvl="2"/>
            <a:r>
              <a:rPr lang="en-US" dirty="0"/>
              <a:t>Includes two nodes in the primary replica configuration, and includes replication support and a Service Level Agreement (SLA)</a:t>
            </a:r>
          </a:p>
          <a:p>
            <a:pPr lvl="1"/>
            <a:r>
              <a:rPr lang="en-US" b="1" dirty="0">
                <a:latin typeface="+mj-lt"/>
              </a:rPr>
              <a:t>Premium</a:t>
            </a:r>
          </a:p>
          <a:p>
            <a:pPr lvl="2"/>
            <a:r>
              <a:rPr lang="en-US" dirty="0"/>
              <a:t>Designed for enterprises with scale-out cache support and advanced persistence and clustering features</a:t>
            </a:r>
          </a:p>
        </p:txBody>
      </p:sp>
    </p:spTree>
    <p:custDataLst>
      <p:tags r:id="rId1"/>
    </p:custDataLst>
    <p:extLst>
      <p:ext uri="{BB962C8B-B14F-4D97-AF65-F5344CB8AC3E}">
        <p14:creationId xmlns:p14="http://schemas.microsoft.com/office/powerpoint/2010/main" val="12893681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826"/>
            <a:ext cx="11018520" cy="553998"/>
          </a:xfrm>
        </p:spPr>
        <p:txBody>
          <a:bodyPr/>
          <a:lstStyle/>
          <a:p>
            <a:r>
              <a:rPr lang="en-US" dirty="0"/>
              <a:t>Azure Cache for Redis usage</a:t>
            </a:r>
          </a:p>
        </p:txBody>
      </p:sp>
      <p:grpSp>
        <p:nvGrpSpPr>
          <p:cNvPr id="2" name="Group 1" descr="The diagram depicts multiple web instances in a single Azure region storing data in Azure Storage and Azure SQL Database by using Redis cache as an intermediate.">
            <a:extLst>
              <a:ext uri="{FF2B5EF4-FFF2-40B4-BE49-F238E27FC236}">
                <a16:creationId xmlns:a16="http://schemas.microsoft.com/office/drawing/2014/main" id="{78F20902-1680-4BD7-B78B-00079BA277C2}"/>
              </a:ext>
            </a:extLst>
          </p:cNvPr>
          <p:cNvGrpSpPr/>
          <p:nvPr/>
        </p:nvGrpSpPr>
        <p:grpSpPr>
          <a:xfrm>
            <a:off x="1244600" y="2391920"/>
            <a:ext cx="8470396" cy="3157980"/>
            <a:chOff x="1244600" y="2391920"/>
            <a:chExt cx="8470396" cy="3157980"/>
          </a:xfrm>
        </p:grpSpPr>
        <p:grpSp>
          <p:nvGrpSpPr>
            <p:cNvPr id="3" name="Group 3" descr="Graphic includes multiple web instances in a single Azure region storing data in Azure Storage and Azure SQL Database utilizing Redis Cache as an intermediate."/>
            <p:cNvGrpSpPr/>
            <p:nvPr/>
          </p:nvGrpSpPr>
          <p:grpSpPr>
            <a:xfrm>
              <a:off x="1244600" y="2391920"/>
              <a:ext cx="8470396" cy="3157980"/>
              <a:chOff x="3072503" y="1885361"/>
              <a:chExt cx="8470396" cy="3157980"/>
            </a:xfrm>
          </p:grpSpPr>
          <p:sp>
            <p:nvSpPr>
              <p:cNvPr id="44" name="Rounded Rectangle 22">
                <a:extLst>
                  <a:ext uri="{FF2B5EF4-FFF2-40B4-BE49-F238E27FC236}">
                    <a16:creationId xmlns:a16="http://schemas.microsoft.com/office/drawing/2014/main" id="{40B0827C-0829-454D-8BF8-70DB53E4CA36}"/>
                  </a:ext>
                </a:extLst>
              </p:cNvPr>
              <p:cNvSpPr/>
              <p:nvPr/>
            </p:nvSpPr>
            <p:spPr>
              <a:xfrm>
                <a:off x="4523371" y="1885361"/>
                <a:ext cx="7019528" cy="3157980"/>
              </a:xfrm>
              <a:prstGeom prst="roundRect">
                <a:avLst>
                  <a:gd name="adj" fmla="val 0"/>
                </a:avLst>
              </a:prstGeom>
              <a:ln w="38100">
                <a:solidFill>
                  <a:srgbClr val="00188F"/>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fontAlgn="auto">
                  <a:spcBef>
                    <a:spcPts val="0"/>
                  </a:spcBef>
                  <a:spcAft>
                    <a:spcPts val="0"/>
                  </a:spcAft>
                  <a:defRPr/>
                </a:pPr>
                <a:endParaRPr lang="en-US" b="0" dirty="0">
                  <a:ln w="38100">
                    <a:solidFill>
                      <a:prstClr val="black"/>
                    </a:solidFill>
                  </a:ln>
                  <a:solidFill>
                    <a:schemeClr val="tx1"/>
                  </a:solidFill>
                  <a:latin typeface="+mj-lt"/>
                  <a:cs typeface="Arial" charset="0"/>
                </a:endParaRPr>
              </a:p>
            </p:txBody>
          </p:sp>
          <p:sp>
            <p:nvSpPr>
              <p:cNvPr id="45" name="Rounded Rectangle 7">
                <a:extLst>
                  <a:ext uri="{FF2B5EF4-FFF2-40B4-BE49-F238E27FC236}">
                    <a16:creationId xmlns:a16="http://schemas.microsoft.com/office/drawing/2014/main" id="{3571120C-C1B9-4F58-B497-65A17BBBFE75}"/>
                  </a:ext>
                </a:extLst>
              </p:cNvPr>
              <p:cNvSpPr/>
              <p:nvPr/>
            </p:nvSpPr>
            <p:spPr>
              <a:xfrm>
                <a:off x="4787003" y="2108100"/>
                <a:ext cx="1386857" cy="2668873"/>
              </a:xfrm>
              <a:prstGeom prst="roundRect">
                <a:avLst>
                  <a:gd name="adj" fmla="val 0"/>
                </a:avLst>
              </a:prstGeom>
              <a:solidFill>
                <a:srgbClr val="004B50"/>
              </a:solidFill>
              <a:ln>
                <a:solidFill>
                  <a:srgbClr val="004B50"/>
                </a:solidFill>
              </a:ln>
            </p:spPr>
            <p:style>
              <a:lnRef idx="2">
                <a:schemeClr val="dk1">
                  <a:shade val="50000"/>
                </a:schemeClr>
              </a:lnRef>
              <a:fillRef idx="1">
                <a:schemeClr val="dk1"/>
              </a:fillRef>
              <a:effectRef idx="0">
                <a:schemeClr val="dk1"/>
              </a:effectRef>
              <a:fontRef idx="minor">
                <a:schemeClr val="lt1"/>
              </a:fontRef>
            </p:style>
            <p:txBody>
              <a:bodyPr tIns="144000" rtlCol="0" anchor="t"/>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fontAlgn="auto">
                  <a:spcBef>
                    <a:spcPts val="0"/>
                  </a:spcBef>
                  <a:spcAft>
                    <a:spcPts val="0"/>
                  </a:spcAft>
                  <a:defRPr/>
                </a:pPr>
                <a:r>
                  <a:rPr lang="en-US" b="0" dirty="0">
                    <a:solidFill>
                      <a:schemeClr val="bg1"/>
                    </a:solidFill>
                    <a:latin typeface="+mj-lt"/>
                    <a:cs typeface="Arial" charset="0"/>
                  </a:rPr>
                  <a:t>Web tier</a:t>
                </a:r>
              </a:p>
            </p:txBody>
          </p:sp>
          <p:pic>
            <p:nvPicPr>
              <p:cNvPr id="46" name="Picture 9">
                <a:extLst>
                  <a:ext uri="{FF2B5EF4-FFF2-40B4-BE49-F238E27FC236}">
                    <a16:creationId xmlns:a16="http://schemas.microsoft.com/office/drawing/2014/main" id="{DE6D2415-413A-4CE1-816A-6363646B30A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3005" t="28108" r="25432" b="32213"/>
              <a:stretch/>
            </p:blipFill>
            <p:spPr>
              <a:xfrm>
                <a:off x="5178507" y="2693860"/>
                <a:ext cx="603849" cy="586597"/>
              </a:xfrm>
              <a:prstGeom prst="rect">
                <a:avLst/>
              </a:prstGeom>
              <a:ln>
                <a:noFill/>
              </a:ln>
            </p:spPr>
          </p:pic>
          <p:pic>
            <p:nvPicPr>
              <p:cNvPr id="60" name="Picture 6">
                <a:extLst>
                  <a:ext uri="{FF2B5EF4-FFF2-40B4-BE49-F238E27FC236}">
                    <a16:creationId xmlns:a16="http://schemas.microsoft.com/office/drawing/2014/main" id="{5751F5DE-7BFC-472F-AFFF-742DB6E1427F}"/>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3907" t="28278" r="25883" b="32626"/>
              <a:stretch/>
            </p:blipFill>
            <p:spPr>
              <a:xfrm>
                <a:off x="5191446" y="3366721"/>
                <a:ext cx="577971" cy="577970"/>
              </a:xfrm>
              <a:prstGeom prst="rect">
                <a:avLst/>
              </a:prstGeom>
              <a:ln>
                <a:noFill/>
              </a:ln>
            </p:spPr>
          </p:pic>
          <p:pic>
            <p:nvPicPr>
              <p:cNvPr id="73" name="Picture 6">
                <a:extLst>
                  <a:ext uri="{FF2B5EF4-FFF2-40B4-BE49-F238E27FC236}">
                    <a16:creationId xmlns:a16="http://schemas.microsoft.com/office/drawing/2014/main" id="{2BBCC43F-6F40-4D4A-80ED-0B9EFF5B606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3456" t="28513" r="25883" b="31809"/>
              <a:stretch/>
            </p:blipFill>
            <p:spPr>
              <a:xfrm>
                <a:off x="5187133" y="4030956"/>
                <a:ext cx="586597" cy="586596"/>
              </a:xfrm>
              <a:prstGeom prst="rect">
                <a:avLst/>
              </a:prstGeom>
              <a:ln>
                <a:noFill/>
              </a:ln>
            </p:spPr>
          </p:pic>
          <p:sp>
            <p:nvSpPr>
              <p:cNvPr id="77" name="TextBox 10">
                <a:extLst>
                  <a:ext uri="{FF2B5EF4-FFF2-40B4-BE49-F238E27FC236}">
                    <a16:creationId xmlns:a16="http://schemas.microsoft.com/office/drawing/2014/main" id="{A43F27DA-371D-475F-B30E-FAF9CFDCEC80}"/>
                  </a:ext>
                </a:extLst>
              </p:cNvPr>
              <p:cNvSpPr txBox="1"/>
              <p:nvPr/>
            </p:nvSpPr>
            <p:spPr>
              <a:xfrm>
                <a:off x="7733169" y="2046770"/>
                <a:ext cx="891472"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Cache</a:t>
                </a:r>
              </a:p>
            </p:txBody>
          </p:sp>
          <p:cxnSp>
            <p:nvCxnSpPr>
              <p:cNvPr id="78" name="Straight Arrow Connector 15">
                <a:extLst>
                  <a:ext uri="{FF2B5EF4-FFF2-40B4-BE49-F238E27FC236}">
                    <a16:creationId xmlns:a16="http://schemas.microsoft.com/office/drawing/2014/main" id="{7C63AE5D-E850-4646-A8B0-FE4C1BCFE4B5}"/>
                  </a:ext>
                </a:extLst>
              </p:cNvPr>
              <p:cNvCxnSpPr/>
              <p:nvPr/>
            </p:nvCxnSpPr>
            <p:spPr>
              <a:xfrm flipV="1">
                <a:off x="6200854" y="3017508"/>
                <a:ext cx="1572604" cy="576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79" name="Explosion 1 14">
                <a:extLst>
                  <a:ext uri="{FF2B5EF4-FFF2-40B4-BE49-F238E27FC236}">
                    <a16:creationId xmlns:a16="http://schemas.microsoft.com/office/drawing/2014/main" id="{B75D6F7C-012D-4E28-A8B9-1157950824FB}"/>
                  </a:ext>
                </a:extLst>
              </p:cNvPr>
              <p:cNvSpPr/>
              <p:nvPr/>
            </p:nvSpPr>
            <p:spPr>
              <a:xfrm>
                <a:off x="7722137" y="3136885"/>
                <a:ext cx="1012011" cy="762323"/>
              </a:xfrm>
              <a:prstGeom prst="irregularSeal1">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lvl="0" algn="ctr" fontAlgn="auto">
                  <a:spcBef>
                    <a:spcPts val="0"/>
                  </a:spcBef>
                  <a:spcAft>
                    <a:spcPts val="0"/>
                  </a:spcAft>
                  <a:defRPr/>
                </a:pPr>
                <a:r>
                  <a:rPr lang="en-US" sz="1400" b="0" dirty="0">
                    <a:solidFill>
                      <a:schemeClr val="bg1"/>
                    </a:solidFill>
                    <a:latin typeface="+mj-lt"/>
                    <a:cs typeface="Arial" charset="0"/>
                  </a:rPr>
                  <a:t>Data</a:t>
                </a:r>
              </a:p>
            </p:txBody>
          </p:sp>
          <p:sp>
            <p:nvSpPr>
              <p:cNvPr id="80" name="Explosion 1 17">
                <a:extLst>
                  <a:ext uri="{FF2B5EF4-FFF2-40B4-BE49-F238E27FC236}">
                    <a16:creationId xmlns:a16="http://schemas.microsoft.com/office/drawing/2014/main" id="{06BC3BC1-F60B-4C2D-B195-6FDFF149506C}"/>
                  </a:ext>
                </a:extLst>
              </p:cNvPr>
              <p:cNvSpPr/>
              <p:nvPr/>
            </p:nvSpPr>
            <p:spPr>
              <a:xfrm>
                <a:off x="10417481" y="3404277"/>
                <a:ext cx="1012010" cy="790164"/>
              </a:xfrm>
              <a:prstGeom prst="irregularSeal1">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lvl="0" algn="ctr" fontAlgn="auto">
                  <a:spcBef>
                    <a:spcPts val="0"/>
                  </a:spcBef>
                  <a:spcAft>
                    <a:spcPts val="0"/>
                  </a:spcAft>
                  <a:defRPr/>
                </a:pPr>
                <a:r>
                  <a:rPr lang="en-US" sz="1400" b="0" dirty="0">
                    <a:solidFill>
                      <a:schemeClr val="bg1"/>
                    </a:solidFill>
                    <a:latin typeface="+mj-lt"/>
                    <a:cs typeface="Arial" charset="0"/>
                  </a:rPr>
                  <a:t>Data</a:t>
                </a:r>
                <a:endParaRPr lang="en-US" sz="1200" b="0" dirty="0">
                  <a:solidFill>
                    <a:schemeClr val="bg1"/>
                  </a:solidFill>
                  <a:latin typeface="+mj-lt"/>
                  <a:cs typeface="Arial" charset="0"/>
                </a:endParaRPr>
              </a:p>
            </p:txBody>
          </p:sp>
          <p:sp>
            <p:nvSpPr>
              <p:cNvPr id="81" name="TextBox 19">
                <a:extLst>
                  <a:ext uri="{FF2B5EF4-FFF2-40B4-BE49-F238E27FC236}">
                    <a16:creationId xmlns:a16="http://schemas.microsoft.com/office/drawing/2014/main" id="{92343DB7-268E-432E-B498-CC1C5BEF0BB6}"/>
                  </a:ext>
                </a:extLst>
              </p:cNvPr>
              <p:cNvSpPr txBox="1"/>
              <p:nvPr/>
            </p:nvSpPr>
            <p:spPr>
              <a:xfrm>
                <a:off x="9938089" y="2046770"/>
                <a:ext cx="988815"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Storage</a:t>
                </a:r>
              </a:p>
            </p:txBody>
          </p:sp>
          <p:sp>
            <p:nvSpPr>
              <p:cNvPr id="82" name="TextBox 20">
                <a:extLst>
                  <a:ext uri="{FF2B5EF4-FFF2-40B4-BE49-F238E27FC236}">
                    <a16:creationId xmlns:a16="http://schemas.microsoft.com/office/drawing/2014/main" id="{BBAB2C1C-3FAA-45DD-AF00-730AA6268088}"/>
                  </a:ext>
                </a:extLst>
              </p:cNvPr>
              <p:cNvSpPr txBox="1"/>
              <p:nvPr/>
            </p:nvSpPr>
            <p:spPr>
              <a:xfrm>
                <a:off x="10300811" y="4631683"/>
                <a:ext cx="610050" cy="338554"/>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defTabSz="914400" fontAlgn="auto">
                  <a:spcBef>
                    <a:spcPts val="0"/>
                  </a:spcBef>
                  <a:spcAft>
                    <a:spcPts val="0"/>
                  </a:spcAft>
                </a:pPr>
                <a:r>
                  <a:rPr lang="en-US" sz="1600" b="0" dirty="0">
                    <a:latin typeface="+mj-lt"/>
                    <a:cs typeface="Arial" charset="0"/>
                  </a:rPr>
                  <a:t>SQL</a:t>
                </a:r>
              </a:p>
            </p:txBody>
          </p:sp>
          <p:sp>
            <p:nvSpPr>
              <p:cNvPr id="83" name="TextBox 23">
                <a:extLst>
                  <a:ext uri="{FF2B5EF4-FFF2-40B4-BE49-F238E27FC236}">
                    <a16:creationId xmlns:a16="http://schemas.microsoft.com/office/drawing/2014/main" id="{9DC96791-72ED-41A6-B2AD-CF53B9FB20A1}"/>
                  </a:ext>
                </a:extLst>
              </p:cNvPr>
              <p:cNvSpPr txBox="1"/>
              <p:nvPr/>
            </p:nvSpPr>
            <p:spPr>
              <a:xfrm>
                <a:off x="3072503" y="3061901"/>
                <a:ext cx="1400960" cy="83099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lvl="0" algn="r" defTabSz="914400" fontAlgn="auto">
                  <a:spcBef>
                    <a:spcPts val="0"/>
                  </a:spcBef>
                  <a:spcAft>
                    <a:spcPts val="0"/>
                  </a:spcAft>
                </a:pPr>
                <a:r>
                  <a:rPr lang="en-US" sz="2400" b="0" dirty="0">
                    <a:latin typeface="+mj-lt"/>
                    <a:cs typeface="Arial" charset="0"/>
                  </a:rPr>
                  <a:t>Azure region</a:t>
                </a:r>
              </a:p>
            </p:txBody>
          </p:sp>
          <p:cxnSp>
            <p:nvCxnSpPr>
              <p:cNvPr id="84" name="Straight Arrow Connector 22">
                <a:extLst>
                  <a:ext uri="{FF2B5EF4-FFF2-40B4-BE49-F238E27FC236}">
                    <a16:creationId xmlns:a16="http://schemas.microsoft.com/office/drawing/2014/main" id="{EA7DFDE1-23D7-4C37-861B-626390DAD17D}"/>
                  </a:ext>
                </a:extLst>
              </p:cNvPr>
              <p:cNvCxnSpPr>
                <a:cxnSpLocks/>
              </p:cNvCxnSpPr>
              <p:nvPr/>
            </p:nvCxnSpPr>
            <p:spPr>
              <a:xfrm>
                <a:off x="6200854" y="4341368"/>
                <a:ext cx="4072962"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pic>
          <p:nvPicPr>
            <p:cNvPr id="22" name="Graphic 21">
              <a:extLst>
                <a:ext uri="{FF2B5EF4-FFF2-40B4-BE49-F238E27FC236}">
                  <a16:creationId xmlns:a16="http://schemas.microsoft.com/office/drawing/2014/main" id="{F0AF0C3A-38DF-40CC-87BA-79D9ACEFC3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66327" y="2926920"/>
              <a:ext cx="551163" cy="551163"/>
            </a:xfrm>
            <a:prstGeom prst="rect">
              <a:avLst/>
            </a:prstGeom>
          </p:spPr>
        </p:pic>
        <p:pic>
          <p:nvPicPr>
            <p:cNvPr id="25" name="Graphic 24">
              <a:extLst>
                <a:ext uri="{FF2B5EF4-FFF2-40B4-BE49-F238E27FC236}">
                  <a16:creationId xmlns:a16="http://schemas.microsoft.com/office/drawing/2014/main" id="{293DBFBE-50D5-48F6-9248-6F959EF162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15379" y="4446801"/>
              <a:ext cx="703564" cy="703564"/>
            </a:xfrm>
            <a:prstGeom prst="rect">
              <a:avLst/>
            </a:prstGeom>
          </p:spPr>
        </p:pic>
        <p:pic>
          <p:nvPicPr>
            <p:cNvPr id="9" name="Graphic 8">
              <a:extLst>
                <a:ext uri="{FF2B5EF4-FFF2-40B4-BE49-F238E27FC236}">
                  <a16:creationId xmlns:a16="http://schemas.microsoft.com/office/drawing/2014/main" id="{A6B79B35-A610-4BC4-88DC-CB95E4AA9E4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19314" y="2886761"/>
              <a:ext cx="812714" cy="812714"/>
            </a:xfrm>
            <a:prstGeom prst="rect">
              <a:avLst/>
            </a:prstGeom>
          </p:spPr>
        </p:pic>
      </p:grpSp>
    </p:spTree>
    <p:custDataLst>
      <p:tags r:id="rId1"/>
    </p:custDataLst>
    <p:extLst>
      <p:ext uri="{BB962C8B-B14F-4D97-AF65-F5344CB8AC3E}">
        <p14:creationId xmlns:p14="http://schemas.microsoft.com/office/powerpoint/2010/main" val="426955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1E7BF4-1E0D-458B-BBE2-151821FC0285}">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DFB1A679-778C-41C7-AADD-338607215D53}">
  <ds:schemaRefs>
    <ds:schemaRef ds:uri="http://schemas.microsoft.com/sharepoint/v3/contenttype/forms"/>
  </ds:schemaRefs>
</ds:datastoreItem>
</file>

<file path=customXml/itemProps3.xml><?xml version="1.0" encoding="utf-8"?>
<ds:datastoreItem xmlns:ds="http://schemas.openxmlformats.org/officeDocument/2006/customXml" ds:itemID="{C9FCFCA0-B401-4381-91A8-81D2B1D0B7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5254</Words>
  <Application>Microsoft Office PowerPoint</Application>
  <PresentationFormat>Widescreen</PresentationFormat>
  <Paragraphs>392</Paragraphs>
  <Slides>28</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13: Integrate caching and content delivery within solutions</vt:lpstr>
      <vt:lpstr>Topics</vt:lpstr>
      <vt:lpstr>Lesson 01: Azure Cache for Redis</vt:lpstr>
      <vt:lpstr>Redis</vt:lpstr>
      <vt:lpstr>Redis data types</vt:lpstr>
      <vt:lpstr>Example key schema</vt:lpstr>
      <vt:lpstr>Redis operations</vt:lpstr>
      <vt:lpstr>Azure Cache for Redis</vt:lpstr>
      <vt:lpstr>Azure Cache for Redis usage</vt:lpstr>
      <vt:lpstr>Configuration</vt:lpstr>
      <vt:lpstr>Accessing a Redis cache from a client</vt:lpstr>
      <vt:lpstr>Demonstration: Connecting an app to Azure Cache for Redis by using .NET</vt:lpstr>
      <vt:lpstr>Lesson 02: Develop for storage on CDNs</vt:lpstr>
      <vt:lpstr>Content delivery networks (CDNs)</vt:lpstr>
      <vt:lpstr>Improving the client experience by using a CDN</vt:lpstr>
      <vt:lpstr>CDN uses</vt:lpstr>
      <vt:lpstr>CDN uses (continued)</vt:lpstr>
      <vt:lpstr>CDN usage</vt:lpstr>
      <vt:lpstr>Azure CDN</vt:lpstr>
      <vt:lpstr>Azure CDN platform</vt:lpstr>
      <vt:lpstr>Azure CDN usage</vt:lpstr>
      <vt:lpstr>Manage Azure CDN profiles by using Azure CLI</vt:lpstr>
      <vt:lpstr>Create Azure CDN endpoints and domains by using Azure CLI</vt:lpstr>
      <vt:lpstr>Cache expiration in Azure CDN</vt:lpstr>
      <vt:lpstr>Purging and preloading assets by using Azure CLI</vt:lpstr>
      <vt:lpstr>Lab: Enhancing a web application by using the Azure Content Delivery Network</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2020-06-11T19:33:44Z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5CBA4779-9694-41A8-B6D3-9DB169960C3F</vt:lpwstr>
  </property>
  <property fmtid="{D5CDD505-2E9C-101B-9397-08002B2CF9AE}" pid="3" name="ArticulatePath">
    <vt:lpwstr>AZ-204.13</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