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5B6FE61-DCC5-481A-BA4A-90E7C114772D}" type="datetimeFigureOut">
              <a:rPr lang="en-IN" smtClean="0"/>
              <a:t>04-01-2018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11D9E31-7ADB-4A0D-B75E-CF5710AA2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04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FE61-DCC5-481A-BA4A-90E7C114772D}" type="datetimeFigureOut">
              <a:rPr lang="en-IN" smtClean="0"/>
              <a:t>04-01-2018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9E31-7ADB-4A0D-B75E-CF5710AA2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05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FE61-DCC5-481A-BA4A-90E7C114772D}" type="datetimeFigureOut">
              <a:rPr lang="en-IN" smtClean="0"/>
              <a:t>04-01-2018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9E31-7ADB-4A0D-B75E-CF5710AA2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907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FE61-DCC5-481A-BA4A-90E7C114772D}" type="datetimeFigureOut">
              <a:rPr lang="en-IN" smtClean="0"/>
              <a:t>04-01-2018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9E31-7ADB-4A0D-B75E-CF5710AA2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978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FE61-DCC5-481A-BA4A-90E7C114772D}" type="datetimeFigureOut">
              <a:rPr lang="en-IN" smtClean="0"/>
              <a:t>04-01-2018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9E31-7ADB-4A0D-B75E-CF5710AA2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86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FE61-DCC5-481A-BA4A-90E7C114772D}" type="datetimeFigureOut">
              <a:rPr lang="en-IN" smtClean="0"/>
              <a:t>04-01-2018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9E31-7ADB-4A0D-B75E-CF5710AA2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625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FE61-DCC5-481A-BA4A-90E7C114772D}" type="datetimeFigureOut">
              <a:rPr lang="en-IN" smtClean="0"/>
              <a:t>04-01-2018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9E31-7ADB-4A0D-B75E-CF5710AA2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496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5B6FE61-DCC5-481A-BA4A-90E7C114772D}" type="datetimeFigureOut">
              <a:rPr lang="en-IN" smtClean="0"/>
              <a:t>04-01-2018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9E31-7ADB-4A0D-B75E-CF5710AA2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916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5B6FE61-DCC5-481A-BA4A-90E7C114772D}" type="datetimeFigureOut">
              <a:rPr lang="en-IN" smtClean="0"/>
              <a:t>04-01-2018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9E31-7ADB-4A0D-B75E-CF5710AA2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9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FE61-DCC5-481A-BA4A-90E7C114772D}" type="datetimeFigureOut">
              <a:rPr lang="en-IN" smtClean="0"/>
              <a:t>04-01-2018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9E31-7ADB-4A0D-B75E-CF5710AA2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93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FE61-DCC5-481A-BA4A-90E7C114772D}" type="datetimeFigureOut">
              <a:rPr lang="en-IN" smtClean="0"/>
              <a:t>04-01-2018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9E31-7ADB-4A0D-B75E-CF5710AA2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47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FE61-DCC5-481A-BA4A-90E7C114772D}" type="datetimeFigureOut">
              <a:rPr lang="en-IN" smtClean="0"/>
              <a:t>04-01-2018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9E31-7ADB-4A0D-B75E-CF5710AA2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0473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FE61-DCC5-481A-BA4A-90E7C114772D}" type="datetimeFigureOut">
              <a:rPr lang="en-IN" smtClean="0"/>
              <a:t>04-01-2018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9E31-7ADB-4A0D-B75E-CF5710AA2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6775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FE61-DCC5-481A-BA4A-90E7C114772D}" type="datetimeFigureOut">
              <a:rPr lang="en-IN" smtClean="0"/>
              <a:t>04-01-2018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9E31-7ADB-4A0D-B75E-CF5710AA2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44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FE61-DCC5-481A-BA4A-90E7C114772D}" type="datetimeFigureOut">
              <a:rPr lang="en-IN" smtClean="0"/>
              <a:t>04-01-2018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9E31-7ADB-4A0D-B75E-CF5710AA2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53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FE61-DCC5-481A-BA4A-90E7C114772D}" type="datetimeFigureOut">
              <a:rPr lang="en-IN" smtClean="0"/>
              <a:t>04-01-2018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9E31-7ADB-4A0D-B75E-CF5710AA2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091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FE61-DCC5-481A-BA4A-90E7C114772D}" type="datetimeFigureOut">
              <a:rPr lang="en-IN" smtClean="0"/>
              <a:t>04-01-2018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9E31-7ADB-4A0D-B75E-CF5710AA2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61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5B6FE61-DCC5-481A-BA4A-90E7C114772D}" type="datetimeFigureOut">
              <a:rPr lang="en-IN" smtClean="0"/>
              <a:t>04-01-2018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11D9E31-7ADB-4A0D-B75E-CF5710AA2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47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4400" b="1" dirty="0"/>
              <a:t>POST MERGER ANALYSIS OF CUSTOMER SATISFACTION AND LOYALTY – A STUDY ON RECENT MERGER OF ASSOCIATE BANKS OF A POPULAR BANK WITH ITSELF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b="1" dirty="0"/>
              <a:t>Guide : Dr . A. </a:t>
            </a:r>
            <a:r>
              <a:rPr lang="en-IN" b="1" dirty="0" err="1"/>
              <a:t>thiruchelvi</a:t>
            </a:r>
            <a:r>
              <a:rPr lang="en-IN" b="1" dirty="0"/>
              <a:t>., </a:t>
            </a:r>
            <a:r>
              <a:rPr lang="en-IN" b="1" dirty="0" err="1"/>
              <a:t>asst</a:t>
            </a:r>
            <a:r>
              <a:rPr lang="en-IN" b="1" dirty="0"/>
              <a:t> professor</a:t>
            </a:r>
          </a:p>
          <a:p>
            <a:pPr algn="ctr"/>
            <a:r>
              <a:rPr lang="en-IN" b="1" dirty="0"/>
              <a:t>- ADHITHYAN V (2016201002)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256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satisfied customer remains loyal and spreads positive word of mouth. </a:t>
            </a:r>
          </a:p>
          <a:p>
            <a:r>
              <a:rPr lang="en-IN" dirty="0"/>
              <a:t>Mergers and acquisitions often focus on financial aspects but rarely consider the customer facet of mergers. Studies show that 2/3 </a:t>
            </a:r>
            <a:r>
              <a:rPr lang="en-IN" dirty="0" err="1"/>
              <a:t>rd</a:t>
            </a:r>
            <a:r>
              <a:rPr lang="en-IN" dirty="0"/>
              <a:t> of mergers fail due to dissatisfied customers.</a:t>
            </a:r>
          </a:p>
          <a:p>
            <a:r>
              <a:rPr lang="en-IN" dirty="0"/>
              <a:t>A dissatisfied customer also switches the brand.</a:t>
            </a:r>
          </a:p>
          <a:p>
            <a:r>
              <a:rPr lang="en-IN" dirty="0"/>
              <a:t>This study aims to find out loyalty and customer satisfaction post merger of associates of SBI with itself considering such as demographics etc.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811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NEED FOR THE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Most of the merger effectiveness are assessed based on financial performance, synergy </a:t>
            </a:r>
          </a:p>
          <a:p>
            <a:r>
              <a:rPr lang="en-IN" dirty="0"/>
              <a:t>Rarely the studies assess the effectiveness of merger from customer perspective.</a:t>
            </a:r>
          </a:p>
          <a:p>
            <a:r>
              <a:rPr lang="en-IN" dirty="0"/>
              <a:t>This study is important to find out level of service changes offered by</a:t>
            </a:r>
            <a:br>
              <a:rPr lang="en-IN" dirty="0"/>
            </a:br>
            <a:r>
              <a:rPr lang="en-IN" dirty="0"/>
              <a:t>bank post merger and their impact on customer satisfaction and loyalty post merger due to service changes and psychological breach of contract.</a:t>
            </a:r>
          </a:p>
          <a:p>
            <a:pPr lvl="1"/>
            <a:r>
              <a:rPr lang="en-IN" i="1" dirty="0"/>
              <a:t>A. psychological contract breach </a:t>
            </a:r>
            <a:r>
              <a:rPr lang="en-IN" dirty="0"/>
              <a:t>refers to subjective perception that</a:t>
            </a:r>
            <a:br>
              <a:rPr lang="en-IN" dirty="0"/>
            </a:br>
            <a:r>
              <a:rPr lang="en-IN" dirty="0"/>
              <a:t>other party has failed to adequately </a:t>
            </a:r>
            <a:r>
              <a:rPr lang="en-IN" dirty="0" err="1"/>
              <a:t>fulfill</a:t>
            </a:r>
            <a:r>
              <a:rPr lang="en-IN" dirty="0"/>
              <a:t> promised obligations </a:t>
            </a:r>
            <a:br>
              <a:rPr lang="en-IN" dirty="0"/>
            </a:br>
            <a:endParaRPr lang="en-IN" dirty="0"/>
          </a:p>
          <a:p>
            <a:r>
              <a:rPr lang="en-IN" dirty="0"/>
              <a:t>This study will also be useful to assess the effectiveness of merger from customer point of view.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991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PRIMARY OBJECTIVE</a:t>
            </a:r>
          </a:p>
          <a:p>
            <a:pPr lvl="1"/>
            <a:r>
              <a:rPr lang="en-IN" dirty="0"/>
              <a:t>To find the customer satisfaction and loyalty post merger. </a:t>
            </a:r>
          </a:p>
          <a:p>
            <a:r>
              <a:rPr lang="en-IN" b="1" dirty="0"/>
              <a:t>SECONDARY OBJECTIVE</a:t>
            </a:r>
          </a:p>
          <a:p>
            <a:pPr lvl="1"/>
            <a:r>
              <a:rPr lang="en-IN" dirty="0"/>
              <a:t>To study about change resistance.</a:t>
            </a:r>
          </a:p>
          <a:p>
            <a:pPr lvl="1"/>
            <a:r>
              <a:rPr lang="en-IN" dirty="0"/>
              <a:t>To find out various issues faced by customer post merger.</a:t>
            </a:r>
          </a:p>
          <a:p>
            <a:pPr lvl="1"/>
            <a:r>
              <a:rPr lang="en-IN" dirty="0"/>
              <a:t>To find out benefits of mergers from customer perspective.</a:t>
            </a:r>
          </a:p>
        </p:txBody>
      </p:sp>
    </p:spTree>
    <p:extLst>
      <p:ext uri="{BB962C8B-B14F-4D97-AF65-F5344CB8AC3E}">
        <p14:creationId xmlns:p14="http://schemas.microsoft.com/office/powerpoint/2010/main" val="287102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 OF THE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associate banks of State Bank of India (SBI) </a:t>
            </a:r>
          </a:p>
          <a:p>
            <a:pPr lvl="1"/>
            <a:r>
              <a:rPr lang="en-IN" dirty="0"/>
              <a:t>State Bank of Bikaner and Jaipur (SBBJ),</a:t>
            </a:r>
          </a:p>
          <a:p>
            <a:pPr lvl="1"/>
            <a:r>
              <a:rPr lang="en-IN" dirty="0"/>
              <a:t>State Bank of Mysore (SBM), </a:t>
            </a:r>
          </a:p>
          <a:p>
            <a:pPr lvl="1"/>
            <a:r>
              <a:rPr lang="en-IN" dirty="0"/>
              <a:t>State Bank of Travancore (SBT),</a:t>
            </a:r>
          </a:p>
          <a:p>
            <a:pPr lvl="1"/>
            <a:r>
              <a:rPr lang="en-IN" dirty="0"/>
              <a:t> State Bank of Hyderabad (SBH)</a:t>
            </a:r>
          </a:p>
          <a:p>
            <a:pPr lvl="1"/>
            <a:r>
              <a:rPr lang="en-IN" dirty="0"/>
              <a:t>State Bank of Patiala (SBP)</a:t>
            </a:r>
          </a:p>
          <a:p>
            <a:r>
              <a:rPr lang="en-IN" dirty="0"/>
              <a:t>Thought the above banks were merged with SBI, this study </a:t>
            </a:r>
            <a:r>
              <a:rPr lang="en-IN" b="1" dirty="0"/>
              <a:t>does not cover SBBJ and SBP.</a:t>
            </a:r>
          </a:p>
          <a:p>
            <a:r>
              <a:rPr lang="en-IN" dirty="0"/>
              <a:t>The remaining associate banks located in </a:t>
            </a:r>
            <a:r>
              <a:rPr lang="en-IN" dirty="0" err="1"/>
              <a:t>Pollachi</a:t>
            </a:r>
            <a:r>
              <a:rPr lang="en-IN" dirty="0"/>
              <a:t>, Salem and Chennai will be included in the study. </a:t>
            </a:r>
          </a:p>
        </p:txBody>
      </p:sp>
    </p:spTree>
    <p:extLst>
      <p:ext uri="{BB962C8B-B14F-4D97-AF65-F5344CB8AC3E}">
        <p14:creationId xmlns:p14="http://schemas.microsoft.com/office/powerpoint/2010/main" val="366906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RESEARCH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2201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Psychological breach of contract</a:t>
            </a:r>
          </a:p>
          <a:p>
            <a:pPr lvl="1"/>
            <a:r>
              <a:rPr lang="en-IN" dirty="0"/>
              <a:t>Delay and difficulty in bank operation</a:t>
            </a:r>
          </a:p>
          <a:p>
            <a:pPr lvl="1"/>
            <a:r>
              <a:rPr lang="en-IN" dirty="0"/>
              <a:t>Difficulty in commuting</a:t>
            </a:r>
          </a:p>
          <a:p>
            <a:pPr lvl="1"/>
            <a:r>
              <a:rPr lang="en-IN" dirty="0"/>
              <a:t>Difficulty in getting information</a:t>
            </a:r>
          </a:p>
          <a:p>
            <a:pPr lvl="1"/>
            <a:r>
              <a:rPr lang="en-IN" dirty="0"/>
              <a:t>Loss of personal care / identity</a:t>
            </a:r>
          </a:p>
          <a:p>
            <a:r>
              <a:rPr lang="en-IN" dirty="0"/>
              <a:t>Customer satisfaction</a:t>
            </a:r>
          </a:p>
          <a:p>
            <a:pPr lvl="1"/>
            <a:r>
              <a:rPr lang="en-IN" dirty="0"/>
              <a:t>Continuous use</a:t>
            </a:r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729945" y="2990335"/>
            <a:ext cx="200179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Psychological breach of contract</a:t>
            </a:r>
          </a:p>
        </p:txBody>
      </p:sp>
      <p:sp>
        <p:nvSpPr>
          <p:cNvPr id="5" name="Rectangle 4"/>
          <p:cNvSpPr/>
          <p:nvPr/>
        </p:nvSpPr>
        <p:spPr>
          <a:xfrm>
            <a:off x="4953237" y="2990335"/>
            <a:ext cx="19029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Customer satisfaction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4223" y="2953265"/>
            <a:ext cx="1779373" cy="10132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loyalty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53486" y="3459892"/>
            <a:ext cx="1099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6856177" y="3447535"/>
            <a:ext cx="918046" cy="1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280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Psychological breach of contract has negative impact on customer satisfaction.</a:t>
            </a:r>
          </a:p>
          <a:p>
            <a:r>
              <a:rPr lang="en-IN" dirty="0"/>
              <a:t>Customer satisfaction has positive impact on customer loyalty.</a:t>
            </a:r>
          </a:p>
        </p:txBody>
      </p:sp>
    </p:spTree>
    <p:extLst>
      <p:ext uri="{BB962C8B-B14F-4D97-AF65-F5344CB8AC3E}">
        <p14:creationId xmlns:p14="http://schemas.microsoft.com/office/powerpoint/2010/main" val="1328037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Trust and satisfaction increases customers intention to reuse the product. Psychological contract violation affects customer satisfaction and their intention to use the product. (</a:t>
            </a:r>
            <a:r>
              <a:rPr lang="en-IN" i="1" dirty="0"/>
              <a:t>Psychological contract violation and customer intention to reuse online retailers - </a:t>
            </a:r>
            <a:r>
              <a:rPr lang="en-IN" i="1" dirty="0" err="1"/>
              <a:t>Neeru</a:t>
            </a:r>
            <a:r>
              <a:rPr lang="en-IN" i="1" dirty="0"/>
              <a:t> Malhotra a, Sunil </a:t>
            </a:r>
            <a:r>
              <a:rPr lang="en-IN" i="1" dirty="0" err="1"/>
              <a:t>Sahadev</a:t>
            </a:r>
            <a:r>
              <a:rPr lang="en-IN" i="1" dirty="0"/>
              <a:t> b, </a:t>
            </a:r>
            <a:r>
              <a:rPr lang="en-IN" i="1" dirty="0" err="1"/>
              <a:t>Keyoor</a:t>
            </a:r>
            <a:r>
              <a:rPr lang="en-IN" i="1" dirty="0"/>
              <a:t> </a:t>
            </a:r>
            <a:r>
              <a:rPr lang="en-IN" i="1" dirty="0" err="1"/>
              <a:t>Purani</a:t>
            </a:r>
            <a:r>
              <a:rPr lang="en-IN" i="1" dirty="0"/>
              <a:t> ., 2017</a:t>
            </a:r>
            <a:r>
              <a:rPr lang="en-IN" dirty="0"/>
              <a:t>)</a:t>
            </a:r>
          </a:p>
          <a:p>
            <a:r>
              <a:rPr lang="en-IN" dirty="0"/>
              <a:t>Customer often compare the pre and post merger service changes. Nostalgia plays an important role in this. (</a:t>
            </a:r>
            <a:r>
              <a:rPr lang="en-IN" i="1" dirty="0"/>
              <a:t>Effect of nostalgia on customer loyalty to Brand Post-merger / </a:t>
            </a:r>
            <a:r>
              <a:rPr lang="en-IN" i="1" dirty="0" err="1"/>
              <a:t>acquistions</a:t>
            </a:r>
            <a:r>
              <a:rPr lang="en-IN" i="1" dirty="0"/>
              <a:t> – Ana Carolina Toledo, </a:t>
            </a:r>
            <a:r>
              <a:rPr lang="en-IN" i="1" dirty="0" err="1"/>
              <a:t>Evandro</a:t>
            </a:r>
            <a:r>
              <a:rPr lang="en-IN" i="1" dirty="0"/>
              <a:t> Luiz Lopes., 2016</a:t>
            </a:r>
            <a:r>
              <a:rPr lang="en-IN" dirty="0"/>
              <a:t>)</a:t>
            </a:r>
          </a:p>
          <a:p>
            <a:r>
              <a:rPr lang="en-IN" dirty="0"/>
              <a:t>Various factors like satisfaction, trustworthiness, image and relationship) affect customer loyalty and firms should maintain them at any cost – ( </a:t>
            </a:r>
            <a:r>
              <a:rPr lang="en-IN" i="1" dirty="0"/>
              <a:t>Affecting customer loyalty: Do different factors have various influences in different loyalty levels – Andres </a:t>
            </a:r>
            <a:r>
              <a:rPr lang="en-IN" i="1" dirty="0" err="1"/>
              <a:t>kussik</a:t>
            </a:r>
            <a:r>
              <a:rPr lang="en-IN" i="1" dirty="0"/>
              <a:t>  - 2007)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668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RESEARCH GAP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study has not been done before. </a:t>
            </a:r>
          </a:p>
          <a:p>
            <a:r>
              <a:rPr lang="en-IN" dirty="0"/>
              <a:t>This is the first such attempt to assess merger effectiveness from customer point of view.</a:t>
            </a:r>
          </a:p>
          <a:p>
            <a:r>
              <a:rPr lang="en-IN" dirty="0"/>
              <a:t>Psychological breach of contract in banking sector from customer perspective have not been studied before.  Studies on this topic has been done on </a:t>
            </a:r>
            <a:r>
              <a:rPr lang="en-IN" dirty="0" err="1"/>
              <a:t>eCommerce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1230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211</TotalTime>
  <Words>535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POST MERGER ANALYSIS OF CUSTOMER SATISFACTION AND LOYALTY – A STUDY ON RECENT MERGER OF ASSOCIATE BANKS OF A POPULAR BANK WITH ITSELF</vt:lpstr>
      <vt:lpstr>PROBLEM STATEMENT</vt:lpstr>
      <vt:lpstr>NEED FOR THE STUDY</vt:lpstr>
      <vt:lpstr>OBJECTIVES</vt:lpstr>
      <vt:lpstr>SCOPE OF THE STUDY</vt:lpstr>
      <vt:lpstr>RESEARCH MODEL</vt:lpstr>
      <vt:lpstr>Hypotheses</vt:lpstr>
      <vt:lpstr>LITERATURE REVIEW</vt:lpstr>
      <vt:lpstr>RESEARCH GAP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MERGER ANALYSIS OF CUSTOMER SATISFACTION AND LOYALTY – A STUDY ON RECENT MERGER OF ASSOCIATE BANKS OF A POPULAR BANK WITH ITSELF</dc:title>
  <dc:creator>Adhithyan Vijayakumar</dc:creator>
  <cp:lastModifiedBy>Adhithyan Vijayakumar</cp:lastModifiedBy>
  <cp:revision>24</cp:revision>
  <dcterms:created xsi:type="dcterms:W3CDTF">2018-01-04T09:04:00Z</dcterms:created>
  <dcterms:modified xsi:type="dcterms:W3CDTF">2018-01-04T12:35:30Z</dcterms:modified>
</cp:coreProperties>
</file>