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8" r:id="rId4"/>
    <p:sldId id="257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BDFD800-472A-4664-90D4-36D37A70DB86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4101DEE-D44A-4454-A7EF-93E45AAF62C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457200"/>
            <a:ext cx="5105400" cy="2944368"/>
          </a:xfrm>
        </p:spPr>
        <p:txBody>
          <a:bodyPr>
            <a:normAutofit/>
          </a:bodyPr>
          <a:lstStyle/>
          <a:p>
            <a:r>
              <a:rPr lang="en-US" sz="2800" dirty="0"/>
              <a:t>POST MERGER ANALYSIS OF CUSTOMER SATISFACTION AND LOYALTY – A STUDY ON RECENT MERGER OF ASSOCIATE BANKS OF SBI WITH ITSLEF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Adhithyan</a:t>
            </a:r>
            <a:r>
              <a:rPr lang="en-US" dirty="0"/>
              <a:t> 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 – Psychological contract violation (PCV) has negative impact on customer satisfaction.</a:t>
            </a:r>
          </a:p>
          <a:p>
            <a:r>
              <a:rPr lang="en-US" dirty="0"/>
              <a:t>H2 – Customer satisfaction has positive impact on customer loyalty.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495800"/>
            <a:ext cx="6495238" cy="980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Cronbach’s</a:t>
            </a:r>
            <a:r>
              <a:rPr lang="en-US" dirty="0"/>
              <a:t> Alpha is used here to test reliability of scales used. Preliminary data analysis involves testing correlation among variables to explore hypothesized relationships. </a:t>
            </a:r>
          </a:p>
          <a:p>
            <a:r>
              <a:rPr lang="en-US" dirty="0"/>
              <a:t>Survey method is used to collect data and random sampling was followed.</a:t>
            </a:r>
          </a:p>
          <a:p>
            <a:r>
              <a:rPr lang="en-US" dirty="0"/>
              <a:t> Customers of State Bank of India (SBI), State Bank of Travancore (SBT), State Bank of Mysore (SBM), and state Bank of Hyderabad (SBH) participated in the survey. </a:t>
            </a:r>
          </a:p>
          <a:p>
            <a:r>
              <a:rPr lang="en-US" dirty="0"/>
              <a:t>The questionnaires were given to willing customers and doubts were clarified while answering the questionnaire.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questionnaire consists of 27 questions and 8 standard scales were used.</a:t>
            </a:r>
          </a:p>
          <a:p>
            <a:r>
              <a:rPr lang="en-US" b="1" dirty="0"/>
              <a:t>PCV</a:t>
            </a:r>
            <a:r>
              <a:rPr lang="en-US" dirty="0"/>
              <a:t> was measured using </a:t>
            </a:r>
          </a:p>
          <a:p>
            <a:pPr lvl="1"/>
            <a:r>
              <a:rPr lang="en-US" dirty="0" err="1"/>
              <a:t>Psycones</a:t>
            </a:r>
            <a:r>
              <a:rPr lang="en-US" dirty="0"/>
              <a:t> (2005) – 5 point scale </a:t>
            </a:r>
          </a:p>
          <a:p>
            <a:r>
              <a:rPr lang="en-US" b="1" dirty="0"/>
              <a:t>Service performance </a:t>
            </a:r>
            <a:r>
              <a:rPr lang="en-US" dirty="0"/>
              <a:t>was measured using</a:t>
            </a:r>
          </a:p>
          <a:p>
            <a:pPr lvl="1"/>
            <a:r>
              <a:rPr lang="en-US" dirty="0"/>
              <a:t>Cronin, Brady, Thomas, </a:t>
            </a:r>
            <a:r>
              <a:rPr lang="en-US" dirty="0" err="1"/>
              <a:t>Hult</a:t>
            </a:r>
            <a:r>
              <a:rPr lang="en-US" dirty="0"/>
              <a:t> (2000) – 5 point scale </a:t>
            </a:r>
          </a:p>
          <a:p>
            <a:r>
              <a:rPr lang="en-US" b="1" dirty="0"/>
              <a:t>Customer satisfaction </a:t>
            </a:r>
            <a:r>
              <a:rPr lang="en-US" dirty="0"/>
              <a:t>was measured using  </a:t>
            </a:r>
          </a:p>
          <a:p>
            <a:pPr lvl="1"/>
            <a:r>
              <a:rPr lang="en-US" dirty="0" err="1"/>
              <a:t>Angelova</a:t>
            </a:r>
            <a:r>
              <a:rPr lang="en-US" dirty="0"/>
              <a:t> &amp; </a:t>
            </a:r>
            <a:r>
              <a:rPr lang="en-US" dirty="0" err="1"/>
              <a:t>Zekiri</a:t>
            </a:r>
            <a:r>
              <a:rPr lang="en-US" dirty="0"/>
              <a:t> (2011) - 5 point scale. </a:t>
            </a:r>
          </a:p>
          <a:p>
            <a:pPr lvl="1"/>
            <a:r>
              <a:rPr lang="en-US" dirty="0"/>
              <a:t>Cronin, Brady, Thomas, </a:t>
            </a:r>
            <a:r>
              <a:rPr lang="en-US" dirty="0" err="1"/>
              <a:t>Hult</a:t>
            </a:r>
            <a:r>
              <a:rPr lang="en-US" dirty="0"/>
              <a:t> (2000) – 5 point scale </a:t>
            </a:r>
          </a:p>
          <a:p>
            <a:r>
              <a:rPr lang="en-US" b="1" dirty="0"/>
              <a:t>Customer loyalty </a:t>
            </a:r>
            <a:r>
              <a:rPr lang="en-US" dirty="0"/>
              <a:t>was measured using </a:t>
            </a:r>
          </a:p>
          <a:p>
            <a:pPr lvl="1"/>
            <a:r>
              <a:rPr lang="en-US" dirty="0"/>
              <a:t>o Danaher &amp; </a:t>
            </a:r>
            <a:r>
              <a:rPr lang="en-US" dirty="0" err="1"/>
              <a:t>Haddrell</a:t>
            </a:r>
            <a:r>
              <a:rPr lang="en-US" dirty="0"/>
              <a:t> (1996) – 4 point scale </a:t>
            </a:r>
          </a:p>
          <a:p>
            <a:pPr lvl="1"/>
            <a:r>
              <a:rPr lang="en-US" dirty="0" err="1"/>
              <a:t>Angelova</a:t>
            </a:r>
            <a:r>
              <a:rPr lang="en-US" dirty="0"/>
              <a:t> &amp; </a:t>
            </a:r>
            <a:r>
              <a:rPr lang="en-US" dirty="0" err="1"/>
              <a:t>Zekiri</a:t>
            </a:r>
            <a:r>
              <a:rPr lang="en-US" dirty="0"/>
              <a:t> (2011) – 5 point scale.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table, all values are greater than 0.7, so our scales are reliable.</a:t>
            </a:r>
          </a:p>
          <a:p>
            <a:r>
              <a:rPr lang="en-US" dirty="0"/>
              <a:t>Total of  32 responses were used in calculating the </a:t>
            </a:r>
            <a:r>
              <a:rPr lang="en-US" dirty="0" err="1"/>
              <a:t>reliablity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947160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604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Cronbach’s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04">
                <a:tc>
                  <a:txBody>
                    <a:bodyPr/>
                    <a:lstStyle/>
                    <a:p>
                      <a:r>
                        <a:rPr lang="en-US" dirty="0"/>
                        <a:t>PCV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95">
                <a:tc>
                  <a:txBody>
                    <a:bodyPr/>
                    <a:lstStyle/>
                    <a:p>
                      <a:r>
                        <a:rPr lang="en-US" dirty="0"/>
                        <a:t>Service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95">
                <a:tc>
                  <a:txBody>
                    <a:bodyPr/>
                    <a:lstStyle/>
                    <a:p>
                      <a:r>
                        <a:rPr lang="en-US" dirty="0"/>
                        <a:t>Customer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604">
                <a:tc>
                  <a:txBody>
                    <a:bodyPr/>
                    <a:lstStyle/>
                    <a:p>
                      <a:r>
                        <a:rPr lang="en-US" dirty="0"/>
                        <a:t>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survey was carried out in the premises of SBI and SBT (</a:t>
            </a:r>
            <a:r>
              <a:rPr lang="en-US" dirty="0" err="1"/>
              <a:t>pollachi</a:t>
            </a:r>
            <a:r>
              <a:rPr lang="en-US" dirty="0"/>
              <a:t>). In addition online survey was also conducted and the responses obtained was from places like Chennai, </a:t>
            </a:r>
            <a:r>
              <a:rPr lang="en-US" dirty="0" err="1"/>
              <a:t>Jaipur</a:t>
            </a:r>
            <a:r>
              <a:rPr lang="en-US" dirty="0"/>
              <a:t>, </a:t>
            </a:r>
            <a:r>
              <a:rPr lang="en-US" dirty="0" err="1"/>
              <a:t>Trichy</a:t>
            </a:r>
            <a:r>
              <a:rPr lang="en-US" dirty="0"/>
              <a:t> and Bangalore.</a:t>
            </a:r>
          </a:p>
          <a:p>
            <a:r>
              <a:rPr lang="en-US" dirty="0"/>
              <a:t>Majority of participants were male. So survey has gender bias.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</TotalTime>
  <Words>346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Verdana</vt:lpstr>
      <vt:lpstr>Wingdings 2</vt:lpstr>
      <vt:lpstr>Solstice</vt:lpstr>
      <vt:lpstr>POST MERGER ANALYSIS OF CUSTOMER SATISFACTION AND LOYALTY – A STUDY ON RECENT MERGER OF ASSOCIATE BANKS OF SBI WITH ITSLEF</vt:lpstr>
      <vt:lpstr>PROPOSED MODEL</vt:lpstr>
      <vt:lpstr>METHODOLOGY</vt:lpstr>
      <vt:lpstr>INSTRUMENT</vt:lpstr>
      <vt:lpstr>PILOT TESTING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MERGER ANALYSIS OF CUSTOMER SATISFACTION AND LOYALTY – A STUDY ON RECENT MERGER OF ASSOCIATE BANKS OF SBI WITH ITSLEF</dc:title>
  <dc:creator>user</dc:creator>
  <cp:lastModifiedBy>Adhithyan Vijayakumar</cp:lastModifiedBy>
  <cp:revision>6</cp:revision>
  <dcterms:created xsi:type="dcterms:W3CDTF">2018-02-21T23:35:09Z</dcterms:created>
  <dcterms:modified xsi:type="dcterms:W3CDTF">2018-02-22T06:09:21Z</dcterms:modified>
</cp:coreProperties>
</file>