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6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1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0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0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663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57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72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AD75-39BB-4686-B4CF-63E5B92E8466}" type="datetimeFigureOut">
              <a:rPr lang="en-IN" smtClean="0"/>
              <a:t>15-04-2018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DFCD-9C3E-47C4-82CA-B85845C0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POST MERGER ANALYSIS OF CUSTOMER SATISFACTION AND LOYALTY – A STUDY ON RECENT MERGER OF ASSOCIATE BANKS OF SBI  WITH ITSELF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-ADHITHYAN V (2016201002)</a:t>
            </a:r>
          </a:p>
        </p:txBody>
      </p:sp>
    </p:spTree>
    <p:extLst>
      <p:ext uri="{BB962C8B-B14F-4D97-AF65-F5344CB8AC3E}">
        <p14:creationId xmlns:p14="http://schemas.microsoft.com/office/powerpoint/2010/main" val="93831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1752715-D0DA-4D34-B400-AF7C9F0ACF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8C8B309-79B6-4B51-8ED1-D1466A6C9BE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1B79267-F76A-4F76-90C0-4A74F88E9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445207-0BC9-4D48-8FC7-C16E9B1C37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8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A332A5-BA16-4DE3-82C5-22B2214C2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937503"/>
            <a:ext cx="5966465" cy="2326814"/>
          </a:xfrm>
          <a:prstGeom prst="rect">
            <a:avLst/>
          </a:prstGeom>
          <a:ln w="12700">
            <a:noFill/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243068"/>
            <a:ext cx="5973588" cy="1715684"/>
          </a:xfrm>
          <a:prstGeom prst="rect">
            <a:avLst/>
          </a:prstGeom>
          <a:ln w="12700">
            <a:noFill/>
          </a:ln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F47AB70-A01A-4FBE-B56A-E0F84A7A50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1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MODEL FIT </a:t>
            </a:r>
            <a:r>
              <a:rPr lang="en-US" sz="3700"/>
              <a:t>– H2</a:t>
            </a: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113304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752715-D0DA-4D34-B400-AF7C9F0ACF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C8B309-79B6-4B51-8ED1-D1466A6C9BE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B79267-F76A-4F76-90C0-4A74F88E9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445207-0BC9-4D48-8FC7-C16E9B1C37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DA332A5-BA16-4DE3-82C5-22B2214C2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1041493"/>
            <a:ext cx="5966465" cy="2118833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236150"/>
            <a:ext cx="5973588" cy="1729519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F47AB70-A01A-4FBE-B56A-E0F84A7A50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MODEL FIT </a:t>
            </a:r>
            <a:r>
              <a:rPr lang="en-US" sz="3700"/>
              <a:t>– H3</a:t>
            </a: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42339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PCV and customer satisfaction are negatively correlated. This indicates as customer perceives more PCV, his</a:t>
            </a:r>
            <a:br>
              <a:rPr lang="en-IN" dirty="0"/>
            </a:br>
            <a:r>
              <a:rPr lang="en-IN" dirty="0"/>
              <a:t>satisfaction gets affected.</a:t>
            </a:r>
          </a:p>
          <a:p>
            <a:r>
              <a:rPr lang="en-IN" dirty="0"/>
              <a:t>Service performance is negatively correlated with overall service. This indicates overall service doesn’t depend on</a:t>
            </a:r>
            <a:br>
              <a:rPr lang="en-IN" dirty="0"/>
            </a:br>
            <a:r>
              <a:rPr lang="en-IN" dirty="0"/>
              <a:t>service performance.</a:t>
            </a:r>
          </a:p>
          <a:p>
            <a:r>
              <a:rPr lang="en-IN" dirty="0"/>
              <a:t>Overall service has a correlation with customer satisfaction. As overall service increases, customer satisfaction tends to increase.</a:t>
            </a:r>
          </a:p>
          <a:p>
            <a:r>
              <a:rPr lang="en-IN" dirty="0"/>
              <a:t>Customer satisfaction and loyalty are </a:t>
            </a:r>
            <a:r>
              <a:rPr lang="en-IN" dirty="0" err="1"/>
              <a:t>postively</a:t>
            </a:r>
            <a:r>
              <a:rPr lang="en-IN" dirty="0"/>
              <a:t> correlated. This indicates a satisfied customer will be more loyal to</a:t>
            </a:r>
            <a:br>
              <a:rPr lang="en-IN" dirty="0"/>
            </a:br>
            <a:r>
              <a:rPr lang="en-IN" dirty="0"/>
              <a:t>the bank and spreads word of mouth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63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squared value for HO is 0.407 at 95% significance level.</a:t>
            </a:r>
          </a:p>
          <a:p>
            <a:r>
              <a:rPr lang="en-IN" dirty="0"/>
              <a:t>R squared value for H1 is 0.554 at 95% significance level.</a:t>
            </a:r>
          </a:p>
          <a:p>
            <a:r>
              <a:rPr lang="en-IN" dirty="0"/>
              <a:t>R squared value for H2 is 0.9 at 95% significance level</a:t>
            </a:r>
          </a:p>
          <a:p>
            <a:r>
              <a:rPr lang="en-IN" i="1" dirty="0"/>
              <a:t> </a:t>
            </a:r>
            <a:r>
              <a:rPr lang="en-IN" dirty="0"/>
              <a:t>R squared value for H3 is 0.157 at 95% significance level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7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6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6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502C74-5431-489C-B80C-2664E84590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134B5E-4174-4CD7-A7B7-D3713F835E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C6B5718-5BE5-4119-BBD7-1D15F3DE08B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F8BC3B5-3314-42F8-BEA4-3E28C50BFF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C7063B0-2FAC-4FF2-AD0E-2AFF7E5B78F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C624F3E-EB8D-48A3-ADCC-074C2EF9A75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C4A1D40-8D35-47AF-9E0A-3F979BCCEBA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CE9F603-5E83-40D8-9E55-89EAACF5552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22FEAC-3F81-4F7A-B72B-0BE9A52C568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83FE699-A293-4E08-B065-EA33A2B3BD1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0AA497A-A75D-428C-9D83-DA1E609ACF1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F98FA28-B83B-45F4-A58E-A0B7C565B22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FB51381-ABD5-4D0C-BC2D-F8F24D5B1AF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785169A-878D-48A7-A9D6-D84A046B1E0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0ACCB3C-07CE-46E6-9EC1-1255D8036E4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41B44FD-A25C-440D-A07F-258E6C90F4E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D69F7CD-D448-4527-B012-CD2BD58674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964E4F6-453F-449B-AB47-06D573562D2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68C9137-CEE2-49C8-A17B-C036AFEC62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E46FF1-996A-4249-8535-8CF2C2F2FB5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3AF40C3-FA30-4AAC-8CF0-231119D2F59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9605299-EA9C-49E1-A0DD-C67ABCCCA22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CF928EB-F2DC-4D02-ABD2-13B58B5ABE7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A07751-D94C-4FEE-83A4-CD46E73778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FB9B11-02B1-458F-A21F-96952C0A11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509608E6-93FC-46EA-ADDC-384526952F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41D2CF-7FFC-4057-A778-5C48CDF9BF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8" r="-3" b="1818"/>
          <a:stretch/>
        </p:blipFill>
        <p:spPr>
          <a:xfrm>
            <a:off x="5115908" y="690880"/>
            <a:ext cx="6274561" cy="3090625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IN" dirty="0"/>
              <a:t>No of responses – 100</a:t>
            </a:r>
          </a:p>
          <a:p>
            <a:r>
              <a:rPr lang="en-IN" dirty="0"/>
              <a:t>Male – 84 (83.2 %)</a:t>
            </a:r>
          </a:p>
          <a:p>
            <a:r>
              <a:rPr lang="en-IN" dirty="0"/>
              <a:t>Female – 17 (16.8%)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47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CRONBACH’S ALPHA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742083"/>
              </p:ext>
            </p:extLst>
          </p:nvPr>
        </p:nvGraphicFramePr>
        <p:xfrm>
          <a:off x="5118100" y="1849755"/>
          <a:ext cx="62817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199846024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27219148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547190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Scale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Cronbach’s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  <a:r>
                        <a:rPr lang="en-IN" baseline="0" dirty="0"/>
                        <a:t>o of items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4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7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  <a:r>
                        <a:rPr lang="en-IN" baseline="0" dirty="0"/>
                        <a:t>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6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2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1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302875"/>
              </p:ext>
            </p:extLst>
          </p:nvPr>
        </p:nvGraphicFramePr>
        <p:xfrm>
          <a:off x="5118100" y="1555115"/>
          <a:ext cx="628173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20">
                  <a:extLst>
                    <a:ext uri="{9D8B030D-6E8A-4147-A177-3AD203B41FA5}">
                      <a16:colId xmlns:a16="http://schemas.microsoft.com/office/drawing/2014/main" val="1974716161"/>
                    </a:ext>
                  </a:extLst>
                </a:gridCol>
                <a:gridCol w="1564006">
                  <a:extLst>
                    <a:ext uri="{9D8B030D-6E8A-4147-A177-3AD203B41FA5}">
                      <a16:colId xmlns:a16="http://schemas.microsoft.com/office/drawing/2014/main" val="3189345478"/>
                    </a:ext>
                  </a:extLst>
                </a:gridCol>
                <a:gridCol w="2093913">
                  <a:extLst>
                    <a:ext uri="{9D8B030D-6E8A-4147-A177-3AD203B41FA5}">
                      <a16:colId xmlns:a16="http://schemas.microsoft.com/office/drawing/2014/main" val="583227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8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1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6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Overall</a:t>
                      </a:r>
                      <a:r>
                        <a:rPr lang="en-IN" baseline="0" dirty="0"/>
                        <a:t>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0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6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7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H0 - Psychological Contract Violation has negative influence on customer satisfaction.</a:t>
            </a:r>
          </a:p>
          <a:p>
            <a:r>
              <a:rPr lang="en-IN" i="1" dirty="0"/>
              <a:t> </a:t>
            </a:r>
            <a:r>
              <a:rPr lang="en-IN" dirty="0"/>
              <a:t>H1 - Service performance is a determinant of Overall Service</a:t>
            </a:r>
          </a:p>
          <a:p>
            <a:r>
              <a:rPr lang="en-IN" i="1" dirty="0"/>
              <a:t> </a:t>
            </a:r>
            <a:r>
              <a:rPr lang="en-IN" dirty="0"/>
              <a:t>H2 - Overall service has a positive impact on customer satisfaction</a:t>
            </a:r>
          </a:p>
          <a:p>
            <a:r>
              <a:rPr lang="en-IN" i="1" dirty="0"/>
              <a:t> </a:t>
            </a:r>
            <a:r>
              <a:rPr lang="en-IN" dirty="0"/>
              <a:t>H3 - Customer satisfaction has positive influence on customer loyalty.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8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3378" y="2743200"/>
            <a:ext cx="2540000" cy="135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Psychological contract violation (PCV)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3912" y="2743200"/>
            <a:ext cx="2720622" cy="135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satisfaction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2800" y="2743200"/>
            <a:ext cx="2652889" cy="135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loyalty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4356" y="891822"/>
            <a:ext cx="2619022" cy="108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performance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3911" y="891822"/>
            <a:ext cx="2731911" cy="1083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Overall service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37659" y="3409244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13" idx="0"/>
            <a:endCxn id="3" idx="1"/>
          </p:cNvCxnSpPr>
          <p:nvPr/>
        </p:nvCxnSpPr>
        <p:spPr>
          <a:xfrm>
            <a:off x="3860519" y="3409244"/>
            <a:ext cx="903393" cy="1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7484534" y="3420534"/>
            <a:ext cx="948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>
          <a:xfrm>
            <a:off x="3883378" y="1433689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3" idx="0"/>
          </p:cNvCxnSpPr>
          <p:nvPr/>
        </p:nvCxnSpPr>
        <p:spPr>
          <a:xfrm flipH="1">
            <a:off x="6124223" y="1975556"/>
            <a:ext cx="5644" cy="76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6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844202"/>
              </p:ext>
            </p:extLst>
          </p:nvPr>
        </p:nvGraphicFramePr>
        <p:xfrm>
          <a:off x="5118100" y="2372360"/>
          <a:ext cx="628173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0">
                  <a:extLst>
                    <a:ext uri="{9D8B030D-6E8A-4147-A177-3AD203B41FA5}">
                      <a16:colId xmlns:a16="http://schemas.microsoft.com/office/drawing/2014/main" val="1612243951"/>
                    </a:ext>
                  </a:extLst>
                </a:gridCol>
                <a:gridCol w="1625918">
                  <a:extLst>
                    <a:ext uri="{9D8B030D-6E8A-4147-A177-3AD203B41FA5}">
                      <a16:colId xmlns:a16="http://schemas.microsoft.com/office/drawing/2014/main" val="3041922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Correlation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7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PCV vs</a:t>
                      </a:r>
                      <a:r>
                        <a:rPr lang="en-IN" baseline="0" dirty="0"/>
                        <a:t> Customer Satisfaction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1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 performance vs overall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Overall service vs customer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9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Customer</a:t>
                      </a:r>
                      <a:r>
                        <a:rPr lang="en-IN" baseline="0" dirty="0"/>
                        <a:t> satisfaction vs customer loyalty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086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18100" y="3434080"/>
            <a:ext cx="628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9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752715-D0DA-4D34-B400-AF7C9F0ACF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C8B309-79B6-4B51-8ED1-D1466A6C9BE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B79267-F76A-4F76-90C0-4A74F88E9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445207-0BC9-4D48-8FC7-C16E9B1C37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DA332A5-BA16-4DE3-82C5-22B2214C2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1001534"/>
            <a:ext cx="5966465" cy="2198752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213441"/>
            <a:ext cx="5973588" cy="1774938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F47AB70-A01A-4FBE-B56A-E0F84A7A50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MODEL FIT </a:t>
            </a:r>
            <a:r>
              <a:rPr lang="en-US" sz="3700"/>
              <a:t>– H0</a:t>
            </a: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217113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752715-D0DA-4D34-B400-AF7C9F0ACF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C8B309-79B6-4B51-8ED1-D1466A6C9BE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1B79267-F76A-4F76-90C0-4A74F88E9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445207-0BC9-4D48-8FC7-C16E9B1C37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1DA332A5-BA16-4DE3-82C5-22B2214C2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8" y="1062577"/>
            <a:ext cx="5966465" cy="2076666"/>
          </a:xfrm>
          <a:prstGeom prst="rect">
            <a:avLst/>
          </a:prstGeom>
          <a:ln w="12700">
            <a:noFill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" y="1239573"/>
            <a:ext cx="5973588" cy="1722674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F47AB70-A01A-4FBE-B56A-E0F84A7A504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MODEL FIT </a:t>
            </a:r>
            <a:r>
              <a:rPr lang="en-US" sz="3700"/>
              <a:t>– H1</a:t>
            </a: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26476113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33</TotalTime>
  <Words>276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POST MERGER ANALYSIS OF CUSTOMER SATISFACTION AND LOYALTY – A STUDY ON RECENT MERGER OF ASSOCIATE BANKS OF SBI  WITH ITSELF</vt:lpstr>
      <vt:lpstr>DATA COLLECTION</vt:lpstr>
      <vt:lpstr>CRONBACH’S ALPHA</vt:lpstr>
      <vt:lpstr>DESCRIPTIVE STATISTICS</vt:lpstr>
      <vt:lpstr>HYPOTHESIS</vt:lpstr>
      <vt:lpstr>PowerPoint Presentation</vt:lpstr>
      <vt:lpstr>PEARSON CORRELATION</vt:lpstr>
      <vt:lpstr>MODEL FIT – H0</vt:lpstr>
      <vt:lpstr>MODEL FIT – H1</vt:lpstr>
      <vt:lpstr>MODEL FIT – H2</vt:lpstr>
      <vt:lpstr>MODEL FIT – H3</vt:lpstr>
      <vt:lpstr>INTERPRETATION</vt:lpstr>
      <vt:lpstr>CTD…</vt:lpstr>
      <vt:lpstr>IMPLICATION</vt:lpstr>
      <vt:lpstr>CONCLUSION</vt:lpstr>
      <vt:lpstr>FUTURE RESEARCH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MERGER ANALYSIS OF CUSTOMER SATISFACTION AND LOYALTY – A STUDY ON RECENT MERGER OF ASSOCIATE BANKS OF SBI  WITH ITSELF</dc:title>
  <dc:creator>Adhithyan Vijayakumar</dc:creator>
  <cp:lastModifiedBy>Adhithyan Vijayakumar</cp:lastModifiedBy>
  <cp:revision>17</cp:revision>
  <dcterms:created xsi:type="dcterms:W3CDTF">2018-04-15T04:35:31Z</dcterms:created>
  <dcterms:modified xsi:type="dcterms:W3CDTF">2018-04-15T05:08:36Z</dcterms:modified>
</cp:coreProperties>
</file>