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7" r:id="rId4"/>
    <p:sldId id="256" r:id="rId5"/>
    <p:sldId id="261" r:id="rId6"/>
    <p:sldId id="262" r:id="rId7"/>
    <p:sldId id="258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34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E951-7518-49D3-9AE8-FC5D94CDDA75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9B8F-BAEF-41D0-856B-E41ABD92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E951-7518-49D3-9AE8-FC5D94CDDA75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9B8F-BAEF-41D0-856B-E41ABD92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8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E951-7518-49D3-9AE8-FC5D94CDDA75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9B8F-BAEF-41D0-856B-E41ABD92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0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E951-7518-49D3-9AE8-FC5D94CDDA75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9B8F-BAEF-41D0-856B-E41ABD92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1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E951-7518-49D3-9AE8-FC5D94CDDA75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9B8F-BAEF-41D0-856B-E41ABD92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E951-7518-49D3-9AE8-FC5D94CDDA75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9B8F-BAEF-41D0-856B-E41ABD92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5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E951-7518-49D3-9AE8-FC5D94CDDA75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9B8F-BAEF-41D0-856B-E41ABD92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6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E951-7518-49D3-9AE8-FC5D94CDDA75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9B8F-BAEF-41D0-856B-E41ABD92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2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E951-7518-49D3-9AE8-FC5D94CDDA75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9B8F-BAEF-41D0-856B-E41ABD92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1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E951-7518-49D3-9AE8-FC5D94CDDA75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9B8F-BAEF-41D0-856B-E41ABD92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E951-7518-49D3-9AE8-FC5D94CDDA75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9B8F-BAEF-41D0-856B-E41ABD92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9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E951-7518-49D3-9AE8-FC5D94CDDA75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9B8F-BAEF-41D0-856B-E41ABD92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8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216024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IN" sz="4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N" sz="4800" dirty="0">
                <a:solidFill>
                  <a:schemeClr val="tx2"/>
                </a:solidFill>
                <a:latin typeface="Arial Black" panose="020B0A04020102020204" pitchFamily="34" charset="0"/>
              </a:rPr>
              <a:t>DATA ANALYSIS USING EXCEL  </a:t>
            </a:r>
          </a:p>
          <a:p>
            <a:pPr marL="0" indent="0">
              <a:buNone/>
            </a:pPr>
            <a:endParaRPr lang="en-IN" sz="60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911E54-54D7-ECAC-D74B-97E91995FBCD}"/>
              </a:ext>
            </a:extLst>
          </p:cNvPr>
          <p:cNvSpPr/>
          <p:nvPr/>
        </p:nvSpPr>
        <p:spPr>
          <a:xfrm>
            <a:off x="1331640" y="2780928"/>
            <a:ext cx="6696744" cy="1656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470118-5E0E-C274-726F-2B5242F00E9B}"/>
              </a:ext>
            </a:extLst>
          </p:cNvPr>
          <p:cNvSpPr/>
          <p:nvPr/>
        </p:nvSpPr>
        <p:spPr>
          <a:xfrm>
            <a:off x="5940152" y="5373216"/>
            <a:ext cx="3024336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b="1" dirty="0"/>
              <a:t>AKASH V</a:t>
            </a:r>
          </a:p>
        </p:txBody>
      </p:sp>
    </p:spTree>
    <p:extLst>
      <p:ext uri="{BB962C8B-B14F-4D97-AF65-F5344CB8AC3E}">
        <p14:creationId xmlns:p14="http://schemas.microsoft.com/office/powerpoint/2010/main" val="353349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C952A-D0F3-6497-7F72-75E721EFEE3B}"/>
              </a:ext>
            </a:extLst>
          </p:cNvPr>
          <p:cNvSpPr/>
          <p:nvPr/>
        </p:nvSpPr>
        <p:spPr>
          <a:xfrm>
            <a:off x="251520" y="1628800"/>
            <a:ext cx="8435280" cy="3816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B8E1-F46A-B779-557D-7E2F74FF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80" y="116632"/>
            <a:ext cx="8229600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</a:rPr>
              <a:t>DATA CLEANING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power query to clean and transform the data.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necessary steps such removing duplicate, Splitting columns and changing data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7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5E4038-94C9-A9D8-DE1B-C149E4758491}"/>
              </a:ext>
            </a:extLst>
          </p:cNvPr>
          <p:cNvSpPr/>
          <p:nvPr/>
        </p:nvSpPr>
        <p:spPr>
          <a:xfrm>
            <a:off x="467544" y="1340768"/>
            <a:ext cx="7632848" cy="5184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152" y="1351088"/>
            <a:ext cx="8229600" cy="5328592"/>
          </a:xfrm>
        </p:spPr>
        <p:txBody>
          <a:bodyPr>
            <a:normAutofit fontScale="92500" lnSpcReduction="20000"/>
          </a:bodyPr>
          <a:lstStyle/>
          <a:p>
            <a:endParaRPr lang="en-IN" sz="1800" dirty="0"/>
          </a:p>
          <a:p>
            <a:pPr marL="0" indent="0">
              <a:buNone/>
            </a:pPr>
            <a:r>
              <a:rPr lang="en-IN" sz="2300" b="1" dirty="0"/>
              <a:t>Calculated the following</a:t>
            </a:r>
          </a:p>
          <a:p>
            <a:r>
              <a:rPr lang="en-IN" sz="2300" dirty="0"/>
              <a:t>      Revenue =Unit sold*Unit price</a:t>
            </a:r>
          </a:p>
          <a:p>
            <a:r>
              <a:rPr lang="en-IN" sz="2300" dirty="0"/>
              <a:t>      Total cost=unit sold*unit cost</a:t>
            </a:r>
          </a:p>
          <a:p>
            <a:r>
              <a:rPr lang="en-IN" sz="2300" dirty="0"/>
              <a:t>      Profit=Revenue-Cost</a:t>
            </a:r>
          </a:p>
          <a:p>
            <a:r>
              <a:rPr lang="en-IN" sz="2300" dirty="0"/>
              <a:t>      Gross profit=unit price-unit cost</a:t>
            </a:r>
          </a:p>
          <a:p>
            <a:r>
              <a:rPr lang="en-IN" sz="2300" dirty="0"/>
              <a:t>      Gross margin=Gross profit/unit price*100</a:t>
            </a:r>
          </a:p>
          <a:p>
            <a:r>
              <a:rPr lang="en-IN" sz="2300" dirty="0"/>
              <a:t>      Average revenue per unit=revenue/unit sold</a:t>
            </a:r>
          </a:p>
          <a:p>
            <a:r>
              <a:rPr lang="en-IN" sz="2300" dirty="0"/>
              <a:t>      Average profit=profit/unit price</a:t>
            </a:r>
          </a:p>
          <a:p>
            <a:r>
              <a:rPr lang="en-IN" sz="2300" dirty="0"/>
              <a:t>      </a:t>
            </a:r>
            <a:r>
              <a:rPr lang="en-US" sz="2300" dirty="0"/>
              <a:t>cost saving=unit cost-unit sold</a:t>
            </a:r>
          </a:p>
          <a:p>
            <a:r>
              <a:rPr lang="en-US" sz="2300" dirty="0"/>
              <a:t>       profit sensitivity=gross profit/gross margin</a:t>
            </a:r>
          </a:p>
          <a:p>
            <a:pPr marL="0" indent="0">
              <a:buNone/>
            </a:pPr>
            <a:r>
              <a:rPr lang="en-IN" sz="2300" b="1" dirty="0"/>
              <a:t>Calculation</a:t>
            </a:r>
          </a:p>
          <a:p>
            <a:pPr marL="0" indent="0">
              <a:buNone/>
            </a:pPr>
            <a:r>
              <a:rPr lang="en-US" sz="1800" dirty="0"/>
              <a:t>Revenue for Every year</a:t>
            </a:r>
          </a:p>
          <a:p>
            <a:r>
              <a:rPr lang="en-US" sz="1800" dirty="0"/>
              <a:t>  =</a:t>
            </a:r>
            <a:r>
              <a:rPr lang="en-US" sz="1800" dirty="0" err="1"/>
              <a:t>sumif</a:t>
            </a:r>
            <a:r>
              <a:rPr lang="en-US" sz="1800" dirty="0"/>
              <a:t>(Year range,2016,revenue)</a:t>
            </a:r>
          </a:p>
          <a:p>
            <a:pPr marL="0" indent="0">
              <a:buNone/>
            </a:pPr>
            <a:r>
              <a:rPr lang="en-IN" sz="1800" dirty="0"/>
              <a:t>Profit based on item</a:t>
            </a:r>
          </a:p>
          <a:p>
            <a:pPr marL="0" indent="0">
              <a:buNone/>
            </a:pPr>
            <a:r>
              <a:rPr lang="en-IN" sz="1800" dirty="0"/>
              <a:t>       =</a:t>
            </a:r>
            <a:r>
              <a:rPr lang="en-IN" sz="1800" dirty="0" err="1"/>
              <a:t>vlookup</a:t>
            </a:r>
            <a:r>
              <a:rPr lang="en-IN" sz="1800" dirty="0"/>
              <a:t>(item,table_array,column_ind,0)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F6075-3149-10D1-1179-66B6CBC7A958}"/>
              </a:ext>
            </a:extLst>
          </p:cNvPr>
          <p:cNvSpPr/>
          <p:nvPr/>
        </p:nvSpPr>
        <p:spPr>
          <a:xfrm>
            <a:off x="467544" y="188640"/>
            <a:ext cx="7632848" cy="9361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>
                <a:solidFill>
                  <a:srgbClr val="FF0000"/>
                </a:solidFill>
              </a:rPr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148702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6D757-CFAB-ACC5-F836-A32DFF0B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4" y="1219086"/>
            <a:ext cx="8210972" cy="53782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8B2E52-B7E7-573C-B02C-63E399EE7150}"/>
              </a:ext>
            </a:extLst>
          </p:cNvPr>
          <p:cNvSpPr/>
          <p:nvPr/>
        </p:nvSpPr>
        <p:spPr>
          <a:xfrm>
            <a:off x="466514" y="188640"/>
            <a:ext cx="8210972" cy="9361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91535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EE63AD-B1F7-E015-FC7D-EB205394C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64" y="1124744"/>
            <a:ext cx="8363272" cy="5030019"/>
          </a:xfrm>
        </p:spPr>
      </p:pic>
    </p:spTree>
    <p:extLst>
      <p:ext uri="{BB962C8B-B14F-4D97-AF65-F5344CB8AC3E}">
        <p14:creationId xmlns:p14="http://schemas.microsoft.com/office/powerpoint/2010/main" val="26558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B5FEA-AD64-4D78-E56F-D5BF6DE2F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2736"/>
            <a:ext cx="8229600" cy="5073427"/>
          </a:xfrm>
        </p:spPr>
      </p:pic>
    </p:spTree>
    <p:extLst>
      <p:ext uri="{BB962C8B-B14F-4D97-AF65-F5344CB8AC3E}">
        <p14:creationId xmlns:p14="http://schemas.microsoft.com/office/powerpoint/2010/main" val="96137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A376D1-753D-03AF-3792-FEC34728FFB5}"/>
              </a:ext>
            </a:extLst>
          </p:cNvPr>
          <p:cNvSpPr/>
          <p:nvPr/>
        </p:nvSpPr>
        <p:spPr>
          <a:xfrm>
            <a:off x="539552" y="404664"/>
            <a:ext cx="705678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844ED-085A-E552-0CBC-DB565501079A}"/>
              </a:ext>
            </a:extLst>
          </p:cNvPr>
          <p:cNvSpPr/>
          <p:nvPr/>
        </p:nvSpPr>
        <p:spPr>
          <a:xfrm>
            <a:off x="539552" y="1556792"/>
            <a:ext cx="7056784" cy="4752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800" b="1" dirty="0"/>
              <a:t>Total revenue:</a:t>
            </a:r>
          </a:p>
          <a:p>
            <a:r>
              <a:rPr lang="en-US" sz="2800" dirty="0"/>
              <a:t> Started at 19M in 2016 and reached 32M in 2023</a:t>
            </a:r>
          </a:p>
          <a:p>
            <a:r>
              <a:rPr lang="en-US" sz="2800" dirty="0"/>
              <a:t> It was a impressive growth 	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Total Profit</a:t>
            </a:r>
          </a:p>
          <a:p>
            <a:r>
              <a:rPr lang="en-US" sz="2800" dirty="0"/>
              <a:t>started at7 M in 2016 and reached 9 M in 2023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Revenue and Profitability</a:t>
            </a:r>
          </a:p>
          <a:p>
            <a:r>
              <a:rPr lang="en-IN" sz="2800" dirty="0"/>
              <a:t>Cosmetics is the highest product based on Gross Profit</a:t>
            </a:r>
          </a:p>
          <a:p>
            <a:r>
              <a:rPr lang="en-IN" sz="2800" dirty="0"/>
              <a:t>Europe region has the highest profit</a:t>
            </a:r>
          </a:p>
          <a:p>
            <a:r>
              <a:rPr lang="en-IN" sz="2800" dirty="0"/>
              <a:t>Online shopping has gained high Gross profit</a:t>
            </a:r>
          </a:p>
          <a:p>
            <a:r>
              <a:rPr lang="en-IN" sz="2800" dirty="0"/>
              <a:t>April month has highest Gross Margin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600" b="1" dirty="0"/>
              <a:t>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355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01CBF0-2AC6-C0A9-4BA3-8B7B51D82F2A}"/>
              </a:ext>
            </a:extLst>
          </p:cNvPr>
          <p:cNvSpPr/>
          <p:nvPr/>
        </p:nvSpPr>
        <p:spPr>
          <a:xfrm>
            <a:off x="364720" y="379560"/>
            <a:ext cx="8455752" cy="5569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95E6-0B01-AEDE-F977-21062F93F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579296" cy="6073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Sales performance:</a:t>
            </a:r>
          </a:p>
          <a:p>
            <a:r>
              <a:rPr lang="en-IN" sz="2800" dirty="0"/>
              <a:t>High order priority with 32.04%</a:t>
            </a:r>
          </a:p>
          <a:p>
            <a:r>
              <a:rPr lang="en-IN" sz="2800" dirty="0"/>
              <a:t>Clothes has the highest average profit</a:t>
            </a:r>
          </a:p>
          <a:p>
            <a:r>
              <a:rPr lang="en-IN" sz="2800" dirty="0"/>
              <a:t>Saturday has highest average profit every month</a:t>
            </a:r>
          </a:p>
          <a:p>
            <a:r>
              <a:rPr lang="en-IN" sz="2800" dirty="0"/>
              <a:t>Offline shopping received average revenue of 2032.5</a:t>
            </a:r>
          </a:p>
          <a:p>
            <a:endParaRPr lang="en-IN" sz="2800" dirty="0"/>
          </a:p>
          <a:p>
            <a:pPr marL="0" indent="0">
              <a:buNone/>
            </a:pPr>
            <a:r>
              <a:rPr lang="en-IN" sz="2800" b="1" dirty="0"/>
              <a:t>Cost Optimization</a:t>
            </a:r>
          </a:p>
          <a:p>
            <a:r>
              <a:rPr lang="en-IN" sz="2800" dirty="0"/>
              <a:t>United kingdom is the only country with high cost saving</a:t>
            </a:r>
          </a:p>
          <a:p>
            <a:r>
              <a:rPr lang="en-IN" sz="2800" dirty="0"/>
              <a:t>Office supply has highest price sensitivity</a:t>
            </a:r>
          </a:p>
          <a:p>
            <a:r>
              <a:rPr lang="en-IN" sz="2800" dirty="0"/>
              <a:t>Africa has highest price sensitivity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4072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age Examples: Crafting Memorable Post-Conversion Experiences">
            <a:extLst>
              <a:ext uri="{FF2B5EF4-FFF2-40B4-BE49-F238E27FC236}">
                <a16:creationId xmlns:a16="http://schemas.microsoft.com/office/drawing/2014/main" id="{48456EBB-436F-7FFE-BBA5-174A3746F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" y="13720"/>
            <a:ext cx="9141677" cy="684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1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270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Akash v</cp:lastModifiedBy>
  <cp:revision>21</cp:revision>
  <dcterms:created xsi:type="dcterms:W3CDTF">2024-11-25T14:15:03Z</dcterms:created>
  <dcterms:modified xsi:type="dcterms:W3CDTF">2025-02-16T15:52:43Z</dcterms:modified>
</cp:coreProperties>
</file>