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270" r:id="rId4"/>
    <p:sldId id="318" r:id="rId5"/>
    <p:sldId id="257" r:id="rId6"/>
    <p:sldId id="319" r:id="rId7"/>
    <p:sldId id="287" r:id="rId8"/>
    <p:sldId id="320" r:id="rId9"/>
    <p:sldId id="322" r:id="rId10"/>
    <p:sldId id="323" r:id="rId11"/>
    <p:sldId id="324" r:id="rId12"/>
    <p:sldId id="321" r:id="rId13"/>
    <p:sldId id="272" r:id="rId14"/>
    <p:sldId id="325" r:id="rId15"/>
    <p:sldId id="341" r:id="rId16"/>
    <p:sldId id="326" r:id="rId17"/>
    <p:sldId id="327" r:id="rId18"/>
    <p:sldId id="328" r:id="rId19"/>
    <p:sldId id="342" r:id="rId20"/>
    <p:sldId id="329" r:id="rId21"/>
    <p:sldId id="298" r:id="rId22"/>
    <p:sldId id="330" r:id="rId23"/>
    <p:sldId id="331" r:id="rId24"/>
    <p:sldId id="332" r:id="rId25"/>
    <p:sldId id="333" r:id="rId26"/>
    <p:sldId id="334" r:id="rId27"/>
    <p:sldId id="277" r:id="rId28"/>
    <p:sldId id="335" r:id="rId29"/>
    <p:sldId id="336" r:id="rId30"/>
    <p:sldId id="266" r:id="rId31"/>
    <p:sldId id="337" r:id="rId32"/>
    <p:sldId id="338" r:id="rId33"/>
    <p:sldId id="339" r:id="rId34"/>
    <p:sldId id="340" r:id="rId35"/>
    <p:sldId id="312" r:id="rId36"/>
    <p:sldId id="343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292635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7544" y="1412776"/>
            <a:ext cx="8208912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107504" y="116632"/>
            <a:ext cx="8928992" cy="6624736"/>
          </a:xfrm>
          <a:prstGeom prst="roundRect">
            <a:avLst>
              <a:gd name="adj" fmla="val 2915"/>
            </a:avLst>
          </a:prstGeom>
          <a:noFill/>
          <a:ln w="19050" cap="sq" cmpd="dbl">
            <a:solidFill>
              <a:srgbClr val="002060"/>
            </a:solidFill>
            <a:rou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Discourse Mode Identification in Essays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728792" cy="213508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u="sng" dirty="0" smtClean="0">
                <a:solidFill>
                  <a:srgbClr val="002060"/>
                </a:solidFill>
              </a:rPr>
              <a:t>Wei Song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Capital Normal University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Cooperating with Dong Wang, </a:t>
            </a:r>
            <a:r>
              <a:rPr lang="en-US" altLang="zh-CN" dirty="0" err="1" smtClean="0">
                <a:solidFill>
                  <a:srgbClr val="002060"/>
                </a:solidFill>
              </a:rPr>
              <a:t>Ruiji</a:t>
            </a:r>
            <a:r>
              <a:rPr lang="en-US" altLang="zh-CN" dirty="0" smtClean="0">
                <a:solidFill>
                  <a:srgbClr val="002060"/>
                </a:solidFill>
              </a:rPr>
              <a:t> Fu, </a:t>
            </a:r>
            <a:r>
              <a:rPr lang="en-US" altLang="zh-CN" dirty="0" err="1" smtClean="0">
                <a:solidFill>
                  <a:srgbClr val="002060"/>
                </a:solidFill>
              </a:rPr>
              <a:t>Lizhen</a:t>
            </a:r>
            <a:r>
              <a:rPr lang="en-US" altLang="zh-CN" dirty="0" smtClean="0">
                <a:solidFill>
                  <a:srgbClr val="002060"/>
                </a:solidFill>
              </a:rPr>
              <a:t> Liu, 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Ting Liu, </a:t>
            </a:r>
            <a:r>
              <a:rPr lang="en-US" altLang="zh-CN" dirty="0" err="1" smtClean="0">
                <a:solidFill>
                  <a:srgbClr val="002060"/>
                </a:solidFill>
              </a:rPr>
              <a:t>Guoping</a:t>
            </a:r>
            <a:r>
              <a:rPr lang="en-US" altLang="zh-CN" dirty="0" smtClean="0">
                <a:solidFill>
                  <a:srgbClr val="002060"/>
                </a:solidFill>
              </a:rPr>
              <a:t> Hu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IFLYTEK Research and Harbin Institute of Technology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2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Discourse mode identification is a fundamental but less studied problem in NLP</a:t>
            </a:r>
          </a:p>
          <a:p>
            <a:pPr lvl="1"/>
            <a:r>
              <a:rPr lang="en-US" altLang="zh-CN" dirty="0" smtClean="0"/>
              <a:t>Can we annotate a corpus with acceptable agreement?</a:t>
            </a:r>
          </a:p>
          <a:p>
            <a:pPr lvl="1"/>
            <a:r>
              <a:rPr lang="en-US" altLang="zh-CN" dirty="0" smtClean="0"/>
              <a:t>Can discourse modes be identified automatically?</a:t>
            </a:r>
            <a:endParaRPr lang="en-US" altLang="zh-CN" dirty="0"/>
          </a:p>
          <a:p>
            <a:pPr lvl="1"/>
            <a:r>
              <a:rPr lang="en-US" altLang="zh-CN" dirty="0" smtClean="0"/>
              <a:t>Can discourse mode identification help downstream NLP tasks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6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Discourse Modes</a:t>
            </a:r>
          </a:p>
          <a:p>
            <a:r>
              <a:rPr lang="en-US" altLang="zh-CN" dirty="0" smtClean="0"/>
              <a:t>Data Annotation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Discourse Mode Identification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Essay Scoring with Discourse Modes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Discourse Modes in this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 follow the Chinese convention </a:t>
            </a:r>
          </a:p>
          <a:p>
            <a:pPr lvl="1"/>
            <a:r>
              <a:rPr lang="en-US" altLang="zh-CN" b="1" i="1" dirty="0" smtClean="0"/>
              <a:t>Narration</a:t>
            </a:r>
            <a:r>
              <a:rPr lang="en-US" altLang="zh-CN" dirty="0" smtClean="0"/>
              <a:t> is to introduce an event or series of events</a:t>
            </a:r>
          </a:p>
          <a:p>
            <a:pPr lvl="1"/>
            <a:r>
              <a:rPr lang="en-US" altLang="zh-CN" b="1" i="1" dirty="0" smtClean="0"/>
              <a:t>Exposition</a:t>
            </a:r>
            <a:r>
              <a:rPr lang="en-US" altLang="zh-CN" dirty="0" smtClean="0"/>
              <a:t> is to explain or instruct or provide background information in narrative context</a:t>
            </a:r>
          </a:p>
          <a:p>
            <a:pPr lvl="1"/>
            <a:r>
              <a:rPr lang="en-US" altLang="zh-CN" b="1" i="1" dirty="0" smtClean="0"/>
              <a:t>Description</a:t>
            </a:r>
            <a:r>
              <a:rPr lang="en-US" altLang="zh-CN" dirty="0" smtClean="0"/>
              <a:t> is to </a:t>
            </a:r>
            <a:r>
              <a:rPr lang="en-US" altLang="zh-CN" dirty="0"/>
              <a:t>re-creates, invents, or </a:t>
            </a:r>
            <a:r>
              <a:rPr lang="en-US" altLang="zh-CN" dirty="0" smtClean="0"/>
              <a:t>vividly show </a:t>
            </a:r>
            <a:r>
              <a:rPr lang="en-US" altLang="zh-CN" dirty="0"/>
              <a:t>what things are </a:t>
            </a:r>
            <a:r>
              <a:rPr lang="en-US" altLang="zh-CN" dirty="0" smtClean="0"/>
              <a:t>like</a:t>
            </a:r>
          </a:p>
          <a:p>
            <a:pPr lvl="1"/>
            <a:r>
              <a:rPr lang="en-US" altLang="zh-CN" b="1" i="1" dirty="0" smtClean="0"/>
              <a:t>Argument</a:t>
            </a:r>
            <a:r>
              <a:rPr lang="en-US" altLang="zh-CN" dirty="0" smtClean="0"/>
              <a:t> is to make a point of view and prove its validity towards a topic</a:t>
            </a:r>
          </a:p>
          <a:p>
            <a:pPr lvl="1"/>
            <a:r>
              <a:rPr lang="en-US" altLang="zh-CN" b="1" i="1" dirty="0" smtClean="0"/>
              <a:t>Emotion Expressing </a:t>
            </a:r>
            <a:r>
              <a:rPr lang="en-US" altLang="zh-CN" dirty="0" smtClean="0"/>
              <a:t>is to </a:t>
            </a:r>
            <a:r>
              <a:rPr lang="en-US" altLang="zh-CN" dirty="0"/>
              <a:t>presents the writer’s </a:t>
            </a:r>
            <a:r>
              <a:rPr lang="en-US" altLang="zh-CN" dirty="0" smtClean="0"/>
              <a:t>motions, usually </a:t>
            </a:r>
            <a:r>
              <a:rPr lang="en-US" altLang="zh-CN" dirty="0"/>
              <a:t>in a subjective, personal </a:t>
            </a:r>
            <a:r>
              <a:rPr lang="en-US" altLang="zh-CN" dirty="0" smtClean="0"/>
              <a:t>and lyrical </a:t>
            </a:r>
            <a:r>
              <a:rPr lang="en-US" altLang="zh-CN" dirty="0"/>
              <a:t>way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8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Collect 415 narrative essays written by high school students in native Chinese language</a:t>
            </a:r>
          </a:p>
          <a:p>
            <a:pPr lvl="1"/>
            <a:r>
              <a:rPr lang="en-US" altLang="zh-CN" dirty="0" smtClean="0"/>
              <a:t>32 sentences and 670 words in </a:t>
            </a:r>
            <a:r>
              <a:rPr lang="en-US" altLang="zh-CN" dirty="0" smtClean="0"/>
              <a:t>average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Two annotators were asked to label discourse modes for </a:t>
            </a:r>
            <a:r>
              <a:rPr lang="en-US" altLang="zh-CN" b="1" dirty="0" smtClean="0"/>
              <a:t>each </a:t>
            </a:r>
            <a:r>
              <a:rPr lang="en-US" altLang="zh-CN" b="1" dirty="0" smtClean="0"/>
              <a:t>sentence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Each sentence can have more than one discourse mode, but a </a:t>
            </a:r>
            <a:r>
              <a:rPr lang="en-US" altLang="zh-CN" b="1" dirty="0" smtClean="0"/>
              <a:t>dominant mode </a:t>
            </a:r>
            <a:r>
              <a:rPr lang="en-US" altLang="zh-CN" dirty="0" smtClean="0"/>
              <a:t>should be informed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4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Inter-Annotator Agreement</a:t>
            </a:r>
            <a:br>
              <a:rPr lang="en-US" altLang="zh-CN" dirty="0" smtClean="0"/>
            </a:br>
            <a:r>
              <a:rPr lang="en-US" altLang="zh-CN" dirty="0" smtClean="0"/>
              <a:t>on the dominant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50 essays were annotated independently by two annotators</a:t>
            </a:r>
          </a:p>
          <a:p>
            <a:pPr lvl="1"/>
            <a:r>
              <a:rPr lang="en-US" altLang="zh-CN" dirty="0" smtClean="0"/>
              <a:t>Measured by PRF and Kappa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74202"/>
            <a:ext cx="4107692" cy="195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656" y="5459877"/>
            <a:ext cx="5904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Example:  </a:t>
            </a:r>
            <a:r>
              <a:rPr lang="zh-CN" altLang="en-US" dirty="0" smtClean="0"/>
              <a:t>“</a:t>
            </a:r>
            <a:r>
              <a:rPr lang="zh-CN" altLang="en-US" dirty="0"/>
              <a:t>父亲的爱</a:t>
            </a:r>
            <a:r>
              <a:rPr lang="zh-CN" altLang="en-US" dirty="0" smtClean="0"/>
              <a:t>是灯塔，引导我一生前进的路！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9992" y="3140968"/>
            <a:ext cx="1803436" cy="20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Inter-Annotator Agreement</a:t>
            </a:r>
            <a:br>
              <a:rPr lang="en-US" altLang="zh-CN" dirty="0" smtClean="0"/>
            </a:br>
            <a:r>
              <a:rPr lang="en-US" altLang="zh-CN" dirty="0" smtClean="0"/>
              <a:t>on the dominant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50 essays were annotated independently by two annotators</a:t>
            </a:r>
          </a:p>
          <a:p>
            <a:pPr lvl="1"/>
            <a:r>
              <a:rPr lang="en-US" altLang="zh-CN" dirty="0" smtClean="0"/>
              <a:t>Measured by PRF and Kappa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74202"/>
            <a:ext cx="4107692" cy="195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2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Distribution of Discourse Modes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3034680" cy="3993307"/>
          </a:xfrm>
        </p:spPr>
        <p:txBody>
          <a:bodyPr/>
          <a:lstStyle/>
          <a:p>
            <a:r>
              <a:rPr lang="en-US" altLang="zh-CN" dirty="0" smtClean="0"/>
              <a:t>Distribution is imbalanced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62" y="1916832"/>
            <a:ext cx="3887999" cy="3060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0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Co-Occurrence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117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22% sentences have more than one discourse modes</a:t>
            </a:r>
          </a:p>
          <a:p>
            <a:r>
              <a:rPr lang="en-US" altLang="zh-CN" dirty="0" smtClean="0"/>
              <a:t>Description tends to co-occur with narration and emotion</a:t>
            </a:r>
          </a:p>
          <a:p>
            <a:pPr lvl="1"/>
            <a:r>
              <a:rPr lang="en-US" altLang="zh-CN" dirty="0" smtClean="0"/>
              <a:t>Providing details of events</a:t>
            </a:r>
          </a:p>
          <a:p>
            <a:pPr lvl="1"/>
            <a:r>
              <a:rPr lang="en-US" altLang="zh-CN" dirty="0" smtClean="0"/>
              <a:t>Evoking </a:t>
            </a:r>
            <a:r>
              <a:rPr lang="en-US" altLang="zh-CN" dirty="0" smtClean="0"/>
              <a:t>emotions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Emotion co-occurs with argument</a:t>
            </a:r>
          </a:p>
          <a:p>
            <a:pPr lvl="1"/>
            <a:r>
              <a:rPr lang="en-US" altLang="zh-CN" dirty="0" smtClean="0"/>
              <a:t>Proper emotional appeals can enhance the strength of argument 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34063"/>
            <a:ext cx="3744416" cy="136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2" y="4715852"/>
            <a:ext cx="28083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海上生明月，天涯共此时。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0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77083"/>
          </a:xfrm>
        </p:spPr>
        <p:txBody>
          <a:bodyPr/>
          <a:lstStyle/>
          <a:p>
            <a:r>
              <a:rPr lang="en-US" altLang="zh-CN" dirty="0" smtClean="0"/>
              <a:t>Most modes tend to transit to themselves</a:t>
            </a:r>
          </a:p>
          <a:p>
            <a:r>
              <a:rPr lang="en-US" altLang="zh-CN" dirty="0" smtClean="0"/>
              <a:t>Contextual information should be helpful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89473"/>
            <a:ext cx="4010422" cy="177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7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Annotators can achieve an acceptable agreement after training</a:t>
            </a:r>
          </a:p>
          <a:p>
            <a:r>
              <a:rPr lang="en-US" altLang="zh-CN" dirty="0" smtClean="0"/>
              <a:t>About 22% sentences have more than one discourse mode </a:t>
            </a:r>
          </a:p>
          <a:p>
            <a:r>
              <a:rPr lang="en-US" altLang="zh-CN" dirty="0" smtClean="0"/>
              <a:t>Distribution of discourse modes is imbalanced</a:t>
            </a:r>
            <a:endParaRPr lang="en-US" altLang="zh-CN" dirty="0"/>
          </a:p>
          <a:p>
            <a:r>
              <a:rPr lang="en-US" altLang="zh-CN" dirty="0" smtClean="0"/>
              <a:t>Discourse modes have local transition patterns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1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66" y="275275"/>
            <a:ext cx="8625222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34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Discourse Modes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 Annotation</a:t>
            </a:r>
          </a:p>
          <a:p>
            <a:r>
              <a:rPr lang="en-US" altLang="zh-CN" dirty="0" smtClean="0"/>
              <a:t>Discourse Mode Identification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Essay Scoring with Discourse Modes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Discourse Mode Identification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view it as a </a:t>
            </a:r>
            <a:r>
              <a:rPr lang="en-US" altLang="zh-CN" dirty="0" smtClean="0"/>
              <a:t>multi-label </a:t>
            </a:r>
            <a:r>
              <a:rPr lang="en-US" altLang="zh-CN" dirty="0" smtClean="0"/>
              <a:t>sequence labeling problem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4614689" cy="243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156177" y="5306330"/>
            <a:ext cx="201622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Pre-trained Embeddings</a:t>
            </a:r>
            <a:endParaRPr lang="zh-CN" altLang="en-US" b="1" dirty="0"/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flipH="1" flipV="1">
            <a:off x="6804249" y="5028542"/>
            <a:ext cx="360040" cy="27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Discourse Mode Identification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Deal with multiple-Label outputs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20888"/>
            <a:ext cx="471761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2970358" cy="168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曲线连接符 4"/>
          <p:cNvCxnSpPr/>
          <p:nvPr/>
        </p:nvCxnSpPr>
        <p:spPr>
          <a:xfrm flipV="1">
            <a:off x="2843808" y="2564904"/>
            <a:ext cx="1440160" cy="288032"/>
          </a:xfrm>
          <a:prstGeom prst="curvedConnector3">
            <a:avLst>
              <a:gd name="adj1" fmla="val 61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599318" y="2852936"/>
            <a:ext cx="576064" cy="7200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Discourse Mode Identification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Considering paragraph boundaries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80410"/>
            <a:ext cx="3999028" cy="31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7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Comparisons </a:t>
            </a:r>
          </a:p>
          <a:p>
            <a:pPr lvl="1"/>
            <a:r>
              <a:rPr lang="en-US" altLang="zh-CN" dirty="0" smtClean="0"/>
              <a:t>SVM with unigram and bigram features</a:t>
            </a:r>
          </a:p>
          <a:p>
            <a:pPr lvl="1"/>
            <a:r>
              <a:rPr lang="en-US" altLang="zh-CN" dirty="0" smtClean="0"/>
              <a:t>CNN (Kim </a:t>
            </a:r>
            <a:r>
              <a:rPr lang="en-US" altLang="zh-CN" dirty="0" smtClean="0"/>
              <a:t>et al. 2014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GRU</a:t>
            </a:r>
          </a:p>
          <a:p>
            <a:pPr lvl="1"/>
            <a:r>
              <a:rPr lang="en-US" altLang="zh-CN" dirty="0" smtClean="0"/>
              <a:t>GRU-GRU (GG):  Our hierarchical model</a:t>
            </a:r>
          </a:p>
          <a:p>
            <a:pPr lvl="1"/>
            <a:r>
              <a:rPr lang="en-US" altLang="zh-CN" dirty="0" smtClean="0"/>
              <a:t>GRU-GRU-SEG (GG-SEG):  Consider paragraph boundaries on the top of GG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2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F1-score is reported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Neural models outperform bag-of-words method</a:t>
            </a:r>
          </a:p>
          <a:p>
            <a:pPr lvl="1"/>
            <a:r>
              <a:rPr lang="en-US" altLang="zh-CN" dirty="0" smtClean="0"/>
              <a:t>RNN is slightly better than CNN </a:t>
            </a:r>
          </a:p>
          <a:p>
            <a:pPr lvl="1"/>
            <a:r>
              <a:rPr lang="en-US" altLang="zh-CN" dirty="0" smtClean="0"/>
              <a:t>Sequence information is useful</a:t>
            </a:r>
          </a:p>
          <a:p>
            <a:pPr lvl="1"/>
            <a:r>
              <a:rPr lang="en-US" altLang="zh-CN" dirty="0" smtClean="0"/>
              <a:t>Minority modes are more sensitive to positions</a:t>
            </a:r>
          </a:p>
          <a:p>
            <a:pPr lvl="1"/>
            <a:r>
              <a:rPr lang="en-US" altLang="zh-CN" dirty="0" smtClean="0"/>
              <a:t>Overall average F1 is 0.7</a:t>
            </a:r>
          </a:p>
          <a:p>
            <a:pPr lvl="1"/>
            <a:r>
              <a:rPr lang="en-US" altLang="zh-CN" dirty="0" smtClean="0"/>
              <a:t>Average F1 on three main modes is above 0.76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106" y="2132856"/>
            <a:ext cx="5082555" cy="147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4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Discourse Modes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 Annotation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Discourse Mode Identification</a:t>
            </a:r>
          </a:p>
          <a:p>
            <a:r>
              <a:rPr lang="en-US" altLang="zh-CN" dirty="0" smtClean="0"/>
              <a:t>Essay Scoring with Discourse Modes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Automatic Essay Scoring (AES)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AES is the task of building a </a:t>
            </a:r>
            <a:r>
              <a:rPr lang="en-US" altLang="zh-CN" dirty="0" smtClean="0"/>
              <a:t>computer-aided scoring </a:t>
            </a:r>
            <a:r>
              <a:rPr lang="en-US" altLang="zh-CN" dirty="0"/>
              <a:t>system, in order to reduce the </a:t>
            </a:r>
            <a:r>
              <a:rPr lang="en-US" altLang="zh-CN" dirty="0" smtClean="0"/>
              <a:t>involvement of </a:t>
            </a:r>
            <a:r>
              <a:rPr lang="en-US" altLang="zh-CN" dirty="0"/>
              <a:t>human raters.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AES as </a:t>
            </a:r>
            <a:r>
              <a:rPr lang="en-US" altLang="zh-CN" dirty="0"/>
              <a:t>a regression problem</a:t>
            </a:r>
          </a:p>
          <a:p>
            <a:pPr lvl="1"/>
            <a:r>
              <a:rPr lang="en-US" altLang="zh-CN" dirty="0"/>
              <a:t>Support Vector Regression</a:t>
            </a:r>
          </a:p>
          <a:p>
            <a:pPr lvl="1"/>
            <a:r>
              <a:rPr lang="en-US" altLang="zh-CN" dirty="0"/>
              <a:t>Bayesian linear ridge </a:t>
            </a:r>
            <a:r>
              <a:rPr lang="en-US" altLang="zh-CN" dirty="0" smtClean="0"/>
              <a:t>regression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5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Feature 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6733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Basic </a:t>
            </a:r>
            <a:r>
              <a:rPr lang="en-US" altLang="zh-CN" dirty="0"/>
              <a:t>features (</a:t>
            </a:r>
            <a:r>
              <a:rPr lang="en-US" altLang="zh-CN" dirty="0" err="1"/>
              <a:t>Phandi</a:t>
            </a:r>
            <a:r>
              <a:rPr lang="en-US" altLang="zh-CN" dirty="0"/>
              <a:t> et </a:t>
            </a:r>
            <a:r>
              <a:rPr lang="en-US" altLang="zh-CN" dirty="0" smtClean="0"/>
              <a:t>al. 2015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smtClean="0"/>
              <a:t>Length </a:t>
            </a:r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 smtClean="0"/>
              <a:t>Prompt features</a:t>
            </a:r>
          </a:p>
          <a:p>
            <a:pPr lvl="1"/>
            <a:r>
              <a:rPr lang="en-US" altLang="zh-CN" dirty="0" smtClean="0"/>
              <a:t>Content features</a:t>
            </a:r>
          </a:p>
          <a:p>
            <a:pPr lvl="2"/>
            <a:r>
              <a:rPr lang="en-US" altLang="zh-CN" dirty="0" smtClean="0"/>
              <a:t>Selected unigrams and bigrams</a:t>
            </a:r>
          </a:p>
          <a:p>
            <a:pPr lvl="2"/>
            <a:r>
              <a:rPr lang="en-US" altLang="zh-CN" dirty="0" smtClean="0"/>
              <a:t>The number of Chinese idioms</a:t>
            </a:r>
          </a:p>
          <a:p>
            <a:pPr lvl="2"/>
            <a:r>
              <a:rPr lang="en-US" altLang="zh-CN" dirty="0" smtClean="0"/>
              <a:t>The number of words in Chinese Proficiency Test 6 Dictionary </a:t>
            </a:r>
          </a:p>
          <a:p>
            <a:endParaRPr lang="en-US" altLang="zh-CN" dirty="0"/>
          </a:p>
          <a:p>
            <a:r>
              <a:rPr lang="en-US" altLang="zh-CN" dirty="0" smtClean="0"/>
              <a:t>Discourse mode features</a:t>
            </a:r>
          </a:p>
          <a:p>
            <a:pPr lvl="1"/>
            <a:r>
              <a:rPr lang="en-US" altLang="zh-CN" dirty="0" smtClean="0"/>
              <a:t>Discourse mode ratio</a:t>
            </a:r>
          </a:p>
          <a:p>
            <a:pPr lvl="2"/>
            <a:r>
              <a:rPr lang="en-US" altLang="zh-CN" dirty="0" smtClean="0"/>
              <a:t>#sentence with the discourse mode / #sentences</a:t>
            </a:r>
          </a:p>
          <a:p>
            <a:pPr lvl="1"/>
            <a:r>
              <a:rPr lang="en-US" altLang="zh-CN" dirty="0" smtClean="0"/>
              <a:t>Unigrams and bigrams of discourse mode sequences</a:t>
            </a:r>
          </a:p>
        </p:txBody>
      </p:sp>
    </p:spTree>
    <p:extLst>
      <p:ext uri="{BB962C8B-B14F-4D97-AF65-F5344CB8AC3E}">
        <p14:creationId xmlns:p14="http://schemas.microsoft.com/office/powerpoint/2010/main" val="14894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and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Three prompts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Narrative essays written by junior school students in local tests</a:t>
            </a:r>
          </a:p>
          <a:p>
            <a:pPr lvl="1"/>
            <a:r>
              <a:rPr lang="en-US" altLang="zh-CN" dirty="0" smtClean="0"/>
              <a:t>5-folds cross-validation </a:t>
            </a:r>
          </a:p>
          <a:p>
            <a:pPr lvl="1"/>
            <a:r>
              <a:rPr lang="en-US" altLang="zh-CN" dirty="0" smtClean="0"/>
              <a:t>Evaluated with Quadratic Weighted Kappa (QWK)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76872"/>
            <a:ext cx="4647264" cy="13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0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Discourse Modes</a:t>
            </a:r>
          </a:p>
          <a:p>
            <a:r>
              <a:rPr lang="en-US" altLang="zh-CN" dirty="0" smtClean="0"/>
              <a:t>Data Annotation</a:t>
            </a:r>
          </a:p>
          <a:p>
            <a:r>
              <a:rPr lang="en-US" altLang="zh-CN" dirty="0" smtClean="0"/>
              <a:t>Discourse Mode Identification</a:t>
            </a:r>
          </a:p>
          <a:p>
            <a:r>
              <a:rPr lang="en-US" altLang="zh-CN" dirty="0" smtClean="0"/>
              <a:t>Essay Scoring with Discourse Modes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3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Overall performance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BLRR performs better</a:t>
            </a:r>
          </a:p>
          <a:p>
            <a:pPr lvl="1"/>
            <a:r>
              <a:rPr lang="en-US" altLang="zh-CN" dirty="0" smtClean="0"/>
              <a:t>Discourse mode features are useful</a:t>
            </a:r>
            <a:endParaRPr lang="en-US" altLang="zh-C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34570"/>
            <a:ext cx="3672408" cy="158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4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Pearson correlation coefficient between discourse mode ratio and scores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Narration has a negative correlation</a:t>
            </a:r>
          </a:p>
          <a:p>
            <a:pPr lvl="1"/>
            <a:r>
              <a:rPr lang="en-US" altLang="zh-CN" dirty="0" smtClean="0"/>
              <a:t>Description is most relevant</a:t>
            </a:r>
          </a:p>
          <a:p>
            <a:pPr lvl="1"/>
            <a:r>
              <a:rPr lang="en-US" altLang="zh-CN" dirty="0" smtClean="0"/>
              <a:t>Emotion expressing has a weak correlation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4904"/>
            <a:ext cx="398093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98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Performance on essays with different length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When the effect of length becomes weaker, AES becomes harder</a:t>
            </a:r>
          </a:p>
          <a:p>
            <a:pPr lvl="1"/>
            <a:r>
              <a:rPr lang="en-US" altLang="zh-CN" dirty="0" smtClean="0"/>
              <a:t>In hard cases, the role of discourse mode features becomes more important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6369"/>
            <a:ext cx="6737041" cy="235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7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Discourse Modes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 Annotation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Discourse Mode Identification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Essay Scoring with Discourse Modes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7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We have studied a fundamental but less studied problem in NLP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Both manual and automatic discourse mode identification is feasible 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Discourse mode features are shown useful for automatic essay scoring 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Discourse mode identification can support other downstream NLP applications potentially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67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755576" y="1916832"/>
            <a:ext cx="7772400" cy="150018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altLang="zh-CN" sz="6000" dirty="0" smtClean="0"/>
          </a:p>
          <a:p>
            <a:pPr marL="0" indent="0" algn="ctr">
              <a:buNone/>
            </a:pPr>
            <a:r>
              <a:rPr lang="en-US" altLang="zh-CN" sz="6000" dirty="0" smtClean="0">
                <a:solidFill>
                  <a:schemeClr val="tx1"/>
                </a:solidFill>
              </a:rPr>
              <a:t>Thank you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Carlota S Smith. 2003. </a:t>
            </a:r>
            <a:r>
              <a:rPr lang="en-US" altLang="zh-CN" sz="2400" i="1" dirty="0"/>
              <a:t>Modes of discourse: The </a:t>
            </a:r>
            <a:r>
              <a:rPr lang="en-US" altLang="zh-CN" sz="2400" i="1" dirty="0" smtClean="0"/>
              <a:t>local structure </a:t>
            </a:r>
            <a:r>
              <a:rPr lang="en-US" altLang="zh-CN" sz="2400" i="1" dirty="0"/>
              <a:t>of texts</a:t>
            </a:r>
            <a:r>
              <a:rPr lang="en-US" altLang="zh-CN" sz="2400" dirty="0"/>
              <a:t>, volume 103. Cambridge </a:t>
            </a:r>
            <a:r>
              <a:rPr lang="en-US" altLang="zh-CN" sz="2400" dirty="0" smtClean="0"/>
              <a:t>University Press.</a:t>
            </a:r>
          </a:p>
          <a:p>
            <a:r>
              <a:rPr lang="en-US" altLang="zh-CN" sz="2400" dirty="0" err="1"/>
              <a:t>Cleanth</a:t>
            </a:r>
            <a:r>
              <a:rPr lang="en-US" altLang="zh-CN" sz="2400" dirty="0"/>
              <a:t> Brooks and Robert Penn Warren. 1958. </a:t>
            </a:r>
            <a:r>
              <a:rPr lang="en-US" altLang="zh-CN" sz="2400" i="1" dirty="0" smtClean="0"/>
              <a:t>Modern rhetoric</a:t>
            </a:r>
            <a:r>
              <a:rPr lang="en-US" altLang="zh-CN" sz="2400" dirty="0"/>
              <a:t>. Harcourt, Brace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Yoon Kim. 2014. Convolutional neural networks for sentence classification. In </a:t>
            </a:r>
            <a:r>
              <a:rPr lang="en-US" altLang="zh-CN" sz="2400" i="1" dirty="0"/>
              <a:t>Proceedings of EMNLP 2014</a:t>
            </a:r>
            <a:r>
              <a:rPr lang="en-US" altLang="zh-CN" sz="2400" dirty="0"/>
              <a:t>. pages 1746–1751.</a:t>
            </a:r>
            <a:endParaRPr lang="zh-CN" altLang="en-US" sz="2400" dirty="0"/>
          </a:p>
          <a:p>
            <a:r>
              <a:rPr lang="en-US" altLang="zh-CN" sz="2400" dirty="0" smtClean="0"/>
              <a:t>Peter </a:t>
            </a:r>
            <a:r>
              <a:rPr lang="en-US" altLang="zh-CN" sz="2400" dirty="0" err="1"/>
              <a:t>Phandi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Kian</a:t>
            </a:r>
            <a:r>
              <a:rPr lang="en-US" altLang="zh-CN" sz="2400" dirty="0"/>
              <a:t> Ming A. Chai, and </a:t>
            </a:r>
            <a:r>
              <a:rPr lang="en-US" altLang="zh-CN" sz="2400" dirty="0" err="1"/>
              <a:t>Hwee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Tou</a:t>
            </a:r>
            <a:r>
              <a:rPr lang="en-US" altLang="zh-CN" sz="2400" dirty="0"/>
              <a:t> Ng</a:t>
            </a:r>
            <a:r>
              <a:rPr lang="en-US" altLang="zh-CN" sz="2400" dirty="0" smtClean="0"/>
              <a:t>. 2015</a:t>
            </a:r>
            <a:r>
              <a:rPr lang="en-US" altLang="zh-CN" sz="2400" dirty="0"/>
              <a:t>. Flexible domain adaptation for automated </a:t>
            </a:r>
            <a:r>
              <a:rPr lang="en-US" altLang="zh-CN" sz="2400" dirty="0" smtClean="0"/>
              <a:t>essay scoring </a:t>
            </a:r>
            <a:r>
              <a:rPr lang="en-US" altLang="zh-CN" sz="2400" dirty="0"/>
              <a:t>using correlated linear regression. </a:t>
            </a:r>
            <a:r>
              <a:rPr lang="en-US" altLang="zh-CN" sz="2400" dirty="0" smtClean="0"/>
              <a:t>In </a:t>
            </a:r>
            <a:r>
              <a:rPr lang="en-US" altLang="zh-CN" sz="2400" i="1" dirty="0" smtClean="0"/>
              <a:t>Proceedings </a:t>
            </a:r>
            <a:r>
              <a:rPr lang="en-US" altLang="zh-CN" sz="2400" i="1" dirty="0"/>
              <a:t>of EMNLP 2015</a:t>
            </a:r>
            <a:r>
              <a:rPr lang="en-US" altLang="zh-CN" sz="2400" dirty="0"/>
              <a:t>. pages 431–439</a:t>
            </a:r>
            <a:r>
              <a:rPr lang="en-US" altLang="zh-CN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38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Discourse Modes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 Annotation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Discourse Mode Identification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Essay Scoring with Discourse Modes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Discourse Modes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Discourse m</a:t>
            </a:r>
            <a:r>
              <a:rPr lang="en-US" altLang="zh-CN" dirty="0" smtClean="0"/>
              <a:t>odes</a:t>
            </a:r>
            <a:r>
              <a:rPr lang="en-US" altLang="zh-CN" dirty="0"/>
              <a:t>, also known as </a:t>
            </a:r>
            <a:r>
              <a:rPr lang="en-US" altLang="zh-CN" dirty="0" smtClean="0"/>
              <a:t>rhetorical modes</a:t>
            </a:r>
            <a:r>
              <a:rPr lang="en-US" altLang="zh-CN" dirty="0"/>
              <a:t>, describe the </a:t>
            </a:r>
            <a:r>
              <a:rPr lang="en-US" altLang="zh-CN" b="1" i="1" dirty="0"/>
              <a:t>purpose and </a:t>
            </a:r>
            <a:r>
              <a:rPr lang="en-US" altLang="zh-CN" b="1" i="1" dirty="0" smtClean="0"/>
              <a:t>conventions </a:t>
            </a:r>
            <a:r>
              <a:rPr lang="en-US" altLang="zh-CN" dirty="0" smtClean="0"/>
              <a:t>of </a:t>
            </a:r>
            <a:r>
              <a:rPr lang="en-US" altLang="zh-CN" dirty="0"/>
              <a:t>the </a:t>
            </a:r>
            <a:r>
              <a:rPr lang="en-US" altLang="zh-CN" dirty="0" smtClean="0"/>
              <a:t>main </a:t>
            </a:r>
            <a:r>
              <a:rPr lang="en-US" altLang="zh-CN" dirty="0"/>
              <a:t>kinds of language based </a:t>
            </a:r>
            <a:r>
              <a:rPr lang="en-US" altLang="zh-CN" dirty="0" smtClean="0"/>
              <a:t>communication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Several taxonomies of discourse moods in the literature</a:t>
            </a:r>
          </a:p>
        </p:txBody>
      </p:sp>
    </p:spTree>
    <p:extLst>
      <p:ext uri="{BB962C8B-B14F-4D97-AF65-F5344CB8AC3E}">
        <p14:creationId xmlns:p14="http://schemas.microsoft.com/office/powerpoint/2010/main" val="12237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Taxonomies of Discourse Modes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Discourse modes by C. Smith, studying discourse passages from a linguistic view of point</a:t>
            </a:r>
          </a:p>
          <a:p>
            <a:pPr lvl="1"/>
            <a:r>
              <a:rPr lang="en-US" altLang="zh-CN" dirty="0" smtClean="0"/>
              <a:t>Narration </a:t>
            </a:r>
          </a:p>
          <a:p>
            <a:pPr lvl="1"/>
            <a:r>
              <a:rPr lang="en-US" altLang="zh-CN" dirty="0" smtClean="0"/>
              <a:t>Description</a:t>
            </a:r>
          </a:p>
          <a:p>
            <a:pPr lvl="1"/>
            <a:r>
              <a:rPr lang="en-US" altLang="zh-CN" dirty="0" smtClean="0"/>
              <a:t>Argument</a:t>
            </a:r>
          </a:p>
          <a:p>
            <a:pPr lvl="1"/>
            <a:r>
              <a:rPr lang="en-US" altLang="zh-CN" dirty="0" smtClean="0"/>
              <a:t>Information</a:t>
            </a:r>
          </a:p>
          <a:p>
            <a:pPr lvl="1"/>
            <a:r>
              <a:rPr lang="en-US" altLang="zh-CN" dirty="0" smtClean="0"/>
              <a:t>Report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852936"/>
            <a:ext cx="2632054" cy="311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0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Taxonomies of Discourse Modes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Discourse modes in rhetoric </a:t>
            </a:r>
          </a:p>
          <a:p>
            <a:pPr lvl="1"/>
            <a:r>
              <a:rPr lang="en-US" altLang="zh-CN" dirty="0" smtClean="0"/>
              <a:t>Narration</a:t>
            </a:r>
          </a:p>
          <a:p>
            <a:pPr lvl="1"/>
            <a:r>
              <a:rPr lang="en-US" altLang="zh-CN" dirty="0" smtClean="0"/>
              <a:t>Description</a:t>
            </a:r>
          </a:p>
          <a:p>
            <a:pPr lvl="1"/>
            <a:r>
              <a:rPr lang="en-US" altLang="zh-CN" dirty="0" smtClean="0"/>
              <a:t>Argumentation</a:t>
            </a:r>
          </a:p>
          <a:p>
            <a:pPr lvl="1"/>
            <a:r>
              <a:rPr lang="en-US" altLang="zh-CN" dirty="0" smtClean="0"/>
              <a:t>Exposition</a:t>
            </a:r>
          </a:p>
          <a:p>
            <a:pPr lvl="1"/>
            <a:endParaRPr lang="zh-CN" alt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24944"/>
            <a:ext cx="4024383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Taxonomies of Discourse Modes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Discourse </a:t>
            </a:r>
            <a:r>
              <a:rPr lang="en-US" altLang="zh-CN" dirty="0"/>
              <a:t>m</a:t>
            </a:r>
            <a:r>
              <a:rPr lang="en-US" altLang="zh-CN" dirty="0" smtClean="0"/>
              <a:t>odes in Chinese composition</a:t>
            </a:r>
          </a:p>
          <a:p>
            <a:pPr lvl="1"/>
            <a:r>
              <a:rPr lang="en-US" altLang="zh-CN" dirty="0"/>
              <a:t>Narration</a:t>
            </a:r>
          </a:p>
          <a:p>
            <a:pPr lvl="1"/>
            <a:r>
              <a:rPr lang="en-US" altLang="zh-CN" dirty="0"/>
              <a:t>Description</a:t>
            </a:r>
          </a:p>
          <a:p>
            <a:pPr lvl="1"/>
            <a:r>
              <a:rPr lang="en-US" altLang="zh-CN" dirty="0"/>
              <a:t>Argument</a:t>
            </a:r>
          </a:p>
          <a:p>
            <a:pPr lvl="1"/>
            <a:r>
              <a:rPr lang="en-US" altLang="zh-CN" dirty="0" smtClean="0"/>
              <a:t>Exposition</a:t>
            </a:r>
          </a:p>
          <a:p>
            <a:pPr lvl="1"/>
            <a:r>
              <a:rPr lang="en-US" altLang="zh-CN" dirty="0" smtClean="0"/>
              <a:t>Emotion Expressing</a:t>
            </a:r>
            <a:endParaRPr lang="en-US" altLang="zh-CN" dirty="0"/>
          </a:p>
        </p:txBody>
      </p:sp>
      <p:pic>
        <p:nvPicPr>
          <p:cNvPr id="2050" name="Picture 2" descr="https://img3.doubanio.com/lpic/s41720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76872"/>
            <a:ext cx="2019288" cy="271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3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Functions of Discourse Modes in a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Various discourse modes stand for unity of a text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Discourse modes can reflect the organization and progression of a text</a:t>
            </a:r>
          </a:p>
          <a:p>
            <a:pPr lvl="1"/>
            <a:r>
              <a:rPr lang="en-US" altLang="zh-CN" dirty="0" smtClean="0"/>
              <a:t>Indicating the intention of writing a passage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Discourse modes have rhetorical significance</a:t>
            </a:r>
          </a:p>
          <a:p>
            <a:pPr lvl="1"/>
            <a:r>
              <a:rPr lang="en-US" altLang="zh-CN" dirty="0" smtClean="0"/>
              <a:t>Preferring different expressive styles</a:t>
            </a:r>
          </a:p>
          <a:p>
            <a:pPr lvl="1"/>
            <a:r>
              <a:rPr lang="en-US" altLang="zh-CN" dirty="0" smtClean="0"/>
              <a:t>Flexible use of multiple discourse modes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994</Words>
  <Application>Microsoft Office PowerPoint</Application>
  <PresentationFormat>全屏显示(4:3)</PresentationFormat>
  <Paragraphs>216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Discourse Mode Identification in Essays</vt:lpstr>
      <vt:lpstr>PowerPoint 演示文稿</vt:lpstr>
      <vt:lpstr>Outline</vt:lpstr>
      <vt:lpstr>Outline</vt:lpstr>
      <vt:lpstr>Discourse Modes</vt:lpstr>
      <vt:lpstr>Taxonomies of Discourse Modes</vt:lpstr>
      <vt:lpstr>Taxonomies of Discourse Modes</vt:lpstr>
      <vt:lpstr>Taxonomies of Discourse Modes</vt:lpstr>
      <vt:lpstr>Functions of Discourse Modes in a text</vt:lpstr>
      <vt:lpstr>Research Questions</vt:lpstr>
      <vt:lpstr>Outline</vt:lpstr>
      <vt:lpstr>Discourse Modes in this work</vt:lpstr>
      <vt:lpstr>Data</vt:lpstr>
      <vt:lpstr>Inter-Annotator Agreement on the dominant mode</vt:lpstr>
      <vt:lpstr>Inter-Annotator Agreement on the dominant mode</vt:lpstr>
      <vt:lpstr>Distribution of Discourse Modes</vt:lpstr>
      <vt:lpstr>Co-Occurrence</vt:lpstr>
      <vt:lpstr>Transitions</vt:lpstr>
      <vt:lpstr>Summary</vt:lpstr>
      <vt:lpstr>Outline</vt:lpstr>
      <vt:lpstr>Discourse Mode Identification</vt:lpstr>
      <vt:lpstr>Discourse Mode Identification</vt:lpstr>
      <vt:lpstr>Discourse Mode Identification</vt:lpstr>
      <vt:lpstr>Evaluation</vt:lpstr>
      <vt:lpstr>Evaluation</vt:lpstr>
      <vt:lpstr>Outline</vt:lpstr>
      <vt:lpstr>Automatic Essay Scoring (AES)</vt:lpstr>
      <vt:lpstr>Feature Sets</vt:lpstr>
      <vt:lpstr>Data and Settings</vt:lpstr>
      <vt:lpstr>Evaluation</vt:lpstr>
      <vt:lpstr>Evaluation</vt:lpstr>
      <vt:lpstr>Evaluation</vt:lpstr>
      <vt:lpstr>Outline</vt:lpstr>
      <vt:lpstr>Conclusion</vt:lpstr>
      <vt:lpstr>PowerPoint 演示文稿</vt:lpstr>
      <vt:lpstr>Main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Discourse Mode Identification in Student Essays</dc:title>
  <dc:creator>WeiSong</dc:creator>
  <cp:lastModifiedBy>WeiSong</cp:lastModifiedBy>
  <cp:revision>872</cp:revision>
  <dcterms:created xsi:type="dcterms:W3CDTF">2017-03-20T01:39:54Z</dcterms:created>
  <dcterms:modified xsi:type="dcterms:W3CDTF">2017-04-22T02:45:24Z</dcterms:modified>
</cp:coreProperties>
</file>