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2698-A9F2-EF6F-1129-A4C208BBC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B696-5C69-7BDC-45FD-CF301D153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C60FF-DEE2-BED8-9F0A-8E69205A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FBF2-75FB-143E-75FE-FA757683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DA42-8124-836A-1B40-2814C6DD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4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FF4-AB04-ACC5-D2A0-B5C67E20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B8EA6-5B80-4E41-BEE6-C1643660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9AEC-38D5-D777-E24C-CA370389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ED5D-3081-F986-FC48-CE7552A6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B4594-DB8F-B388-B175-5CA3E5B3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8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4DE51-0C55-A412-3824-934258E83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1C164-EFCA-1673-5017-B3C9321B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9BCC-CD19-7E12-F83E-13D3D3BB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BDE6-38AE-6AC3-42F4-34FC282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6ECD5-CE60-6922-2051-D1BCD86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8557-2CEA-420A-A2DF-2A2265B9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8411-C5E2-9736-2BD1-1E39502A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636A-2002-B401-4FC2-B19F769A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01B9D-9990-95E1-0520-AD03CBB3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42AD-7C0A-237A-1C01-D92B05F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38E7-9295-9107-583C-6C4111D1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A32B-0FBD-5B87-D8A0-41C733E7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FF12-090F-F156-7138-4B68F28B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EF96-90BB-35F2-865E-7A440AD2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66946-24BE-D4AE-A759-FD477270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8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311-4841-60CA-2D2F-781AE32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8719-6E43-CDA0-C83E-22AAA5B48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39DAE-328E-5430-A347-5B9EF0A2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15370-6DA7-4643-2B36-0797B449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E1C59-033E-E97F-B330-09F49CA3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EDAD-6709-E05B-1C4F-498BE3C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4B36-71EF-1F81-FAD2-399DBDD9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4F84-3BC2-FE26-118C-A0A1BFD2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3DEED-8A61-C387-AF2C-97228FE8D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EB7D8-638A-339C-C723-A6A9D977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B9E1C-5FAA-5577-25AD-DE2EEF137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646F0-38A0-47F4-1B73-C9FF50B4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1B1EC-AF54-ACAB-B4C3-DCB58704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AFB36-41E3-2F2A-CEC1-65AD20D5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18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66AC-847C-E39B-16A6-1AFCA11B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95F9B-F0DF-F5F0-A1FB-237B3A4F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3A4B2-1193-F7DA-E390-2765FE2F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A735A-DC44-C540-5089-6CF1677A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9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BF13E-639D-64CC-EAFA-95F7A3E7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F81DA-563E-7488-7005-1E3661CC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F908A-65AD-3787-9A8B-A3258D7F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9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A4BE-CF93-E9FC-C553-1C0DC173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58BB-350E-7617-1227-5ED43A39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AA900-3311-8C63-E7D9-53AD1DFE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9AAB-18A0-78E5-5DC5-7BEE76C9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5A636-2270-656A-7681-2684D08D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75D8-76FB-58AA-6EB6-4ADB2F1E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9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D757-BE28-EB11-8748-F6F03B77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21E22-77B0-0406-2141-5D555ECD9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4AB7-1A3D-7681-1224-E2DF28A9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21793-5191-213D-46F8-0B6CF103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36C3-780E-478B-4521-954B4144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06E92-1EAD-92FE-782E-8006D6B4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62FB8-318D-8E52-1859-6CEC25B4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5EF1D-FE92-7E36-947B-3A2C72DD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B91B-EFB4-FED9-CA38-52DDDF34A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7360-B679-46BB-A425-C2F76405525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AA74-8439-B798-7C09-45CA350A1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4DFA-78FD-FBF5-376B-316AFBAC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FB49-CCC5-4B04-B2F4-8D028F92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6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BigData50022.2020.9377785" TargetMode="External"/><Relationship Id="rId7" Type="http://schemas.openxmlformats.org/officeDocument/2006/relationships/hyperlink" Target="https://ieeexplore.ieee.org/author/38270456900" TargetMode="External"/><Relationship Id="rId2" Type="http://schemas.openxmlformats.org/officeDocument/2006/relationships/hyperlink" Target="https://ieeexplore.ieee.org/xpl/conhome/9377717/procee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8808504" TargetMode="External"/><Relationship Id="rId5" Type="http://schemas.openxmlformats.org/officeDocument/2006/relationships/hyperlink" Target="https://ieeexplore.ieee.org/author/37396153200" TargetMode="External"/><Relationship Id="rId4" Type="http://schemas.openxmlformats.org/officeDocument/2006/relationships/hyperlink" Target="https://ieeexplore.ieee.org/author/3708881058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i.org/10.1109/ICDSBA57203.2022.00026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ieeexplore.ieee.org/xpl/conhome/10129406/procee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ieeexplore.ieee.org/author/37391162400" TargetMode="External"/><Relationship Id="rId4" Type="http://schemas.openxmlformats.org/officeDocument/2006/relationships/hyperlink" Target="https://ieeexplore.ieee.org/author/37089843768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1ACE0-ABF9-914B-9F02-5FC66752C3CD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2">
              <a:lumMod val="75000"/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95672-8D6A-491C-D474-FB3A1B710EEF}"/>
              </a:ext>
            </a:extLst>
          </p:cNvPr>
          <p:cNvSpPr txBox="1"/>
          <p:nvPr/>
        </p:nvSpPr>
        <p:spPr>
          <a:xfrm>
            <a:off x="353762" y="1903835"/>
            <a:ext cx="8600457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IN" sz="6600" b="1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PAPERS I GONE THROUGH</a:t>
            </a:r>
            <a:endParaRPr lang="en-IN" sz="1050" i="1" dirty="0">
              <a:solidFill>
                <a:srgbClr val="E34A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FD8DC-5FF0-B807-F5C3-BCD0C08DC4F8}"/>
              </a:ext>
            </a:extLst>
          </p:cNvPr>
          <p:cNvSpPr txBox="1"/>
          <p:nvPr/>
        </p:nvSpPr>
        <p:spPr>
          <a:xfrm>
            <a:off x="97764" y="189779"/>
            <a:ext cx="599823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PAPER NO : 1</a:t>
            </a:r>
          </a:p>
          <a:p>
            <a:r>
              <a:rPr lang="en-IN" sz="1200" i="0" dirty="0">
                <a:solidFill>
                  <a:srgbClr val="333333"/>
                </a:solidFill>
                <a:effectLst/>
                <a:latin typeface="HelveticaNeue Regular"/>
              </a:rPr>
              <a:t>PAPER  TITLE :</a:t>
            </a: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Learning with Missing Data</a:t>
            </a:r>
          </a:p>
          <a:p>
            <a:r>
              <a:rPr lang="en-US" sz="1200" b="1" i="0" dirty="0">
                <a:solidFill>
                  <a:srgbClr val="333333"/>
                </a:solidFill>
                <a:effectLst/>
                <a:latin typeface="HelveticaNeue Regular"/>
              </a:rPr>
              <a:t>Published in: </a:t>
            </a:r>
            <a:r>
              <a:rPr lang="en-US" sz="12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2"/>
              </a:rPr>
              <a:t>2020 IEEE International Conference on Big Data (Big Data)</a:t>
            </a:r>
            <a:endParaRPr lang="en-US" sz="1200" b="0" i="0" u="none" strike="noStrike" dirty="0">
              <a:solidFill>
                <a:srgbClr val="006699"/>
              </a:solidFill>
              <a:effectLst/>
              <a:latin typeface="HelveticaNeue Regular"/>
            </a:endParaRPr>
          </a:p>
          <a:p>
            <a:r>
              <a:rPr lang="en-US" sz="1200" b="1" i="0" dirty="0">
                <a:solidFill>
                  <a:srgbClr val="333333"/>
                </a:solidFill>
                <a:effectLst/>
                <a:latin typeface="HelveticaNeue Regular"/>
              </a:rPr>
              <a:t>Date of Conference: 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Neue Regular"/>
              </a:rPr>
              <a:t>10-13 December 2020</a:t>
            </a:r>
          </a:p>
          <a:p>
            <a:r>
              <a:rPr lang="en-US" sz="1200" b="1" i="0" dirty="0">
                <a:solidFill>
                  <a:srgbClr val="333333"/>
                </a:solidFill>
                <a:effectLst/>
                <a:latin typeface="HelveticaNeue Regular"/>
              </a:rPr>
              <a:t>Date Added to IEEE </a:t>
            </a:r>
            <a:r>
              <a:rPr lang="en-US" sz="1200" b="1" i="1" dirty="0">
                <a:solidFill>
                  <a:srgbClr val="333333"/>
                </a:solidFill>
                <a:effectLst/>
                <a:latin typeface="HelveticaNeue Regular"/>
              </a:rPr>
              <a:t>Xplore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Neue Regular"/>
              </a:rPr>
              <a:t>: 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Neue Regular"/>
              </a:rPr>
              <a:t>19 March 2021</a:t>
            </a:r>
          </a:p>
          <a:p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DOI: </a:t>
            </a:r>
            <a:r>
              <a:rPr lang="en-IN" sz="12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10.1109/BigData50022.2020.9377785</a:t>
            </a:r>
            <a:endParaRPr lang="en-IN" sz="1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793F4E-51BE-8409-656C-48604464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419" y="180187"/>
            <a:ext cx="4882551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Carlos A. Escobar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General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Motors,Global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 Research &amp;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Development,Warren,MI,USA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Jorge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Arinez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General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Motors,Global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 Research &amp;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Development,Warren,MI,USA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HelveticaNeue Regular"/>
                <a:hlinkClick r:id="rId6"/>
              </a:rPr>
              <a:t>Daniela Macias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Tecnologico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Monterrey,Escuela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Ingenieria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 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Ciencias,Monterrey,NL,Mexico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HelveticaNeue Regular"/>
                <a:hlinkClick r:id="rId7"/>
              </a:rPr>
              <a:t>Ruben Morales-Menendez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Tecnologico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Monterrey,Escuela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Ingenieria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 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Neue Regular"/>
              </a:rPr>
              <a:t>Ciencias,Monterrey,NL,Mexico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53344-0216-A89B-3CDD-5E00F7D5D923}"/>
              </a:ext>
            </a:extLst>
          </p:cNvPr>
          <p:cNvSpPr/>
          <p:nvPr/>
        </p:nvSpPr>
        <p:spPr>
          <a:xfrm>
            <a:off x="163902" y="1664898"/>
            <a:ext cx="11844068" cy="482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65116-F676-8A00-444A-17174D0E16AE}"/>
              </a:ext>
            </a:extLst>
          </p:cNvPr>
          <p:cNvSpPr txBox="1"/>
          <p:nvPr/>
        </p:nvSpPr>
        <p:spPr>
          <a:xfrm>
            <a:off x="319177" y="1871932"/>
            <a:ext cx="1047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</a:t>
            </a:r>
            <a:r>
              <a:rPr lang="en-IN" sz="1800" dirty="0"/>
              <a:t>reedy-like algorithm is proposed to maximize the number of records.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Imputation done with less bias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INFORMATION OPTIMIZATION ALGORITHM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8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1C8BF-4F39-1099-C989-CE293C91C58A}"/>
              </a:ext>
            </a:extLst>
          </p:cNvPr>
          <p:cNvSpPr txBox="1"/>
          <p:nvPr/>
        </p:nvSpPr>
        <p:spPr>
          <a:xfrm>
            <a:off x="97764" y="189779"/>
            <a:ext cx="599823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PAPER NO : 1</a:t>
            </a:r>
          </a:p>
          <a:p>
            <a:r>
              <a:rPr lang="en-IN" sz="1200" i="0" dirty="0">
                <a:solidFill>
                  <a:srgbClr val="333333"/>
                </a:solidFill>
                <a:effectLst/>
                <a:latin typeface="HelveticaNeue Regular"/>
              </a:rPr>
              <a:t>PAPER  TITLE :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Neue Regular"/>
              </a:rPr>
              <a:t>Multiple Imputation by Chained Equations for Missing Data in UK 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HelveticaNeue Regular"/>
              </a:rPr>
              <a:t>Bioban</a:t>
            </a:r>
            <a:endParaRPr lang="en-US" sz="1200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r>
              <a:rPr lang="en-US" sz="1200" b="1" i="0" dirty="0">
                <a:solidFill>
                  <a:srgbClr val="333333"/>
                </a:solidFill>
                <a:effectLst/>
                <a:latin typeface="HelveticaNeue Regular"/>
              </a:rPr>
              <a:t>Published in: </a:t>
            </a:r>
            <a:r>
              <a:rPr lang="en-US" sz="12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2"/>
              </a:rPr>
              <a:t>2022 6th Annual International Conference on Data Science and Business Analytics (ICDSBA)</a:t>
            </a:r>
            <a:endParaRPr lang="en-US" sz="1200" b="1" u="none" strike="noStrike" dirty="0">
              <a:solidFill>
                <a:srgbClr val="333333"/>
              </a:solidFill>
              <a:latin typeface="HelveticaNeue Regular"/>
            </a:endParaRPr>
          </a:p>
          <a:p>
            <a:r>
              <a:rPr lang="en-US" sz="1200" b="1" i="0" dirty="0">
                <a:solidFill>
                  <a:srgbClr val="333333"/>
                </a:solidFill>
                <a:effectLst/>
                <a:latin typeface="HelveticaNeue Regular"/>
              </a:rPr>
              <a:t>Date of Conference: 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Neue Regular"/>
              </a:rPr>
              <a:t>14-18 October 2022</a:t>
            </a:r>
          </a:p>
          <a:p>
            <a:r>
              <a:rPr lang="en-US" sz="1200" b="1" i="0" dirty="0">
                <a:solidFill>
                  <a:srgbClr val="333333"/>
                </a:solidFill>
                <a:effectLst/>
                <a:latin typeface="HelveticaNeue Regular"/>
              </a:rPr>
              <a:t>Date Added to IEEE </a:t>
            </a:r>
            <a:r>
              <a:rPr lang="en-US" sz="1200" b="1" i="1" dirty="0">
                <a:solidFill>
                  <a:srgbClr val="333333"/>
                </a:solidFill>
                <a:effectLst/>
                <a:latin typeface="HelveticaNeue Regular"/>
              </a:rPr>
              <a:t>Xplore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Neue Regular"/>
              </a:rPr>
              <a:t>: 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Neue Regular"/>
              </a:rPr>
              <a:t>23 May 2023</a:t>
            </a:r>
            <a:endParaRPr lang="en-US" sz="1200" dirty="0">
              <a:solidFill>
                <a:srgbClr val="333333"/>
              </a:solidFill>
              <a:latin typeface="HelveticaNeue Regular"/>
            </a:endParaRPr>
          </a:p>
          <a:p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DOI: </a:t>
            </a:r>
            <a:r>
              <a:rPr lang="en-IN" sz="12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10.1109/ICDSBA57203.2022.00026</a:t>
            </a:r>
            <a:endParaRPr lang="en-US" sz="1200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28F85-7F77-CD27-D28A-D3AC459D6FF5}"/>
              </a:ext>
            </a:extLst>
          </p:cNvPr>
          <p:cNvSpPr txBox="1"/>
          <p:nvPr/>
        </p:nvSpPr>
        <p:spPr>
          <a:xfrm>
            <a:off x="7205213" y="199986"/>
            <a:ext cx="3698576" cy="23565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Liyuan Xu</a:t>
            </a:r>
            <a:endParaRPr lang="en-IN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School of Computer Engineering and Science, Shanghai University, Shanghai, China</a:t>
            </a:r>
          </a:p>
          <a:p>
            <a:pPr algn="l"/>
            <a:r>
              <a:rPr lang="en-IN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Anqi</a:t>
            </a:r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 Qiu</a:t>
            </a:r>
            <a:endParaRPr lang="en-IN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Department of Biomedical Engineering, National University of Singapore, Singapore, Singapore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41F5-AB52-9227-E970-3AEC2627EE64}"/>
              </a:ext>
            </a:extLst>
          </p:cNvPr>
          <p:cNvSpPr/>
          <p:nvPr/>
        </p:nvSpPr>
        <p:spPr>
          <a:xfrm>
            <a:off x="163902" y="2700068"/>
            <a:ext cx="11844068" cy="3786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E4D72-D45E-EB7D-D15E-8F82E50C8ABD}"/>
              </a:ext>
            </a:extLst>
          </p:cNvPr>
          <p:cNvSpPr txBox="1"/>
          <p:nvPr/>
        </p:nvSpPr>
        <p:spPr>
          <a:xfrm>
            <a:off x="293298" y="2950234"/>
            <a:ext cx="91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MICE is assuming like data is missing at random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B66FD-899B-1A02-7AEE-728CC3EE7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81" y="3429000"/>
            <a:ext cx="3234093" cy="15944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4AEA8B-482C-08CA-45BB-5B57181E3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81" y="5212206"/>
            <a:ext cx="4088635" cy="932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3004A3-1271-729B-ED05-684300F3E1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803" y="3481911"/>
            <a:ext cx="4666363" cy="1291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C0A93F-0550-E990-EC53-EB6B42FCD3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2461" y="4892029"/>
            <a:ext cx="2386641" cy="14761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741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1ACE0-ABF9-914B-9F02-5FC66752C3CD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2">
              <a:lumMod val="75000"/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95672-8D6A-491C-D474-FB3A1B710EEF}"/>
              </a:ext>
            </a:extLst>
          </p:cNvPr>
          <p:cNvSpPr txBox="1"/>
          <p:nvPr/>
        </p:nvSpPr>
        <p:spPr>
          <a:xfrm>
            <a:off x="353762" y="1903835"/>
            <a:ext cx="10886457" cy="3354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IN" sz="6600" b="1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POINTS THAT I CAN ADD IN MY FINAL REPORT OR DURING FINAL PRESENTATIONS</a:t>
            </a:r>
            <a:endParaRPr lang="en-IN" sz="1050" i="1" dirty="0">
              <a:solidFill>
                <a:srgbClr val="E34A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9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0D3B03-EB8A-1434-EC3C-33A119941110}"/>
              </a:ext>
            </a:extLst>
          </p:cNvPr>
          <p:cNvSpPr txBox="1"/>
          <p:nvPr/>
        </p:nvSpPr>
        <p:spPr>
          <a:xfrm>
            <a:off x="86264" y="241540"/>
            <a:ext cx="118785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51515"/>
                </a:solidFill>
                <a:latin typeface="__Roboto_5506ec"/>
              </a:rPr>
              <a:t>XNA value are also present instead of null and </a:t>
            </a:r>
            <a:r>
              <a:rPr lang="en-US" sz="1800" dirty="0" err="1">
                <a:solidFill>
                  <a:srgbClr val="151515"/>
                </a:solidFill>
                <a:latin typeface="__Roboto_5506ec"/>
              </a:rPr>
              <a:t>NaN</a:t>
            </a:r>
            <a:r>
              <a:rPr lang="en-US" sz="1800" dirty="0">
                <a:solidFill>
                  <a:srgbClr val="151515"/>
                </a:solidFill>
                <a:latin typeface="__Roboto_5506ec"/>
              </a:rPr>
              <a:t> values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51515"/>
                </a:solidFill>
                <a:latin typeface="__Roboto_5506ec"/>
              </a:rPr>
              <a:t>D</a:t>
            </a:r>
            <a:r>
              <a:rPr lang="en-US" sz="1800" b="0" i="0" dirty="0">
                <a:solidFill>
                  <a:srgbClr val="151515"/>
                </a:solidFill>
                <a:effectLst/>
                <a:latin typeface="__Roboto_5506ec"/>
              </a:rPr>
              <a:t>evelop a basic understanding of risk analytics in banking and financial services and understand how data is used to </a:t>
            </a:r>
            <a:r>
              <a:rPr lang="en-US" sz="1800" b="0" i="0" dirty="0" err="1">
                <a:solidFill>
                  <a:srgbClr val="151515"/>
                </a:solidFill>
                <a:effectLst/>
                <a:latin typeface="__Roboto_5506ec"/>
              </a:rPr>
              <a:t>minimise</a:t>
            </a:r>
            <a:r>
              <a:rPr lang="en-US" sz="1800" b="0" i="0" dirty="0">
                <a:solidFill>
                  <a:srgbClr val="151515"/>
                </a:solidFill>
                <a:effectLst/>
                <a:latin typeface="__Roboto_5506ec"/>
              </a:rPr>
              <a:t> the risk of losing money while lending to customers.</a:t>
            </a:r>
            <a:endParaRPr lang="en-US" sz="1800" dirty="0">
              <a:solidFill>
                <a:srgbClr val="151515"/>
              </a:solidFill>
              <a:latin typeface="__Roboto_5506ec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51515"/>
                </a:solidFill>
                <a:effectLst/>
                <a:latin typeface="__Roboto_5506ec"/>
              </a:rPr>
              <a:t>When the company receives a loan application, the company has to decide for loan approval based on the applicant’s profile. Two types of risks are associated with the bank’s decision: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515"/>
                </a:solidFill>
                <a:effectLst/>
                <a:latin typeface="__Roboto_5506ec"/>
              </a:rPr>
              <a:t> If the applicant is likely to repay the loan, then not approving the loan results in a loss of business to the company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515"/>
                </a:solidFill>
                <a:effectLst/>
                <a:latin typeface="__Roboto_5506ec"/>
              </a:rPr>
              <a:t> If the applicant is not likely to repay the loan, i.e. he/she is likely to default, then approving the loan may lead to a financial loss for the company.</a:t>
            </a:r>
          </a:p>
          <a:p>
            <a:pPr lvl="1"/>
            <a:endParaRPr lang="en-US" dirty="0">
              <a:solidFill>
                <a:srgbClr val="151515"/>
              </a:solidFill>
              <a:latin typeface="__Roboto_5506e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181D8-B4AF-5A86-D580-802D13594DB3}"/>
              </a:ext>
            </a:extLst>
          </p:cNvPr>
          <p:cNvSpPr txBox="1"/>
          <p:nvPr/>
        </p:nvSpPr>
        <p:spPr>
          <a:xfrm>
            <a:off x="-414068" y="2505670"/>
            <a:ext cx="11990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51515"/>
                </a:solidFill>
                <a:latin typeface="__Roboto_5506ec"/>
              </a:rPr>
              <a:t>I</a:t>
            </a:r>
            <a:r>
              <a:rPr lang="en-US" b="0" i="0" dirty="0">
                <a:solidFill>
                  <a:srgbClr val="151515"/>
                </a:solidFill>
                <a:effectLst/>
                <a:latin typeface="__Roboto_5506ec"/>
              </a:rPr>
              <a:t>n other words, the company wants to understand the driving factors (or driver variables) behind loan default, i.e. the variables which are strong indicators of default. The company can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__Roboto_5506ec"/>
              </a:rPr>
              <a:t>utilise</a:t>
            </a:r>
            <a:r>
              <a:rPr lang="en-US" b="0" i="0" dirty="0">
                <a:solidFill>
                  <a:srgbClr val="151515"/>
                </a:solidFill>
                <a:effectLst/>
                <a:latin typeface="__Roboto_5506ec"/>
              </a:rPr>
              <a:t> this knowledge for its portfolio and risk assessment.</a:t>
            </a:r>
            <a:endParaRPr lang="en-US" dirty="0">
              <a:solidFill>
                <a:srgbClr val="151515"/>
              </a:solidFill>
              <a:latin typeface="__Roboto_5506e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B6E0E-01FB-18B7-122D-E5324B488319}"/>
              </a:ext>
            </a:extLst>
          </p:cNvPr>
          <p:cNvSpPr txBox="1"/>
          <p:nvPr/>
        </p:nvSpPr>
        <p:spPr>
          <a:xfrm>
            <a:off x="314864" y="3429000"/>
            <a:ext cx="11201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</a:rPr>
              <a:t>Data Understanding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</a:rPr>
              <a:t>This dataset has 3 files as explained below: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</a:rPr>
              <a:t>'application_data.csv' contains all the information of the client at the time of application. The data is about whether a client has payment difficulties.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</a:rPr>
              <a:t> 'previous_application.csv' contains information about the client’s previous loan data. It contains the data whether the previous application had been Approved, Cancelled, Refused or Unused offer.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</a:rPr>
              <a:t> 'columns_description.csv' is data dictionary which describes the meaning of the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72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1ACE0-ABF9-914B-9F02-5FC66752C3CD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2">
              <a:lumMod val="75000"/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95672-8D6A-491C-D474-FB3A1B710EEF}"/>
              </a:ext>
            </a:extLst>
          </p:cNvPr>
          <p:cNvSpPr txBox="1"/>
          <p:nvPr/>
        </p:nvSpPr>
        <p:spPr>
          <a:xfrm>
            <a:off x="353762" y="1903835"/>
            <a:ext cx="10886457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IN" sz="6600" b="1" i="1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FEATURE ENGINEERING</a:t>
            </a:r>
            <a:endParaRPr lang="en-IN" sz="1050" i="1" dirty="0">
              <a:solidFill>
                <a:srgbClr val="E34A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1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6BDFDD-3AFC-263B-58D4-52D9BAA36F98}"/>
              </a:ext>
            </a:extLst>
          </p:cNvPr>
          <p:cNvSpPr txBox="1"/>
          <p:nvPr/>
        </p:nvSpPr>
        <p:spPr>
          <a:xfrm>
            <a:off x="172528" y="138023"/>
            <a:ext cx="1209423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/>
              <a:t>Many real-world data sets contain missing values, therefore, learning with incomplete data sets is a common challenge faced by </a:t>
            </a:r>
            <a:r>
              <a:rPr lang="en-IN" sz="1600" dirty="0" err="1"/>
              <a:t>datascientists</a:t>
            </a:r>
            <a:r>
              <a:rPr lang="en-IN" sz="1600" dirty="0"/>
              <a:t>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/>
              <a:t>Handling them in an intelligent way is important to develop robust data models, since there is no perfect approach to compensate for the missing values.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/>
              <a:t>Deleting the rows with empty cells is a commonly used approach, this </a:t>
            </a:r>
            <a:r>
              <a:rPr lang="en-IN" sz="1600" dirty="0" err="1"/>
              <a:t>naivemethod</a:t>
            </a:r>
            <a:r>
              <a:rPr lang="en-IN" sz="1600" dirty="0"/>
              <a:t> may lead to estimates with larger </a:t>
            </a:r>
            <a:r>
              <a:rPr lang="en-IN" sz="1600" dirty="0" err="1"/>
              <a:t>standarderrors</a:t>
            </a:r>
            <a:r>
              <a:rPr lang="en-IN" sz="1600" dirty="0"/>
              <a:t> due to reduced sample size.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/>
              <a:t>Univariate imputation techniques like mean, median, mode imputation causes “ brute force effect” [PAPER - 2]</a:t>
            </a:r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lvl="1"/>
            <a:r>
              <a:rPr lang="en-IN" sz="1600" dirty="0"/>
              <a:t>			here age 25 and 7 year experience does not feel right</a:t>
            </a:r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/>
              <a:t>On the </a:t>
            </a:r>
            <a:r>
              <a:rPr lang="en-IN" sz="1600" dirty="0" err="1"/>
              <a:t>otherhand</a:t>
            </a:r>
            <a:r>
              <a:rPr lang="en-IN" sz="1600" dirty="0"/>
              <a:t>, imputing the missing records is a better approach, but it should be used with great caution, as it relies on often unrealistic specific assumptions which can potentially bias results.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/>
              <a:t>In this paper, a new greedy-like algorithm is proposed to maximize the number of records.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1D649E-3CB6-7F98-5332-C7797C403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31394"/>
              </p:ext>
            </p:extLst>
          </p:nvPr>
        </p:nvGraphicFramePr>
        <p:xfrm>
          <a:off x="341223" y="4823221"/>
          <a:ext cx="7172386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86193">
                  <a:extLst>
                    <a:ext uri="{9D8B030D-6E8A-4147-A177-3AD203B41FA5}">
                      <a16:colId xmlns:a16="http://schemas.microsoft.com/office/drawing/2014/main" val="1537908868"/>
                    </a:ext>
                  </a:extLst>
                </a:gridCol>
                <a:gridCol w="3586193">
                  <a:extLst>
                    <a:ext uri="{9D8B030D-6E8A-4147-A177-3AD203B41FA5}">
                      <a16:colId xmlns:a16="http://schemas.microsoft.com/office/drawing/2014/main" val="1845444916"/>
                    </a:ext>
                  </a:extLst>
                </a:gridCol>
              </a:tblGrid>
              <a:tr h="176969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Type of Missing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41423"/>
                  </a:ext>
                </a:extLst>
              </a:tr>
              <a:tr h="176969">
                <a:tc>
                  <a:txBody>
                    <a:bodyPr/>
                    <a:lstStyle/>
                    <a:p>
                      <a:r>
                        <a:rPr lang="en-IN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(Not a Number)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Unknown or Not Available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747215"/>
                  </a:ext>
                </a:extLst>
              </a:tr>
              <a:tr h="176969">
                <a:tc>
                  <a:txBody>
                    <a:bodyPr/>
                    <a:lstStyle/>
                    <a:p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or None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Dummy Values: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13427"/>
                  </a:ext>
                </a:extLst>
              </a:tr>
              <a:tr h="176969">
                <a:tc>
                  <a:txBody>
                    <a:bodyPr/>
                    <a:lstStyle/>
                    <a:p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Blank or Empty String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60499"/>
                  </a:ext>
                </a:extLst>
              </a:tr>
              <a:tr h="176969">
                <a:tc>
                  <a:txBody>
                    <a:bodyPr/>
                    <a:lstStyle/>
                    <a:p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 Values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46519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57D3CD2-B0C0-09B2-EBD8-070F919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0" y="1971535"/>
            <a:ext cx="2235900" cy="14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7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3E4DAA-7D54-A52D-E722-17C218323BDA}"/>
              </a:ext>
            </a:extLst>
          </p:cNvPr>
          <p:cNvSpPr txBox="1"/>
          <p:nvPr/>
        </p:nvSpPr>
        <p:spPr>
          <a:xfrm>
            <a:off x="381718" y="686624"/>
            <a:ext cx="117211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800" i="0" dirty="0">
                <a:effectLst/>
                <a:latin typeface="Helvetica Neue"/>
              </a:rPr>
              <a:t>Concepts of </a:t>
            </a:r>
          </a:p>
          <a:p>
            <a:r>
              <a:rPr lang="en-US" sz="1800" dirty="0">
                <a:latin typeface="Helvetica Neue"/>
              </a:rPr>
              <a:t>	</a:t>
            </a:r>
            <a:r>
              <a:rPr lang="en-US" sz="1800" i="0" dirty="0">
                <a:effectLst/>
                <a:latin typeface="Helvetica Neue"/>
              </a:rPr>
              <a:t>MCAR – Missing completely at random</a:t>
            </a:r>
          </a:p>
          <a:p>
            <a:r>
              <a:rPr lang="en-US" sz="1800" dirty="0">
                <a:latin typeface="Helvetica Neue"/>
              </a:rPr>
              <a:t>		We cant predict the missing values based on other features in the dataset</a:t>
            </a:r>
            <a:endParaRPr lang="en-US" sz="1800" i="0" dirty="0">
              <a:effectLst/>
              <a:latin typeface="Helvetica Neue"/>
            </a:endParaRPr>
          </a:p>
          <a:p>
            <a:r>
              <a:rPr lang="en-US" sz="1800" dirty="0">
                <a:latin typeface="Helvetica Neue"/>
              </a:rPr>
              <a:t>	</a:t>
            </a:r>
            <a:r>
              <a:rPr lang="en-US" sz="1800" i="0" dirty="0">
                <a:effectLst/>
                <a:latin typeface="Helvetica Neue"/>
              </a:rPr>
              <a:t>MAR – Missing at random</a:t>
            </a:r>
          </a:p>
          <a:p>
            <a:r>
              <a:rPr lang="en-US" sz="1800" dirty="0">
                <a:latin typeface="Helvetica Neue"/>
              </a:rPr>
              <a:t>		You can get the values from other columns</a:t>
            </a:r>
            <a:endParaRPr lang="en-US" sz="1800" i="0" dirty="0">
              <a:effectLst/>
              <a:latin typeface="Helvetica Neue"/>
            </a:endParaRPr>
          </a:p>
          <a:p>
            <a:r>
              <a:rPr lang="en-US" sz="1800" dirty="0">
                <a:latin typeface="Helvetica Neue"/>
              </a:rPr>
              <a:t>	</a:t>
            </a:r>
            <a:r>
              <a:rPr lang="en-US" sz="1800" i="0" dirty="0">
                <a:effectLst/>
                <a:latin typeface="Helvetica Neue"/>
              </a:rPr>
              <a:t>MNAR – Missing not at random</a:t>
            </a:r>
          </a:p>
          <a:p>
            <a:r>
              <a:rPr lang="en-US" sz="1800" dirty="0">
                <a:latin typeface="Helvetica Neue"/>
              </a:rPr>
              <a:t>		There was a particular reason why the missing happened</a:t>
            </a:r>
          </a:p>
          <a:p>
            <a:r>
              <a:rPr lang="en-US" sz="1800" i="0" dirty="0">
                <a:effectLst/>
                <a:latin typeface="Helvetica Neue"/>
              </a:rPr>
              <a:t>		</a:t>
            </a:r>
            <a:r>
              <a:rPr lang="en-US" sz="1800" i="0" dirty="0" err="1">
                <a:effectLst/>
                <a:latin typeface="Helvetica Neue"/>
              </a:rPr>
              <a:t>eg</a:t>
            </a:r>
            <a:r>
              <a:rPr lang="en-US" sz="1800" i="0" dirty="0">
                <a:effectLst/>
                <a:latin typeface="Helvetica Neue"/>
              </a:rPr>
              <a:t> </a:t>
            </a:r>
            <a:r>
              <a:rPr lang="en-US" sz="1800" dirty="0">
                <a:latin typeface="Helvetica Neue"/>
              </a:rPr>
              <a:t>an obese person is not at all interested in sharing details about his weight</a:t>
            </a:r>
            <a:endParaRPr lang="en-US" sz="18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800" dirty="0"/>
              <a:t>This method is not advised unless the proportion of eliminated records is very small&lt;5% [1].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800" dirty="0"/>
              <a:t>Although imputation can be applied to preserve all samples, it relies on often unrealistic specific assumptions, which can potentially bias results.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800" dirty="0"/>
              <a:t>Hot deck imputation has also shown inadequate results due to a high error probability caused by multiple missing values in the same row.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800" dirty="0"/>
              <a:t>A review of imputation methods can be found in[1]–[3].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80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277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8811</TotalTime>
  <Words>871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__Roboto_5506ec</vt:lpstr>
      <vt:lpstr>Arial</vt:lpstr>
      <vt:lpstr>Calibri</vt:lpstr>
      <vt:lpstr>Calibri Light</vt:lpstr>
      <vt:lpstr>Franklin Gothic Demi Cond</vt:lpstr>
      <vt:lpstr>Helvetica Neue</vt:lpstr>
      <vt:lpstr>HelveticaNeue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 R</dc:creator>
  <cp:lastModifiedBy>Vasudev R</cp:lastModifiedBy>
  <cp:revision>1</cp:revision>
  <dcterms:created xsi:type="dcterms:W3CDTF">2024-02-01T14:42:37Z</dcterms:created>
  <dcterms:modified xsi:type="dcterms:W3CDTF">2024-02-07T17:34:18Z</dcterms:modified>
</cp:coreProperties>
</file>