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0" r:id="rId2"/>
    <p:sldId id="268" r:id="rId3"/>
    <p:sldId id="257" r:id="rId4"/>
    <p:sldId id="274" r:id="rId5"/>
    <p:sldId id="269" r:id="rId6"/>
    <p:sldId id="272" r:id="rId7"/>
    <p:sldId id="273"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9DD1"/>
    <a:srgbClr val="A8B5D6"/>
    <a:srgbClr val="D6E5E3"/>
    <a:srgbClr val="E34A6F"/>
    <a:srgbClr val="0A1A49"/>
    <a:srgbClr val="7F8FA9"/>
    <a:srgbClr val="FFFFFF"/>
    <a:srgbClr val="16207B"/>
    <a:srgbClr val="F0F8FF"/>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148" autoAdjust="0"/>
    <p:restoredTop sz="94660"/>
  </p:normalViewPr>
  <p:slideViewPr>
    <p:cSldViewPr snapToGrid="0">
      <p:cViewPr varScale="1">
        <p:scale>
          <a:sx n="111" d="100"/>
          <a:sy n="111" d="100"/>
        </p:scale>
        <p:origin x="3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 of missing values</c:v>
                </c:pt>
              </c:strCache>
            </c:strRef>
          </c:tx>
          <c:spPr>
            <a:solidFill>
              <a:srgbClr val="0A1A49"/>
            </a:solidFill>
            <a:ln>
              <a:noFill/>
            </a:ln>
            <a:effectLst/>
          </c:spPr>
          <c:invertIfNegative val="0"/>
          <c:dPt>
            <c:idx val="0"/>
            <c:invertIfNegative val="0"/>
            <c:bubble3D val="0"/>
            <c:spPr>
              <a:solidFill>
                <a:srgbClr val="0A1A49"/>
              </a:solidFill>
              <a:ln>
                <a:noFill/>
              </a:ln>
              <a:effectLst/>
            </c:spPr>
            <c:extLst>
              <c:ext xmlns:c16="http://schemas.microsoft.com/office/drawing/2014/chart" uri="{C3380CC4-5D6E-409C-BE32-E72D297353CC}">
                <c16:uniqueId val="{00000001-A9EC-41DD-B77C-D187A3C51DF8}"/>
              </c:ext>
            </c:extLst>
          </c:dPt>
          <c:dPt>
            <c:idx val="1"/>
            <c:invertIfNegative val="0"/>
            <c:bubble3D val="0"/>
            <c:spPr>
              <a:solidFill>
                <a:srgbClr val="0A1A49"/>
              </a:solidFill>
              <a:ln>
                <a:noFill/>
              </a:ln>
              <a:effectLst/>
            </c:spPr>
            <c:extLst>
              <c:ext xmlns:c16="http://schemas.microsoft.com/office/drawing/2014/chart" uri="{C3380CC4-5D6E-409C-BE32-E72D297353CC}">
                <c16:uniqueId val="{00000003-A9EC-41DD-B77C-D187A3C51DF8}"/>
              </c:ext>
            </c:extLst>
          </c:dPt>
          <c:dPt>
            <c:idx val="4"/>
            <c:invertIfNegative val="0"/>
            <c:bubble3D val="0"/>
            <c:spPr>
              <a:solidFill>
                <a:srgbClr val="D6E5E3"/>
              </a:solidFill>
              <a:ln>
                <a:noFill/>
              </a:ln>
              <a:effectLst/>
            </c:spPr>
            <c:extLst>
              <c:ext xmlns:c16="http://schemas.microsoft.com/office/drawing/2014/chart" uri="{C3380CC4-5D6E-409C-BE32-E72D297353CC}">
                <c16:uniqueId val="{00000006-5B29-4173-8D78-17C9D5041C2D}"/>
              </c:ext>
            </c:extLst>
          </c:dPt>
          <c:dPt>
            <c:idx val="5"/>
            <c:invertIfNegative val="0"/>
            <c:bubble3D val="0"/>
            <c:spPr>
              <a:solidFill>
                <a:srgbClr val="D6E5E3"/>
              </a:solidFill>
              <a:ln>
                <a:noFill/>
              </a:ln>
              <a:effectLst/>
            </c:spPr>
            <c:extLst>
              <c:ext xmlns:c16="http://schemas.microsoft.com/office/drawing/2014/chart" uri="{C3380CC4-5D6E-409C-BE32-E72D297353CC}">
                <c16:uniqueId val="{00000004-5B29-4173-8D78-17C9D5041C2D}"/>
              </c:ext>
            </c:extLst>
          </c:dPt>
          <c:dPt>
            <c:idx val="6"/>
            <c:invertIfNegative val="0"/>
            <c:bubble3D val="0"/>
            <c:spPr>
              <a:solidFill>
                <a:srgbClr val="D6E5E3"/>
              </a:solidFill>
              <a:ln>
                <a:noFill/>
              </a:ln>
              <a:effectLst/>
            </c:spPr>
            <c:extLst>
              <c:ext xmlns:c16="http://schemas.microsoft.com/office/drawing/2014/chart" uri="{C3380CC4-5D6E-409C-BE32-E72D297353CC}">
                <c16:uniqueId val="{00000005-5B29-4173-8D78-17C9D5041C2D}"/>
              </c:ext>
            </c:extLst>
          </c:dPt>
          <c:cat>
            <c:strRef>
              <c:f>Sheet1!$B$2:$B$8</c:f>
              <c:strCache>
                <c:ptCount val="7"/>
                <c:pt idx="0">
                  <c:v>0-10</c:v>
                </c:pt>
                <c:pt idx="1">
                  <c:v>Oct-20</c:v>
                </c:pt>
                <c:pt idx="2">
                  <c:v>20-30</c:v>
                </c:pt>
                <c:pt idx="3">
                  <c:v>30-40</c:v>
                </c:pt>
                <c:pt idx="4">
                  <c:v>40-50</c:v>
                </c:pt>
                <c:pt idx="5">
                  <c:v>50-60</c:v>
                </c:pt>
                <c:pt idx="6">
                  <c:v>60-70</c:v>
                </c:pt>
              </c:strCache>
            </c:strRef>
          </c:cat>
          <c:val>
            <c:numRef>
              <c:f>Sheet1!$C$2:$C$8</c:f>
              <c:numCache>
                <c:formatCode>General</c:formatCode>
                <c:ptCount val="7"/>
                <c:pt idx="0">
                  <c:v>65</c:v>
                </c:pt>
                <c:pt idx="1">
                  <c:v>7</c:v>
                </c:pt>
                <c:pt idx="2">
                  <c:v>0</c:v>
                </c:pt>
                <c:pt idx="3">
                  <c:v>1</c:v>
                </c:pt>
                <c:pt idx="4">
                  <c:v>8</c:v>
                </c:pt>
                <c:pt idx="5">
                  <c:v>24</c:v>
                </c:pt>
                <c:pt idx="6">
                  <c:v>17</c:v>
                </c:pt>
              </c:numCache>
            </c:numRef>
          </c:val>
          <c:extLst>
            <c:ext xmlns:c16="http://schemas.microsoft.com/office/drawing/2014/chart" uri="{C3380CC4-5D6E-409C-BE32-E72D297353CC}">
              <c16:uniqueId val="{00000004-A9EC-41DD-B77C-D187A3C51DF8}"/>
            </c:ext>
          </c:extLst>
        </c:ser>
        <c:dLbls>
          <c:showLegendKey val="0"/>
          <c:showVal val="0"/>
          <c:showCatName val="0"/>
          <c:showSerName val="0"/>
          <c:showPercent val="0"/>
          <c:showBubbleSize val="0"/>
        </c:dLbls>
        <c:gapWidth val="0"/>
        <c:overlap val="-27"/>
        <c:axId val="1980780351"/>
        <c:axId val="2120356815"/>
      </c:barChart>
      <c:catAx>
        <c:axId val="1980780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0356815"/>
        <c:crosses val="autoZero"/>
        <c:auto val="1"/>
        <c:lblAlgn val="ctr"/>
        <c:lblOffset val="100"/>
        <c:noMultiLvlLbl val="0"/>
      </c:catAx>
      <c:valAx>
        <c:axId val="2120356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07803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Count of data</a:t>
            </a:r>
            <a:r>
              <a:rPr lang="en-US" baseline="0" dirty="0"/>
              <a:t> types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Sheet1!$J$1</c:f>
              <c:strCache>
                <c:ptCount val="1"/>
                <c:pt idx="0">
                  <c:v>Count</c:v>
                </c:pt>
              </c:strCache>
            </c:strRef>
          </c:tx>
          <c:dPt>
            <c:idx val="0"/>
            <c:bubble3D val="0"/>
            <c:spPr>
              <a:solidFill>
                <a:srgbClr val="0A1A49"/>
              </a:solidFill>
              <a:ln w="19050">
                <a:solidFill>
                  <a:schemeClr val="lt1"/>
                </a:solidFill>
              </a:ln>
              <a:effectLst/>
            </c:spPr>
            <c:extLst>
              <c:ext xmlns:c16="http://schemas.microsoft.com/office/drawing/2014/chart" uri="{C3380CC4-5D6E-409C-BE32-E72D297353CC}">
                <c16:uniqueId val="{00000001-DC99-414E-BE94-CFA02A7C6000}"/>
              </c:ext>
            </c:extLst>
          </c:dPt>
          <c:dPt>
            <c:idx val="1"/>
            <c:bubble3D val="0"/>
            <c:spPr>
              <a:solidFill>
                <a:srgbClr val="7F8FA9"/>
              </a:solidFill>
              <a:ln w="19050">
                <a:solidFill>
                  <a:schemeClr val="lt1"/>
                </a:solidFill>
              </a:ln>
              <a:effectLst/>
            </c:spPr>
            <c:extLst>
              <c:ext xmlns:c16="http://schemas.microsoft.com/office/drawing/2014/chart" uri="{C3380CC4-5D6E-409C-BE32-E72D297353CC}">
                <c16:uniqueId val="{00000003-DC99-414E-BE94-CFA02A7C6000}"/>
              </c:ext>
            </c:extLst>
          </c:dPt>
          <c:dPt>
            <c:idx val="2"/>
            <c:bubble3D val="0"/>
            <c:spPr>
              <a:solidFill>
                <a:srgbClr val="D6E5E3"/>
              </a:solidFill>
              <a:ln w="19050">
                <a:solidFill>
                  <a:schemeClr val="lt1"/>
                </a:solidFill>
              </a:ln>
              <a:effectLst/>
            </c:spPr>
            <c:extLst>
              <c:ext xmlns:c16="http://schemas.microsoft.com/office/drawing/2014/chart" uri="{C3380CC4-5D6E-409C-BE32-E72D297353CC}">
                <c16:uniqueId val="{00000005-DC99-414E-BE94-CFA02A7C6000}"/>
              </c:ext>
            </c:extLst>
          </c:dPt>
          <c:cat>
            <c:strRef>
              <c:f>Sheet1!$I$2:$I$4</c:f>
              <c:strCache>
                <c:ptCount val="3"/>
                <c:pt idx="0">
                  <c:v>float64</c:v>
                </c:pt>
                <c:pt idx="1">
                  <c:v>int64</c:v>
                </c:pt>
                <c:pt idx="2">
                  <c:v>object</c:v>
                </c:pt>
              </c:strCache>
            </c:strRef>
          </c:cat>
          <c:val>
            <c:numRef>
              <c:f>Sheet1!$J$2:$J$4</c:f>
              <c:numCache>
                <c:formatCode>General</c:formatCode>
                <c:ptCount val="3"/>
                <c:pt idx="0">
                  <c:v>65</c:v>
                </c:pt>
                <c:pt idx="1">
                  <c:v>41</c:v>
                </c:pt>
                <c:pt idx="2">
                  <c:v>16</c:v>
                </c:pt>
              </c:numCache>
            </c:numRef>
          </c:val>
          <c:extLst>
            <c:ext xmlns:c16="http://schemas.microsoft.com/office/drawing/2014/chart" uri="{C3380CC4-5D6E-409C-BE32-E72D297353CC}">
              <c16:uniqueId val="{00000006-DC99-414E-BE94-CFA02A7C6000}"/>
            </c:ext>
          </c:extLst>
        </c:ser>
        <c:dLbls>
          <c:showLegendKey val="0"/>
          <c:showVal val="0"/>
          <c:showCatName val="0"/>
          <c:showSerName val="0"/>
          <c:showPercent val="0"/>
          <c:showBubbleSize val="0"/>
          <c:showLeaderLines val="1"/>
        </c:dLbls>
        <c:firstSliceAng val="0"/>
        <c:holeSize val="46"/>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200" b="0" i="0" u="none" strike="noStrike" kern="1200" spc="0" baseline="0" dirty="0">
                <a:solidFill>
                  <a:prstClr val="black">
                    <a:lumMod val="65000"/>
                    <a:lumOff val="35000"/>
                  </a:prstClr>
                </a:solidFill>
              </a:rPr>
              <a:t>ADDRESSING </a:t>
            </a:r>
            <a:r>
              <a:rPr lang="en-IN" sz="1200" dirty="0"/>
              <a:t>CLASS</a:t>
            </a:r>
            <a:r>
              <a:rPr lang="en-IN" sz="1200" baseline="0" dirty="0"/>
              <a:t> IMBALANCE</a:t>
            </a:r>
            <a:endParaRPr lang="en-IN"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56"/>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rgbClr val="D6E5E3"/>
              </a:solidFill>
              <a:ln w="25400">
                <a:solidFill>
                  <a:schemeClr val="lt1"/>
                </a:solidFill>
              </a:ln>
              <a:effectLst/>
              <a:sp3d contourW="25400">
                <a:contourClr>
                  <a:schemeClr val="lt1"/>
                </a:contourClr>
              </a:sp3d>
            </c:spPr>
            <c:extLst>
              <c:ext xmlns:c16="http://schemas.microsoft.com/office/drawing/2014/chart" uri="{C3380CC4-5D6E-409C-BE32-E72D297353CC}">
                <c16:uniqueId val="{00000001-C121-4423-8ECE-6A5A9542F709}"/>
              </c:ext>
            </c:extLst>
          </c:dPt>
          <c:dPt>
            <c:idx val="1"/>
            <c:bubble3D val="0"/>
            <c:explosion val="27"/>
            <c:spPr>
              <a:solidFill>
                <a:srgbClr val="7F8FA9"/>
              </a:solidFill>
              <a:ln w="25400">
                <a:solidFill>
                  <a:schemeClr val="lt1"/>
                </a:solidFill>
              </a:ln>
              <a:effectLst/>
              <a:sp3d contourW="25400">
                <a:contourClr>
                  <a:schemeClr val="lt1"/>
                </a:contourClr>
              </a:sp3d>
            </c:spPr>
            <c:extLst>
              <c:ext xmlns:c16="http://schemas.microsoft.com/office/drawing/2014/chart" uri="{C3380CC4-5D6E-409C-BE32-E72D297353CC}">
                <c16:uniqueId val="{00000003-C121-4423-8ECE-6A5A9542F709}"/>
              </c:ext>
            </c:extLst>
          </c:dPt>
          <c:cat>
            <c:strRef>
              <c:f>Sheet1!$N$2:$N$3</c:f>
              <c:strCache>
                <c:ptCount val="2"/>
                <c:pt idx="0">
                  <c:v>Risk users</c:v>
                </c:pt>
                <c:pt idx="1">
                  <c:v>Non Risk Users</c:v>
                </c:pt>
              </c:strCache>
            </c:strRef>
          </c:cat>
          <c:val>
            <c:numRef>
              <c:f>Sheet1!$O$2:$O$3</c:f>
              <c:numCache>
                <c:formatCode>General</c:formatCode>
                <c:ptCount val="2"/>
                <c:pt idx="0">
                  <c:v>282686</c:v>
                </c:pt>
                <c:pt idx="1">
                  <c:v>24825</c:v>
                </c:pt>
              </c:numCache>
            </c:numRef>
          </c:val>
          <c:extLst>
            <c:ext xmlns:c16="http://schemas.microsoft.com/office/drawing/2014/chart" uri="{C3380CC4-5D6E-409C-BE32-E72D297353CC}">
              <c16:uniqueId val="{00000004-C121-4423-8ECE-6A5A9542F709}"/>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sz="1000" baseline="0" dirty="0">
                <a:solidFill>
                  <a:schemeClr val="bg1"/>
                </a:solidFill>
              </a:rPr>
              <a:t>CAR AGE </a:t>
            </a:r>
            <a:endParaRPr lang="en-US" sz="1000" dirty="0">
              <a:solidFill>
                <a:schemeClr val="bg1"/>
              </a:solidFill>
            </a:endParaRPr>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344"/>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[Book1]Sheet1!$B$1</c:f>
              <c:strCache>
                <c:ptCount val="1"/>
                <c:pt idx="0">
                  <c:v>COUNT</c:v>
                </c:pt>
              </c:strCache>
            </c:strRef>
          </c:tx>
          <c:spPr>
            <a:solidFill>
              <a:srgbClr val="D6E5E3">
                <a:alpha val="90000"/>
              </a:srgbClr>
            </a:solidFill>
          </c:spPr>
          <c:dPt>
            <c:idx val="0"/>
            <c:bubble3D val="0"/>
            <c:spPr>
              <a:solidFill>
                <a:srgbClr val="D6E5E3">
                  <a:alpha val="90000"/>
                </a:srgb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1BC5-404F-9A24-888E2263D4CF}"/>
              </c:ext>
            </c:extLst>
          </c:dPt>
          <c:dPt>
            <c:idx val="1"/>
            <c:bubble3D val="0"/>
            <c:spPr>
              <a:solidFill>
                <a:srgbClr val="E34A6F">
                  <a:alpha val="90000"/>
                </a:srgb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1BC5-404F-9A24-888E2263D4CF}"/>
              </c:ext>
            </c:extLst>
          </c:dPt>
          <c:dLbls>
            <c:dLbl>
              <c:idx val="0"/>
              <c:delete val="1"/>
              <c:extLst>
                <c:ext xmlns:c15="http://schemas.microsoft.com/office/drawing/2012/chart" uri="{CE6537A1-D6FC-4f65-9D91-7224C49458BB}"/>
                <c:ext xmlns:c16="http://schemas.microsoft.com/office/drawing/2014/chart" uri="{C3380CC4-5D6E-409C-BE32-E72D297353CC}">
                  <c16:uniqueId val="{00000001-1BC5-404F-9A24-888E2263D4CF}"/>
                </c:ext>
              </c:extLst>
            </c:dLbl>
            <c:dLbl>
              <c:idx val="1"/>
              <c:layout>
                <c:manualLayout>
                  <c:x val="9.3824295163676658E-2"/>
                  <c:y val="7.0292909658020652E-2"/>
                </c:manualLayout>
              </c:layout>
              <c:tx>
                <c:rich>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r>
                      <a:rPr lang="en-US" dirty="0"/>
                      <a:t>MISSING</a:t>
                    </a:r>
                  </a:p>
                </c:rich>
              </c:tx>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31855636150930905"/>
                      <c:h val="0.18102457537304043"/>
                    </c:manualLayout>
                  </c15:layout>
                  <c15:showDataLabelsRange val="0"/>
                </c:ext>
                <c:ext xmlns:c16="http://schemas.microsoft.com/office/drawing/2014/chart" uri="{C3380CC4-5D6E-409C-BE32-E72D297353CC}">
                  <c16:uniqueId val="{00000003-1BC5-404F-9A24-888E2263D4CF}"/>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[Book1]Sheet1!$A$2:$A$3</c:f>
              <c:strCache>
                <c:ptCount val="2"/>
                <c:pt idx="0">
                  <c:v>YES</c:v>
                </c:pt>
                <c:pt idx="1">
                  <c:v>NO</c:v>
                </c:pt>
              </c:strCache>
            </c:strRef>
          </c:cat>
          <c:val>
            <c:numRef>
              <c:f>[Book1]Sheet1!$B$2:$B$3</c:f>
              <c:numCache>
                <c:formatCode>General</c:formatCode>
                <c:ptCount val="2"/>
                <c:pt idx="0">
                  <c:v>202793</c:v>
                </c:pt>
                <c:pt idx="1">
                  <c:v>104499</c:v>
                </c:pt>
              </c:numCache>
            </c:numRef>
          </c:val>
          <c:extLst>
            <c:ext xmlns:c16="http://schemas.microsoft.com/office/drawing/2014/chart" uri="{C3380CC4-5D6E-409C-BE32-E72D297353CC}">
              <c16:uniqueId val="{00000004-1BC5-404F-9A24-888E2263D4CF}"/>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sz="1200" dirty="0">
                <a:solidFill>
                  <a:schemeClr val="bg1"/>
                </a:solidFill>
              </a:rPr>
              <a:t>Own</a:t>
            </a:r>
            <a:r>
              <a:rPr lang="en-US" sz="1200" baseline="0" dirty="0">
                <a:solidFill>
                  <a:schemeClr val="bg1"/>
                </a:solidFill>
              </a:rPr>
              <a:t> a car or not</a:t>
            </a:r>
            <a:endParaRPr lang="en-US" sz="1200" dirty="0">
              <a:solidFill>
                <a:schemeClr val="bg1"/>
              </a:solidFill>
            </a:endParaRPr>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COUNT</c:v>
                </c:pt>
              </c:strCache>
            </c:strRef>
          </c:tx>
          <c:dPt>
            <c:idx val="0"/>
            <c:bubble3D val="0"/>
            <c:spPr>
              <a:solidFill>
                <a:schemeClr val="accent1">
                  <a:lumMod val="20000"/>
                  <a:lumOff val="8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1E46-49FE-9082-26B554ECA776}"/>
              </c:ext>
            </c:extLst>
          </c:dPt>
          <c:dPt>
            <c:idx val="1"/>
            <c:bubble3D val="0"/>
            <c:spPr>
              <a:solidFill>
                <a:schemeClr val="accent2">
                  <a:alpha val="90000"/>
                </a:schemeClr>
              </a:solidFill>
              <a:ln w="19050">
                <a:solidFill>
                  <a:srgbClr val="FF0000"/>
                </a:solidFill>
              </a:ln>
              <a:effectLst>
                <a:innerShdw blurRad="114300">
                  <a:schemeClr val="accent2">
                    <a:lumMod val="75000"/>
                  </a:schemeClr>
                </a:innerShdw>
              </a:effectLst>
              <a:scene3d>
                <a:camera prst="orthographicFront"/>
                <a:lightRig rig="threePt" dir="t"/>
              </a:scene3d>
              <a:sp3d contourW="19050" prstMaterial="flat">
                <a:contourClr>
                  <a:srgbClr val="FF0000"/>
                </a:contourClr>
              </a:sp3d>
            </c:spPr>
            <c:extLst>
              <c:ext xmlns:c16="http://schemas.microsoft.com/office/drawing/2014/chart" uri="{C3380CC4-5D6E-409C-BE32-E72D297353CC}">
                <c16:uniqueId val="{00000003-1E46-49FE-9082-26B554ECA776}"/>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1-1E46-49FE-9082-26B554ECA776}"/>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3-1E46-49FE-9082-26B554ECA776}"/>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Sheet1!$A$2:$A$3</c:f>
              <c:strCache>
                <c:ptCount val="2"/>
                <c:pt idx="0">
                  <c:v>YES</c:v>
                </c:pt>
                <c:pt idx="1">
                  <c:v>NO</c:v>
                </c:pt>
              </c:strCache>
            </c:strRef>
          </c:cat>
          <c:val>
            <c:numRef>
              <c:f>Sheet1!$B$2:$B$3</c:f>
              <c:numCache>
                <c:formatCode>General</c:formatCode>
                <c:ptCount val="2"/>
                <c:pt idx="0">
                  <c:v>202793</c:v>
                </c:pt>
                <c:pt idx="1">
                  <c:v>104499</c:v>
                </c:pt>
              </c:numCache>
            </c:numRef>
          </c:val>
          <c:extLst>
            <c:ext xmlns:c16="http://schemas.microsoft.com/office/drawing/2014/chart" uri="{C3380CC4-5D6E-409C-BE32-E72D297353CC}">
              <c16:uniqueId val="{00000004-1E46-49FE-9082-26B554ECA776}"/>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2">
          <a:lumMod val="90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0.66186</cdr:x>
      <cdr:y>0.30939</cdr:y>
    </cdr:from>
    <cdr:to>
      <cdr:x>0.88416</cdr:x>
      <cdr:y>0.45961</cdr:y>
    </cdr:to>
    <cdr:sp macro="" textlink="">
      <cdr:nvSpPr>
        <cdr:cNvPr id="2" name="TextBox 1">
          <a:extLst xmlns:a="http://schemas.openxmlformats.org/drawingml/2006/main">
            <a:ext uri="{FF2B5EF4-FFF2-40B4-BE49-F238E27FC236}">
              <a16:creationId xmlns:a16="http://schemas.microsoft.com/office/drawing/2014/main" id="{038E0579-F8BE-AE4C-93E7-036AAD49F280}"/>
            </a:ext>
          </a:extLst>
        </cdr:cNvPr>
        <cdr:cNvSpPr txBox="1"/>
      </cdr:nvSpPr>
      <cdr:spPr>
        <a:xfrm xmlns:a="http://schemas.openxmlformats.org/drawingml/2006/main">
          <a:off x="1960525" y="633703"/>
          <a:ext cx="658481" cy="30768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100" b="1" dirty="0">
              <a:solidFill>
                <a:srgbClr val="0A1A49"/>
              </a:solidFill>
            </a:rPr>
            <a:t>float64</a:t>
          </a:r>
        </a:p>
      </cdr:txBody>
    </cdr:sp>
  </cdr:relSizeAnchor>
  <cdr:relSizeAnchor xmlns:cdr="http://schemas.openxmlformats.org/drawingml/2006/chartDrawing">
    <cdr:from>
      <cdr:x>0.15379</cdr:x>
      <cdr:y>0.53434</cdr:y>
    </cdr:from>
    <cdr:to>
      <cdr:x>0.31911</cdr:x>
      <cdr:y>0.68456</cdr:y>
    </cdr:to>
    <cdr:sp macro="" textlink="">
      <cdr:nvSpPr>
        <cdr:cNvPr id="3" name="TextBox 1">
          <a:extLst xmlns:a="http://schemas.openxmlformats.org/drawingml/2006/main">
            <a:ext uri="{FF2B5EF4-FFF2-40B4-BE49-F238E27FC236}">
              <a16:creationId xmlns:a16="http://schemas.microsoft.com/office/drawing/2014/main" id="{03ADC59C-5001-F2FC-4F5F-77E02DE3F022}"/>
            </a:ext>
          </a:extLst>
        </cdr:cNvPr>
        <cdr:cNvSpPr txBox="1"/>
      </cdr:nvSpPr>
      <cdr:spPr>
        <a:xfrm xmlns:a="http://schemas.openxmlformats.org/drawingml/2006/main">
          <a:off x="455546" y="1094460"/>
          <a:ext cx="489702" cy="30768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IN" b="1" dirty="0">
              <a:solidFill>
                <a:srgbClr val="7F8FA9"/>
              </a:solidFill>
            </a:rPr>
            <a:t>Int64</a:t>
          </a:r>
          <a:endParaRPr lang="en-IN" sz="1100" b="1" dirty="0">
            <a:solidFill>
              <a:srgbClr val="7F8FA9"/>
            </a:solidFill>
          </a:endParaRPr>
        </a:p>
      </cdr:txBody>
    </cdr:sp>
  </cdr:relSizeAnchor>
  <cdr:relSizeAnchor xmlns:cdr="http://schemas.openxmlformats.org/drawingml/2006/chartDrawing">
    <cdr:from>
      <cdr:x>0.20507</cdr:x>
      <cdr:y>0.1894</cdr:y>
    </cdr:from>
    <cdr:to>
      <cdr:x>0.4194</cdr:x>
      <cdr:y>0.31542</cdr:y>
    </cdr:to>
    <cdr:sp macro="" textlink="">
      <cdr:nvSpPr>
        <cdr:cNvPr id="4" name="TextBox 1">
          <a:extLst xmlns:a="http://schemas.openxmlformats.org/drawingml/2006/main">
            <a:ext uri="{FF2B5EF4-FFF2-40B4-BE49-F238E27FC236}">
              <a16:creationId xmlns:a16="http://schemas.microsoft.com/office/drawing/2014/main" id="{6D591C28-A17B-E5AA-313A-ED80630BA326}"/>
            </a:ext>
          </a:extLst>
        </cdr:cNvPr>
        <cdr:cNvSpPr txBox="1"/>
      </cdr:nvSpPr>
      <cdr:spPr>
        <a:xfrm xmlns:a="http://schemas.openxmlformats.org/drawingml/2006/main">
          <a:off x="607443" y="387949"/>
          <a:ext cx="634887" cy="25810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IN" b="1" dirty="0">
              <a:solidFill>
                <a:srgbClr val="D6E5E3"/>
              </a:solidFill>
            </a:rPr>
            <a:t>Object</a:t>
          </a:r>
          <a:endParaRPr lang="en-IN" sz="1100" b="1" dirty="0">
            <a:solidFill>
              <a:srgbClr val="D6E5E3"/>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B6698B-9BB7-4512-A36B-6B752C9A47EA}" type="datetimeFigureOut">
              <a:rPr lang="en-IN" smtClean="0"/>
              <a:t>27-02-2024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E0D435-84A4-4703-8CE3-21658E4B3746}" type="slidenum">
              <a:rPr lang="en-IN" smtClean="0"/>
              <a:t>‹#›</a:t>
            </a:fld>
            <a:endParaRPr lang="en-IN"/>
          </a:p>
        </p:txBody>
      </p:sp>
    </p:spTree>
    <p:extLst>
      <p:ext uri="{BB962C8B-B14F-4D97-AF65-F5344CB8AC3E}">
        <p14:creationId xmlns:p14="http://schemas.microsoft.com/office/powerpoint/2010/main" val="775204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E577-345F-3764-D1C1-D35B8D3636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9A473A-B65F-496A-AB12-D450952FA9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25366D-7277-395B-CA6A-D4B80A02A107}"/>
              </a:ext>
            </a:extLst>
          </p:cNvPr>
          <p:cNvSpPr>
            <a:spLocks noGrp="1"/>
          </p:cNvSpPr>
          <p:nvPr>
            <p:ph type="dt" sz="half" idx="10"/>
          </p:nvPr>
        </p:nvSpPr>
        <p:spPr/>
        <p:txBody>
          <a:bodyPr/>
          <a:lstStyle/>
          <a:p>
            <a:fld id="{73AB8A70-E3AE-41E2-9696-E727EF4F852B}" type="datetimeFigureOut">
              <a:rPr lang="en-IN" smtClean="0"/>
              <a:t>27-02-2024</a:t>
            </a:fld>
            <a:endParaRPr lang="en-IN"/>
          </a:p>
        </p:txBody>
      </p:sp>
      <p:sp>
        <p:nvSpPr>
          <p:cNvPr id="5" name="Footer Placeholder 4">
            <a:extLst>
              <a:ext uri="{FF2B5EF4-FFF2-40B4-BE49-F238E27FC236}">
                <a16:creationId xmlns:a16="http://schemas.microsoft.com/office/drawing/2014/main" id="{ECA57FF2-2746-4AAC-5F9A-1D64D87F87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4BF6C-097F-80B6-1034-02F7C1F8CB34}"/>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269034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4E27-8D4A-448C-2F50-483DDDED48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DFE70B-A95B-3658-B6E8-08D9C02A7B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2E5209-8043-7CF8-4B65-326544D95E3E}"/>
              </a:ext>
            </a:extLst>
          </p:cNvPr>
          <p:cNvSpPr>
            <a:spLocks noGrp="1"/>
          </p:cNvSpPr>
          <p:nvPr>
            <p:ph type="dt" sz="half" idx="10"/>
          </p:nvPr>
        </p:nvSpPr>
        <p:spPr/>
        <p:txBody>
          <a:bodyPr/>
          <a:lstStyle/>
          <a:p>
            <a:fld id="{73AB8A70-E3AE-41E2-9696-E727EF4F852B}" type="datetimeFigureOut">
              <a:rPr lang="en-IN" smtClean="0"/>
              <a:t>27-02-2024</a:t>
            </a:fld>
            <a:endParaRPr lang="en-IN"/>
          </a:p>
        </p:txBody>
      </p:sp>
      <p:sp>
        <p:nvSpPr>
          <p:cNvPr id="5" name="Footer Placeholder 4">
            <a:extLst>
              <a:ext uri="{FF2B5EF4-FFF2-40B4-BE49-F238E27FC236}">
                <a16:creationId xmlns:a16="http://schemas.microsoft.com/office/drawing/2014/main" id="{D1AF6444-CF6B-79E1-CE52-B320FE7636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1C393-7ACC-5052-DA73-FD960F2D0C36}"/>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17844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B98E3-AE1D-10D7-CE52-3041C0A2BF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E4CAB8-39C5-2286-DA46-59DB8311B3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DF5B6E-ECD5-39FF-22B3-C8FE93825729}"/>
              </a:ext>
            </a:extLst>
          </p:cNvPr>
          <p:cNvSpPr>
            <a:spLocks noGrp="1"/>
          </p:cNvSpPr>
          <p:nvPr>
            <p:ph type="dt" sz="half" idx="10"/>
          </p:nvPr>
        </p:nvSpPr>
        <p:spPr/>
        <p:txBody>
          <a:bodyPr/>
          <a:lstStyle/>
          <a:p>
            <a:fld id="{73AB8A70-E3AE-41E2-9696-E727EF4F852B}" type="datetimeFigureOut">
              <a:rPr lang="en-IN" smtClean="0"/>
              <a:t>27-02-2024</a:t>
            </a:fld>
            <a:endParaRPr lang="en-IN"/>
          </a:p>
        </p:txBody>
      </p:sp>
      <p:sp>
        <p:nvSpPr>
          <p:cNvPr id="5" name="Footer Placeholder 4">
            <a:extLst>
              <a:ext uri="{FF2B5EF4-FFF2-40B4-BE49-F238E27FC236}">
                <a16:creationId xmlns:a16="http://schemas.microsoft.com/office/drawing/2014/main" id="{74F3AC9A-71C3-5AB0-EE44-C6E5254869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581730-2880-EF85-9ABD-D41829EB005A}"/>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44365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678E8-1842-4C38-1492-58F4DD47CB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DF798D-1D75-317E-0F2C-CF9514C9B6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45F91B-1E7A-8478-CC93-CA3F3B3B8201}"/>
              </a:ext>
            </a:extLst>
          </p:cNvPr>
          <p:cNvSpPr>
            <a:spLocks noGrp="1"/>
          </p:cNvSpPr>
          <p:nvPr>
            <p:ph type="dt" sz="half" idx="10"/>
          </p:nvPr>
        </p:nvSpPr>
        <p:spPr/>
        <p:txBody>
          <a:bodyPr/>
          <a:lstStyle/>
          <a:p>
            <a:fld id="{73AB8A70-E3AE-41E2-9696-E727EF4F852B}" type="datetimeFigureOut">
              <a:rPr lang="en-IN" smtClean="0"/>
              <a:t>27-02-2024</a:t>
            </a:fld>
            <a:endParaRPr lang="en-IN"/>
          </a:p>
        </p:txBody>
      </p:sp>
      <p:sp>
        <p:nvSpPr>
          <p:cNvPr id="5" name="Footer Placeholder 4">
            <a:extLst>
              <a:ext uri="{FF2B5EF4-FFF2-40B4-BE49-F238E27FC236}">
                <a16:creationId xmlns:a16="http://schemas.microsoft.com/office/drawing/2014/main" id="{D3009464-AD68-2779-D679-A190AD6196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6DCF0A-D882-0342-E2D7-D270AFF33E17}"/>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19534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DBF4-642D-9A96-D5C2-E9977086EC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38A0EF-A08F-81E8-FFFC-1196C2F564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89F999-C36A-8099-3DA1-E72A67C6A055}"/>
              </a:ext>
            </a:extLst>
          </p:cNvPr>
          <p:cNvSpPr>
            <a:spLocks noGrp="1"/>
          </p:cNvSpPr>
          <p:nvPr>
            <p:ph type="dt" sz="half" idx="10"/>
          </p:nvPr>
        </p:nvSpPr>
        <p:spPr/>
        <p:txBody>
          <a:bodyPr/>
          <a:lstStyle/>
          <a:p>
            <a:fld id="{73AB8A70-E3AE-41E2-9696-E727EF4F852B}" type="datetimeFigureOut">
              <a:rPr lang="en-IN" smtClean="0"/>
              <a:t>27-02-2024</a:t>
            </a:fld>
            <a:endParaRPr lang="en-IN"/>
          </a:p>
        </p:txBody>
      </p:sp>
      <p:sp>
        <p:nvSpPr>
          <p:cNvPr id="5" name="Footer Placeholder 4">
            <a:extLst>
              <a:ext uri="{FF2B5EF4-FFF2-40B4-BE49-F238E27FC236}">
                <a16:creationId xmlns:a16="http://schemas.microsoft.com/office/drawing/2014/main" id="{1D2A4BF0-AA6D-07C8-0F11-19F485F111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1A0707-531B-EE09-4195-86CE62FF34CF}"/>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30045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5C992-C9B7-8943-C252-9C2284EF8C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00307F-1570-9498-85F0-A1C309E303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F5A59F-F70A-AFC2-74AD-430D3AF3B7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F76D4F-80B0-204F-926F-AF67A218DBC4}"/>
              </a:ext>
            </a:extLst>
          </p:cNvPr>
          <p:cNvSpPr>
            <a:spLocks noGrp="1"/>
          </p:cNvSpPr>
          <p:nvPr>
            <p:ph type="dt" sz="half" idx="10"/>
          </p:nvPr>
        </p:nvSpPr>
        <p:spPr/>
        <p:txBody>
          <a:bodyPr/>
          <a:lstStyle/>
          <a:p>
            <a:fld id="{73AB8A70-E3AE-41E2-9696-E727EF4F852B}" type="datetimeFigureOut">
              <a:rPr lang="en-IN" smtClean="0"/>
              <a:t>27-02-2024</a:t>
            </a:fld>
            <a:endParaRPr lang="en-IN"/>
          </a:p>
        </p:txBody>
      </p:sp>
      <p:sp>
        <p:nvSpPr>
          <p:cNvPr id="6" name="Footer Placeholder 5">
            <a:extLst>
              <a:ext uri="{FF2B5EF4-FFF2-40B4-BE49-F238E27FC236}">
                <a16:creationId xmlns:a16="http://schemas.microsoft.com/office/drawing/2014/main" id="{BE382F67-B78B-3FBF-1438-4182E18767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5E5374-FBCB-EDAB-8620-484995C927D1}"/>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100961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C70E-04B6-C04A-910D-218310183F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40B15B-A367-89DA-8B07-840D9752AD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4A695E-20A9-2C16-72E4-5F43DE4744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FFB887-F52B-8389-AA1D-263B0CCFF4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2F3FA1-ED80-6B7E-97C1-BD857D453C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2FA9C8-7B00-0FF5-CA7E-B6D5D4A312A6}"/>
              </a:ext>
            </a:extLst>
          </p:cNvPr>
          <p:cNvSpPr>
            <a:spLocks noGrp="1"/>
          </p:cNvSpPr>
          <p:nvPr>
            <p:ph type="dt" sz="half" idx="10"/>
          </p:nvPr>
        </p:nvSpPr>
        <p:spPr/>
        <p:txBody>
          <a:bodyPr/>
          <a:lstStyle/>
          <a:p>
            <a:fld id="{73AB8A70-E3AE-41E2-9696-E727EF4F852B}" type="datetimeFigureOut">
              <a:rPr lang="en-IN" smtClean="0"/>
              <a:t>27-02-2024</a:t>
            </a:fld>
            <a:endParaRPr lang="en-IN"/>
          </a:p>
        </p:txBody>
      </p:sp>
      <p:sp>
        <p:nvSpPr>
          <p:cNvPr id="8" name="Footer Placeholder 7">
            <a:extLst>
              <a:ext uri="{FF2B5EF4-FFF2-40B4-BE49-F238E27FC236}">
                <a16:creationId xmlns:a16="http://schemas.microsoft.com/office/drawing/2014/main" id="{AB8BA0D0-1743-DAC6-DA5C-F4F71D08F7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2BB929-D526-C00A-70DF-59DEDC13EFFC}"/>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1653931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6DD9-B52D-975E-55A7-058C5FD9D3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A3D899-B58E-61C1-42AC-9590F64BE8F0}"/>
              </a:ext>
            </a:extLst>
          </p:cNvPr>
          <p:cNvSpPr>
            <a:spLocks noGrp="1"/>
          </p:cNvSpPr>
          <p:nvPr>
            <p:ph type="dt" sz="half" idx="10"/>
          </p:nvPr>
        </p:nvSpPr>
        <p:spPr/>
        <p:txBody>
          <a:bodyPr/>
          <a:lstStyle/>
          <a:p>
            <a:fld id="{73AB8A70-E3AE-41E2-9696-E727EF4F852B}" type="datetimeFigureOut">
              <a:rPr lang="en-IN" smtClean="0"/>
              <a:t>27-02-2024</a:t>
            </a:fld>
            <a:endParaRPr lang="en-IN"/>
          </a:p>
        </p:txBody>
      </p:sp>
      <p:sp>
        <p:nvSpPr>
          <p:cNvPr id="4" name="Footer Placeholder 3">
            <a:extLst>
              <a:ext uri="{FF2B5EF4-FFF2-40B4-BE49-F238E27FC236}">
                <a16:creationId xmlns:a16="http://schemas.microsoft.com/office/drawing/2014/main" id="{B98744F4-4FA3-3B31-92DD-234DDF0438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3889AD-E9DD-2440-ACAB-99D993ACD35E}"/>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875333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9DCBAF-4953-4227-3D0F-07E8CB0CF205}"/>
              </a:ext>
            </a:extLst>
          </p:cNvPr>
          <p:cNvSpPr>
            <a:spLocks noGrp="1"/>
          </p:cNvSpPr>
          <p:nvPr>
            <p:ph type="dt" sz="half" idx="10"/>
          </p:nvPr>
        </p:nvSpPr>
        <p:spPr/>
        <p:txBody>
          <a:bodyPr/>
          <a:lstStyle/>
          <a:p>
            <a:fld id="{73AB8A70-E3AE-41E2-9696-E727EF4F852B}" type="datetimeFigureOut">
              <a:rPr lang="en-IN" smtClean="0"/>
              <a:t>27-02-2024</a:t>
            </a:fld>
            <a:endParaRPr lang="en-IN"/>
          </a:p>
        </p:txBody>
      </p:sp>
      <p:sp>
        <p:nvSpPr>
          <p:cNvPr id="3" name="Footer Placeholder 2">
            <a:extLst>
              <a:ext uri="{FF2B5EF4-FFF2-40B4-BE49-F238E27FC236}">
                <a16:creationId xmlns:a16="http://schemas.microsoft.com/office/drawing/2014/main" id="{3378EE9A-6439-E8FC-EA06-83F4BD4684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7F95CA-6C65-8AD2-BB6C-57E26D6834E0}"/>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358571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72AD-13EE-DEE5-AE47-680FCD11D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61DA52-6D1C-4B07-0535-CB110AFE25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B4A3D4-9E91-D20E-D092-0781D2E15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52A362-D8EA-8EB0-1212-4D25697C7DB8}"/>
              </a:ext>
            </a:extLst>
          </p:cNvPr>
          <p:cNvSpPr>
            <a:spLocks noGrp="1"/>
          </p:cNvSpPr>
          <p:nvPr>
            <p:ph type="dt" sz="half" idx="10"/>
          </p:nvPr>
        </p:nvSpPr>
        <p:spPr/>
        <p:txBody>
          <a:bodyPr/>
          <a:lstStyle/>
          <a:p>
            <a:fld id="{73AB8A70-E3AE-41E2-9696-E727EF4F852B}" type="datetimeFigureOut">
              <a:rPr lang="en-IN" smtClean="0"/>
              <a:t>27-02-2024</a:t>
            </a:fld>
            <a:endParaRPr lang="en-IN"/>
          </a:p>
        </p:txBody>
      </p:sp>
      <p:sp>
        <p:nvSpPr>
          <p:cNvPr id="6" name="Footer Placeholder 5">
            <a:extLst>
              <a:ext uri="{FF2B5EF4-FFF2-40B4-BE49-F238E27FC236}">
                <a16:creationId xmlns:a16="http://schemas.microsoft.com/office/drawing/2014/main" id="{4FA7997B-EAA3-D704-F81D-8358201982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3C0AB9-7F94-9556-5C8F-657A80B9771A}"/>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165701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A629-3AD8-3F28-3E03-1531E86E5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8BE18E-8A90-A23D-EA06-BC8EFF5FB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17AE95-13AB-2D8E-6A24-9F846B376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620A3A-9FD0-BDED-B35F-E19950155A6F}"/>
              </a:ext>
            </a:extLst>
          </p:cNvPr>
          <p:cNvSpPr>
            <a:spLocks noGrp="1"/>
          </p:cNvSpPr>
          <p:nvPr>
            <p:ph type="dt" sz="half" idx="10"/>
          </p:nvPr>
        </p:nvSpPr>
        <p:spPr/>
        <p:txBody>
          <a:bodyPr/>
          <a:lstStyle/>
          <a:p>
            <a:fld id="{73AB8A70-E3AE-41E2-9696-E727EF4F852B}" type="datetimeFigureOut">
              <a:rPr lang="en-IN" smtClean="0"/>
              <a:t>27-02-2024</a:t>
            </a:fld>
            <a:endParaRPr lang="en-IN"/>
          </a:p>
        </p:txBody>
      </p:sp>
      <p:sp>
        <p:nvSpPr>
          <p:cNvPr id="6" name="Footer Placeholder 5">
            <a:extLst>
              <a:ext uri="{FF2B5EF4-FFF2-40B4-BE49-F238E27FC236}">
                <a16:creationId xmlns:a16="http://schemas.microsoft.com/office/drawing/2014/main" id="{BE2F884F-CFE5-564E-65EC-ED4ED948C7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25F775-F0E2-1ED4-0F2C-2F9F987E0835}"/>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3584673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D43183-A876-7D9B-228A-22B707F3E1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681821-4C50-15EC-B86A-4D88432F54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988DF4-97B1-2587-46FD-6B5E1FBFF2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B8A70-E3AE-41E2-9696-E727EF4F852B}" type="datetimeFigureOut">
              <a:rPr lang="en-IN" smtClean="0"/>
              <a:t>27-02-2024</a:t>
            </a:fld>
            <a:endParaRPr lang="en-IN"/>
          </a:p>
        </p:txBody>
      </p:sp>
      <p:sp>
        <p:nvSpPr>
          <p:cNvPr id="5" name="Footer Placeholder 4">
            <a:extLst>
              <a:ext uri="{FF2B5EF4-FFF2-40B4-BE49-F238E27FC236}">
                <a16:creationId xmlns:a16="http://schemas.microsoft.com/office/drawing/2014/main" id="{1577A93E-843B-39C0-F1D6-41F645C380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19661D-5E1E-D12F-2497-592A63B37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1BC06-7DCA-4754-836D-97981D591939}" type="slidenum">
              <a:rPr lang="en-IN" smtClean="0"/>
              <a:t>‹#›</a:t>
            </a:fld>
            <a:endParaRPr lang="en-IN"/>
          </a:p>
        </p:txBody>
      </p:sp>
    </p:spTree>
    <p:extLst>
      <p:ext uri="{BB962C8B-B14F-4D97-AF65-F5344CB8AC3E}">
        <p14:creationId xmlns:p14="http://schemas.microsoft.com/office/powerpoint/2010/main" val="2663982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chart" Target="../charts/chart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chart" Target="../charts/chart5.xml"/><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chart" Target="../charts/chart4.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hyperlink" Target="https://machinelearningmastery.com/chi-squared-test-for-machine-learnin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3B3ECF-5A0B-6126-F7B7-4726D3EDC270}"/>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3295290" y="2018581"/>
            <a:ext cx="4839419" cy="4839419"/>
          </a:xfrm>
          <a:prstGeom prst="rect">
            <a:avLst/>
          </a:prstGeom>
        </p:spPr>
      </p:pic>
      <p:sp>
        <p:nvSpPr>
          <p:cNvPr id="8" name="Rectangle 7">
            <a:extLst>
              <a:ext uri="{FF2B5EF4-FFF2-40B4-BE49-F238E27FC236}">
                <a16:creationId xmlns:a16="http://schemas.microsoft.com/office/drawing/2014/main" id="{D5523888-8D46-F129-6F41-F13920B517C7}"/>
              </a:ext>
            </a:extLst>
          </p:cNvPr>
          <p:cNvSpPr/>
          <p:nvPr/>
        </p:nvSpPr>
        <p:spPr>
          <a:xfrm>
            <a:off x="1" y="0"/>
            <a:ext cx="12191999" cy="6857999"/>
          </a:xfrm>
          <a:prstGeom prst="rect">
            <a:avLst/>
          </a:prstGeom>
          <a:solidFill>
            <a:srgbClr val="16207B">
              <a:alpha val="9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DF634103-8F14-B098-3C34-A36674819E50}"/>
              </a:ext>
            </a:extLst>
          </p:cNvPr>
          <p:cNvSpPr txBox="1"/>
          <p:nvPr/>
        </p:nvSpPr>
        <p:spPr>
          <a:xfrm>
            <a:off x="353762" y="1903835"/>
            <a:ext cx="11130921" cy="1700466"/>
          </a:xfrm>
          <a:prstGeom prst="rect">
            <a:avLst/>
          </a:prstGeom>
          <a:noFill/>
          <a:ln>
            <a:solidFill>
              <a:schemeClr val="bg1"/>
            </a:solidFill>
          </a:ln>
        </p:spPr>
        <p:txBody>
          <a:bodyPr wrap="square" rtlCol="0">
            <a:spAutoFit/>
          </a:bodyPr>
          <a:lstStyle/>
          <a:p>
            <a:endParaRPr lang="en-US" sz="1400" b="1" dirty="0">
              <a:solidFill>
                <a:schemeClr val="bg1"/>
              </a:solidFill>
            </a:endParaRPr>
          </a:p>
          <a:p>
            <a:r>
              <a:rPr lang="en-US" sz="1400" b="1" dirty="0">
                <a:solidFill>
                  <a:schemeClr val="bg1"/>
                </a:solidFill>
              </a:rPr>
              <a:t>PROJECT TITLE :</a:t>
            </a:r>
          </a:p>
          <a:p>
            <a:r>
              <a:rPr lang="en-IN" sz="6600" b="1" dirty="0">
                <a:solidFill>
                  <a:schemeClr val="bg1"/>
                </a:solidFill>
                <a:latin typeface="Franklin Gothic Demi Cond" panose="020B0706030402020204" pitchFamily="34" charset="0"/>
              </a:rPr>
              <a:t>CREDIT WORTHINESS EVALUATION</a:t>
            </a:r>
          </a:p>
          <a:p>
            <a:endParaRPr lang="en-IN" sz="1050" i="1" dirty="0">
              <a:solidFill>
                <a:srgbClr val="E34A6F"/>
              </a:solidFill>
            </a:endParaRPr>
          </a:p>
        </p:txBody>
      </p:sp>
      <p:sp>
        <p:nvSpPr>
          <p:cNvPr id="11" name="TextBox 10">
            <a:extLst>
              <a:ext uri="{FF2B5EF4-FFF2-40B4-BE49-F238E27FC236}">
                <a16:creationId xmlns:a16="http://schemas.microsoft.com/office/drawing/2014/main" id="{0958D812-5C79-171E-29F4-5DCF7D64ADB0}"/>
              </a:ext>
            </a:extLst>
          </p:cNvPr>
          <p:cNvSpPr txBox="1"/>
          <p:nvPr/>
        </p:nvSpPr>
        <p:spPr>
          <a:xfrm>
            <a:off x="4928331" y="4206513"/>
            <a:ext cx="2388437" cy="954107"/>
          </a:xfrm>
          <a:prstGeom prst="rect">
            <a:avLst/>
          </a:prstGeom>
          <a:noFill/>
        </p:spPr>
        <p:txBody>
          <a:bodyPr wrap="square">
            <a:spAutoFit/>
          </a:bodyPr>
          <a:lstStyle/>
          <a:p>
            <a:r>
              <a:rPr lang="en-US" sz="1400" b="1" dirty="0">
                <a:solidFill>
                  <a:srgbClr val="E34A6F"/>
                </a:solidFill>
              </a:rPr>
              <a:t>DETAILS</a:t>
            </a:r>
          </a:p>
          <a:p>
            <a:r>
              <a:rPr lang="en-US" sz="1400" dirty="0">
                <a:solidFill>
                  <a:schemeClr val="bg1"/>
                </a:solidFill>
              </a:rPr>
              <a:t>PGPDSC-FT-B-AUGUST 2023 </a:t>
            </a:r>
          </a:p>
          <a:p>
            <a:r>
              <a:rPr lang="en-US" sz="1400" dirty="0">
                <a:solidFill>
                  <a:schemeClr val="bg1"/>
                </a:solidFill>
              </a:rPr>
              <a:t>Group 07 </a:t>
            </a:r>
          </a:p>
          <a:p>
            <a:r>
              <a:rPr lang="en-US" sz="1400" dirty="0">
                <a:solidFill>
                  <a:schemeClr val="bg1"/>
                </a:solidFill>
              </a:rPr>
              <a:t>FINANCE DOMAIN</a:t>
            </a:r>
          </a:p>
        </p:txBody>
      </p:sp>
      <p:sp>
        <p:nvSpPr>
          <p:cNvPr id="12" name="TextBox 11">
            <a:extLst>
              <a:ext uri="{FF2B5EF4-FFF2-40B4-BE49-F238E27FC236}">
                <a16:creationId xmlns:a16="http://schemas.microsoft.com/office/drawing/2014/main" id="{1A327B1B-A52E-BD1E-FE6B-E423D04CCB76}"/>
              </a:ext>
            </a:extLst>
          </p:cNvPr>
          <p:cNvSpPr txBox="1"/>
          <p:nvPr/>
        </p:nvSpPr>
        <p:spPr>
          <a:xfrm>
            <a:off x="587057" y="4163383"/>
            <a:ext cx="3334327" cy="1384995"/>
          </a:xfrm>
          <a:prstGeom prst="rect">
            <a:avLst/>
          </a:prstGeom>
          <a:noFill/>
        </p:spPr>
        <p:txBody>
          <a:bodyPr wrap="square">
            <a:spAutoFit/>
          </a:bodyPr>
          <a:lstStyle/>
          <a:p>
            <a:r>
              <a:rPr lang="en-IN" sz="1400" b="1" dirty="0">
                <a:solidFill>
                  <a:srgbClr val="E34A6F"/>
                </a:solidFill>
              </a:rPr>
              <a:t>PROJECT BY</a:t>
            </a:r>
            <a:endParaRPr lang="en-IN" sz="1400" b="1" dirty="0"/>
          </a:p>
          <a:p>
            <a:r>
              <a:rPr lang="en-IN" sz="1400" dirty="0">
                <a:solidFill>
                  <a:schemeClr val="bg1"/>
                </a:solidFill>
              </a:rPr>
              <a:t>JANANE M</a:t>
            </a:r>
          </a:p>
          <a:p>
            <a:r>
              <a:rPr lang="en-IN" sz="1400" dirty="0">
                <a:solidFill>
                  <a:schemeClr val="bg1"/>
                </a:solidFill>
              </a:rPr>
              <a:t>JAYESH SURENDRA KUMBHAR</a:t>
            </a:r>
          </a:p>
          <a:p>
            <a:r>
              <a:rPr lang="en-IN" sz="1400" dirty="0">
                <a:solidFill>
                  <a:schemeClr val="bg1"/>
                </a:solidFill>
              </a:rPr>
              <a:t>MUNIR SHETH</a:t>
            </a:r>
          </a:p>
          <a:p>
            <a:r>
              <a:rPr lang="en-IN" sz="1400" dirty="0">
                <a:solidFill>
                  <a:schemeClr val="bg1"/>
                </a:solidFill>
              </a:rPr>
              <a:t>SRUTHI BHANDARE</a:t>
            </a:r>
          </a:p>
          <a:p>
            <a:r>
              <a:rPr lang="en-IN" sz="1400" dirty="0">
                <a:solidFill>
                  <a:schemeClr val="bg1"/>
                </a:solidFill>
              </a:rPr>
              <a:t>VASUDEV R NAIR</a:t>
            </a:r>
          </a:p>
        </p:txBody>
      </p:sp>
      <p:pic>
        <p:nvPicPr>
          <p:cNvPr id="13" name="Picture 12">
            <a:extLst>
              <a:ext uri="{FF2B5EF4-FFF2-40B4-BE49-F238E27FC236}">
                <a16:creationId xmlns:a16="http://schemas.microsoft.com/office/drawing/2014/main" id="{731FBC3E-7CC0-25AD-D73E-EB044BDBD6CA}"/>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267000" y="274635"/>
            <a:ext cx="1622443" cy="707170"/>
          </a:xfrm>
          <a:prstGeom prst="rect">
            <a:avLst/>
          </a:prstGeom>
        </p:spPr>
      </p:pic>
      <p:cxnSp>
        <p:nvCxnSpPr>
          <p:cNvPr id="14" name="Straight Connector 13">
            <a:extLst>
              <a:ext uri="{FF2B5EF4-FFF2-40B4-BE49-F238E27FC236}">
                <a16:creationId xmlns:a16="http://schemas.microsoft.com/office/drawing/2014/main" id="{6E43BD3D-C4AE-1AC4-E2CC-FAE3A7233F03}"/>
              </a:ext>
            </a:extLst>
          </p:cNvPr>
          <p:cNvCxnSpPr>
            <a:cxnSpLocks/>
          </p:cNvCxnSpPr>
          <p:nvPr/>
        </p:nvCxnSpPr>
        <p:spPr>
          <a:xfrm>
            <a:off x="4752356" y="4085519"/>
            <a:ext cx="0" cy="1518695"/>
          </a:xfrm>
          <a:prstGeom prst="line">
            <a:avLst/>
          </a:prstGeom>
          <a:ln>
            <a:solidFill>
              <a:srgbClr val="E34A6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3A1BE28-E0EA-DF9E-9750-F75EFAD6FCB2}"/>
              </a:ext>
            </a:extLst>
          </p:cNvPr>
          <p:cNvCxnSpPr>
            <a:cxnSpLocks/>
          </p:cNvCxnSpPr>
          <p:nvPr/>
        </p:nvCxnSpPr>
        <p:spPr>
          <a:xfrm>
            <a:off x="341834" y="4063689"/>
            <a:ext cx="0" cy="1518695"/>
          </a:xfrm>
          <a:prstGeom prst="line">
            <a:avLst/>
          </a:prstGeom>
          <a:ln>
            <a:solidFill>
              <a:srgbClr val="E34A6F"/>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06766AD-96A7-1915-BC01-E31036502B66}"/>
              </a:ext>
            </a:extLst>
          </p:cNvPr>
          <p:cNvSpPr txBox="1"/>
          <p:nvPr/>
        </p:nvSpPr>
        <p:spPr>
          <a:xfrm>
            <a:off x="513166" y="805026"/>
            <a:ext cx="1840768" cy="230832"/>
          </a:xfrm>
          <a:prstGeom prst="rect">
            <a:avLst/>
          </a:prstGeom>
          <a:noFill/>
        </p:spPr>
        <p:txBody>
          <a:bodyPr wrap="square">
            <a:spAutoFit/>
          </a:bodyPr>
          <a:lstStyle/>
          <a:p>
            <a:r>
              <a:rPr lang="en-US" sz="900" dirty="0">
                <a:solidFill>
                  <a:srgbClr val="A8B5D6"/>
                </a:solidFill>
              </a:rPr>
              <a:t>BENGALURU CAMPUS</a:t>
            </a:r>
          </a:p>
        </p:txBody>
      </p:sp>
      <p:sp>
        <p:nvSpPr>
          <p:cNvPr id="4" name="TextBox 3">
            <a:extLst>
              <a:ext uri="{FF2B5EF4-FFF2-40B4-BE49-F238E27FC236}">
                <a16:creationId xmlns:a16="http://schemas.microsoft.com/office/drawing/2014/main" id="{870C6964-2DE7-1114-AC6D-B0401C98E74D}"/>
              </a:ext>
            </a:extLst>
          </p:cNvPr>
          <p:cNvSpPr txBox="1"/>
          <p:nvPr/>
        </p:nvSpPr>
        <p:spPr>
          <a:xfrm>
            <a:off x="9096246" y="4163383"/>
            <a:ext cx="2388437" cy="738664"/>
          </a:xfrm>
          <a:prstGeom prst="rect">
            <a:avLst/>
          </a:prstGeom>
          <a:noFill/>
        </p:spPr>
        <p:txBody>
          <a:bodyPr wrap="square">
            <a:spAutoFit/>
          </a:bodyPr>
          <a:lstStyle/>
          <a:p>
            <a:r>
              <a:rPr lang="en-US" sz="1400" b="1" dirty="0">
                <a:solidFill>
                  <a:srgbClr val="E34A6F"/>
                </a:solidFill>
              </a:rPr>
              <a:t>GUIDED BY</a:t>
            </a:r>
          </a:p>
          <a:p>
            <a:r>
              <a:rPr lang="en-US" sz="1400" dirty="0">
                <a:solidFill>
                  <a:schemeClr val="bg1"/>
                </a:solidFill>
              </a:rPr>
              <a:t>SAI SOURABH REDDY </a:t>
            </a:r>
          </a:p>
          <a:p>
            <a:endParaRPr lang="en-US" sz="1400" dirty="0">
              <a:solidFill>
                <a:schemeClr val="bg1"/>
              </a:solidFill>
            </a:endParaRPr>
          </a:p>
        </p:txBody>
      </p:sp>
      <p:cxnSp>
        <p:nvCxnSpPr>
          <p:cNvPr id="5" name="Straight Connector 4">
            <a:extLst>
              <a:ext uri="{FF2B5EF4-FFF2-40B4-BE49-F238E27FC236}">
                <a16:creationId xmlns:a16="http://schemas.microsoft.com/office/drawing/2014/main" id="{C336034C-87A1-C74E-C822-D221952A849E}"/>
              </a:ext>
            </a:extLst>
          </p:cNvPr>
          <p:cNvCxnSpPr>
            <a:cxnSpLocks/>
          </p:cNvCxnSpPr>
          <p:nvPr/>
        </p:nvCxnSpPr>
        <p:spPr>
          <a:xfrm>
            <a:off x="8920271" y="4042389"/>
            <a:ext cx="0" cy="1518695"/>
          </a:xfrm>
          <a:prstGeom prst="line">
            <a:avLst/>
          </a:prstGeom>
          <a:ln>
            <a:solidFill>
              <a:srgbClr val="E34A6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5DEAD8E-7545-4240-EA24-9F3273D440E0}"/>
              </a:ext>
            </a:extLst>
          </p:cNvPr>
          <p:cNvSpPr txBox="1"/>
          <p:nvPr/>
        </p:nvSpPr>
        <p:spPr>
          <a:xfrm>
            <a:off x="267000" y="6488668"/>
            <a:ext cx="6129068" cy="246221"/>
          </a:xfrm>
          <a:prstGeom prst="rect">
            <a:avLst/>
          </a:prstGeom>
          <a:noFill/>
        </p:spPr>
        <p:txBody>
          <a:bodyPr wrap="square">
            <a:spAutoFit/>
          </a:bodyPr>
          <a:lstStyle/>
          <a:p>
            <a:r>
              <a:rPr lang="en-US" sz="1000" b="0" i="0" dirty="0">
                <a:solidFill>
                  <a:schemeClr val="bg1"/>
                </a:solidFill>
                <a:effectLst/>
                <a:latin typeface="Söhne"/>
              </a:rPr>
              <a:t>Unlocking Financial Confidence: Your Trustworthy Partner in Credit Worthiness Evaluation.</a:t>
            </a:r>
            <a:endParaRPr lang="en-IN" sz="1000" dirty="0">
              <a:solidFill>
                <a:schemeClr val="bg1"/>
              </a:solidFill>
            </a:endParaRPr>
          </a:p>
        </p:txBody>
      </p:sp>
    </p:spTree>
    <p:extLst>
      <p:ext uri="{BB962C8B-B14F-4D97-AF65-F5344CB8AC3E}">
        <p14:creationId xmlns:p14="http://schemas.microsoft.com/office/powerpoint/2010/main" val="359790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6A20FDD-D1D0-3FFE-C7F6-911FEA4A7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91" y="161233"/>
            <a:ext cx="3331675" cy="3331675"/>
          </a:xfrm>
          <a:prstGeom prst="rect">
            <a:avLst/>
          </a:prstGeom>
        </p:spPr>
      </p:pic>
      <p:sp>
        <p:nvSpPr>
          <p:cNvPr id="7" name="Rectangle 6">
            <a:extLst>
              <a:ext uri="{FF2B5EF4-FFF2-40B4-BE49-F238E27FC236}">
                <a16:creationId xmlns:a16="http://schemas.microsoft.com/office/drawing/2014/main" id="{33D4F3B5-269B-4E5F-9820-C4B04059BF7F}"/>
              </a:ext>
            </a:extLst>
          </p:cNvPr>
          <p:cNvSpPr/>
          <p:nvPr/>
        </p:nvSpPr>
        <p:spPr>
          <a:xfrm>
            <a:off x="0" y="0"/>
            <a:ext cx="12192000" cy="3492907"/>
          </a:xfrm>
          <a:prstGeom prst="rect">
            <a:avLst/>
          </a:prstGeom>
          <a:solidFill>
            <a:srgbClr val="16207B">
              <a:alpha val="9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30">
            <a:extLst>
              <a:ext uri="{FF2B5EF4-FFF2-40B4-BE49-F238E27FC236}">
                <a16:creationId xmlns:a16="http://schemas.microsoft.com/office/drawing/2014/main" id="{8270A402-112F-1EC1-E7D2-3035619BF9B5}"/>
              </a:ext>
            </a:extLst>
          </p:cNvPr>
          <p:cNvSpPr txBox="1"/>
          <p:nvPr/>
        </p:nvSpPr>
        <p:spPr>
          <a:xfrm>
            <a:off x="97532" y="174782"/>
            <a:ext cx="3046491" cy="461665"/>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bg1"/>
                </a:solidFill>
                <a:ea typeface="굴림" panose="020B0600000101010101" pitchFamily="34" charset="-127"/>
              </a:rPr>
              <a:t>PROBLEM DEFINITION</a:t>
            </a:r>
            <a:endParaRPr lang="en-US" sz="2400" b="1" dirty="0">
              <a:solidFill>
                <a:schemeClr val="bg1"/>
              </a:solidFill>
            </a:endParaRPr>
          </a:p>
        </p:txBody>
      </p:sp>
      <p:sp>
        <p:nvSpPr>
          <p:cNvPr id="9" name="Oval 8">
            <a:extLst>
              <a:ext uri="{FF2B5EF4-FFF2-40B4-BE49-F238E27FC236}">
                <a16:creationId xmlns:a16="http://schemas.microsoft.com/office/drawing/2014/main" id="{149DB5D0-2FA9-C17E-1D9B-D1390DC5D519}"/>
              </a:ext>
            </a:extLst>
          </p:cNvPr>
          <p:cNvSpPr/>
          <p:nvPr/>
        </p:nvSpPr>
        <p:spPr>
          <a:xfrm>
            <a:off x="806993" y="2642294"/>
            <a:ext cx="2008634" cy="1929705"/>
          </a:xfrm>
          <a:prstGeom prst="ellipse">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787D3E05-E057-0B68-CB43-9060A67F4860}"/>
              </a:ext>
            </a:extLst>
          </p:cNvPr>
          <p:cNvSpPr/>
          <p:nvPr/>
        </p:nvSpPr>
        <p:spPr>
          <a:xfrm>
            <a:off x="905073" y="2726956"/>
            <a:ext cx="1801913" cy="1736401"/>
          </a:xfrm>
          <a:prstGeom prst="ellipse">
            <a:avLst/>
          </a:prstGeom>
          <a:solidFill>
            <a:schemeClr val="bg1"/>
          </a:solidFill>
          <a:ln w="15875">
            <a:solidFill>
              <a:srgbClr val="7F8F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E7AC9CAC-F2B8-0162-8CF6-4487E8AF05D1}"/>
              </a:ext>
            </a:extLst>
          </p:cNvPr>
          <p:cNvSpPr/>
          <p:nvPr/>
        </p:nvSpPr>
        <p:spPr>
          <a:xfrm>
            <a:off x="4746830" y="2642294"/>
            <a:ext cx="2008634" cy="1929705"/>
          </a:xfrm>
          <a:prstGeom prst="ellipse">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B88F0192-0FD1-45F2-39B8-3876DFB74FE6}"/>
              </a:ext>
            </a:extLst>
          </p:cNvPr>
          <p:cNvSpPr/>
          <p:nvPr/>
        </p:nvSpPr>
        <p:spPr>
          <a:xfrm>
            <a:off x="4844910" y="2726956"/>
            <a:ext cx="1801913" cy="1736401"/>
          </a:xfrm>
          <a:prstGeom prst="ellipse">
            <a:avLst/>
          </a:prstGeom>
          <a:solidFill>
            <a:schemeClr val="bg1"/>
          </a:solidFill>
          <a:ln w="15875">
            <a:solidFill>
              <a:srgbClr val="7F8F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CEB71501-9462-A079-2F2C-5B1F485F5E2F}"/>
              </a:ext>
            </a:extLst>
          </p:cNvPr>
          <p:cNvSpPr/>
          <p:nvPr/>
        </p:nvSpPr>
        <p:spPr>
          <a:xfrm>
            <a:off x="9007924" y="2642295"/>
            <a:ext cx="2008634" cy="1929705"/>
          </a:xfrm>
          <a:prstGeom prst="ellipse">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CEF76E2E-D646-9535-0C73-96C23371DDEB}"/>
              </a:ext>
            </a:extLst>
          </p:cNvPr>
          <p:cNvSpPr/>
          <p:nvPr/>
        </p:nvSpPr>
        <p:spPr>
          <a:xfrm>
            <a:off x="9106004" y="2754116"/>
            <a:ext cx="1801913" cy="1736401"/>
          </a:xfrm>
          <a:prstGeom prst="ellipse">
            <a:avLst/>
          </a:prstGeom>
          <a:solidFill>
            <a:schemeClr val="bg1"/>
          </a:solidFill>
          <a:ln w="15875">
            <a:solidFill>
              <a:srgbClr val="7F8F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Graphic 15" descr="Diamond with solid fill">
            <a:extLst>
              <a:ext uri="{FF2B5EF4-FFF2-40B4-BE49-F238E27FC236}">
                <a16:creationId xmlns:a16="http://schemas.microsoft.com/office/drawing/2014/main" id="{2A618A41-5665-5109-2F99-E7F101F2CB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4083" y="3146514"/>
            <a:ext cx="1060765" cy="1060765"/>
          </a:xfrm>
          <a:prstGeom prst="rect">
            <a:avLst/>
          </a:prstGeom>
        </p:spPr>
      </p:pic>
      <p:pic>
        <p:nvPicPr>
          <p:cNvPr id="17" name="Graphic 16" descr="Target with solid fill">
            <a:extLst>
              <a:ext uri="{FF2B5EF4-FFF2-40B4-BE49-F238E27FC236}">
                <a16:creationId xmlns:a16="http://schemas.microsoft.com/office/drawing/2014/main" id="{4BF56A2E-1BF9-E776-B3CD-974485109A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45687" y="3010102"/>
            <a:ext cx="1200357" cy="1200357"/>
          </a:xfrm>
          <a:prstGeom prst="rect">
            <a:avLst/>
          </a:prstGeom>
        </p:spPr>
      </p:pic>
      <p:pic>
        <p:nvPicPr>
          <p:cNvPr id="18" name="Graphic 17" descr="Checklist with solid fill">
            <a:extLst>
              <a:ext uri="{FF2B5EF4-FFF2-40B4-BE49-F238E27FC236}">
                <a16:creationId xmlns:a16="http://schemas.microsoft.com/office/drawing/2014/main" id="{0724FABD-6595-8366-A13A-A1ECA9B136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09883" y="3080050"/>
            <a:ext cx="974028" cy="974028"/>
          </a:xfrm>
          <a:prstGeom prst="rect">
            <a:avLst/>
          </a:prstGeom>
        </p:spPr>
      </p:pic>
      <p:sp>
        <p:nvSpPr>
          <p:cNvPr id="20" name="TextBox 19">
            <a:extLst>
              <a:ext uri="{FF2B5EF4-FFF2-40B4-BE49-F238E27FC236}">
                <a16:creationId xmlns:a16="http://schemas.microsoft.com/office/drawing/2014/main" id="{18A0BB83-57D1-5468-31D8-AF2FFCCC2D73}"/>
              </a:ext>
            </a:extLst>
          </p:cNvPr>
          <p:cNvSpPr txBox="1"/>
          <p:nvPr/>
        </p:nvSpPr>
        <p:spPr>
          <a:xfrm>
            <a:off x="806993" y="4736131"/>
            <a:ext cx="2579003" cy="1938992"/>
          </a:xfrm>
          <a:prstGeom prst="rect">
            <a:avLst/>
          </a:prstGeom>
          <a:noFill/>
        </p:spPr>
        <p:txBody>
          <a:bodyPr wrap="square">
            <a:spAutoFit/>
          </a:bodyPr>
          <a:lstStyle/>
          <a:p>
            <a:r>
              <a:rPr lang="en-IN" sz="1200" b="1" dirty="0"/>
              <a:t>VALUE ADDITIONS ADDED</a:t>
            </a:r>
          </a:p>
          <a:p>
            <a:endParaRPr lang="en-IN" sz="1200" dirty="0">
              <a:solidFill>
                <a:schemeClr val="tx1"/>
              </a:solidFill>
            </a:endParaRPr>
          </a:p>
          <a:p>
            <a:pPr marL="171450" indent="-171450">
              <a:buSzPct val="88000"/>
              <a:buFont typeface="Wingdings" panose="05000000000000000000" pitchFamily="2" charset="2"/>
              <a:buChar char="§"/>
            </a:pPr>
            <a:r>
              <a:rPr lang="en-IN" sz="1200" dirty="0" err="1">
                <a:solidFill>
                  <a:schemeClr val="tx1"/>
                </a:solidFill>
              </a:rPr>
              <a:t>Explainability</a:t>
            </a:r>
            <a:r>
              <a:rPr lang="en-IN" sz="1200" dirty="0">
                <a:solidFill>
                  <a:schemeClr val="tx1"/>
                </a:solidFill>
              </a:rPr>
              <a:t> and Transparency</a:t>
            </a:r>
          </a:p>
          <a:p>
            <a:pPr marL="171450" indent="-171450">
              <a:buSzPct val="88000"/>
              <a:buFont typeface="Wingdings" panose="05000000000000000000" pitchFamily="2" charset="2"/>
              <a:buChar char="§"/>
            </a:pPr>
            <a:r>
              <a:rPr lang="en-IN" sz="1200" dirty="0">
                <a:solidFill>
                  <a:schemeClr val="tx1"/>
                </a:solidFill>
              </a:rPr>
              <a:t>Continuous Learning</a:t>
            </a:r>
          </a:p>
          <a:p>
            <a:pPr marL="171450" indent="-171450">
              <a:buSzPct val="88000"/>
              <a:buFont typeface="Wingdings" panose="05000000000000000000" pitchFamily="2" charset="2"/>
              <a:buChar char="§"/>
            </a:pPr>
            <a:r>
              <a:rPr lang="en-IN" sz="1200" dirty="0">
                <a:solidFill>
                  <a:schemeClr val="tx1"/>
                </a:solidFill>
              </a:rPr>
              <a:t>Fairness and Bias Mitigation</a:t>
            </a:r>
          </a:p>
          <a:p>
            <a:pPr marL="171450" indent="-171450">
              <a:buSzPct val="88000"/>
              <a:buFont typeface="Wingdings" panose="05000000000000000000" pitchFamily="2" charset="2"/>
              <a:buChar char="§"/>
            </a:pPr>
            <a:r>
              <a:rPr lang="en-IN" sz="1200" dirty="0">
                <a:solidFill>
                  <a:schemeClr val="tx1"/>
                </a:solidFill>
              </a:rPr>
              <a:t>User-Friendly Interface</a:t>
            </a:r>
          </a:p>
          <a:p>
            <a:pPr marL="171450" indent="-171450">
              <a:buSzPct val="88000"/>
              <a:buFont typeface="Wingdings" panose="05000000000000000000" pitchFamily="2" charset="2"/>
              <a:buChar char="§"/>
            </a:pPr>
            <a:r>
              <a:rPr lang="en-IN" sz="1200" dirty="0">
                <a:solidFill>
                  <a:schemeClr val="tx1"/>
                </a:solidFill>
              </a:rPr>
              <a:t>Security Measures</a:t>
            </a:r>
          </a:p>
          <a:p>
            <a:pPr marL="171450" indent="-171450">
              <a:buSzPct val="88000"/>
              <a:buFont typeface="Wingdings" panose="05000000000000000000" pitchFamily="2" charset="2"/>
              <a:buChar char="§"/>
            </a:pPr>
            <a:r>
              <a:rPr lang="en-IN" sz="1200" dirty="0">
                <a:solidFill>
                  <a:schemeClr val="tx1"/>
                </a:solidFill>
              </a:rPr>
              <a:t>Education and Communication</a:t>
            </a:r>
          </a:p>
          <a:p>
            <a:pPr marL="171450" indent="-171450">
              <a:buSzPct val="88000"/>
              <a:buFont typeface="Wingdings" panose="05000000000000000000" pitchFamily="2" charset="2"/>
              <a:buChar char="§"/>
            </a:pPr>
            <a:r>
              <a:rPr lang="en-IN" sz="1200" dirty="0">
                <a:solidFill>
                  <a:schemeClr val="tx1"/>
                </a:solidFill>
              </a:rPr>
              <a:t>Benchmarking and Model Comparison</a:t>
            </a:r>
          </a:p>
        </p:txBody>
      </p:sp>
      <p:sp>
        <p:nvSpPr>
          <p:cNvPr id="22" name="TextBox 21">
            <a:extLst>
              <a:ext uri="{FF2B5EF4-FFF2-40B4-BE49-F238E27FC236}">
                <a16:creationId xmlns:a16="http://schemas.microsoft.com/office/drawing/2014/main" id="{C59338E3-216E-2BA5-B299-EC32F48D828E}"/>
              </a:ext>
            </a:extLst>
          </p:cNvPr>
          <p:cNvSpPr txBox="1"/>
          <p:nvPr/>
        </p:nvSpPr>
        <p:spPr>
          <a:xfrm>
            <a:off x="4494668" y="4797204"/>
            <a:ext cx="3202663" cy="1384995"/>
          </a:xfrm>
          <a:prstGeom prst="rect">
            <a:avLst/>
          </a:prstGeom>
          <a:noFill/>
        </p:spPr>
        <p:txBody>
          <a:bodyPr wrap="square">
            <a:spAutoFit/>
          </a:bodyPr>
          <a:lstStyle/>
          <a:p>
            <a:r>
              <a:rPr lang="en-IN" sz="1200" b="1" dirty="0"/>
              <a:t>IMPORTANCE OF THE PROBLEM</a:t>
            </a:r>
            <a:endParaRPr lang="en-IN" sz="1200" b="1" i="0" dirty="0">
              <a:effectLst/>
              <a:latin typeface="Söhne"/>
            </a:endParaRPr>
          </a:p>
          <a:p>
            <a:endParaRPr lang="en-US" sz="1200" dirty="0">
              <a:latin typeface="Söhne"/>
            </a:endParaRPr>
          </a:p>
          <a:p>
            <a:r>
              <a:rPr lang="en-US" sz="1200" dirty="0">
                <a:latin typeface="Söhne"/>
              </a:rPr>
              <a:t>E</a:t>
            </a:r>
            <a:r>
              <a:rPr lang="en-US" sz="1200" b="0" i="0" dirty="0">
                <a:effectLst/>
                <a:latin typeface="Söhne"/>
              </a:rPr>
              <a:t>nhance decision-making, reduce the likelihood of defaults, and ensure fair and efficient allocation of resources, contributing to the overall stability and sustainability of the financial system</a:t>
            </a:r>
            <a:r>
              <a:rPr lang="en-US" sz="1200" b="0" i="0" dirty="0">
                <a:solidFill>
                  <a:srgbClr val="374151"/>
                </a:solidFill>
                <a:effectLst/>
                <a:latin typeface="Söhne"/>
              </a:rPr>
              <a:t>.</a:t>
            </a:r>
          </a:p>
        </p:txBody>
      </p:sp>
      <p:sp>
        <p:nvSpPr>
          <p:cNvPr id="24" name="TextBox 23">
            <a:extLst>
              <a:ext uri="{FF2B5EF4-FFF2-40B4-BE49-F238E27FC236}">
                <a16:creationId xmlns:a16="http://schemas.microsoft.com/office/drawing/2014/main" id="{2C652347-AC43-546F-D0D9-24CDBB8C087B}"/>
              </a:ext>
            </a:extLst>
          </p:cNvPr>
          <p:cNvSpPr txBox="1"/>
          <p:nvPr/>
        </p:nvSpPr>
        <p:spPr>
          <a:xfrm>
            <a:off x="8711697" y="4828863"/>
            <a:ext cx="3275091" cy="1938992"/>
          </a:xfrm>
          <a:prstGeom prst="rect">
            <a:avLst/>
          </a:prstGeom>
          <a:noFill/>
        </p:spPr>
        <p:txBody>
          <a:bodyPr wrap="square">
            <a:spAutoFit/>
          </a:bodyPr>
          <a:lstStyle/>
          <a:p>
            <a:r>
              <a:rPr lang="en-IN" sz="1200" b="1" dirty="0"/>
              <a:t>TECHNOLOGY PROBLEM RESOLVED</a:t>
            </a:r>
          </a:p>
          <a:p>
            <a:r>
              <a:rPr lang="en-US" sz="1200" dirty="0"/>
              <a:t>Feature Selection and Engineering, Model Training and Evaluation,</a:t>
            </a:r>
          </a:p>
          <a:p>
            <a:r>
              <a:rPr lang="en-US" sz="1200" dirty="0"/>
              <a:t>Data Quality and Preprocessing, Interpretability, Scalability and Performance</a:t>
            </a:r>
            <a:r>
              <a:rPr lang="en-IN" sz="1200" dirty="0"/>
              <a:t>.</a:t>
            </a:r>
          </a:p>
          <a:p>
            <a:endParaRPr lang="en-IN" sz="1200" dirty="0"/>
          </a:p>
          <a:p>
            <a:r>
              <a:rPr lang="en-IN" sz="1200" b="1" dirty="0"/>
              <a:t>BUSINESS PROBLEM RESOLVED</a:t>
            </a:r>
          </a:p>
          <a:p>
            <a:r>
              <a:rPr lang="en-IN" sz="1200" dirty="0"/>
              <a:t>Risk Mitigation, Customer Segmentation, Regulatory Compliance, Operational Efficiency, Customer Trust</a:t>
            </a:r>
          </a:p>
        </p:txBody>
      </p:sp>
      <p:sp>
        <p:nvSpPr>
          <p:cNvPr id="26" name="TextBox 25">
            <a:extLst>
              <a:ext uri="{FF2B5EF4-FFF2-40B4-BE49-F238E27FC236}">
                <a16:creationId xmlns:a16="http://schemas.microsoft.com/office/drawing/2014/main" id="{28645314-B04E-C855-3298-D1639C7D75BE}"/>
              </a:ext>
            </a:extLst>
          </p:cNvPr>
          <p:cNvSpPr txBox="1"/>
          <p:nvPr/>
        </p:nvSpPr>
        <p:spPr>
          <a:xfrm>
            <a:off x="86930" y="1141406"/>
            <a:ext cx="11222487" cy="830997"/>
          </a:xfrm>
          <a:prstGeom prst="rect">
            <a:avLst/>
          </a:prstGeom>
          <a:noFill/>
        </p:spPr>
        <p:txBody>
          <a:bodyPr wrap="square">
            <a:spAutoFit/>
          </a:bodyPr>
          <a:lstStyle/>
          <a:p>
            <a:r>
              <a:rPr lang="en-US" sz="1200" dirty="0">
                <a:solidFill>
                  <a:schemeClr val="bg1"/>
                </a:solidFill>
                <a:latin typeface="Söhne"/>
              </a:rPr>
              <a:t>T</a:t>
            </a:r>
            <a:r>
              <a:rPr lang="en-US" sz="1200" b="0" i="0" dirty="0">
                <a:solidFill>
                  <a:schemeClr val="bg1"/>
                </a:solidFill>
                <a:effectLst/>
                <a:latin typeface="Söhne"/>
              </a:rPr>
              <a:t>he objective is to develop a predictive model that assesses an individual's ability to repay a loan. The binary target variable is defined as follows: 1 indicates "Unable to pay the loan," and 0 signifies "Able to pay the loan." The dataset encompasses diverse features such as gender, salary, details about the individual's residence, familial information, marital status, and more. Through a careful analysis of these attributes, the model aims to distinguish patterns indicative of financial stability or risk, assisting financial institutions in making informed decisions on loan approvals based on an individual's creditworthiness.</a:t>
            </a:r>
            <a:endParaRPr lang="en-IN" sz="1200" dirty="0">
              <a:solidFill>
                <a:schemeClr val="bg1"/>
              </a:solidFill>
            </a:endParaRPr>
          </a:p>
        </p:txBody>
      </p:sp>
    </p:spTree>
    <p:extLst>
      <p:ext uri="{BB962C8B-B14F-4D97-AF65-F5344CB8AC3E}">
        <p14:creationId xmlns:p14="http://schemas.microsoft.com/office/powerpoint/2010/main" val="681250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55D3DE-B875-2AD8-6676-F67ACE6CF48C}"/>
              </a:ext>
            </a:extLst>
          </p:cNvPr>
          <p:cNvSpPr/>
          <p:nvPr/>
        </p:nvSpPr>
        <p:spPr>
          <a:xfrm>
            <a:off x="-25878" y="0"/>
            <a:ext cx="5744706" cy="6858000"/>
          </a:xfrm>
          <a:prstGeom prst="rect">
            <a:avLst/>
          </a:prstGeom>
          <a:solidFill>
            <a:srgbClr val="16207B">
              <a:alpha val="96000"/>
            </a:srgbClr>
          </a:solidFill>
          <a:ln>
            <a:solidFill>
              <a:srgbClr val="D6E5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0" name="Freeform 15">
            <a:extLst>
              <a:ext uri="{FF2B5EF4-FFF2-40B4-BE49-F238E27FC236}">
                <a16:creationId xmlns:a16="http://schemas.microsoft.com/office/drawing/2014/main" id="{84301165-F61F-5485-C715-5D749E4C34D2}"/>
              </a:ext>
            </a:extLst>
          </p:cNvPr>
          <p:cNvSpPr/>
          <p:nvPr/>
        </p:nvSpPr>
        <p:spPr>
          <a:xfrm rot="5400000">
            <a:off x="2820648" y="1868100"/>
            <a:ext cx="1079554" cy="1085151"/>
          </a:xfrm>
          <a:custGeom>
            <a:avLst/>
            <a:gdLst>
              <a:gd name="connsiteX0" fmla="*/ 0 w 4610387"/>
              <a:gd name="connsiteY0" fmla="*/ 0 h 4610386"/>
              <a:gd name="connsiteX1" fmla="*/ 168871 w 4610387"/>
              <a:gd name="connsiteY1" fmla="*/ 4270 h 4610386"/>
              <a:gd name="connsiteX2" fmla="*/ 4606117 w 4610387"/>
              <a:gd name="connsiteY2" fmla="*/ 4441516 h 4610386"/>
              <a:gd name="connsiteX3" fmla="*/ 4610387 w 4610387"/>
              <a:gd name="connsiteY3" fmla="*/ 4610386 h 4610386"/>
              <a:gd name="connsiteX4" fmla="*/ 1999450 w 4610387"/>
              <a:gd name="connsiteY4" fmla="*/ 4610386 h 4610386"/>
              <a:gd name="connsiteX5" fmla="*/ 1992381 w 4610387"/>
              <a:gd name="connsiteY5" fmla="*/ 4470389 h 4610386"/>
              <a:gd name="connsiteX6" fmla="*/ 139998 w 4610387"/>
              <a:gd name="connsiteY6" fmla="*/ 2618006 h 4610386"/>
              <a:gd name="connsiteX7" fmla="*/ 0 w 4610387"/>
              <a:gd name="connsiteY7" fmla="*/ 2610937 h 4610386"/>
              <a:gd name="connsiteX8" fmla="*/ 0 w 4610387"/>
              <a:gd name="connsiteY8" fmla="*/ 0 h 4610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7" h="4610386">
                <a:moveTo>
                  <a:pt x="0" y="0"/>
                </a:moveTo>
                <a:lnTo>
                  <a:pt x="168871" y="4270"/>
                </a:lnTo>
                <a:cubicBezTo>
                  <a:pt x="2564125" y="125686"/>
                  <a:pt x="4484701" y="2046262"/>
                  <a:pt x="4606117" y="4441516"/>
                </a:cubicBezTo>
                <a:lnTo>
                  <a:pt x="4610387" y="4610386"/>
                </a:lnTo>
                <a:lnTo>
                  <a:pt x="1999450" y="4610386"/>
                </a:lnTo>
                <a:lnTo>
                  <a:pt x="1992381" y="4470389"/>
                </a:lnTo>
                <a:cubicBezTo>
                  <a:pt x="1893190" y="3493681"/>
                  <a:pt x="1116707" y="2717197"/>
                  <a:pt x="139998" y="2618006"/>
                </a:cubicBezTo>
                <a:lnTo>
                  <a:pt x="0" y="2610937"/>
                </a:lnTo>
                <a:lnTo>
                  <a:pt x="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1" name="Freeform 14">
            <a:extLst>
              <a:ext uri="{FF2B5EF4-FFF2-40B4-BE49-F238E27FC236}">
                <a16:creationId xmlns:a16="http://schemas.microsoft.com/office/drawing/2014/main" id="{A036A96C-2F93-5D62-182E-A73252F5C4A0}"/>
              </a:ext>
            </a:extLst>
          </p:cNvPr>
          <p:cNvSpPr/>
          <p:nvPr/>
        </p:nvSpPr>
        <p:spPr>
          <a:xfrm rot="5400000">
            <a:off x="2820647" y="729211"/>
            <a:ext cx="1079556" cy="1085151"/>
          </a:xfrm>
          <a:custGeom>
            <a:avLst/>
            <a:gdLst>
              <a:gd name="connsiteX0" fmla="*/ 4610384 w 4610384"/>
              <a:gd name="connsiteY0" fmla="*/ 0 h 4610386"/>
              <a:gd name="connsiteX1" fmla="*/ 4610384 w 4610384"/>
              <a:gd name="connsiteY1" fmla="*/ 2610937 h 4610386"/>
              <a:gd name="connsiteX2" fmla="*/ 4470389 w 4610384"/>
              <a:gd name="connsiteY2" fmla="*/ 2618006 h 4610386"/>
              <a:gd name="connsiteX3" fmla="*/ 2618006 w 4610384"/>
              <a:gd name="connsiteY3" fmla="*/ 4470389 h 4610386"/>
              <a:gd name="connsiteX4" fmla="*/ 2610937 w 4610384"/>
              <a:gd name="connsiteY4" fmla="*/ 4610386 h 4610386"/>
              <a:gd name="connsiteX5" fmla="*/ 0 w 4610384"/>
              <a:gd name="connsiteY5" fmla="*/ 4610386 h 4610386"/>
              <a:gd name="connsiteX6" fmla="*/ 4270 w 4610384"/>
              <a:gd name="connsiteY6" fmla="*/ 4441516 h 4610386"/>
              <a:gd name="connsiteX7" fmla="*/ 4441516 w 4610384"/>
              <a:gd name="connsiteY7" fmla="*/ 4270 h 4610386"/>
              <a:gd name="connsiteX8" fmla="*/ 4610384 w 4610384"/>
              <a:gd name="connsiteY8" fmla="*/ 0 h 4610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4" h="4610386">
                <a:moveTo>
                  <a:pt x="4610384" y="0"/>
                </a:moveTo>
                <a:lnTo>
                  <a:pt x="4610384" y="2610937"/>
                </a:lnTo>
                <a:lnTo>
                  <a:pt x="4470389" y="2618006"/>
                </a:lnTo>
                <a:cubicBezTo>
                  <a:pt x="3493681" y="2717197"/>
                  <a:pt x="2717197" y="3493681"/>
                  <a:pt x="2618006" y="4470389"/>
                </a:cubicBezTo>
                <a:lnTo>
                  <a:pt x="2610937" y="4610386"/>
                </a:lnTo>
                <a:lnTo>
                  <a:pt x="0" y="4610386"/>
                </a:lnTo>
                <a:lnTo>
                  <a:pt x="4270" y="4441516"/>
                </a:lnTo>
                <a:cubicBezTo>
                  <a:pt x="125686" y="2046262"/>
                  <a:pt x="2046262" y="125686"/>
                  <a:pt x="4441516" y="4270"/>
                </a:cubicBezTo>
                <a:lnTo>
                  <a:pt x="4610384"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92" name="Freeform 10">
            <a:extLst>
              <a:ext uri="{FF2B5EF4-FFF2-40B4-BE49-F238E27FC236}">
                <a16:creationId xmlns:a16="http://schemas.microsoft.com/office/drawing/2014/main" id="{E043D388-BB93-137F-07A9-1AF47F9D0FB3}"/>
              </a:ext>
            </a:extLst>
          </p:cNvPr>
          <p:cNvSpPr/>
          <p:nvPr/>
        </p:nvSpPr>
        <p:spPr>
          <a:xfrm rot="5400000">
            <a:off x="1674340" y="729210"/>
            <a:ext cx="1079554" cy="1085150"/>
          </a:xfrm>
          <a:custGeom>
            <a:avLst/>
            <a:gdLst>
              <a:gd name="connsiteX0" fmla="*/ 0 w 4610384"/>
              <a:gd name="connsiteY0" fmla="*/ 0 h 4610385"/>
              <a:gd name="connsiteX1" fmla="*/ 2610937 w 4610384"/>
              <a:gd name="connsiteY1" fmla="*/ 0 h 4610385"/>
              <a:gd name="connsiteX2" fmla="*/ 2618006 w 4610384"/>
              <a:gd name="connsiteY2" fmla="*/ 139996 h 4610385"/>
              <a:gd name="connsiteX3" fmla="*/ 4470389 w 4610384"/>
              <a:gd name="connsiteY3" fmla="*/ 1992379 h 4610385"/>
              <a:gd name="connsiteX4" fmla="*/ 4610384 w 4610384"/>
              <a:gd name="connsiteY4" fmla="*/ 1999448 h 4610385"/>
              <a:gd name="connsiteX5" fmla="*/ 4610384 w 4610384"/>
              <a:gd name="connsiteY5" fmla="*/ 4610385 h 4610385"/>
              <a:gd name="connsiteX6" fmla="*/ 4441516 w 4610384"/>
              <a:gd name="connsiteY6" fmla="*/ 4606115 h 4610385"/>
              <a:gd name="connsiteX7" fmla="*/ 4270 w 4610384"/>
              <a:gd name="connsiteY7" fmla="*/ 168869 h 4610385"/>
              <a:gd name="connsiteX8" fmla="*/ 0 w 4610384"/>
              <a:gd name="connsiteY8" fmla="*/ 0 h 461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4" h="4610385">
                <a:moveTo>
                  <a:pt x="0" y="0"/>
                </a:moveTo>
                <a:lnTo>
                  <a:pt x="2610937" y="0"/>
                </a:lnTo>
                <a:lnTo>
                  <a:pt x="2618006" y="139996"/>
                </a:lnTo>
                <a:cubicBezTo>
                  <a:pt x="2717197" y="1116705"/>
                  <a:pt x="3493681" y="1893188"/>
                  <a:pt x="4470389" y="1992379"/>
                </a:cubicBezTo>
                <a:lnTo>
                  <a:pt x="4610384" y="1999448"/>
                </a:lnTo>
                <a:lnTo>
                  <a:pt x="4610384" y="4610385"/>
                </a:lnTo>
                <a:lnTo>
                  <a:pt x="4441516" y="4606115"/>
                </a:lnTo>
                <a:cubicBezTo>
                  <a:pt x="2046262" y="4484699"/>
                  <a:pt x="125686" y="2564123"/>
                  <a:pt x="4270" y="168869"/>
                </a:cubicBezTo>
                <a:lnTo>
                  <a:pt x="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3" name="Freeform 27">
            <a:extLst>
              <a:ext uri="{FF2B5EF4-FFF2-40B4-BE49-F238E27FC236}">
                <a16:creationId xmlns:a16="http://schemas.microsoft.com/office/drawing/2014/main" id="{FF81D245-4AE6-52E4-6226-674BD01EE947}"/>
              </a:ext>
            </a:extLst>
          </p:cNvPr>
          <p:cNvSpPr/>
          <p:nvPr/>
        </p:nvSpPr>
        <p:spPr>
          <a:xfrm rot="16200000" flipV="1">
            <a:off x="2853209" y="3982457"/>
            <a:ext cx="1014434" cy="1085150"/>
          </a:xfrm>
          <a:custGeom>
            <a:avLst/>
            <a:gdLst>
              <a:gd name="connsiteX0" fmla="*/ 0 w 4610387"/>
              <a:gd name="connsiteY0" fmla="*/ 0 h 4610386"/>
              <a:gd name="connsiteX1" fmla="*/ 168871 w 4610387"/>
              <a:gd name="connsiteY1" fmla="*/ 4270 h 4610386"/>
              <a:gd name="connsiteX2" fmla="*/ 4606117 w 4610387"/>
              <a:gd name="connsiteY2" fmla="*/ 4441516 h 4610386"/>
              <a:gd name="connsiteX3" fmla="*/ 4610387 w 4610387"/>
              <a:gd name="connsiteY3" fmla="*/ 4610386 h 4610386"/>
              <a:gd name="connsiteX4" fmla="*/ 1999450 w 4610387"/>
              <a:gd name="connsiteY4" fmla="*/ 4610386 h 4610386"/>
              <a:gd name="connsiteX5" fmla="*/ 1992381 w 4610387"/>
              <a:gd name="connsiteY5" fmla="*/ 4470389 h 4610386"/>
              <a:gd name="connsiteX6" fmla="*/ 139998 w 4610387"/>
              <a:gd name="connsiteY6" fmla="*/ 2618006 h 4610386"/>
              <a:gd name="connsiteX7" fmla="*/ 0 w 4610387"/>
              <a:gd name="connsiteY7" fmla="*/ 2610937 h 4610386"/>
              <a:gd name="connsiteX8" fmla="*/ 0 w 4610387"/>
              <a:gd name="connsiteY8" fmla="*/ 0 h 4610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7" h="4610386">
                <a:moveTo>
                  <a:pt x="0" y="0"/>
                </a:moveTo>
                <a:lnTo>
                  <a:pt x="168871" y="4270"/>
                </a:lnTo>
                <a:cubicBezTo>
                  <a:pt x="2564125" y="125686"/>
                  <a:pt x="4484701" y="2046262"/>
                  <a:pt x="4606117" y="4441516"/>
                </a:cubicBezTo>
                <a:lnTo>
                  <a:pt x="4610387" y="4610386"/>
                </a:lnTo>
                <a:lnTo>
                  <a:pt x="1999450" y="4610386"/>
                </a:lnTo>
                <a:lnTo>
                  <a:pt x="1992381" y="4470389"/>
                </a:lnTo>
                <a:cubicBezTo>
                  <a:pt x="1893190" y="3493681"/>
                  <a:pt x="1116707" y="2717197"/>
                  <a:pt x="139998" y="2618006"/>
                </a:cubicBezTo>
                <a:lnTo>
                  <a:pt x="0" y="2610937"/>
                </a:lnTo>
                <a:lnTo>
                  <a:pt x="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Freeform 29">
            <a:extLst>
              <a:ext uri="{FF2B5EF4-FFF2-40B4-BE49-F238E27FC236}">
                <a16:creationId xmlns:a16="http://schemas.microsoft.com/office/drawing/2014/main" id="{2D992FF7-1C40-99EF-BFBD-D0797B75C8FF}"/>
              </a:ext>
            </a:extLst>
          </p:cNvPr>
          <p:cNvSpPr/>
          <p:nvPr/>
        </p:nvSpPr>
        <p:spPr>
          <a:xfrm rot="5400000">
            <a:off x="1658689" y="2354391"/>
            <a:ext cx="1079554" cy="1085150"/>
          </a:xfrm>
          <a:custGeom>
            <a:avLst/>
            <a:gdLst>
              <a:gd name="connsiteX0" fmla="*/ 0 w 4610384"/>
              <a:gd name="connsiteY0" fmla="*/ 0 h 4610385"/>
              <a:gd name="connsiteX1" fmla="*/ 2610937 w 4610384"/>
              <a:gd name="connsiteY1" fmla="*/ 0 h 4610385"/>
              <a:gd name="connsiteX2" fmla="*/ 2618006 w 4610384"/>
              <a:gd name="connsiteY2" fmla="*/ 139996 h 4610385"/>
              <a:gd name="connsiteX3" fmla="*/ 4470389 w 4610384"/>
              <a:gd name="connsiteY3" fmla="*/ 1992379 h 4610385"/>
              <a:gd name="connsiteX4" fmla="*/ 4610384 w 4610384"/>
              <a:gd name="connsiteY4" fmla="*/ 1999448 h 4610385"/>
              <a:gd name="connsiteX5" fmla="*/ 4610384 w 4610384"/>
              <a:gd name="connsiteY5" fmla="*/ 4610385 h 4610385"/>
              <a:gd name="connsiteX6" fmla="*/ 4441516 w 4610384"/>
              <a:gd name="connsiteY6" fmla="*/ 4606115 h 4610385"/>
              <a:gd name="connsiteX7" fmla="*/ 4270 w 4610384"/>
              <a:gd name="connsiteY7" fmla="*/ 168869 h 4610385"/>
              <a:gd name="connsiteX8" fmla="*/ 0 w 4610384"/>
              <a:gd name="connsiteY8" fmla="*/ 0 h 461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4" h="4610385">
                <a:moveTo>
                  <a:pt x="0" y="0"/>
                </a:moveTo>
                <a:lnTo>
                  <a:pt x="2610937" y="0"/>
                </a:lnTo>
                <a:lnTo>
                  <a:pt x="2618006" y="139996"/>
                </a:lnTo>
                <a:cubicBezTo>
                  <a:pt x="2717197" y="1116705"/>
                  <a:pt x="3493681" y="1893188"/>
                  <a:pt x="4470389" y="1992379"/>
                </a:cubicBezTo>
                <a:lnTo>
                  <a:pt x="4610384" y="1999448"/>
                </a:lnTo>
                <a:lnTo>
                  <a:pt x="4610384" y="4610385"/>
                </a:lnTo>
                <a:lnTo>
                  <a:pt x="4441516" y="4606115"/>
                </a:lnTo>
                <a:cubicBezTo>
                  <a:pt x="2046262" y="4484699"/>
                  <a:pt x="125686" y="2564123"/>
                  <a:pt x="4270" y="168869"/>
                </a:cubicBezTo>
                <a:lnTo>
                  <a:pt x="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Freeform 30">
            <a:extLst>
              <a:ext uri="{FF2B5EF4-FFF2-40B4-BE49-F238E27FC236}">
                <a16:creationId xmlns:a16="http://schemas.microsoft.com/office/drawing/2014/main" id="{879BFFB0-52AD-10B8-2217-0A9D8BD9668E}"/>
              </a:ext>
            </a:extLst>
          </p:cNvPr>
          <p:cNvSpPr/>
          <p:nvPr/>
        </p:nvSpPr>
        <p:spPr>
          <a:xfrm rot="5400000">
            <a:off x="1658688" y="3505165"/>
            <a:ext cx="1079556" cy="1085150"/>
          </a:xfrm>
          <a:custGeom>
            <a:avLst/>
            <a:gdLst>
              <a:gd name="connsiteX0" fmla="*/ 1999450 w 4610387"/>
              <a:gd name="connsiteY0" fmla="*/ 0 h 4610385"/>
              <a:gd name="connsiteX1" fmla="*/ 4610387 w 4610387"/>
              <a:gd name="connsiteY1" fmla="*/ 0 h 4610385"/>
              <a:gd name="connsiteX2" fmla="*/ 4606117 w 4610387"/>
              <a:gd name="connsiteY2" fmla="*/ 168869 h 4610385"/>
              <a:gd name="connsiteX3" fmla="*/ 168871 w 4610387"/>
              <a:gd name="connsiteY3" fmla="*/ 4606115 h 4610385"/>
              <a:gd name="connsiteX4" fmla="*/ 0 w 4610387"/>
              <a:gd name="connsiteY4" fmla="*/ 4610385 h 4610385"/>
              <a:gd name="connsiteX5" fmla="*/ 0 w 4610387"/>
              <a:gd name="connsiteY5" fmla="*/ 1999448 h 4610385"/>
              <a:gd name="connsiteX6" fmla="*/ 139998 w 4610387"/>
              <a:gd name="connsiteY6" fmla="*/ 1992379 h 4610385"/>
              <a:gd name="connsiteX7" fmla="*/ 1992381 w 4610387"/>
              <a:gd name="connsiteY7" fmla="*/ 139996 h 4610385"/>
              <a:gd name="connsiteX8" fmla="*/ 1999450 w 4610387"/>
              <a:gd name="connsiteY8" fmla="*/ 0 h 461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7" h="4610385">
                <a:moveTo>
                  <a:pt x="1999450" y="0"/>
                </a:moveTo>
                <a:lnTo>
                  <a:pt x="4610387" y="0"/>
                </a:lnTo>
                <a:lnTo>
                  <a:pt x="4606117" y="168869"/>
                </a:lnTo>
                <a:cubicBezTo>
                  <a:pt x="4484701" y="2564123"/>
                  <a:pt x="2564125" y="4484699"/>
                  <a:pt x="168871" y="4606115"/>
                </a:cubicBezTo>
                <a:lnTo>
                  <a:pt x="0" y="4610385"/>
                </a:lnTo>
                <a:lnTo>
                  <a:pt x="0" y="1999448"/>
                </a:lnTo>
                <a:lnTo>
                  <a:pt x="139998" y="1992379"/>
                </a:lnTo>
                <a:cubicBezTo>
                  <a:pt x="1116707" y="1893188"/>
                  <a:pt x="1893190" y="1116705"/>
                  <a:pt x="1992381" y="139996"/>
                </a:cubicBezTo>
                <a:lnTo>
                  <a:pt x="199945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8" name="Freeform 981">
            <a:extLst>
              <a:ext uri="{FF2B5EF4-FFF2-40B4-BE49-F238E27FC236}">
                <a16:creationId xmlns:a16="http://schemas.microsoft.com/office/drawing/2014/main" id="{FFBB79AC-BF12-D924-CC08-73AA4AABD0AF}"/>
              </a:ext>
            </a:extLst>
          </p:cNvPr>
          <p:cNvSpPr>
            <a:spLocks noChangeAspect="1" noChangeArrowheads="1"/>
          </p:cNvSpPr>
          <p:nvPr/>
        </p:nvSpPr>
        <p:spPr bwMode="auto">
          <a:xfrm>
            <a:off x="3360426" y="5365615"/>
            <a:ext cx="284696" cy="282982"/>
          </a:xfrm>
          <a:custGeom>
            <a:avLst/>
            <a:gdLst>
              <a:gd name="T0" fmla="*/ 3091641 w 289792"/>
              <a:gd name="T1" fmla="*/ 3034040 h 288566"/>
              <a:gd name="T2" fmla="*/ 3069633 w 289792"/>
              <a:gd name="T3" fmla="*/ 2268686 h 288566"/>
              <a:gd name="T4" fmla="*/ 3245617 w 289792"/>
              <a:gd name="T5" fmla="*/ 2268686 h 288566"/>
              <a:gd name="T6" fmla="*/ 3450901 w 289792"/>
              <a:gd name="T7" fmla="*/ 2063171 h 288566"/>
              <a:gd name="T8" fmla="*/ 3714896 w 289792"/>
              <a:gd name="T9" fmla="*/ 2537969 h 288566"/>
              <a:gd name="T10" fmla="*/ 2468424 w 289792"/>
              <a:gd name="T11" fmla="*/ 2608849 h 288566"/>
              <a:gd name="T12" fmla="*/ 3450901 w 289792"/>
              <a:gd name="T13" fmla="*/ 1893100 h 288566"/>
              <a:gd name="T14" fmla="*/ 3100635 w 289792"/>
              <a:gd name="T15" fmla="*/ 3785430 h 288566"/>
              <a:gd name="T16" fmla="*/ 451279 w 289792"/>
              <a:gd name="T17" fmla="*/ 0 h 288566"/>
              <a:gd name="T18" fmla="*/ 953452 w 289792"/>
              <a:gd name="T19" fmla="*/ 2821225 h 288566"/>
              <a:gd name="T20" fmla="*/ 1950624 w 289792"/>
              <a:gd name="T21" fmla="*/ 3349762 h 288566"/>
              <a:gd name="T22" fmla="*/ 3872138 w 289792"/>
              <a:gd name="T23" fmla="*/ 1464189 h 288566"/>
              <a:gd name="T24" fmla="*/ 4549053 w 289792"/>
              <a:gd name="T25" fmla="*/ 1392759 h 288566"/>
              <a:gd name="T26" fmla="*/ 5830063 w 289792"/>
              <a:gd name="T27" fmla="*/ 385654 h 288566"/>
              <a:gd name="T28" fmla="*/ 4483564 w 289792"/>
              <a:gd name="T29" fmla="*/ 1578429 h 288566"/>
              <a:gd name="T30" fmla="*/ 4490808 w 289792"/>
              <a:gd name="T31" fmla="*/ 2599821 h 288566"/>
              <a:gd name="T32" fmla="*/ 1848720 w 289792"/>
              <a:gd name="T33" fmla="*/ 3699716 h 288566"/>
              <a:gd name="T34" fmla="*/ 1018995 w 289792"/>
              <a:gd name="T35" fmla="*/ 3006896 h 288566"/>
              <a:gd name="T36" fmla="*/ 1186388 w 289792"/>
              <a:gd name="T37" fmla="*/ 5213893 h 288566"/>
              <a:gd name="T38" fmla="*/ 1361098 w 289792"/>
              <a:gd name="T39" fmla="*/ 3678297 h 288566"/>
              <a:gd name="T40" fmla="*/ 2008874 w 289792"/>
              <a:gd name="T41" fmla="*/ 3914002 h 288566"/>
              <a:gd name="T42" fmla="*/ 2183526 w 289792"/>
              <a:gd name="T43" fmla="*/ 5213893 h 288566"/>
              <a:gd name="T44" fmla="*/ 2925941 w 289792"/>
              <a:gd name="T45" fmla="*/ 4078263 h 288566"/>
              <a:gd name="T46" fmla="*/ 3668355 w 289792"/>
              <a:gd name="T47" fmla="*/ 5213893 h 288566"/>
              <a:gd name="T48" fmla="*/ 3843057 w 289792"/>
              <a:gd name="T49" fmla="*/ 4056842 h 288566"/>
              <a:gd name="T50" fmla="*/ 4490808 w 289792"/>
              <a:gd name="T51" fmla="*/ 3235494 h 288566"/>
              <a:gd name="T52" fmla="*/ 4672809 w 289792"/>
              <a:gd name="T53" fmla="*/ 5213893 h 288566"/>
              <a:gd name="T54" fmla="*/ 5407933 w 289792"/>
              <a:gd name="T55" fmla="*/ 1042768 h 288566"/>
              <a:gd name="T56" fmla="*/ 5764571 w 289792"/>
              <a:gd name="T57" fmla="*/ 5213893 h 288566"/>
              <a:gd name="T58" fmla="*/ 531331 w 289792"/>
              <a:gd name="T59" fmla="*/ 5392462 h 288566"/>
              <a:gd name="T60" fmla="*/ 356614 w 289792"/>
              <a:gd name="T61" fmla="*/ 5649579 h 288566"/>
              <a:gd name="T62" fmla="*/ 0 w 289792"/>
              <a:gd name="T63" fmla="*/ 5299611 h 288566"/>
              <a:gd name="T64" fmla="*/ 356614 w 289792"/>
              <a:gd name="T65" fmla="*/ 4578239 h 288566"/>
              <a:gd name="T66" fmla="*/ 94664 w 289792"/>
              <a:gd name="T67" fmla="*/ 4399662 h 288566"/>
              <a:gd name="T68" fmla="*/ 94664 w 289792"/>
              <a:gd name="T69" fmla="*/ 3764008 h 288566"/>
              <a:gd name="T70" fmla="*/ 356614 w 289792"/>
              <a:gd name="T71" fmla="*/ 3592579 h 288566"/>
              <a:gd name="T72" fmla="*/ 0 w 289792"/>
              <a:gd name="T73" fmla="*/ 2864042 h 288566"/>
              <a:gd name="T74" fmla="*/ 356614 w 289792"/>
              <a:gd name="T75" fmla="*/ 2142696 h 288566"/>
              <a:gd name="T76" fmla="*/ 94664 w 289792"/>
              <a:gd name="T77" fmla="*/ 1978422 h 288566"/>
              <a:gd name="T78" fmla="*/ 94664 w 289792"/>
              <a:gd name="T79" fmla="*/ 1335619 h 288566"/>
              <a:gd name="T80" fmla="*/ 356614 w 289792"/>
              <a:gd name="T81" fmla="*/ 1164176 h 288566"/>
              <a:gd name="T82" fmla="*/ 0 w 289792"/>
              <a:gd name="T83" fmla="*/ 435639 h 288566"/>
              <a:gd name="T84" fmla="*/ 356614 w 289792"/>
              <a:gd name="T85" fmla="*/ 85665 h 28856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9792" h="288566">
                <a:moveTo>
                  <a:pt x="152375" y="109512"/>
                </a:moveTo>
                <a:cubicBezTo>
                  <a:pt x="140393" y="110225"/>
                  <a:pt x="131316" y="119852"/>
                  <a:pt x="131316" y="131262"/>
                </a:cubicBezTo>
                <a:cubicBezTo>
                  <a:pt x="131316" y="143028"/>
                  <a:pt x="141119" y="152655"/>
                  <a:pt x="153101" y="152655"/>
                </a:cubicBezTo>
                <a:cubicBezTo>
                  <a:pt x="165083" y="152655"/>
                  <a:pt x="174887" y="143384"/>
                  <a:pt x="175250" y="131975"/>
                </a:cubicBezTo>
                <a:cubicBezTo>
                  <a:pt x="173798" y="132331"/>
                  <a:pt x="172345" y="132688"/>
                  <a:pt x="170893" y="132688"/>
                </a:cubicBezTo>
                <a:cubicBezTo>
                  <a:pt x="160363" y="132688"/>
                  <a:pt x="152012" y="124487"/>
                  <a:pt x="152012" y="114147"/>
                </a:cubicBezTo>
                <a:cubicBezTo>
                  <a:pt x="152012" y="112721"/>
                  <a:pt x="152012" y="111295"/>
                  <a:pt x="152375" y="109512"/>
                </a:cubicBezTo>
                <a:close/>
                <a:moveTo>
                  <a:pt x="170893" y="103807"/>
                </a:moveTo>
                <a:cubicBezTo>
                  <a:pt x="165447" y="103807"/>
                  <a:pt x="160726" y="108443"/>
                  <a:pt x="160726" y="114147"/>
                </a:cubicBezTo>
                <a:cubicBezTo>
                  <a:pt x="160726" y="119496"/>
                  <a:pt x="165447" y="124131"/>
                  <a:pt x="170893" y="124131"/>
                </a:cubicBezTo>
                <a:cubicBezTo>
                  <a:pt x="176702" y="124131"/>
                  <a:pt x="181423" y="119496"/>
                  <a:pt x="181423" y="114147"/>
                </a:cubicBezTo>
                <a:cubicBezTo>
                  <a:pt x="181423" y="108443"/>
                  <a:pt x="176702" y="103807"/>
                  <a:pt x="170893" y="103807"/>
                </a:cubicBezTo>
                <a:close/>
                <a:moveTo>
                  <a:pt x="170893" y="95250"/>
                </a:moveTo>
                <a:cubicBezTo>
                  <a:pt x="181423" y="95250"/>
                  <a:pt x="190137" y="103807"/>
                  <a:pt x="190137" y="114147"/>
                </a:cubicBezTo>
                <a:cubicBezTo>
                  <a:pt x="190137" y="119496"/>
                  <a:pt x="187595" y="124487"/>
                  <a:pt x="183964" y="127696"/>
                </a:cubicBezTo>
                <a:cubicBezTo>
                  <a:pt x="183964" y="128766"/>
                  <a:pt x="184327" y="129836"/>
                  <a:pt x="184327" y="131262"/>
                </a:cubicBezTo>
                <a:cubicBezTo>
                  <a:pt x="184327" y="147663"/>
                  <a:pt x="170167" y="161569"/>
                  <a:pt x="153101" y="161569"/>
                </a:cubicBezTo>
                <a:cubicBezTo>
                  <a:pt x="136036" y="161569"/>
                  <a:pt x="122238" y="147663"/>
                  <a:pt x="122238" y="131262"/>
                </a:cubicBezTo>
                <a:cubicBezTo>
                  <a:pt x="122238" y="114860"/>
                  <a:pt x="136036" y="100955"/>
                  <a:pt x="153101" y="100955"/>
                </a:cubicBezTo>
                <a:cubicBezTo>
                  <a:pt x="154554" y="100955"/>
                  <a:pt x="155643" y="100955"/>
                  <a:pt x="157095" y="101311"/>
                </a:cubicBezTo>
                <a:cubicBezTo>
                  <a:pt x="160363" y="97389"/>
                  <a:pt x="165447" y="95250"/>
                  <a:pt x="170893" y="95250"/>
                </a:cubicBezTo>
                <a:close/>
                <a:moveTo>
                  <a:pt x="153547" y="71153"/>
                </a:moveTo>
                <a:cubicBezTo>
                  <a:pt x="120747" y="71153"/>
                  <a:pt x="93714" y="97746"/>
                  <a:pt x="93714" y="130807"/>
                </a:cubicBezTo>
                <a:cubicBezTo>
                  <a:pt x="93714" y="163509"/>
                  <a:pt x="120747" y="190461"/>
                  <a:pt x="153547" y="190461"/>
                </a:cubicBezTo>
                <a:cubicBezTo>
                  <a:pt x="186707" y="190461"/>
                  <a:pt x="213740" y="163509"/>
                  <a:pt x="213740" y="130807"/>
                </a:cubicBezTo>
                <a:cubicBezTo>
                  <a:pt x="213740" y="97746"/>
                  <a:pt x="186707" y="71153"/>
                  <a:pt x="153547" y="71153"/>
                </a:cubicBezTo>
                <a:close/>
                <a:moveTo>
                  <a:pt x="22347" y="0"/>
                </a:moveTo>
                <a:cubicBezTo>
                  <a:pt x="24510" y="0"/>
                  <a:pt x="26312" y="2156"/>
                  <a:pt x="26312" y="4312"/>
                </a:cubicBezTo>
                <a:lnTo>
                  <a:pt x="26312" y="162790"/>
                </a:lnTo>
                <a:lnTo>
                  <a:pt x="47217" y="141947"/>
                </a:lnTo>
                <a:cubicBezTo>
                  <a:pt x="49019" y="140150"/>
                  <a:pt x="51903" y="140150"/>
                  <a:pt x="53705" y="141947"/>
                </a:cubicBezTo>
                <a:lnTo>
                  <a:pt x="88307" y="176446"/>
                </a:lnTo>
                <a:lnTo>
                  <a:pt x="96597" y="168540"/>
                </a:lnTo>
                <a:cubicBezTo>
                  <a:pt x="89388" y="157759"/>
                  <a:pt x="85063" y="144463"/>
                  <a:pt x="85063" y="130807"/>
                </a:cubicBezTo>
                <a:cubicBezTo>
                  <a:pt x="85063" y="93074"/>
                  <a:pt x="115700" y="62528"/>
                  <a:pt x="153547" y="62528"/>
                </a:cubicBezTo>
                <a:cubicBezTo>
                  <a:pt x="167964" y="62528"/>
                  <a:pt x="180940" y="66481"/>
                  <a:pt x="191753" y="73669"/>
                </a:cubicBezTo>
                <a:lnTo>
                  <a:pt x="207252" y="58575"/>
                </a:lnTo>
                <a:cubicBezTo>
                  <a:pt x="209054" y="56779"/>
                  <a:pt x="211938" y="56779"/>
                  <a:pt x="213379" y="58575"/>
                </a:cubicBezTo>
                <a:lnTo>
                  <a:pt x="225274" y="70075"/>
                </a:lnTo>
                <a:lnTo>
                  <a:pt x="282584" y="12937"/>
                </a:lnTo>
                <a:cubicBezTo>
                  <a:pt x="284386" y="11499"/>
                  <a:pt x="286909" y="11499"/>
                  <a:pt x="288711" y="12937"/>
                </a:cubicBezTo>
                <a:cubicBezTo>
                  <a:pt x="290153" y="15093"/>
                  <a:pt x="290153" y="17608"/>
                  <a:pt x="288711" y="19405"/>
                </a:cubicBezTo>
                <a:lnTo>
                  <a:pt x="228157" y="79418"/>
                </a:lnTo>
                <a:cubicBezTo>
                  <a:pt x="227436" y="80496"/>
                  <a:pt x="226355" y="80856"/>
                  <a:pt x="225274" y="80856"/>
                </a:cubicBezTo>
                <a:cubicBezTo>
                  <a:pt x="224193" y="80856"/>
                  <a:pt x="223111" y="80496"/>
                  <a:pt x="222030" y="79418"/>
                </a:cubicBezTo>
                <a:lnTo>
                  <a:pt x="210135" y="67559"/>
                </a:lnTo>
                <a:lnTo>
                  <a:pt x="198601" y="79418"/>
                </a:lnTo>
                <a:cubicBezTo>
                  <a:pt x="213379" y="91996"/>
                  <a:pt x="222390" y="110323"/>
                  <a:pt x="222390" y="130807"/>
                </a:cubicBezTo>
                <a:cubicBezTo>
                  <a:pt x="222390" y="168540"/>
                  <a:pt x="191753" y="199085"/>
                  <a:pt x="153547" y="199085"/>
                </a:cubicBezTo>
                <a:cubicBezTo>
                  <a:pt x="133002" y="199085"/>
                  <a:pt x="114619" y="190101"/>
                  <a:pt x="102004" y="175727"/>
                </a:cubicBezTo>
                <a:lnTo>
                  <a:pt x="91551" y="186148"/>
                </a:lnTo>
                <a:cubicBezTo>
                  <a:pt x="90470" y="186867"/>
                  <a:pt x="89388" y="187226"/>
                  <a:pt x="88307" y="187226"/>
                </a:cubicBezTo>
                <a:cubicBezTo>
                  <a:pt x="87226" y="187226"/>
                  <a:pt x="86145" y="186867"/>
                  <a:pt x="85063" y="186148"/>
                </a:cubicBezTo>
                <a:lnTo>
                  <a:pt x="50461" y="151290"/>
                </a:lnTo>
                <a:lnTo>
                  <a:pt x="26312" y="175368"/>
                </a:lnTo>
                <a:lnTo>
                  <a:pt x="26312" y="262333"/>
                </a:lnTo>
                <a:lnTo>
                  <a:pt x="58751" y="262333"/>
                </a:lnTo>
                <a:lnTo>
                  <a:pt x="58751" y="185070"/>
                </a:lnTo>
                <a:cubicBezTo>
                  <a:pt x="58751" y="182555"/>
                  <a:pt x="60553" y="180758"/>
                  <a:pt x="63077" y="180758"/>
                </a:cubicBezTo>
                <a:cubicBezTo>
                  <a:pt x="65600" y="180758"/>
                  <a:pt x="67402" y="182555"/>
                  <a:pt x="67402" y="185070"/>
                </a:cubicBezTo>
                <a:lnTo>
                  <a:pt x="67402" y="262333"/>
                </a:lnTo>
                <a:lnTo>
                  <a:pt x="99481" y="262333"/>
                </a:lnTo>
                <a:lnTo>
                  <a:pt x="99481" y="196929"/>
                </a:lnTo>
                <a:cubicBezTo>
                  <a:pt x="99481" y="194054"/>
                  <a:pt x="101643" y="192257"/>
                  <a:pt x="104166" y="192257"/>
                </a:cubicBezTo>
                <a:cubicBezTo>
                  <a:pt x="106329" y="192257"/>
                  <a:pt x="108131" y="194054"/>
                  <a:pt x="108131" y="196929"/>
                </a:cubicBezTo>
                <a:lnTo>
                  <a:pt x="108131" y="262333"/>
                </a:lnTo>
                <a:lnTo>
                  <a:pt x="140571" y="262333"/>
                </a:lnTo>
                <a:lnTo>
                  <a:pt x="140571" y="209507"/>
                </a:lnTo>
                <a:cubicBezTo>
                  <a:pt x="140571" y="206991"/>
                  <a:pt x="142734" y="205194"/>
                  <a:pt x="144896" y="205194"/>
                </a:cubicBezTo>
                <a:cubicBezTo>
                  <a:pt x="147419" y="205194"/>
                  <a:pt x="149221" y="206991"/>
                  <a:pt x="149221" y="209507"/>
                </a:cubicBezTo>
                <a:lnTo>
                  <a:pt x="149221" y="262333"/>
                </a:lnTo>
                <a:lnTo>
                  <a:pt x="181661" y="262333"/>
                </a:lnTo>
                <a:lnTo>
                  <a:pt x="181661" y="204116"/>
                </a:lnTo>
                <a:cubicBezTo>
                  <a:pt x="181661" y="201601"/>
                  <a:pt x="183463" y="199804"/>
                  <a:pt x="185626" y="199804"/>
                </a:cubicBezTo>
                <a:cubicBezTo>
                  <a:pt x="188149" y="199804"/>
                  <a:pt x="190311" y="201601"/>
                  <a:pt x="190311" y="204116"/>
                </a:cubicBezTo>
                <a:lnTo>
                  <a:pt x="190311" y="262333"/>
                </a:lnTo>
                <a:lnTo>
                  <a:pt x="222390" y="262333"/>
                </a:lnTo>
                <a:lnTo>
                  <a:pt x="222390" y="162790"/>
                </a:lnTo>
                <a:cubicBezTo>
                  <a:pt x="222390" y="160634"/>
                  <a:pt x="224193" y="158837"/>
                  <a:pt x="226716" y="158837"/>
                </a:cubicBezTo>
                <a:cubicBezTo>
                  <a:pt x="229239" y="158837"/>
                  <a:pt x="231401" y="160634"/>
                  <a:pt x="231401" y="162790"/>
                </a:cubicBezTo>
                <a:lnTo>
                  <a:pt x="231401" y="262333"/>
                </a:lnTo>
                <a:lnTo>
                  <a:pt x="263480" y="262333"/>
                </a:lnTo>
                <a:lnTo>
                  <a:pt x="263480" y="56779"/>
                </a:lnTo>
                <a:cubicBezTo>
                  <a:pt x="263480" y="54623"/>
                  <a:pt x="265282" y="52466"/>
                  <a:pt x="267806" y="52466"/>
                </a:cubicBezTo>
                <a:cubicBezTo>
                  <a:pt x="270329" y="52466"/>
                  <a:pt x="272131" y="54623"/>
                  <a:pt x="272131" y="56779"/>
                </a:cubicBezTo>
                <a:lnTo>
                  <a:pt x="272131" y="262333"/>
                </a:lnTo>
                <a:lnTo>
                  <a:pt x="285467" y="262333"/>
                </a:lnTo>
                <a:cubicBezTo>
                  <a:pt x="287990" y="262333"/>
                  <a:pt x="289792" y="264129"/>
                  <a:pt x="289792" y="266645"/>
                </a:cubicBezTo>
                <a:cubicBezTo>
                  <a:pt x="289792" y="269160"/>
                  <a:pt x="287990" y="271317"/>
                  <a:pt x="285467" y="271317"/>
                </a:cubicBezTo>
                <a:lnTo>
                  <a:pt x="26312" y="271317"/>
                </a:lnTo>
                <a:lnTo>
                  <a:pt x="26312" y="284253"/>
                </a:lnTo>
                <a:cubicBezTo>
                  <a:pt x="26312" y="286769"/>
                  <a:pt x="24510" y="288566"/>
                  <a:pt x="22347" y="288566"/>
                </a:cubicBezTo>
                <a:cubicBezTo>
                  <a:pt x="19464" y="288566"/>
                  <a:pt x="17661" y="286769"/>
                  <a:pt x="17661" y="284253"/>
                </a:cubicBezTo>
                <a:lnTo>
                  <a:pt x="17661" y="271317"/>
                </a:lnTo>
                <a:lnTo>
                  <a:pt x="4686" y="271317"/>
                </a:lnTo>
                <a:cubicBezTo>
                  <a:pt x="2163" y="271317"/>
                  <a:pt x="0" y="269160"/>
                  <a:pt x="0" y="266645"/>
                </a:cubicBezTo>
                <a:cubicBezTo>
                  <a:pt x="0" y="264129"/>
                  <a:pt x="2163" y="262333"/>
                  <a:pt x="4686" y="262333"/>
                </a:cubicBezTo>
                <a:lnTo>
                  <a:pt x="17661" y="262333"/>
                </a:lnTo>
                <a:lnTo>
                  <a:pt x="17661" y="230350"/>
                </a:lnTo>
                <a:lnTo>
                  <a:pt x="4686" y="230350"/>
                </a:lnTo>
                <a:cubicBezTo>
                  <a:pt x="2163" y="230350"/>
                  <a:pt x="0" y="228193"/>
                  <a:pt x="0" y="226037"/>
                </a:cubicBezTo>
                <a:cubicBezTo>
                  <a:pt x="0" y="223522"/>
                  <a:pt x="2163" y="221366"/>
                  <a:pt x="4686" y="221366"/>
                </a:cubicBezTo>
                <a:lnTo>
                  <a:pt x="17661" y="221366"/>
                </a:lnTo>
                <a:lnTo>
                  <a:pt x="17661" y="189383"/>
                </a:lnTo>
                <a:lnTo>
                  <a:pt x="4686" y="189383"/>
                </a:lnTo>
                <a:cubicBezTo>
                  <a:pt x="2163" y="189383"/>
                  <a:pt x="0" y="187226"/>
                  <a:pt x="0" y="185070"/>
                </a:cubicBezTo>
                <a:cubicBezTo>
                  <a:pt x="0" y="182555"/>
                  <a:pt x="2163" y="180758"/>
                  <a:pt x="4686" y="180758"/>
                </a:cubicBezTo>
                <a:lnTo>
                  <a:pt x="17661" y="180758"/>
                </a:lnTo>
                <a:lnTo>
                  <a:pt x="17661" y="148416"/>
                </a:lnTo>
                <a:lnTo>
                  <a:pt x="4686" y="148416"/>
                </a:lnTo>
                <a:cubicBezTo>
                  <a:pt x="2163" y="148416"/>
                  <a:pt x="0" y="146619"/>
                  <a:pt x="0" y="144103"/>
                </a:cubicBezTo>
                <a:cubicBezTo>
                  <a:pt x="0" y="141947"/>
                  <a:pt x="2163" y="139791"/>
                  <a:pt x="4686" y="139791"/>
                </a:cubicBezTo>
                <a:lnTo>
                  <a:pt x="17661" y="139791"/>
                </a:lnTo>
                <a:lnTo>
                  <a:pt x="17661" y="107808"/>
                </a:lnTo>
                <a:lnTo>
                  <a:pt x="4686" y="107808"/>
                </a:lnTo>
                <a:cubicBezTo>
                  <a:pt x="2163" y="107808"/>
                  <a:pt x="0" y="106011"/>
                  <a:pt x="0" y="103496"/>
                </a:cubicBezTo>
                <a:cubicBezTo>
                  <a:pt x="0" y="101339"/>
                  <a:pt x="2163" y="99543"/>
                  <a:pt x="4686" y="99543"/>
                </a:cubicBezTo>
                <a:lnTo>
                  <a:pt x="17661" y="99543"/>
                </a:lnTo>
                <a:lnTo>
                  <a:pt x="17661" y="67200"/>
                </a:lnTo>
                <a:lnTo>
                  <a:pt x="4686" y="67200"/>
                </a:lnTo>
                <a:cubicBezTo>
                  <a:pt x="2163" y="67200"/>
                  <a:pt x="0" y="65044"/>
                  <a:pt x="0" y="62888"/>
                </a:cubicBezTo>
                <a:cubicBezTo>
                  <a:pt x="0" y="60372"/>
                  <a:pt x="2163" y="58575"/>
                  <a:pt x="4686" y="58575"/>
                </a:cubicBezTo>
                <a:lnTo>
                  <a:pt x="17661" y="58575"/>
                </a:lnTo>
                <a:lnTo>
                  <a:pt x="17661" y="26233"/>
                </a:lnTo>
                <a:lnTo>
                  <a:pt x="4686" y="26233"/>
                </a:lnTo>
                <a:cubicBezTo>
                  <a:pt x="2163" y="26233"/>
                  <a:pt x="0" y="24436"/>
                  <a:pt x="0" y="21921"/>
                </a:cubicBezTo>
                <a:cubicBezTo>
                  <a:pt x="0" y="19405"/>
                  <a:pt x="2163" y="17249"/>
                  <a:pt x="4686" y="17249"/>
                </a:cubicBezTo>
                <a:lnTo>
                  <a:pt x="17661" y="17249"/>
                </a:lnTo>
                <a:lnTo>
                  <a:pt x="17661" y="4312"/>
                </a:lnTo>
                <a:cubicBezTo>
                  <a:pt x="17661" y="2156"/>
                  <a:pt x="19464" y="0"/>
                  <a:pt x="22347" y="0"/>
                </a:cubicBezTo>
                <a:close/>
              </a:path>
            </a:pathLst>
          </a:custGeom>
          <a:solidFill>
            <a:schemeClr val="bg1"/>
          </a:solidFill>
          <a:ln>
            <a:noFill/>
          </a:ln>
          <a:effectLst/>
        </p:spPr>
        <p:txBody>
          <a:bodyPr anchor="ctr"/>
          <a:lstStyle/>
          <a:p>
            <a:endParaRPr lang="en-US" sz="900"/>
          </a:p>
        </p:txBody>
      </p:sp>
      <p:sp>
        <p:nvSpPr>
          <p:cNvPr id="99" name="Freeform 15">
            <a:extLst>
              <a:ext uri="{FF2B5EF4-FFF2-40B4-BE49-F238E27FC236}">
                <a16:creationId xmlns:a16="http://schemas.microsoft.com/office/drawing/2014/main" id="{1EAEDA35-F36E-6F94-5529-0B64986B5DD8}"/>
              </a:ext>
            </a:extLst>
          </p:cNvPr>
          <p:cNvSpPr/>
          <p:nvPr/>
        </p:nvSpPr>
        <p:spPr>
          <a:xfrm rot="5400000">
            <a:off x="2820648" y="5122191"/>
            <a:ext cx="1079554" cy="1085151"/>
          </a:xfrm>
          <a:custGeom>
            <a:avLst/>
            <a:gdLst>
              <a:gd name="connsiteX0" fmla="*/ 0 w 4610387"/>
              <a:gd name="connsiteY0" fmla="*/ 0 h 4610386"/>
              <a:gd name="connsiteX1" fmla="*/ 168871 w 4610387"/>
              <a:gd name="connsiteY1" fmla="*/ 4270 h 4610386"/>
              <a:gd name="connsiteX2" fmla="*/ 4606117 w 4610387"/>
              <a:gd name="connsiteY2" fmla="*/ 4441516 h 4610386"/>
              <a:gd name="connsiteX3" fmla="*/ 4610387 w 4610387"/>
              <a:gd name="connsiteY3" fmla="*/ 4610386 h 4610386"/>
              <a:gd name="connsiteX4" fmla="*/ 1999450 w 4610387"/>
              <a:gd name="connsiteY4" fmla="*/ 4610386 h 4610386"/>
              <a:gd name="connsiteX5" fmla="*/ 1992381 w 4610387"/>
              <a:gd name="connsiteY5" fmla="*/ 4470389 h 4610386"/>
              <a:gd name="connsiteX6" fmla="*/ 139998 w 4610387"/>
              <a:gd name="connsiteY6" fmla="*/ 2618006 h 4610386"/>
              <a:gd name="connsiteX7" fmla="*/ 0 w 4610387"/>
              <a:gd name="connsiteY7" fmla="*/ 2610937 h 4610386"/>
              <a:gd name="connsiteX8" fmla="*/ 0 w 4610387"/>
              <a:gd name="connsiteY8" fmla="*/ 0 h 4610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7" h="4610386">
                <a:moveTo>
                  <a:pt x="0" y="0"/>
                </a:moveTo>
                <a:lnTo>
                  <a:pt x="168871" y="4270"/>
                </a:lnTo>
                <a:cubicBezTo>
                  <a:pt x="2564125" y="125686"/>
                  <a:pt x="4484701" y="2046262"/>
                  <a:pt x="4606117" y="4441516"/>
                </a:cubicBezTo>
                <a:lnTo>
                  <a:pt x="4610387" y="4610386"/>
                </a:lnTo>
                <a:lnTo>
                  <a:pt x="1999450" y="4610386"/>
                </a:lnTo>
                <a:lnTo>
                  <a:pt x="1992381" y="4470389"/>
                </a:lnTo>
                <a:cubicBezTo>
                  <a:pt x="1893190" y="3493681"/>
                  <a:pt x="1116707" y="2717197"/>
                  <a:pt x="139998" y="2618006"/>
                </a:cubicBezTo>
                <a:lnTo>
                  <a:pt x="0" y="2610937"/>
                </a:lnTo>
                <a:lnTo>
                  <a:pt x="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0" name="TextBox 99">
            <a:extLst>
              <a:ext uri="{FF2B5EF4-FFF2-40B4-BE49-F238E27FC236}">
                <a16:creationId xmlns:a16="http://schemas.microsoft.com/office/drawing/2014/main" id="{A17E3328-DFB4-46A2-587E-DA46871C9DDF}"/>
              </a:ext>
            </a:extLst>
          </p:cNvPr>
          <p:cNvSpPr txBox="1"/>
          <p:nvPr/>
        </p:nvSpPr>
        <p:spPr>
          <a:xfrm>
            <a:off x="934397" y="817369"/>
            <a:ext cx="1773171" cy="307777"/>
          </a:xfrm>
          <a:prstGeom prst="rect">
            <a:avLst/>
          </a:prstGeom>
          <a:solidFill>
            <a:schemeClr val="bg1"/>
          </a:solidFill>
          <a:ln>
            <a:solidFill>
              <a:srgbClr val="16207B"/>
            </a:solidFill>
          </a:ln>
        </p:spPr>
        <p:txBody>
          <a:bodyPr wrap="square">
            <a:spAutoFit/>
          </a:bodyPr>
          <a:lstStyle/>
          <a:p>
            <a:r>
              <a:rPr lang="en-IN" sz="1400" b="1" dirty="0">
                <a:solidFill>
                  <a:srgbClr val="0A1A49"/>
                </a:solidFill>
              </a:rPr>
              <a:t>DATASET SELECTION</a:t>
            </a:r>
          </a:p>
        </p:txBody>
      </p:sp>
      <p:sp>
        <p:nvSpPr>
          <p:cNvPr id="101" name="TextBox 100">
            <a:extLst>
              <a:ext uri="{FF2B5EF4-FFF2-40B4-BE49-F238E27FC236}">
                <a16:creationId xmlns:a16="http://schemas.microsoft.com/office/drawing/2014/main" id="{CBAD5194-D397-57DB-A90A-C63F5EA439BE}"/>
              </a:ext>
            </a:extLst>
          </p:cNvPr>
          <p:cNvSpPr txBox="1"/>
          <p:nvPr/>
        </p:nvSpPr>
        <p:spPr>
          <a:xfrm>
            <a:off x="2959656" y="1040382"/>
            <a:ext cx="1968060" cy="307777"/>
          </a:xfrm>
          <a:prstGeom prst="rect">
            <a:avLst/>
          </a:prstGeom>
          <a:solidFill>
            <a:schemeClr val="bg1"/>
          </a:solidFill>
          <a:ln>
            <a:solidFill>
              <a:srgbClr val="16207B"/>
            </a:solidFill>
          </a:ln>
        </p:spPr>
        <p:txBody>
          <a:bodyPr wrap="square">
            <a:spAutoFit/>
          </a:bodyPr>
          <a:lstStyle/>
          <a:p>
            <a:r>
              <a:rPr lang="en-IN" sz="1400" b="1" dirty="0">
                <a:solidFill>
                  <a:srgbClr val="0A1A49"/>
                </a:solidFill>
              </a:rPr>
              <a:t>EXPL DATA ANALYSIS</a:t>
            </a:r>
          </a:p>
        </p:txBody>
      </p:sp>
      <p:sp>
        <p:nvSpPr>
          <p:cNvPr id="102" name="TextBox 101">
            <a:extLst>
              <a:ext uri="{FF2B5EF4-FFF2-40B4-BE49-F238E27FC236}">
                <a16:creationId xmlns:a16="http://schemas.microsoft.com/office/drawing/2014/main" id="{86306F7C-A0AA-7C0F-8882-A8265323AD24}"/>
              </a:ext>
            </a:extLst>
          </p:cNvPr>
          <p:cNvSpPr txBox="1"/>
          <p:nvPr/>
        </p:nvSpPr>
        <p:spPr>
          <a:xfrm>
            <a:off x="577232" y="2583466"/>
            <a:ext cx="2015634" cy="307777"/>
          </a:xfrm>
          <a:prstGeom prst="rect">
            <a:avLst/>
          </a:prstGeom>
          <a:solidFill>
            <a:schemeClr val="bg1"/>
          </a:solidFill>
          <a:ln>
            <a:solidFill>
              <a:schemeClr val="tx1"/>
            </a:solidFill>
          </a:ln>
        </p:spPr>
        <p:txBody>
          <a:bodyPr wrap="square">
            <a:spAutoFit/>
          </a:bodyPr>
          <a:lstStyle/>
          <a:p>
            <a:r>
              <a:rPr lang="en-IN" sz="1400" b="1" dirty="0">
                <a:solidFill>
                  <a:srgbClr val="0A1A49"/>
                </a:solidFill>
              </a:rPr>
              <a:t>FEATURE ENGINEERING</a:t>
            </a:r>
          </a:p>
        </p:txBody>
      </p:sp>
      <p:sp>
        <p:nvSpPr>
          <p:cNvPr id="103" name="TextBox 102">
            <a:extLst>
              <a:ext uri="{FF2B5EF4-FFF2-40B4-BE49-F238E27FC236}">
                <a16:creationId xmlns:a16="http://schemas.microsoft.com/office/drawing/2014/main" id="{C85A3864-DF11-2384-134C-12E80063B6A6}"/>
              </a:ext>
            </a:extLst>
          </p:cNvPr>
          <p:cNvSpPr txBox="1"/>
          <p:nvPr/>
        </p:nvSpPr>
        <p:spPr>
          <a:xfrm>
            <a:off x="550905" y="4017285"/>
            <a:ext cx="2015634" cy="307777"/>
          </a:xfrm>
          <a:prstGeom prst="rect">
            <a:avLst/>
          </a:prstGeom>
          <a:solidFill>
            <a:schemeClr val="bg1"/>
          </a:solidFill>
          <a:ln>
            <a:solidFill>
              <a:schemeClr val="tx1"/>
            </a:solidFill>
          </a:ln>
        </p:spPr>
        <p:txBody>
          <a:bodyPr wrap="square">
            <a:spAutoFit/>
          </a:bodyPr>
          <a:lstStyle/>
          <a:p>
            <a:r>
              <a:rPr lang="en-IN" sz="1400" b="1" dirty="0"/>
              <a:t>MODELS DEVELOPMENT</a:t>
            </a:r>
            <a:endParaRPr lang="en-IN" sz="1400" b="1" dirty="0">
              <a:solidFill>
                <a:srgbClr val="0A1A49"/>
              </a:solidFill>
            </a:endParaRPr>
          </a:p>
        </p:txBody>
      </p:sp>
      <p:sp>
        <p:nvSpPr>
          <p:cNvPr id="104" name="TextBox 103">
            <a:extLst>
              <a:ext uri="{FF2B5EF4-FFF2-40B4-BE49-F238E27FC236}">
                <a16:creationId xmlns:a16="http://schemas.microsoft.com/office/drawing/2014/main" id="{942B4275-875E-F0CB-3170-9A68899552D1}"/>
              </a:ext>
            </a:extLst>
          </p:cNvPr>
          <p:cNvSpPr txBox="1"/>
          <p:nvPr/>
        </p:nvSpPr>
        <p:spPr>
          <a:xfrm>
            <a:off x="3093243" y="4337080"/>
            <a:ext cx="2015634" cy="307777"/>
          </a:xfrm>
          <a:prstGeom prst="rect">
            <a:avLst/>
          </a:prstGeom>
          <a:solidFill>
            <a:schemeClr val="bg1"/>
          </a:solidFill>
          <a:ln>
            <a:solidFill>
              <a:schemeClr val="tx1"/>
            </a:solidFill>
          </a:ln>
        </p:spPr>
        <p:txBody>
          <a:bodyPr wrap="square">
            <a:spAutoFit/>
          </a:bodyPr>
          <a:lstStyle/>
          <a:p>
            <a:r>
              <a:rPr lang="en-IN" sz="1400" b="1" dirty="0">
                <a:solidFill>
                  <a:srgbClr val="0A1A49"/>
                </a:solidFill>
              </a:rPr>
              <a:t>MODEL EVALUATION</a:t>
            </a:r>
          </a:p>
        </p:txBody>
      </p:sp>
      <p:sp>
        <p:nvSpPr>
          <p:cNvPr id="105" name="TextBox 104">
            <a:extLst>
              <a:ext uri="{FF2B5EF4-FFF2-40B4-BE49-F238E27FC236}">
                <a16:creationId xmlns:a16="http://schemas.microsoft.com/office/drawing/2014/main" id="{A9E25780-C61E-5C4C-711F-0EE25BD80440}"/>
              </a:ext>
            </a:extLst>
          </p:cNvPr>
          <p:cNvSpPr txBox="1"/>
          <p:nvPr/>
        </p:nvSpPr>
        <p:spPr>
          <a:xfrm>
            <a:off x="3064528" y="2281538"/>
            <a:ext cx="2179865" cy="307777"/>
          </a:xfrm>
          <a:prstGeom prst="rect">
            <a:avLst/>
          </a:prstGeom>
          <a:solidFill>
            <a:schemeClr val="bg1"/>
          </a:solidFill>
          <a:ln>
            <a:solidFill>
              <a:schemeClr val="tx1"/>
            </a:solidFill>
          </a:ln>
        </p:spPr>
        <p:txBody>
          <a:bodyPr wrap="square">
            <a:spAutoFit/>
          </a:bodyPr>
          <a:lstStyle/>
          <a:p>
            <a:r>
              <a:rPr lang="en-IN" sz="1400" b="1" dirty="0">
                <a:solidFill>
                  <a:srgbClr val="0A1A49"/>
                </a:solidFill>
              </a:rPr>
              <a:t>CHECKING ASSUMPTIONS</a:t>
            </a:r>
          </a:p>
        </p:txBody>
      </p:sp>
      <p:sp>
        <p:nvSpPr>
          <p:cNvPr id="106" name="TextBox 105">
            <a:extLst>
              <a:ext uri="{FF2B5EF4-FFF2-40B4-BE49-F238E27FC236}">
                <a16:creationId xmlns:a16="http://schemas.microsoft.com/office/drawing/2014/main" id="{3B997637-BF61-3349-EA43-042EBFB5F7F6}"/>
              </a:ext>
            </a:extLst>
          </p:cNvPr>
          <p:cNvSpPr txBox="1"/>
          <p:nvPr/>
        </p:nvSpPr>
        <p:spPr>
          <a:xfrm>
            <a:off x="3101075" y="5514589"/>
            <a:ext cx="2015634" cy="307777"/>
          </a:xfrm>
          <a:prstGeom prst="rect">
            <a:avLst/>
          </a:prstGeom>
          <a:solidFill>
            <a:schemeClr val="bg1"/>
          </a:solidFill>
          <a:ln>
            <a:solidFill>
              <a:schemeClr val="tx1"/>
            </a:solidFill>
          </a:ln>
        </p:spPr>
        <p:txBody>
          <a:bodyPr wrap="square">
            <a:spAutoFit/>
          </a:bodyPr>
          <a:lstStyle/>
          <a:p>
            <a:r>
              <a:rPr lang="en-IN" sz="1400" b="1" dirty="0">
                <a:solidFill>
                  <a:srgbClr val="0A1A49"/>
                </a:solidFill>
              </a:rPr>
              <a:t>MODEL IMPROVEMENT</a:t>
            </a:r>
          </a:p>
        </p:txBody>
      </p:sp>
      <p:sp>
        <p:nvSpPr>
          <p:cNvPr id="107" name="Freeform 29">
            <a:extLst>
              <a:ext uri="{FF2B5EF4-FFF2-40B4-BE49-F238E27FC236}">
                <a16:creationId xmlns:a16="http://schemas.microsoft.com/office/drawing/2014/main" id="{ABA9E83F-C0C1-6A59-8DC5-C3CE44B94534}"/>
              </a:ext>
            </a:extLst>
          </p:cNvPr>
          <p:cNvSpPr/>
          <p:nvPr/>
        </p:nvSpPr>
        <p:spPr>
          <a:xfrm rot="5400000">
            <a:off x="1658384" y="5583417"/>
            <a:ext cx="1079554" cy="1085150"/>
          </a:xfrm>
          <a:custGeom>
            <a:avLst/>
            <a:gdLst>
              <a:gd name="connsiteX0" fmla="*/ 0 w 4610384"/>
              <a:gd name="connsiteY0" fmla="*/ 0 h 4610385"/>
              <a:gd name="connsiteX1" fmla="*/ 2610937 w 4610384"/>
              <a:gd name="connsiteY1" fmla="*/ 0 h 4610385"/>
              <a:gd name="connsiteX2" fmla="*/ 2618006 w 4610384"/>
              <a:gd name="connsiteY2" fmla="*/ 139996 h 4610385"/>
              <a:gd name="connsiteX3" fmla="*/ 4470389 w 4610384"/>
              <a:gd name="connsiteY3" fmla="*/ 1992379 h 4610385"/>
              <a:gd name="connsiteX4" fmla="*/ 4610384 w 4610384"/>
              <a:gd name="connsiteY4" fmla="*/ 1999448 h 4610385"/>
              <a:gd name="connsiteX5" fmla="*/ 4610384 w 4610384"/>
              <a:gd name="connsiteY5" fmla="*/ 4610385 h 4610385"/>
              <a:gd name="connsiteX6" fmla="*/ 4441516 w 4610384"/>
              <a:gd name="connsiteY6" fmla="*/ 4606115 h 4610385"/>
              <a:gd name="connsiteX7" fmla="*/ 4270 w 4610384"/>
              <a:gd name="connsiteY7" fmla="*/ 168869 h 4610385"/>
              <a:gd name="connsiteX8" fmla="*/ 0 w 4610384"/>
              <a:gd name="connsiteY8" fmla="*/ 0 h 461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4" h="4610385">
                <a:moveTo>
                  <a:pt x="0" y="0"/>
                </a:moveTo>
                <a:lnTo>
                  <a:pt x="2610937" y="0"/>
                </a:lnTo>
                <a:lnTo>
                  <a:pt x="2618006" y="139996"/>
                </a:lnTo>
                <a:cubicBezTo>
                  <a:pt x="2717197" y="1116705"/>
                  <a:pt x="3493681" y="1893188"/>
                  <a:pt x="4470389" y="1992379"/>
                </a:cubicBezTo>
                <a:lnTo>
                  <a:pt x="4610384" y="1999448"/>
                </a:lnTo>
                <a:lnTo>
                  <a:pt x="4610384" y="4610385"/>
                </a:lnTo>
                <a:lnTo>
                  <a:pt x="4441516" y="4606115"/>
                </a:lnTo>
                <a:cubicBezTo>
                  <a:pt x="2046262" y="4484699"/>
                  <a:pt x="125686" y="2564123"/>
                  <a:pt x="4270" y="168869"/>
                </a:cubicBezTo>
                <a:lnTo>
                  <a:pt x="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8" name="TextBox 107">
            <a:extLst>
              <a:ext uri="{FF2B5EF4-FFF2-40B4-BE49-F238E27FC236}">
                <a16:creationId xmlns:a16="http://schemas.microsoft.com/office/drawing/2014/main" id="{66FB3347-AA99-2A00-1B97-A1E09A403DC7}"/>
              </a:ext>
            </a:extLst>
          </p:cNvPr>
          <p:cNvSpPr txBox="1"/>
          <p:nvPr/>
        </p:nvSpPr>
        <p:spPr>
          <a:xfrm>
            <a:off x="877269" y="5744354"/>
            <a:ext cx="1671803" cy="307777"/>
          </a:xfrm>
          <a:prstGeom prst="rect">
            <a:avLst/>
          </a:prstGeom>
          <a:solidFill>
            <a:schemeClr val="bg1"/>
          </a:solidFill>
          <a:ln>
            <a:solidFill>
              <a:schemeClr val="tx1"/>
            </a:solidFill>
          </a:ln>
        </p:spPr>
        <p:txBody>
          <a:bodyPr wrap="square">
            <a:spAutoFit/>
          </a:bodyPr>
          <a:lstStyle/>
          <a:p>
            <a:r>
              <a:rPr lang="en-IN" sz="1400" b="1" dirty="0">
                <a:solidFill>
                  <a:srgbClr val="0A1A49"/>
                </a:solidFill>
              </a:rPr>
              <a:t>UI DEVELOPMENT</a:t>
            </a:r>
          </a:p>
        </p:txBody>
      </p:sp>
      <p:sp>
        <p:nvSpPr>
          <p:cNvPr id="109" name="TextBox 30">
            <a:extLst>
              <a:ext uri="{FF2B5EF4-FFF2-40B4-BE49-F238E27FC236}">
                <a16:creationId xmlns:a16="http://schemas.microsoft.com/office/drawing/2014/main" id="{5971C20C-6FA4-0020-6B04-4417D2A92FAB}"/>
              </a:ext>
            </a:extLst>
          </p:cNvPr>
          <p:cNvSpPr txBox="1"/>
          <p:nvPr/>
        </p:nvSpPr>
        <p:spPr>
          <a:xfrm>
            <a:off x="97532" y="174782"/>
            <a:ext cx="3384863" cy="461665"/>
          </a:xfrm>
          <a:prstGeom prst="rect">
            <a:avLst/>
          </a:prstGeom>
          <a:noFill/>
          <a:ln>
            <a:solidFill>
              <a:srgbClr val="FFFFFF"/>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solidFill>
                  <a:schemeClr val="bg1"/>
                </a:solidFill>
              </a:rPr>
              <a:t>SUGGESTED SOLUTION</a:t>
            </a:r>
            <a:endParaRPr lang="en-US" sz="2400" b="1" dirty="0">
              <a:solidFill>
                <a:schemeClr val="bg1"/>
              </a:solidFill>
            </a:endParaRPr>
          </a:p>
        </p:txBody>
      </p:sp>
      <p:sp>
        <p:nvSpPr>
          <p:cNvPr id="110" name="Rectangle 109">
            <a:extLst>
              <a:ext uri="{FF2B5EF4-FFF2-40B4-BE49-F238E27FC236}">
                <a16:creationId xmlns:a16="http://schemas.microsoft.com/office/drawing/2014/main" id="{E1604784-E5A3-EF49-DE03-4FCE94F2972B}"/>
              </a:ext>
            </a:extLst>
          </p:cNvPr>
          <p:cNvSpPr/>
          <p:nvPr/>
        </p:nvSpPr>
        <p:spPr>
          <a:xfrm>
            <a:off x="1771650" y="1370320"/>
            <a:ext cx="338217" cy="400110"/>
          </a:xfrm>
          <a:prstGeom prst="rect">
            <a:avLst/>
          </a:prstGeom>
          <a:noFill/>
        </p:spPr>
        <p:txBody>
          <a:bodyPr wrap="square" lIns="91440" tIns="45720" rIns="91440" bIns="45720">
            <a:spAutoFit/>
          </a:bodyPr>
          <a:lstStyle/>
          <a:p>
            <a:pPr algn="ctr"/>
            <a:r>
              <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1</a:t>
            </a:r>
          </a:p>
        </p:txBody>
      </p:sp>
      <p:sp>
        <p:nvSpPr>
          <p:cNvPr id="111" name="Rectangle 110">
            <a:extLst>
              <a:ext uri="{FF2B5EF4-FFF2-40B4-BE49-F238E27FC236}">
                <a16:creationId xmlns:a16="http://schemas.microsoft.com/office/drawing/2014/main" id="{62AD5556-D653-1017-A4F7-62151D7883BB}"/>
              </a:ext>
            </a:extLst>
          </p:cNvPr>
          <p:cNvSpPr/>
          <p:nvPr/>
        </p:nvSpPr>
        <p:spPr>
          <a:xfrm>
            <a:off x="3394280" y="1407492"/>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2" name="Rectangle 111">
            <a:extLst>
              <a:ext uri="{FF2B5EF4-FFF2-40B4-BE49-F238E27FC236}">
                <a16:creationId xmlns:a16="http://schemas.microsoft.com/office/drawing/2014/main" id="{7FF6FC84-1453-8F2F-74EF-A96120665AD4}"/>
              </a:ext>
            </a:extLst>
          </p:cNvPr>
          <p:cNvSpPr/>
          <p:nvPr/>
        </p:nvSpPr>
        <p:spPr>
          <a:xfrm>
            <a:off x="3394280" y="1849330"/>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3" name="Rectangle 112">
            <a:extLst>
              <a:ext uri="{FF2B5EF4-FFF2-40B4-BE49-F238E27FC236}">
                <a16:creationId xmlns:a16="http://schemas.microsoft.com/office/drawing/2014/main" id="{F778F8CE-CB8A-530B-2155-C930D4BE9BD4}"/>
              </a:ext>
            </a:extLst>
          </p:cNvPr>
          <p:cNvSpPr/>
          <p:nvPr/>
        </p:nvSpPr>
        <p:spPr>
          <a:xfrm>
            <a:off x="1811559" y="2999741"/>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4" name="Rectangle 113">
            <a:extLst>
              <a:ext uri="{FF2B5EF4-FFF2-40B4-BE49-F238E27FC236}">
                <a16:creationId xmlns:a16="http://schemas.microsoft.com/office/drawing/2014/main" id="{39AE6B60-AB56-BF43-DF58-DF1A5262E0AB}"/>
              </a:ext>
            </a:extLst>
          </p:cNvPr>
          <p:cNvSpPr/>
          <p:nvPr/>
        </p:nvSpPr>
        <p:spPr>
          <a:xfrm>
            <a:off x="1789963" y="3546409"/>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5</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5" name="Rectangle 114">
            <a:extLst>
              <a:ext uri="{FF2B5EF4-FFF2-40B4-BE49-F238E27FC236}">
                <a16:creationId xmlns:a16="http://schemas.microsoft.com/office/drawing/2014/main" id="{B1CD4904-3BE7-EC81-5C95-97F95ADAAE45}"/>
              </a:ext>
            </a:extLst>
          </p:cNvPr>
          <p:cNvSpPr/>
          <p:nvPr/>
        </p:nvSpPr>
        <p:spPr>
          <a:xfrm>
            <a:off x="3430400" y="4565574"/>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6</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6" name="Rectangle 115">
            <a:extLst>
              <a:ext uri="{FF2B5EF4-FFF2-40B4-BE49-F238E27FC236}">
                <a16:creationId xmlns:a16="http://schemas.microsoft.com/office/drawing/2014/main" id="{18994F91-B6E0-BE13-029F-8ADEE1F00B93}"/>
              </a:ext>
            </a:extLst>
          </p:cNvPr>
          <p:cNvSpPr/>
          <p:nvPr/>
        </p:nvSpPr>
        <p:spPr>
          <a:xfrm>
            <a:off x="3431060" y="5138241"/>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7</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7" name="Rectangle 116">
            <a:extLst>
              <a:ext uri="{FF2B5EF4-FFF2-40B4-BE49-F238E27FC236}">
                <a16:creationId xmlns:a16="http://schemas.microsoft.com/office/drawing/2014/main" id="{ACD7674E-CDFF-1585-FFB1-E4AEA1836557}"/>
              </a:ext>
            </a:extLst>
          </p:cNvPr>
          <p:cNvSpPr/>
          <p:nvPr/>
        </p:nvSpPr>
        <p:spPr>
          <a:xfrm>
            <a:off x="1811559" y="6219369"/>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8</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18" name="Graphic 117" descr="Database with solid fill">
            <a:extLst>
              <a:ext uri="{FF2B5EF4-FFF2-40B4-BE49-F238E27FC236}">
                <a16:creationId xmlns:a16="http://schemas.microsoft.com/office/drawing/2014/main" id="{2184C497-9F23-CDB3-B036-BE62D7805E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6658" y="662913"/>
            <a:ext cx="890172" cy="890172"/>
          </a:xfrm>
          <a:prstGeom prst="rect">
            <a:avLst/>
          </a:prstGeom>
        </p:spPr>
      </p:pic>
      <p:sp>
        <p:nvSpPr>
          <p:cNvPr id="119" name="TextBox 30">
            <a:extLst>
              <a:ext uri="{FF2B5EF4-FFF2-40B4-BE49-F238E27FC236}">
                <a16:creationId xmlns:a16="http://schemas.microsoft.com/office/drawing/2014/main" id="{327E315F-EC69-069D-33C5-BFC9D72DF41C}"/>
              </a:ext>
            </a:extLst>
          </p:cNvPr>
          <p:cNvSpPr txBox="1"/>
          <p:nvPr/>
        </p:nvSpPr>
        <p:spPr>
          <a:xfrm>
            <a:off x="5963999" y="170046"/>
            <a:ext cx="3048159" cy="461665"/>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t>CONSIDERED DATASET</a:t>
            </a:r>
            <a:endParaRPr lang="en-US" sz="2400" b="1" dirty="0"/>
          </a:p>
        </p:txBody>
      </p:sp>
      <p:sp>
        <p:nvSpPr>
          <p:cNvPr id="120" name="TextBox 119">
            <a:extLst>
              <a:ext uri="{FF2B5EF4-FFF2-40B4-BE49-F238E27FC236}">
                <a16:creationId xmlns:a16="http://schemas.microsoft.com/office/drawing/2014/main" id="{4336D468-CC05-7800-FFB3-5C881BC2AF51}"/>
              </a:ext>
            </a:extLst>
          </p:cNvPr>
          <p:cNvSpPr txBox="1"/>
          <p:nvPr/>
        </p:nvSpPr>
        <p:spPr>
          <a:xfrm>
            <a:off x="6500846" y="754600"/>
            <a:ext cx="2185228" cy="800219"/>
          </a:xfrm>
          <a:prstGeom prst="rect">
            <a:avLst/>
          </a:prstGeom>
          <a:noFill/>
        </p:spPr>
        <p:txBody>
          <a:bodyPr wrap="square">
            <a:spAutoFit/>
          </a:bodyPr>
          <a:lstStyle/>
          <a:p>
            <a:pPr algn="l" fontAlgn="base"/>
            <a:r>
              <a:rPr lang="en-IN" sz="1000" b="1" i="0" dirty="0">
                <a:solidFill>
                  <a:srgbClr val="202124"/>
                </a:solidFill>
                <a:effectLst/>
                <a:latin typeface="zeitung"/>
              </a:rPr>
              <a:t>File name :</a:t>
            </a:r>
          </a:p>
          <a:p>
            <a:pPr algn="l" fontAlgn="base"/>
            <a:r>
              <a:rPr lang="en-IN" b="1" i="0" dirty="0">
                <a:solidFill>
                  <a:srgbClr val="202124"/>
                </a:solidFill>
                <a:effectLst/>
                <a:latin typeface="zeitung"/>
              </a:rPr>
              <a:t>application_data.csv</a:t>
            </a:r>
          </a:p>
          <a:p>
            <a:pPr algn="l" fontAlgn="base"/>
            <a:endParaRPr lang="en-IN" b="1" i="0" dirty="0">
              <a:solidFill>
                <a:srgbClr val="202124"/>
              </a:solidFill>
              <a:effectLst/>
              <a:latin typeface="zeitung"/>
            </a:endParaRPr>
          </a:p>
        </p:txBody>
      </p:sp>
      <p:sp>
        <p:nvSpPr>
          <p:cNvPr id="121" name="TextBox 120">
            <a:extLst>
              <a:ext uri="{FF2B5EF4-FFF2-40B4-BE49-F238E27FC236}">
                <a16:creationId xmlns:a16="http://schemas.microsoft.com/office/drawing/2014/main" id="{717ACD52-6E32-975F-1C98-862757E1A7D4}"/>
              </a:ext>
            </a:extLst>
          </p:cNvPr>
          <p:cNvSpPr txBox="1"/>
          <p:nvPr/>
        </p:nvSpPr>
        <p:spPr>
          <a:xfrm>
            <a:off x="10384764" y="907000"/>
            <a:ext cx="1480127" cy="369332"/>
          </a:xfrm>
          <a:prstGeom prst="rect">
            <a:avLst/>
          </a:prstGeom>
          <a:noFill/>
        </p:spPr>
        <p:txBody>
          <a:bodyPr wrap="square">
            <a:spAutoFit/>
          </a:bodyPr>
          <a:lstStyle/>
          <a:p>
            <a:r>
              <a:rPr lang="en-IN" b="1" dirty="0"/>
              <a:t>307511 x 122</a:t>
            </a:r>
          </a:p>
        </p:txBody>
      </p:sp>
      <p:sp>
        <p:nvSpPr>
          <p:cNvPr id="122" name="TextBox 121">
            <a:extLst>
              <a:ext uri="{FF2B5EF4-FFF2-40B4-BE49-F238E27FC236}">
                <a16:creationId xmlns:a16="http://schemas.microsoft.com/office/drawing/2014/main" id="{267691F3-8BAF-1D57-91CE-C79D417BC53A}"/>
              </a:ext>
            </a:extLst>
          </p:cNvPr>
          <p:cNvSpPr txBox="1"/>
          <p:nvPr/>
        </p:nvSpPr>
        <p:spPr>
          <a:xfrm>
            <a:off x="5955906" y="1574259"/>
            <a:ext cx="6142008" cy="1169551"/>
          </a:xfrm>
          <a:prstGeom prst="rect">
            <a:avLst/>
          </a:prstGeom>
          <a:noFill/>
        </p:spPr>
        <p:txBody>
          <a:bodyPr wrap="square">
            <a:spAutoFit/>
          </a:bodyPr>
          <a:lstStyle/>
          <a:p>
            <a:r>
              <a:rPr lang="en-US" sz="1400" b="0" i="0" dirty="0">
                <a:solidFill>
                  <a:srgbClr val="374151"/>
                </a:solidFill>
                <a:effectLst/>
                <a:latin typeface="Söhne"/>
              </a:rPr>
              <a:t>The dataset aims to predict an individual's ability to repay a loan, with the target variable being whether they are "ABLE" or "UNABLE" to repay. Features include gender, age, loan amount, annual income, property information, car ownership status and many more. The dataset is designed for assessing creditworthiness and making informed lending decisions.</a:t>
            </a:r>
            <a:endParaRPr lang="en-IN" sz="1400" dirty="0"/>
          </a:p>
        </p:txBody>
      </p:sp>
      <p:pic>
        <p:nvPicPr>
          <p:cNvPr id="123" name="Picture 122">
            <a:extLst>
              <a:ext uri="{FF2B5EF4-FFF2-40B4-BE49-F238E27FC236}">
                <a16:creationId xmlns:a16="http://schemas.microsoft.com/office/drawing/2014/main" id="{C085E62E-EB9F-97E4-060D-CEF6BE503421}"/>
              </a:ext>
            </a:extLst>
          </p:cNvPr>
          <p:cNvPicPr>
            <a:picLocks noChangeAspect="1"/>
          </p:cNvPicPr>
          <p:nvPr/>
        </p:nvPicPr>
        <p:blipFill>
          <a:blip r:embed="rId4"/>
          <a:stretch>
            <a:fillRect/>
          </a:stretch>
        </p:blipFill>
        <p:spPr>
          <a:xfrm>
            <a:off x="9012158" y="933230"/>
            <a:ext cx="892552" cy="369332"/>
          </a:xfrm>
          <a:prstGeom prst="rect">
            <a:avLst/>
          </a:prstGeom>
        </p:spPr>
      </p:pic>
      <p:graphicFrame>
        <p:nvGraphicFramePr>
          <p:cNvPr id="124" name="Chart 123">
            <a:extLst>
              <a:ext uri="{FF2B5EF4-FFF2-40B4-BE49-F238E27FC236}">
                <a16:creationId xmlns:a16="http://schemas.microsoft.com/office/drawing/2014/main" id="{9E04B22A-7D64-70E9-804C-1FEAC33DA0F7}"/>
              </a:ext>
            </a:extLst>
          </p:cNvPr>
          <p:cNvGraphicFramePr>
            <a:graphicFrameLocks/>
          </p:cNvGraphicFramePr>
          <p:nvPr>
            <p:extLst>
              <p:ext uri="{D42A27DB-BD31-4B8C-83A1-F6EECF244321}">
                <p14:modId xmlns:p14="http://schemas.microsoft.com/office/powerpoint/2010/main" val="999821643"/>
              </p:ext>
            </p:extLst>
          </p:nvPr>
        </p:nvGraphicFramePr>
        <p:xfrm>
          <a:off x="5940255" y="3116738"/>
          <a:ext cx="6006574" cy="149727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5" name="Chart 124">
            <a:extLst>
              <a:ext uri="{FF2B5EF4-FFF2-40B4-BE49-F238E27FC236}">
                <a16:creationId xmlns:a16="http://schemas.microsoft.com/office/drawing/2014/main" id="{41EADD97-49AF-3B78-0AE1-856B3D2EF2B7}"/>
              </a:ext>
            </a:extLst>
          </p:cNvPr>
          <p:cNvGraphicFramePr>
            <a:graphicFrameLocks/>
          </p:cNvGraphicFramePr>
          <p:nvPr>
            <p:extLst>
              <p:ext uri="{D42A27DB-BD31-4B8C-83A1-F6EECF244321}">
                <p14:modId xmlns:p14="http://schemas.microsoft.com/office/powerpoint/2010/main" val="3147409546"/>
              </p:ext>
            </p:extLst>
          </p:nvPr>
        </p:nvGraphicFramePr>
        <p:xfrm>
          <a:off x="5939950" y="4719558"/>
          <a:ext cx="2962140" cy="204825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6" name="Chart 125">
            <a:extLst>
              <a:ext uri="{FF2B5EF4-FFF2-40B4-BE49-F238E27FC236}">
                <a16:creationId xmlns:a16="http://schemas.microsoft.com/office/drawing/2014/main" id="{8758BF36-FA2E-A214-5646-F9DA05103024}"/>
              </a:ext>
            </a:extLst>
          </p:cNvPr>
          <p:cNvGraphicFramePr>
            <a:graphicFrameLocks/>
          </p:cNvGraphicFramePr>
          <p:nvPr>
            <p:extLst>
              <p:ext uri="{D42A27DB-BD31-4B8C-83A1-F6EECF244321}">
                <p14:modId xmlns:p14="http://schemas.microsoft.com/office/powerpoint/2010/main" val="57903942"/>
              </p:ext>
            </p:extLst>
          </p:nvPr>
        </p:nvGraphicFramePr>
        <p:xfrm>
          <a:off x="8967831" y="4719558"/>
          <a:ext cx="2978998" cy="2048252"/>
        </p:xfrm>
        <a:graphic>
          <a:graphicData uri="http://schemas.openxmlformats.org/drawingml/2006/chart">
            <c:chart xmlns:c="http://schemas.openxmlformats.org/drawingml/2006/chart" xmlns:r="http://schemas.openxmlformats.org/officeDocument/2006/relationships" r:id="rId7"/>
          </a:graphicData>
        </a:graphic>
      </p:graphicFrame>
      <p:sp>
        <p:nvSpPr>
          <p:cNvPr id="5" name="TextBox 4">
            <a:extLst>
              <a:ext uri="{FF2B5EF4-FFF2-40B4-BE49-F238E27FC236}">
                <a16:creationId xmlns:a16="http://schemas.microsoft.com/office/drawing/2014/main" id="{3C14C55F-9693-A7BF-335F-91741A069961}"/>
              </a:ext>
            </a:extLst>
          </p:cNvPr>
          <p:cNvSpPr txBox="1"/>
          <p:nvPr/>
        </p:nvSpPr>
        <p:spPr>
          <a:xfrm>
            <a:off x="8946589" y="754600"/>
            <a:ext cx="855720" cy="246221"/>
          </a:xfrm>
          <a:prstGeom prst="rect">
            <a:avLst/>
          </a:prstGeom>
          <a:noFill/>
        </p:spPr>
        <p:txBody>
          <a:bodyPr wrap="square">
            <a:spAutoFit/>
          </a:bodyPr>
          <a:lstStyle/>
          <a:p>
            <a:pPr algn="l" fontAlgn="base"/>
            <a:r>
              <a:rPr lang="en-IN" sz="1000" b="1" i="0" dirty="0">
                <a:solidFill>
                  <a:srgbClr val="202124"/>
                </a:solidFill>
                <a:effectLst/>
                <a:latin typeface="zeitung"/>
              </a:rPr>
              <a:t>From :</a:t>
            </a:r>
          </a:p>
        </p:txBody>
      </p:sp>
      <p:sp>
        <p:nvSpPr>
          <p:cNvPr id="6" name="TextBox 5">
            <a:extLst>
              <a:ext uri="{FF2B5EF4-FFF2-40B4-BE49-F238E27FC236}">
                <a16:creationId xmlns:a16="http://schemas.microsoft.com/office/drawing/2014/main" id="{26A92018-6697-2171-ECC6-38EC98E7F02E}"/>
              </a:ext>
            </a:extLst>
          </p:cNvPr>
          <p:cNvSpPr txBox="1"/>
          <p:nvPr/>
        </p:nvSpPr>
        <p:spPr>
          <a:xfrm>
            <a:off x="10384764" y="747371"/>
            <a:ext cx="855720" cy="246221"/>
          </a:xfrm>
          <a:prstGeom prst="rect">
            <a:avLst/>
          </a:prstGeom>
          <a:noFill/>
        </p:spPr>
        <p:txBody>
          <a:bodyPr wrap="square">
            <a:spAutoFit/>
          </a:bodyPr>
          <a:lstStyle/>
          <a:p>
            <a:pPr algn="l" fontAlgn="base"/>
            <a:r>
              <a:rPr lang="en-IN" sz="1000" b="1" dirty="0">
                <a:solidFill>
                  <a:srgbClr val="202124"/>
                </a:solidFill>
                <a:latin typeface="zeitung"/>
              </a:rPr>
              <a:t>Dimension</a:t>
            </a:r>
            <a:r>
              <a:rPr lang="en-IN" sz="1000" b="1" i="0" dirty="0">
                <a:solidFill>
                  <a:srgbClr val="202124"/>
                </a:solidFill>
                <a:effectLst/>
                <a:latin typeface="zeitung"/>
              </a:rPr>
              <a:t> :</a:t>
            </a:r>
          </a:p>
        </p:txBody>
      </p:sp>
      <p:sp>
        <p:nvSpPr>
          <p:cNvPr id="2" name="TextBox 1">
            <a:extLst>
              <a:ext uri="{FF2B5EF4-FFF2-40B4-BE49-F238E27FC236}">
                <a16:creationId xmlns:a16="http://schemas.microsoft.com/office/drawing/2014/main" id="{2DB9FB05-C3AF-9E43-B9C2-669B215D982F}"/>
              </a:ext>
            </a:extLst>
          </p:cNvPr>
          <p:cNvSpPr txBox="1"/>
          <p:nvPr/>
        </p:nvSpPr>
        <p:spPr>
          <a:xfrm>
            <a:off x="10837653" y="5037520"/>
            <a:ext cx="1354347" cy="246221"/>
          </a:xfrm>
          <a:prstGeom prst="rect">
            <a:avLst/>
          </a:prstGeom>
          <a:noFill/>
        </p:spPr>
        <p:txBody>
          <a:bodyPr wrap="square" rtlCol="0">
            <a:spAutoFit/>
          </a:bodyPr>
          <a:lstStyle/>
          <a:p>
            <a:r>
              <a:rPr lang="en-IN" sz="1000" dirty="0"/>
              <a:t>RISK USERS</a:t>
            </a:r>
          </a:p>
        </p:txBody>
      </p:sp>
    </p:spTree>
    <p:extLst>
      <p:ext uri="{BB962C8B-B14F-4D97-AF65-F5344CB8AC3E}">
        <p14:creationId xmlns:p14="http://schemas.microsoft.com/office/powerpoint/2010/main" val="1417673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11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5C906BA-EC39-0FBB-261D-97D69792C647}"/>
              </a:ext>
            </a:extLst>
          </p:cNvPr>
          <p:cNvSpPr txBox="1"/>
          <p:nvPr/>
        </p:nvSpPr>
        <p:spPr>
          <a:xfrm>
            <a:off x="127240" y="94692"/>
            <a:ext cx="2452058" cy="369332"/>
          </a:xfrm>
          <a:prstGeom prst="rect">
            <a:avLst/>
          </a:prstGeom>
          <a:noFill/>
          <a:ln>
            <a:solidFill>
              <a:schemeClr val="tx1">
                <a:lumMod val="65000"/>
                <a:lumOff val="35000"/>
              </a:schemeClr>
            </a:solidFill>
          </a:ln>
        </p:spPr>
        <p:txBody>
          <a:bodyPr wrap="square">
            <a:spAutoFit/>
          </a:bodyPr>
          <a:lstStyle/>
          <a:p>
            <a:r>
              <a:rPr lang="en-IN" sz="1800" b="1" dirty="0"/>
              <a:t>DATA PREPROCESSING</a:t>
            </a:r>
            <a:endParaRPr lang="en-IN" dirty="0"/>
          </a:p>
        </p:txBody>
      </p:sp>
      <p:sp>
        <p:nvSpPr>
          <p:cNvPr id="11" name="TextBox 10">
            <a:extLst>
              <a:ext uri="{FF2B5EF4-FFF2-40B4-BE49-F238E27FC236}">
                <a16:creationId xmlns:a16="http://schemas.microsoft.com/office/drawing/2014/main" id="{53D5CD69-344F-5974-606B-B48CDA1302C9}"/>
              </a:ext>
            </a:extLst>
          </p:cNvPr>
          <p:cNvSpPr txBox="1"/>
          <p:nvPr/>
        </p:nvSpPr>
        <p:spPr>
          <a:xfrm>
            <a:off x="66855" y="5011947"/>
            <a:ext cx="3995602" cy="1384995"/>
          </a:xfrm>
          <a:prstGeom prst="rect">
            <a:avLst/>
          </a:prstGeom>
          <a:noFill/>
        </p:spPr>
        <p:txBody>
          <a:bodyPr wrap="square" rtlCol="0">
            <a:spAutoFit/>
          </a:bodyPr>
          <a:lstStyle/>
          <a:p>
            <a:pPr marL="171450" indent="-171450">
              <a:buFont typeface="Wingdings" panose="05000000000000000000" pitchFamily="2" charset="2"/>
              <a:buChar char="§"/>
            </a:pPr>
            <a:r>
              <a:rPr lang="en-IN" sz="1200" dirty="0"/>
              <a:t>50 columns had more than 30% or more missing values</a:t>
            </a:r>
          </a:p>
          <a:p>
            <a:pPr marL="171450" indent="-171450">
              <a:buFont typeface="Wingdings" panose="05000000000000000000" pitchFamily="2" charset="2"/>
              <a:buChar char="§"/>
            </a:pPr>
            <a:r>
              <a:rPr lang="en-IN" sz="1200" dirty="0"/>
              <a:t>Base Model removed columns with null value % more than 35 % </a:t>
            </a:r>
          </a:p>
          <a:p>
            <a:pPr marL="171450" indent="-171450">
              <a:buFont typeface="Wingdings" panose="05000000000000000000" pitchFamily="2" charset="2"/>
              <a:buChar char="§"/>
            </a:pPr>
            <a:r>
              <a:rPr lang="en-IN" sz="1200" dirty="0"/>
              <a:t>Imputed these values with mean mode median</a:t>
            </a:r>
          </a:p>
          <a:p>
            <a:pPr marL="171450" indent="-171450">
              <a:buFont typeface="Wingdings" panose="05000000000000000000" pitchFamily="2" charset="2"/>
              <a:buChar char="§"/>
            </a:pPr>
            <a:r>
              <a:rPr lang="en-IN" sz="1200" dirty="0"/>
              <a:t>Final model- went with some unorthodox methods as well as standard methods </a:t>
            </a:r>
          </a:p>
          <a:p>
            <a:endParaRPr lang="en-IN" sz="1200" dirty="0"/>
          </a:p>
        </p:txBody>
      </p:sp>
      <p:pic>
        <p:nvPicPr>
          <p:cNvPr id="16" name="Picture 15">
            <a:extLst>
              <a:ext uri="{FF2B5EF4-FFF2-40B4-BE49-F238E27FC236}">
                <a16:creationId xmlns:a16="http://schemas.microsoft.com/office/drawing/2014/main" id="{02B656B5-E734-805D-0D3B-44133CB29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223" y="944587"/>
            <a:ext cx="5803271" cy="5803271"/>
          </a:xfrm>
          <a:prstGeom prst="rect">
            <a:avLst/>
          </a:prstGeom>
        </p:spPr>
      </p:pic>
      <p:sp>
        <p:nvSpPr>
          <p:cNvPr id="17" name="Rectangle 16">
            <a:extLst>
              <a:ext uri="{FF2B5EF4-FFF2-40B4-BE49-F238E27FC236}">
                <a16:creationId xmlns:a16="http://schemas.microsoft.com/office/drawing/2014/main" id="{3F676193-EF04-E60D-DCBE-AD20AE6B43E0}"/>
              </a:ext>
            </a:extLst>
          </p:cNvPr>
          <p:cNvSpPr/>
          <p:nvPr/>
        </p:nvSpPr>
        <p:spPr>
          <a:xfrm>
            <a:off x="4287328" y="0"/>
            <a:ext cx="7904672" cy="6858000"/>
          </a:xfrm>
          <a:prstGeom prst="rect">
            <a:avLst/>
          </a:prstGeom>
          <a:solidFill>
            <a:srgbClr val="16207B">
              <a:alpha val="96000"/>
            </a:srgbClr>
          </a:solidFill>
          <a:ln>
            <a:solidFill>
              <a:srgbClr val="D6E5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4EEEB057-4EC8-3180-A1BB-A4EC87C0EE5B}"/>
              </a:ext>
            </a:extLst>
          </p:cNvPr>
          <p:cNvSpPr txBox="1"/>
          <p:nvPr/>
        </p:nvSpPr>
        <p:spPr>
          <a:xfrm>
            <a:off x="4445546" y="142845"/>
            <a:ext cx="2615960" cy="369332"/>
          </a:xfrm>
          <a:prstGeom prst="rect">
            <a:avLst/>
          </a:prstGeom>
          <a:noFill/>
          <a:ln>
            <a:solidFill>
              <a:schemeClr val="bg1"/>
            </a:solidFill>
          </a:ln>
        </p:spPr>
        <p:txBody>
          <a:bodyPr wrap="square" rtlCol="0">
            <a:spAutoFit/>
          </a:bodyPr>
          <a:lstStyle/>
          <a:p>
            <a:r>
              <a:rPr lang="en-US" sz="1800" b="1" kern="0" dirty="0">
                <a:solidFill>
                  <a:schemeClr val="bg1"/>
                </a:solidFill>
                <a:effectLst/>
                <a:latin typeface="Calibri" panose="020F0502020204030204" pitchFamily="34" charset="0"/>
                <a:ea typeface="Calibri" panose="020F0502020204030204" pitchFamily="34" charset="0"/>
              </a:rPr>
              <a:t>HANDLING NULL VALUES</a:t>
            </a:r>
            <a:endParaRPr lang="en-IN" b="1" dirty="0">
              <a:solidFill>
                <a:schemeClr val="bg1"/>
              </a:solidFill>
            </a:endParaRPr>
          </a:p>
        </p:txBody>
      </p:sp>
      <p:sp>
        <p:nvSpPr>
          <p:cNvPr id="20" name="TextBox 19">
            <a:extLst>
              <a:ext uri="{FF2B5EF4-FFF2-40B4-BE49-F238E27FC236}">
                <a16:creationId xmlns:a16="http://schemas.microsoft.com/office/drawing/2014/main" id="{F83057D7-B641-9E8F-D1B8-7033E8F4C7FA}"/>
              </a:ext>
            </a:extLst>
          </p:cNvPr>
          <p:cNvSpPr txBox="1"/>
          <p:nvPr/>
        </p:nvSpPr>
        <p:spPr>
          <a:xfrm>
            <a:off x="4388572" y="760298"/>
            <a:ext cx="3573609" cy="6063198"/>
          </a:xfrm>
          <a:prstGeom prst="rect">
            <a:avLst/>
          </a:prstGeom>
          <a:noFill/>
          <a:ln>
            <a:solidFill>
              <a:schemeClr val="tx2">
                <a:lumMod val="40000"/>
                <a:lumOff val="60000"/>
              </a:schemeClr>
            </a:solidFill>
          </a:ln>
        </p:spPr>
        <p:txBody>
          <a:bodyPr wrap="square" rtlCol="0">
            <a:spAutoFit/>
          </a:bodyPr>
          <a:lstStyle/>
          <a:p>
            <a:r>
              <a:rPr lang="en-US" sz="1200" b="1" dirty="0">
                <a:solidFill>
                  <a:schemeClr val="bg1"/>
                </a:solidFill>
              </a:rPr>
              <a:t>1. OCCUPATION_TYPE</a:t>
            </a:r>
          </a:p>
          <a:p>
            <a:endParaRPr lang="en-US" sz="800" dirty="0">
              <a:solidFill>
                <a:schemeClr val="bg1"/>
              </a:solidFill>
            </a:endParaRPr>
          </a:p>
          <a:p>
            <a:endParaRPr lang="en-US" sz="800" dirty="0">
              <a:solidFill>
                <a:schemeClr val="bg1"/>
              </a:solidFill>
            </a:endParaRPr>
          </a:p>
          <a:p>
            <a:r>
              <a:rPr lang="en-US" sz="800" dirty="0">
                <a:solidFill>
                  <a:schemeClr val="bg1"/>
                </a:solidFill>
              </a:rPr>
              <a:t>AMT_INCOME_TOTAL            0.000000</a:t>
            </a:r>
          </a:p>
          <a:p>
            <a:r>
              <a:rPr lang="en-US" sz="800" dirty="0">
                <a:solidFill>
                  <a:schemeClr val="bg1"/>
                </a:solidFill>
              </a:rPr>
              <a:t>OCCUPATION_TYPE                31.345545</a:t>
            </a:r>
          </a:p>
          <a:p>
            <a:r>
              <a:rPr lang="en-US" sz="800" dirty="0">
                <a:solidFill>
                  <a:schemeClr val="bg1"/>
                </a:solidFill>
              </a:rPr>
              <a:t>ORGANIZATION_TYPE            0.000000</a:t>
            </a:r>
          </a:p>
          <a:p>
            <a:r>
              <a:rPr lang="en-US" sz="800" dirty="0">
                <a:solidFill>
                  <a:schemeClr val="bg1"/>
                </a:solidFill>
              </a:rPr>
              <a:t>NAME_INCOME_TYPE            0.000000</a:t>
            </a:r>
          </a:p>
          <a:p>
            <a:r>
              <a:rPr lang="en-US" sz="800" dirty="0">
                <a:solidFill>
                  <a:schemeClr val="bg1"/>
                </a:solidFill>
              </a:rPr>
              <a:t>NAME_EDUCATION_TYPE     0.000000</a:t>
            </a:r>
          </a:p>
          <a:p>
            <a:r>
              <a:rPr lang="en-US" sz="800" dirty="0">
                <a:solidFill>
                  <a:schemeClr val="bg1"/>
                </a:solidFill>
              </a:rPr>
              <a:t>DAYS_EMPLOYED                    0.000000</a:t>
            </a: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IN" sz="800" dirty="0">
              <a:solidFill>
                <a:schemeClr val="bg1"/>
              </a:solidFill>
            </a:endParaRPr>
          </a:p>
        </p:txBody>
      </p:sp>
      <p:pic>
        <p:nvPicPr>
          <p:cNvPr id="1027" name="Picture 3">
            <a:extLst>
              <a:ext uri="{FF2B5EF4-FFF2-40B4-BE49-F238E27FC236}">
                <a16:creationId xmlns:a16="http://schemas.microsoft.com/office/drawing/2014/main" id="{BB86631F-17FA-EEC2-5DF9-0122834A1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572" y="2135033"/>
            <a:ext cx="1707428" cy="141847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648D820F-0789-84CF-0B15-D4C024C903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1963" y="2133535"/>
            <a:ext cx="1707428" cy="141847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831874EF-FFF5-7AC5-5592-4E4D735E97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8572" y="3650752"/>
            <a:ext cx="1707428" cy="1418479"/>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9F4FD8C8-03C3-54C4-C60F-CEB3C85C46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2855" y="3658351"/>
            <a:ext cx="1707428" cy="1418479"/>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09EDCFBB-E1E0-B79F-31E4-4AE53049A2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8572" y="5394648"/>
            <a:ext cx="1707428" cy="1373462"/>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a:extLst>
              <a:ext uri="{FF2B5EF4-FFF2-40B4-BE49-F238E27FC236}">
                <a16:creationId xmlns:a16="http://schemas.microsoft.com/office/drawing/2014/main" id="{8C7FB935-7EF0-9308-827B-287161EA8C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5933" y="5394187"/>
            <a:ext cx="1703458" cy="136712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EDD60AB0-16B5-6883-E45B-6C382C354240}"/>
              </a:ext>
            </a:extLst>
          </p:cNvPr>
          <p:cNvSpPr txBox="1"/>
          <p:nvPr/>
        </p:nvSpPr>
        <p:spPr>
          <a:xfrm>
            <a:off x="4321717" y="5103735"/>
            <a:ext cx="3537674" cy="246221"/>
          </a:xfrm>
          <a:prstGeom prst="rect">
            <a:avLst/>
          </a:prstGeom>
          <a:noFill/>
        </p:spPr>
        <p:txBody>
          <a:bodyPr wrap="square">
            <a:spAutoFit/>
          </a:bodyPr>
          <a:lstStyle/>
          <a:p>
            <a:pPr algn="l"/>
            <a:r>
              <a:rPr lang="en-US" sz="1000" i="0" dirty="0">
                <a:solidFill>
                  <a:schemeClr val="bg1"/>
                </a:solidFill>
                <a:effectLst/>
              </a:rPr>
              <a:t>Filling missing values with random forest classifier</a:t>
            </a:r>
          </a:p>
        </p:txBody>
      </p:sp>
      <p:sp>
        <p:nvSpPr>
          <p:cNvPr id="23" name="TextBox 22">
            <a:extLst>
              <a:ext uri="{FF2B5EF4-FFF2-40B4-BE49-F238E27FC236}">
                <a16:creationId xmlns:a16="http://schemas.microsoft.com/office/drawing/2014/main" id="{4574B2C0-8884-28E8-7BF5-487AA3D076D0}"/>
              </a:ext>
            </a:extLst>
          </p:cNvPr>
          <p:cNvSpPr txBox="1"/>
          <p:nvPr/>
        </p:nvSpPr>
        <p:spPr>
          <a:xfrm>
            <a:off x="8028157" y="110142"/>
            <a:ext cx="4036603" cy="4093428"/>
          </a:xfrm>
          <a:prstGeom prst="rect">
            <a:avLst/>
          </a:prstGeom>
          <a:noFill/>
          <a:ln>
            <a:solidFill>
              <a:schemeClr val="tx2">
                <a:lumMod val="40000"/>
                <a:lumOff val="60000"/>
              </a:schemeClr>
            </a:solidFill>
          </a:ln>
        </p:spPr>
        <p:txBody>
          <a:bodyPr wrap="square" rtlCol="0">
            <a:spAutoFit/>
          </a:bodyPr>
          <a:lstStyle/>
          <a:p>
            <a:r>
              <a:rPr lang="en-US" sz="1200" b="1" dirty="0">
                <a:solidFill>
                  <a:schemeClr val="bg1"/>
                </a:solidFill>
              </a:rPr>
              <a:t>2. </a:t>
            </a:r>
            <a:r>
              <a:rPr lang="en-IN" sz="1200" b="1" i="0" dirty="0">
                <a:solidFill>
                  <a:schemeClr val="bg1"/>
                </a:solidFill>
                <a:effectLst/>
                <a:latin typeface="system-ui"/>
              </a:rPr>
              <a:t>OWN_CAR_AGE</a:t>
            </a:r>
            <a:endParaRPr lang="en-US" sz="1200" b="1" dirty="0">
              <a:solidFill>
                <a:schemeClr val="bg1"/>
              </a:solidFill>
            </a:endParaRPr>
          </a:p>
          <a:p>
            <a:endParaRPr lang="en-US" sz="800" dirty="0">
              <a:solidFill>
                <a:schemeClr val="bg1"/>
              </a:solidFill>
            </a:endParaRPr>
          </a:p>
          <a:p>
            <a:r>
              <a:rPr lang="en-US" sz="800" b="1" i="0" dirty="0">
                <a:solidFill>
                  <a:schemeClr val="bg1"/>
                </a:solidFill>
                <a:effectLst/>
                <a:latin typeface="system-ui"/>
              </a:rPr>
              <a:t>RELATIONSHIP BETWEEN "FLAG_OWN_CAR" and "OWN_CAR_AGE"</a:t>
            </a: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r>
              <a:rPr lang="en-US" sz="800" dirty="0">
                <a:solidFill>
                  <a:schemeClr val="bg1"/>
                </a:solidFill>
              </a:rPr>
              <a:t>There were 5 missing values for customers who owned car</a:t>
            </a:r>
          </a:p>
          <a:p>
            <a:r>
              <a:rPr lang="en-US" sz="800" dirty="0">
                <a:solidFill>
                  <a:schemeClr val="bg1"/>
                </a:solidFill>
              </a:rPr>
              <a:t>Logically collected related columns</a:t>
            </a:r>
          </a:p>
          <a:p>
            <a:r>
              <a:rPr lang="en-US" sz="800" dirty="0">
                <a:solidFill>
                  <a:schemeClr val="bg1"/>
                </a:solidFill>
              </a:rPr>
              <a:t>FLAG_OWN_CAR</a:t>
            </a:r>
          </a:p>
          <a:p>
            <a:r>
              <a:rPr lang="en-US" sz="800" dirty="0">
                <a:solidFill>
                  <a:schemeClr val="bg1"/>
                </a:solidFill>
              </a:rPr>
              <a:t>OWN_CAR_AGE</a:t>
            </a:r>
          </a:p>
          <a:p>
            <a:r>
              <a:rPr lang="en-US" sz="800" dirty="0">
                <a:solidFill>
                  <a:schemeClr val="bg1"/>
                </a:solidFill>
              </a:rPr>
              <a:t>CODE_GENDER</a:t>
            </a:r>
          </a:p>
          <a:p>
            <a:r>
              <a:rPr lang="en-US" sz="800" dirty="0">
                <a:solidFill>
                  <a:schemeClr val="bg1"/>
                </a:solidFill>
              </a:rPr>
              <a:t>DAYS_BIRTH</a:t>
            </a:r>
          </a:p>
          <a:p>
            <a:r>
              <a:rPr lang="en-US" sz="800" dirty="0">
                <a:solidFill>
                  <a:schemeClr val="bg1"/>
                </a:solidFill>
              </a:rPr>
              <a:t>DAYS_EMPLOYED</a:t>
            </a:r>
          </a:p>
          <a:p>
            <a:r>
              <a:rPr lang="en-US" sz="800" dirty="0">
                <a:solidFill>
                  <a:schemeClr val="bg1"/>
                </a:solidFill>
              </a:rPr>
              <a:t>OCCUPATION_TYPE	</a:t>
            </a:r>
          </a:p>
          <a:p>
            <a:r>
              <a:rPr lang="en-US" sz="800" dirty="0">
                <a:solidFill>
                  <a:schemeClr val="bg1"/>
                </a:solidFill>
              </a:rPr>
              <a:t>CNT_FAM_MEMBERS</a:t>
            </a:r>
          </a:p>
          <a:p>
            <a:endParaRPr lang="en-US" sz="800" dirty="0">
              <a:solidFill>
                <a:schemeClr val="bg1"/>
              </a:solidFill>
            </a:endParaRPr>
          </a:p>
          <a:p>
            <a:r>
              <a:rPr lang="en-US" sz="800" dirty="0">
                <a:solidFill>
                  <a:schemeClr val="bg1"/>
                </a:solidFill>
              </a:rPr>
              <a:t>Predicted these 5 columns using regression imputation</a:t>
            </a:r>
          </a:p>
        </p:txBody>
      </p:sp>
      <p:graphicFrame>
        <p:nvGraphicFramePr>
          <p:cNvPr id="25" name="Chart 24">
            <a:extLst>
              <a:ext uri="{FF2B5EF4-FFF2-40B4-BE49-F238E27FC236}">
                <a16:creationId xmlns:a16="http://schemas.microsoft.com/office/drawing/2014/main" id="{1EEA6F48-FB02-F120-8A4C-1161A6B214EA}"/>
              </a:ext>
            </a:extLst>
          </p:cNvPr>
          <p:cNvGraphicFramePr>
            <a:graphicFrameLocks/>
          </p:cNvGraphicFramePr>
          <p:nvPr>
            <p:extLst>
              <p:ext uri="{D42A27DB-BD31-4B8C-83A1-F6EECF244321}">
                <p14:modId xmlns:p14="http://schemas.microsoft.com/office/powerpoint/2010/main" val="1438508602"/>
              </p:ext>
            </p:extLst>
          </p:nvPr>
        </p:nvGraphicFramePr>
        <p:xfrm>
          <a:off x="10131602" y="760298"/>
          <a:ext cx="1823632" cy="1733200"/>
        </p:xfrm>
        <a:graphic>
          <a:graphicData uri="http://schemas.openxmlformats.org/drawingml/2006/chart">
            <c:chart xmlns:c="http://schemas.openxmlformats.org/drawingml/2006/chart" xmlns:r="http://schemas.openxmlformats.org/officeDocument/2006/relationships" r:id="rId9"/>
          </a:graphicData>
        </a:graphic>
      </p:graphicFrame>
      <p:sp>
        <p:nvSpPr>
          <p:cNvPr id="29" name="TextBox 28">
            <a:extLst>
              <a:ext uri="{FF2B5EF4-FFF2-40B4-BE49-F238E27FC236}">
                <a16:creationId xmlns:a16="http://schemas.microsoft.com/office/drawing/2014/main" id="{7A003891-B7E9-795E-4C65-A93F01C99E18}"/>
              </a:ext>
            </a:extLst>
          </p:cNvPr>
          <p:cNvSpPr txBox="1"/>
          <p:nvPr/>
        </p:nvSpPr>
        <p:spPr>
          <a:xfrm>
            <a:off x="8022114" y="4313712"/>
            <a:ext cx="4035724" cy="2339102"/>
          </a:xfrm>
          <a:prstGeom prst="rect">
            <a:avLst/>
          </a:prstGeom>
          <a:noFill/>
          <a:ln>
            <a:solidFill>
              <a:srgbClr val="A8B5D6"/>
            </a:solidFill>
          </a:ln>
        </p:spPr>
        <p:txBody>
          <a:bodyPr wrap="square">
            <a:spAutoFit/>
          </a:bodyPr>
          <a:lstStyle/>
          <a:p>
            <a:pPr algn="l"/>
            <a:r>
              <a:rPr lang="en-IN" sz="1200" b="1" i="0" dirty="0">
                <a:solidFill>
                  <a:schemeClr val="bg1"/>
                </a:solidFill>
                <a:effectLst/>
              </a:rPr>
              <a:t>AMT_REQ_CREDIT_BUREAU</a:t>
            </a:r>
          </a:p>
          <a:p>
            <a:pPr algn="l"/>
            <a:endParaRPr lang="en-IN" sz="1200" b="1" dirty="0">
              <a:solidFill>
                <a:schemeClr val="bg1"/>
              </a:solidFill>
            </a:endParaRPr>
          </a:p>
          <a:p>
            <a:pPr algn="l"/>
            <a:r>
              <a:rPr lang="en-US" sz="1000" b="1" i="0" dirty="0">
                <a:solidFill>
                  <a:schemeClr val="bg1"/>
                </a:solidFill>
                <a:effectLst/>
                <a:latin typeface="var(--jp-content-font-family)"/>
              </a:rPr>
              <a:t>DATA IS MISSING COMPLETELY AT RANDOM</a:t>
            </a:r>
          </a:p>
          <a:p>
            <a:pPr algn="l"/>
            <a:r>
              <a:rPr lang="en-US" sz="1000" b="0" i="0" dirty="0">
                <a:solidFill>
                  <a:schemeClr val="bg1"/>
                </a:solidFill>
                <a:effectLst/>
                <a:latin typeface="var(--jp-content-font-family)"/>
              </a:rPr>
              <a:t>Multiple Imputation by Chained Equations (MICE):</a:t>
            </a:r>
            <a:br>
              <a:rPr lang="en-US" sz="1000" b="0" i="0" dirty="0">
                <a:solidFill>
                  <a:schemeClr val="bg1"/>
                </a:solidFill>
                <a:effectLst/>
                <a:latin typeface="var(--jp-content-font-family)"/>
              </a:rPr>
            </a:br>
            <a:r>
              <a:rPr lang="en-US" sz="1000" b="0" i="0" dirty="0">
                <a:solidFill>
                  <a:schemeClr val="bg1"/>
                </a:solidFill>
                <a:effectLst/>
                <a:latin typeface="var(--jp-content-font-family)"/>
              </a:rPr>
              <a:t>Pros: Captures relationships between variables, provides multiple imputations for uncertainty estimation.</a:t>
            </a:r>
            <a:br>
              <a:rPr lang="en-US" sz="1000" b="0" i="0" dirty="0">
                <a:solidFill>
                  <a:schemeClr val="bg1"/>
                </a:solidFill>
                <a:effectLst/>
                <a:latin typeface="var(--jp-content-font-family)"/>
              </a:rPr>
            </a:br>
            <a:r>
              <a:rPr lang="en-US" sz="1000" b="0" i="0" dirty="0">
                <a:solidFill>
                  <a:schemeClr val="bg1"/>
                </a:solidFill>
                <a:effectLst/>
                <a:latin typeface="var(--jp-content-font-family)"/>
              </a:rPr>
              <a:t>Cons: Computationally intensive</a:t>
            </a:r>
          </a:p>
          <a:p>
            <a:pPr algn="l"/>
            <a:endParaRPr lang="en-IN" sz="1200" b="1" dirty="0">
              <a:solidFill>
                <a:schemeClr val="bg1"/>
              </a:solidFill>
            </a:endParaRPr>
          </a:p>
          <a:p>
            <a:pPr algn="l"/>
            <a:r>
              <a:rPr lang="en-IN" sz="1000" b="0" i="0" dirty="0">
                <a:solidFill>
                  <a:schemeClr val="bg1"/>
                </a:solidFill>
                <a:effectLst/>
                <a:latin typeface="Courier New" panose="02070309020205020404" pitchFamily="49" charset="0"/>
              </a:rPr>
              <a:t>"AMT_REQ_CREDIT_BUREAU_HOUR" ,"AMT_REQ_CREDIT_BUREAU_DAY", "AMT_REQ_CREDIT_BUREAU_WEEK", "AMT_REQ_CREDIT_BUREAU_MON", "AMT_REQ_CREDIT_BUREAU_QRT", "AMT_REQ_CREDIT_BUREAU_YEAR"</a:t>
            </a:r>
            <a:endParaRPr lang="en-IN" sz="1000" b="1" i="0" dirty="0">
              <a:solidFill>
                <a:schemeClr val="bg1"/>
              </a:solidFill>
              <a:effectLst/>
            </a:endParaRPr>
          </a:p>
        </p:txBody>
      </p:sp>
      <p:pic>
        <p:nvPicPr>
          <p:cNvPr id="39" name="Picture 38">
            <a:extLst>
              <a:ext uri="{FF2B5EF4-FFF2-40B4-BE49-F238E27FC236}">
                <a16:creationId xmlns:a16="http://schemas.microsoft.com/office/drawing/2014/main" id="{547A9028-1A55-57EF-B376-E7B24C44DB3F}"/>
              </a:ext>
            </a:extLst>
          </p:cNvPr>
          <p:cNvPicPr>
            <a:picLocks noChangeAspect="1"/>
          </p:cNvPicPr>
          <p:nvPr/>
        </p:nvPicPr>
        <p:blipFill>
          <a:blip r:embed="rId10"/>
          <a:stretch>
            <a:fillRect/>
          </a:stretch>
        </p:blipFill>
        <p:spPr>
          <a:xfrm>
            <a:off x="158753" y="760298"/>
            <a:ext cx="3926369" cy="3676282"/>
          </a:xfrm>
          <a:prstGeom prst="rect">
            <a:avLst/>
          </a:prstGeom>
          <a:ln>
            <a:solidFill>
              <a:srgbClr val="A8B5D6"/>
            </a:solidFill>
          </a:ln>
        </p:spPr>
      </p:pic>
      <p:graphicFrame>
        <p:nvGraphicFramePr>
          <p:cNvPr id="44" name="Chart 43">
            <a:extLst>
              <a:ext uri="{FF2B5EF4-FFF2-40B4-BE49-F238E27FC236}">
                <a16:creationId xmlns:a16="http://schemas.microsoft.com/office/drawing/2014/main" id="{E38118D6-8A11-8088-C8AE-AF92FC4F36D8}"/>
              </a:ext>
            </a:extLst>
          </p:cNvPr>
          <p:cNvGraphicFramePr>
            <a:graphicFrameLocks/>
          </p:cNvGraphicFramePr>
          <p:nvPr>
            <p:extLst>
              <p:ext uri="{D42A27DB-BD31-4B8C-83A1-F6EECF244321}">
                <p14:modId xmlns:p14="http://schemas.microsoft.com/office/powerpoint/2010/main" val="651179685"/>
              </p:ext>
            </p:extLst>
          </p:nvPr>
        </p:nvGraphicFramePr>
        <p:xfrm>
          <a:off x="8084262" y="760298"/>
          <a:ext cx="1982765" cy="17332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340539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196DFA-1671-2076-1B0C-7E77AFABEAD6}"/>
              </a:ext>
            </a:extLst>
          </p:cNvPr>
          <p:cNvPicPr>
            <a:picLocks noChangeAspect="1"/>
          </p:cNvPicPr>
          <p:nvPr/>
        </p:nvPicPr>
        <p:blipFill rotWithShape="1">
          <a:blip r:embed="rId2"/>
          <a:srcRect l="529" t="4817" r="6659" b="-4817"/>
          <a:stretch/>
        </p:blipFill>
        <p:spPr>
          <a:xfrm>
            <a:off x="172528" y="60424"/>
            <a:ext cx="3528204" cy="1844302"/>
          </a:xfrm>
          <a:prstGeom prst="rect">
            <a:avLst/>
          </a:prstGeom>
          <a:ln>
            <a:solidFill>
              <a:schemeClr val="bg1">
                <a:lumMod val="75000"/>
              </a:schemeClr>
            </a:solidFill>
          </a:ln>
        </p:spPr>
      </p:pic>
      <p:sp>
        <p:nvSpPr>
          <p:cNvPr id="10" name="TextBox 9">
            <a:extLst>
              <a:ext uri="{FF2B5EF4-FFF2-40B4-BE49-F238E27FC236}">
                <a16:creationId xmlns:a16="http://schemas.microsoft.com/office/drawing/2014/main" id="{1393C647-F61A-5C62-3FCC-618FA2A0F5FC}"/>
              </a:ext>
            </a:extLst>
          </p:cNvPr>
          <p:cNvSpPr txBox="1"/>
          <p:nvPr/>
        </p:nvSpPr>
        <p:spPr>
          <a:xfrm>
            <a:off x="172528" y="2575787"/>
            <a:ext cx="3372929" cy="707886"/>
          </a:xfrm>
          <a:prstGeom prst="rect">
            <a:avLst/>
          </a:prstGeom>
          <a:noFill/>
        </p:spPr>
        <p:txBody>
          <a:bodyPr wrap="square">
            <a:spAutoFit/>
          </a:bodyPr>
          <a:lstStyle/>
          <a:p>
            <a:pPr algn="l"/>
            <a:endParaRPr lang="en-US" sz="1000" b="1" dirty="0">
              <a:solidFill>
                <a:schemeClr val="bg1"/>
              </a:solidFill>
            </a:endParaRPr>
          </a:p>
          <a:p>
            <a:pPr algn="l"/>
            <a:endParaRPr lang="en-US" sz="1000" b="1" i="0" dirty="0">
              <a:solidFill>
                <a:schemeClr val="bg1"/>
              </a:solidFill>
              <a:effectLst/>
            </a:endParaRPr>
          </a:p>
          <a:p>
            <a:pPr algn="l"/>
            <a:endParaRPr lang="en-US" sz="1000" b="1" dirty="0">
              <a:solidFill>
                <a:schemeClr val="bg1"/>
              </a:solidFill>
              <a:latin typeface="Courier New" panose="02070309020205020404" pitchFamily="49" charset="0"/>
            </a:endParaRPr>
          </a:p>
          <a:p>
            <a:pPr algn="l"/>
            <a:endParaRPr lang="en-IN" sz="1000" b="1" i="0" dirty="0">
              <a:solidFill>
                <a:schemeClr val="bg1"/>
              </a:solidFill>
              <a:effectLst/>
              <a:latin typeface="system-ui"/>
            </a:endParaRPr>
          </a:p>
        </p:txBody>
      </p:sp>
      <p:sp>
        <p:nvSpPr>
          <p:cNvPr id="15" name="TextBox 14">
            <a:extLst>
              <a:ext uri="{FF2B5EF4-FFF2-40B4-BE49-F238E27FC236}">
                <a16:creationId xmlns:a16="http://schemas.microsoft.com/office/drawing/2014/main" id="{CBCAA092-A79E-8B79-C69D-357B05DC3EA0}"/>
              </a:ext>
            </a:extLst>
          </p:cNvPr>
          <p:cNvSpPr txBox="1"/>
          <p:nvPr/>
        </p:nvSpPr>
        <p:spPr>
          <a:xfrm>
            <a:off x="92532" y="2103958"/>
            <a:ext cx="4626117" cy="5078313"/>
          </a:xfrm>
          <a:prstGeom prst="rect">
            <a:avLst/>
          </a:prstGeom>
          <a:noFill/>
        </p:spPr>
        <p:txBody>
          <a:bodyPr wrap="square">
            <a:spAutoFit/>
          </a:bodyPr>
          <a:lstStyle/>
          <a:p>
            <a:pPr algn="l"/>
            <a:r>
              <a:rPr lang="en-IN" sz="1000" b="1" i="0" dirty="0">
                <a:effectLst/>
                <a:latin typeface="system-ui"/>
              </a:rPr>
              <a:t>NAME_TYPE_SUITE</a:t>
            </a:r>
          </a:p>
          <a:p>
            <a:pPr algn="l"/>
            <a:endParaRPr lang="en-IN" sz="1000" b="1" dirty="0">
              <a:latin typeface="system-ui"/>
            </a:endParaRPr>
          </a:p>
          <a:p>
            <a:pPr marL="171450" indent="-171450" algn="l">
              <a:buFont typeface="Arial" panose="020B0604020202020204" pitchFamily="34" charset="0"/>
              <a:buChar char="•"/>
            </a:pPr>
            <a:r>
              <a:rPr lang="en-US" sz="1000" b="0" i="0" dirty="0">
                <a:effectLst/>
              </a:rPr>
              <a:t>NAME_TYPE_SUITE","CNT_FAM_MEMBERS","CNT_CHILDREN", "NAME_FAMILY_STATUS", "AMT_INCOME_TOTAL", "NAME_EDUCATION_TYPE", "DAYS_EMPLOYED", "DAYS_BIRTH", "OCCUPATION_TYPE", "ORGANIZATION_TYPE“</a:t>
            </a:r>
            <a:endParaRPr lang="en-US" sz="1000" dirty="0"/>
          </a:p>
          <a:p>
            <a:pPr marL="171450" indent="-171450" algn="l">
              <a:buFont typeface="Arial" panose="020B0604020202020204" pitchFamily="34" charset="0"/>
              <a:buChar char="•"/>
            </a:pPr>
            <a:r>
              <a:rPr lang="en-US" sz="1000" b="1" i="0" dirty="0">
                <a:effectLst/>
              </a:rPr>
              <a:t>Decision tree imputation</a:t>
            </a:r>
            <a:endParaRPr lang="en-US" sz="1000" b="1" dirty="0"/>
          </a:p>
          <a:p>
            <a:pPr marL="171450" indent="-171450" algn="l">
              <a:buFont typeface="Arial" panose="020B0604020202020204" pitchFamily="34" charset="0"/>
              <a:buChar char="•"/>
            </a:pPr>
            <a:r>
              <a:rPr lang="en-US" sz="1000" b="1" i="0" dirty="0">
                <a:effectLst/>
              </a:rPr>
              <a:t>VALUES LESS THAN  5%</a:t>
            </a:r>
          </a:p>
          <a:p>
            <a:pPr marL="171450" indent="-171450" algn="l">
              <a:buFont typeface="Arial" panose="020B0604020202020204" pitchFamily="34" charset="0"/>
              <a:buChar char="•"/>
            </a:pPr>
            <a:r>
              <a:rPr lang="en-US" sz="1000" dirty="0"/>
              <a:t>Columns with missing values  less than 10%:</a:t>
            </a:r>
          </a:p>
          <a:p>
            <a:pPr algn="l"/>
            <a:endParaRPr lang="en-US" sz="1000" dirty="0"/>
          </a:p>
          <a:p>
            <a:pPr marL="171450" indent="-171450" algn="l">
              <a:buFont typeface="Arial" panose="020B0604020202020204" pitchFamily="34" charset="0"/>
              <a:buChar char="•"/>
            </a:pPr>
            <a:r>
              <a:rPr lang="en-US" sz="1000" dirty="0"/>
              <a:t>'AMT_ANNUITY’ </a:t>
            </a:r>
          </a:p>
          <a:p>
            <a:pPr marL="171450" indent="-171450" algn="l">
              <a:buFont typeface="Arial" panose="020B0604020202020204" pitchFamily="34" charset="0"/>
              <a:buChar char="•"/>
            </a:pPr>
            <a:r>
              <a:rPr lang="en-US" sz="1000" dirty="0"/>
              <a:t>'AMT_GOODS_PRICE’</a:t>
            </a:r>
          </a:p>
          <a:p>
            <a:pPr marL="171450" indent="-171450" algn="l">
              <a:buFont typeface="Arial" panose="020B0604020202020204" pitchFamily="34" charset="0"/>
              <a:buChar char="•"/>
            </a:pPr>
            <a:r>
              <a:rPr lang="en-US" sz="1000" dirty="0"/>
              <a:t>'CNT_FAM_MEMBERS’</a:t>
            </a:r>
          </a:p>
          <a:p>
            <a:pPr algn="l"/>
            <a:endParaRPr lang="en-US" sz="1000" b="1" dirty="0"/>
          </a:p>
          <a:p>
            <a:r>
              <a:rPr lang="en-IN" sz="1000" b="1" dirty="0"/>
              <a:t>DROPPED "FLAG_MOBIL“ since all the values were 1</a:t>
            </a:r>
          </a:p>
          <a:p>
            <a:endParaRPr lang="en-IN" sz="1000" dirty="0"/>
          </a:p>
          <a:p>
            <a:r>
              <a:rPr lang="en-IN" sz="1000" dirty="0"/>
              <a:t>COLUMNS related to house were having very high null values</a:t>
            </a:r>
          </a:p>
          <a:p>
            <a:endParaRPr lang="en-IN" sz="1000" dirty="0"/>
          </a:p>
          <a:p>
            <a:pPr algn="l">
              <a:buFont typeface="Arial" panose="020B0604020202020204" pitchFamily="34" charset="0"/>
              <a:buChar char="•"/>
            </a:pPr>
            <a:r>
              <a:rPr lang="en-US" sz="1000" b="0" i="0" dirty="0">
                <a:effectLst/>
                <a:latin typeface="system-ui"/>
              </a:rPr>
              <a:t>"FLAG_OWN_REALTY" checks whether Does the client has a property or not</a:t>
            </a:r>
          </a:p>
          <a:p>
            <a:pPr algn="l">
              <a:buFont typeface="Arial" panose="020B0604020202020204" pitchFamily="34" charset="0"/>
              <a:buChar char="•"/>
            </a:pPr>
            <a:r>
              <a:rPr lang="en-US" sz="1000" b="0" i="0" dirty="0">
                <a:effectLst/>
                <a:latin typeface="system-ui"/>
              </a:rPr>
              <a:t>"NAME_HOUSING_TYPE": What is the housing situation of the client (renting, living with parents, ...)</a:t>
            </a:r>
          </a:p>
          <a:p>
            <a:pPr algn="l"/>
            <a:r>
              <a:rPr lang="en-US" sz="1000" b="0" i="0" dirty="0">
                <a:effectLst/>
                <a:latin typeface="system-ui"/>
              </a:rPr>
              <a:t>Conclusions</a:t>
            </a:r>
          </a:p>
          <a:p>
            <a:pPr algn="l">
              <a:buFont typeface="Arial" panose="020B0604020202020204" pitchFamily="34" charset="0"/>
              <a:buChar char="•"/>
            </a:pPr>
            <a:r>
              <a:rPr lang="en-US" sz="1000" b="0" i="0" dirty="0">
                <a:effectLst/>
                <a:latin typeface="system-ui"/>
              </a:rPr>
              <a:t>Surprisingly people who are having the required conditions have missing info regarding the houses</a:t>
            </a:r>
          </a:p>
          <a:p>
            <a:pPr algn="l">
              <a:buFont typeface="Arial" panose="020B0604020202020204" pitchFamily="34" charset="0"/>
              <a:buChar char="•"/>
            </a:pPr>
            <a:r>
              <a:rPr lang="en-US" sz="1000" b="0" i="0" dirty="0">
                <a:effectLst/>
                <a:latin typeface="system-ui"/>
              </a:rPr>
              <a:t>This may be because these info might not be required when apply for different types of loans</a:t>
            </a:r>
          </a:p>
          <a:p>
            <a:pPr algn="l">
              <a:buFont typeface="Arial" panose="020B0604020202020204" pitchFamily="34" charset="0"/>
              <a:buChar char="•"/>
            </a:pPr>
            <a:r>
              <a:rPr lang="en-US" sz="1000" b="0" i="0" dirty="0">
                <a:effectLst/>
                <a:latin typeface="system-ui"/>
              </a:rPr>
              <a:t>Such a kind of information are available in case of people who are applying for housing loans</a:t>
            </a:r>
          </a:p>
          <a:p>
            <a:pPr algn="l">
              <a:buFont typeface="Arial" panose="020B0604020202020204" pitchFamily="34" charset="0"/>
              <a:buChar char="•"/>
            </a:pPr>
            <a:r>
              <a:rPr lang="en-US" sz="1000" b="0" i="0" dirty="0">
                <a:effectLst/>
                <a:latin typeface="system-ui"/>
              </a:rPr>
              <a:t>Here I am dropping these columns</a:t>
            </a:r>
          </a:p>
          <a:p>
            <a:pPr algn="l"/>
            <a:endParaRPr lang="en-US" sz="1000" dirty="0"/>
          </a:p>
          <a:p>
            <a:pPr algn="l"/>
            <a:endParaRPr lang="en-US" sz="1800" b="1" dirty="0">
              <a:solidFill>
                <a:schemeClr val="bg1"/>
              </a:solidFill>
            </a:endParaRPr>
          </a:p>
        </p:txBody>
      </p:sp>
      <p:pic>
        <p:nvPicPr>
          <p:cNvPr id="19" name="Picture 18">
            <a:extLst>
              <a:ext uri="{FF2B5EF4-FFF2-40B4-BE49-F238E27FC236}">
                <a16:creationId xmlns:a16="http://schemas.microsoft.com/office/drawing/2014/main" id="{BE9BF2CE-6EFB-5F6E-BEF7-A19153EE86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6350" y="1359463"/>
            <a:ext cx="4375650" cy="2789844"/>
          </a:xfrm>
          <a:prstGeom prst="rect">
            <a:avLst/>
          </a:prstGeom>
        </p:spPr>
      </p:pic>
      <p:sp>
        <p:nvSpPr>
          <p:cNvPr id="20" name="Rectangle 19">
            <a:extLst>
              <a:ext uri="{FF2B5EF4-FFF2-40B4-BE49-F238E27FC236}">
                <a16:creationId xmlns:a16="http://schemas.microsoft.com/office/drawing/2014/main" id="{78606989-2362-861B-B403-5FF94D0C7901}"/>
              </a:ext>
            </a:extLst>
          </p:cNvPr>
          <p:cNvSpPr/>
          <p:nvPr/>
        </p:nvSpPr>
        <p:spPr>
          <a:xfrm>
            <a:off x="4649638" y="0"/>
            <a:ext cx="7542362" cy="6858000"/>
          </a:xfrm>
          <a:prstGeom prst="rect">
            <a:avLst/>
          </a:prstGeom>
          <a:solidFill>
            <a:srgbClr val="16207B">
              <a:alpha val="96000"/>
            </a:srgbClr>
          </a:solidFill>
          <a:ln>
            <a:solidFill>
              <a:srgbClr val="D6E5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051" name="Picture 3">
            <a:extLst>
              <a:ext uri="{FF2B5EF4-FFF2-40B4-BE49-F238E27FC236}">
                <a16:creationId xmlns:a16="http://schemas.microsoft.com/office/drawing/2014/main" id="{44EB6A23-2F06-1C3A-1795-C0E60E436B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3693" y="592873"/>
            <a:ext cx="1420843" cy="151614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13CF3938-A3BC-4E29-5E29-C712182614EC}"/>
              </a:ext>
            </a:extLst>
          </p:cNvPr>
          <p:cNvSpPr txBox="1"/>
          <p:nvPr/>
        </p:nvSpPr>
        <p:spPr>
          <a:xfrm>
            <a:off x="4788020" y="111771"/>
            <a:ext cx="2615960" cy="369332"/>
          </a:xfrm>
          <a:prstGeom prst="rect">
            <a:avLst/>
          </a:prstGeom>
          <a:noFill/>
          <a:ln>
            <a:solidFill>
              <a:schemeClr val="bg1"/>
            </a:solidFill>
          </a:ln>
        </p:spPr>
        <p:txBody>
          <a:bodyPr wrap="square" rtlCol="0">
            <a:spAutoFit/>
          </a:bodyPr>
          <a:lstStyle/>
          <a:p>
            <a:r>
              <a:rPr lang="en-US" sz="1800" b="1" kern="0" dirty="0">
                <a:solidFill>
                  <a:schemeClr val="bg1"/>
                </a:solidFill>
                <a:effectLst/>
                <a:latin typeface="Calibri" panose="020F0502020204030204" pitchFamily="34" charset="0"/>
                <a:ea typeface="Calibri" panose="020F0502020204030204" pitchFamily="34" charset="0"/>
              </a:rPr>
              <a:t>HANDLING OUTLIERS</a:t>
            </a:r>
            <a:endParaRPr lang="en-IN" b="1" dirty="0">
              <a:solidFill>
                <a:schemeClr val="bg1"/>
              </a:solidFill>
            </a:endParaRPr>
          </a:p>
        </p:txBody>
      </p:sp>
      <p:pic>
        <p:nvPicPr>
          <p:cNvPr id="2053" name="Picture 5">
            <a:extLst>
              <a:ext uri="{FF2B5EF4-FFF2-40B4-BE49-F238E27FC236}">
                <a16:creationId xmlns:a16="http://schemas.microsoft.com/office/drawing/2014/main" id="{55AB2DC0-8837-17A8-3195-34C9900211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8591" y="592873"/>
            <a:ext cx="1416103" cy="1511085"/>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A4BEBBF0-B7DF-56C1-CFBE-D37E64125E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57838" y="603920"/>
            <a:ext cx="1450642" cy="1511085"/>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0119B7E7-864A-E18C-DECB-A52ADA4B6F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83885" y="603921"/>
            <a:ext cx="1891172" cy="154291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530DC5E4-CDC7-0042-A38F-4F85CA721FD3}"/>
              </a:ext>
            </a:extLst>
          </p:cNvPr>
          <p:cNvPicPr>
            <a:picLocks noChangeAspect="1"/>
          </p:cNvPicPr>
          <p:nvPr/>
        </p:nvPicPr>
        <p:blipFill>
          <a:blip r:embed="rId8"/>
          <a:stretch>
            <a:fillRect/>
          </a:stretch>
        </p:blipFill>
        <p:spPr>
          <a:xfrm>
            <a:off x="4893693" y="2296345"/>
            <a:ext cx="2248979" cy="2197247"/>
          </a:xfrm>
          <a:prstGeom prst="rect">
            <a:avLst/>
          </a:prstGeom>
        </p:spPr>
      </p:pic>
      <p:pic>
        <p:nvPicPr>
          <p:cNvPr id="25" name="Picture 24">
            <a:extLst>
              <a:ext uri="{FF2B5EF4-FFF2-40B4-BE49-F238E27FC236}">
                <a16:creationId xmlns:a16="http://schemas.microsoft.com/office/drawing/2014/main" id="{6AB61F05-83A9-E2A1-E690-834E2B774470}"/>
              </a:ext>
            </a:extLst>
          </p:cNvPr>
          <p:cNvPicPr>
            <a:picLocks noChangeAspect="1"/>
          </p:cNvPicPr>
          <p:nvPr/>
        </p:nvPicPr>
        <p:blipFill>
          <a:blip r:embed="rId9"/>
          <a:stretch>
            <a:fillRect/>
          </a:stretch>
        </p:blipFill>
        <p:spPr>
          <a:xfrm>
            <a:off x="7261715" y="2296346"/>
            <a:ext cx="2248979" cy="2216066"/>
          </a:xfrm>
          <a:prstGeom prst="rect">
            <a:avLst/>
          </a:prstGeom>
        </p:spPr>
      </p:pic>
      <p:pic>
        <p:nvPicPr>
          <p:cNvPr id="27" name="Picture 26">
            <a:extLst>
              <a:ext uri="{FF2B5EF4-FFF2-40B4-BE49-F238E27FC236}">
                <a16:creationId xmlns:a16="http://schemas.microsoft.com/office/drawing/2014/main" id="{4D3527E1-D0BE-37C0-F829-5FFFCC18AAC2}"/>
              </a:ext>
            </a:extLst>
          </p:cNvPr>
          <p:cNvPicPr>
            <a:picLocks noChangeAspect="1"/>
          </p:cNvPicPr>
          <p:nvPr/>
        </p:nvPicPr>
        <p:blipFill>
          <a:blip r:embed="rId10"/>
          <a:stretch>
            <a:fillRect/>
          </a:stretch>
        </p:blipFill>
        <p:spPr>
          <a:xfrm>
            <a:off x="9685739" y="2287720"/>
            <a:ext cx="2248980" cy="2223991"/>
          </a:xfrm>
          <a:prstGeom prst="rect">
            <a:avLst/>
          </a:prstGeom>
        </p:spPr>
      </p:pic>
      <p:sp>
        <p:nvSpPr>
          <p:cNvPr id="29" name="TextBox 28">
            <a:extLst>
              <a:ext uri="{FF2B5EF4-FFF2-40B4-BE49-F238E27FC236}">
                <a16:creationId xmlns:a16="http://schemas.microsoft.com/office/drawing/2014/main" id="{A90143DD-9780-9AA4-C5D7-4E042B0CED4E}"/>
              </a:ext>
            </a:extLst>
          </p:cNvPr>
          <p:cNvSpPr txBox="1"/>
          <p:nvPr/>
        </p:nvSpPr>
        <p:spPr>
          <a:xfrm>
            <a:off x="4788020" y="4707278"/>
            <a:ext cx="6570813" cy="830997"/>
          </a:xfrm>
          <a:prstGeom prst="rect">
            <a:avLst/>
          </a:prstGeom>
          <a:noFill/>
        </p:spPr>
        <p:txBody>
          <a:bodyPr wrap="square" rtlCol="0">
            <a:spAutoFit/>
          </a:bodyPr>
          <a:lstStyle/>
          <a:p>
            <a:pPr marL="171450" indent="-171450">
              <a:buFont typeface="Arial" panose="020B0604020202020204" pitchFamily="34" charset="0"/>
              <a:buChar char="•"/>
            </a:pPr>
            <a:r>
              <a:rPr lang="en-IN" sz="1000" dirty="0">
                <a:solidFill>
                  <a:schemeClr val="bg1"/>
                </a:solidFill>
              </a:rPr>
              <a:t>binary columns which were having individual values only were  dropped</a:t>
            </a:r>
          </a:p>
          <a:p>
            <a:pPr marL="171450" indent="-171450">
              <a:buFont typeface="Arial" panose="020B0604020202020204" pitchFamily="34" charset="0"/>
              <a:buChar char="•"/>
            </a:pPr>
            <a:r>
              <a:rPr lang="en-IN" sz="1000" dirty="0">
                <a:solidFill>
                  <a:schemeClr val="bg1"/>
                </a:solidFill>
              </a:rPr>
              <a:t>More than 3 which was showing irregular shapes were clubbed together</a:t>
            </a:r>
          </a:p>
          <a:p>
            <a:pPr marL="171450" indent="-171450">
              <a:buFont typeface="Arial" panose="020B0604020202020204" pitchFamily="34" charset="0"/>
              <a:buChar char="•"/>
            </a:pPr>
            <a:r>
              <a:rPr lang="en-IN" sz="1000" dirty="0">
                <a:solidFill>
                  <a:schemeClr val="bg1"/>
                </a:solidFill>
              </a:rPr>
              <a:t>All the categorical columns were then encoded</a:t>
            </a:r>
          </a:p>
          <a:p>
            <a:r>
              <a:rPr lang="en-IN" dirty="0"/>
              <a:t> </a:t>
            </a:r>
          </a:p>
        </p:txBody>
      </p:sp>
      <p:pic>
        <p:nvPicPr>
          <p:cNvPr id="31" name="Picture 30">
            <a:extLst>
              <a:ext uri="{FF2B5EF4-FFF2-40B4-BE49-F238E27FC236}">
                <a16:creationId xmlns:a16="http://schemas.microsoft.com/office/drawing/2014/main" id="{5ABD79CA-9705-C5AA-5933-086D93DABFE0}"/>
              </a:ext>
            </a:extLst>
          </p:cNvPr>
          <p:cNvPicPr>
            <a:picLocks noChangeAspect="1"/>
          </p:cNvPicPr>
          <p:nvPr/>
        </p:nvPicPr>
        <p:blipFill>
          <a:blip r:embed="rId11"/>
          <a:stretch>
            <a:fillRect/>
          </a:stretch>
        </p:blipFill>
        <p:spPr>
          <a:xfrm>
            <a:off x="4893693" y="5430475"/>
            <a:ext cx="3145310" cy="1036656"/>
          </a:xfrm>
          <a:prstGeom prst="rect">
            <a:avLst/>
          </a:prstGeom>
        </p:spPr>
      </p:pic>
      <p:pic>
        <p:nvPicPr>
          <p:cNvPr id="33" name="Picture 32">
            <a:extLst>
              <a:ext uri="{FF2B5EF4-FFF2-40B4-BE49-F238E27FC236}">
                <a16:creationId xmlns:a16="http://schemas.microsoft.com/office/drawing/2014/main" id="{FD4766F4-E239-C1CC-345A-DEAECF392A39}"/>
              </a:ext>
            </a:extLst>
          </p:cNvPr>
          <p:cNvPicPr>
            <a:picLocks noChangeAspect="1"/>
          </p:cNvPicPr>
          <p:nvPr/>
        </p:nvPicPr>
        <p:blipFill>
          <a:blip r:embed="rId12"/>
          <a:stretch>
            <a:fillRect/>
          </a:stretch>
        </p:blipFill>
        <p:spPr>
          <a:xfrm>
            <a:off x="8214047" y="5430475"/>
            <a:ext cx="2928554" cy="1036656"/>
          </a:xfrm>
          <a:prstGeom prst="rect">
            <a:avLst/>
          </a:prstGeom>
        </p:spPr>
      </p:pic>
    </p:spTree>
    <p:extLst>
      <p:ext uri="{BB962C8B-B14F-4D97-AF65-F5344CB8AC3E}">
        <p14:creationId xmlns:p14="http://schemas.microsoft.com/office/powerpoint/2010/main" val="1714909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BBC5F29-4353-23B9-739E-968A524102BD}"/>
              </a:ext>
            </a:extLst>
          </p:cNvPr>
          <p:cNvPicPr>
            <a:picLocks noChangeAspect="1"/>
          </p:cNvPicPr>
          <p:nvPr/>
        </p:nvPicPr>
        <p:blipFill>
          <a:blip r:embed="rId2"/>
          <a:stretch>
            <a:fillRect/>
          </a:stretch>
        </p:blipFill>
        <p:spPr>
          <a:xfrm>
            <a:off x="8957094" y="305064"/>
            <a:ext cx="3062019" cy="3038968"/>
          </a:xfrm>
          <a:prstGeom prst="rect">
            <a:avLst/>
          </a:prstGeom>
        </p:spPr>
      </p:pic>
      <p:pic>
        <p:nvPicPr>
          <p:cNvPr id="8" name="Picture 7">
            <a:extLst>
              <a:ext uri="{FF2B5EF4-FFF2-40B4-BE49-F238E27FC236}">
                <a16:creationId xmlns:a16="http://schemas.microsoft.com/office/drawing/2014/main" id="{5342D9FB-FE9A-8F30-EC1A-449996AF0887}"/>
              </a:ext>
            </a:extLst>
          </p:cNvPr>
          <p:cNvPicPr>
            <a:picLocks noChangeAspect="1"/>
          </p:cNvPicPr>
          <p:nvPr/>
        </p:nvPicPr>
        <p:blipFill>
          <a:blip r:embed="rId3"/>
          <a:stretch>
            <a:fillRect/>
          </a:stretch>
        </p:blipFill>
        <p:spPr>
          <a:xfrm>
            <a:off x="8978446" y="3429000"/>
            <a:ext cx="3040667" cy="2963174"/>
          </a:xfrm>
          <a:prstGeom prst="rect">
            <a:avLst/>
          </a:prstGeom>
        </p:spPr>
      </p:pic>
      <p:sp>
        <p:nvSpPr>
          <p:cNvPr id="9" name="Rectangle 8">
            <a:extLst>
              <a:ext uri="{FF2B5EF4-FFF2-40B4-BE49-F238E27FC236}">
                <a16:creationId xmlns:a16="http://schemas.microsoft.com/office/drawing/2014/main" id="{8A3A5AF9-B861-C260-2DEE-7794A0E02B1E}"/>
              </a:ext>
            </a:extLst>
          </p:cNvPr>
          <p:cNvSpPr/>
          <p:nvPr/>
        </p:nvSpPr>
        <p:spPr>
          <a:xfrm>
            <a:off x="0" y="0"/>
            <a:ext cx="8758687" cy="6858000"/>
          </a:xfrm>
          <a:prstGeom prst="rect">
            <a:avLst/>
          </a:prstGeom>
          <a:solidFill>
            <a:srgbClr val="16207B">
              <a:alpha val="96000"/>
            </a:srgbClr>
          </a:solidFill>
          <a:ln>
            <a:solidFill>
              <a:srgbClr val="D6E5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87BC71CD-FFF7-3379-F504-D607A753F8B0}"/>
              </a:ext>
            </a:extLst>
          </p:cNvPr>
          <p:cNvSpPr txBox="1"/>
          <p:nvPr/>
        </p:nvSpPr>
        <p:spPr>
          <a:xfrm>
            <a:off x="172886" y="610128"/>
            <a:ext cx="8065339" cy="6099106"/>
          </a:xfrm>
          <a:prstGeom prst="rect">
            <a:avLst/>
          </a:prstGeom>
          <a:noFill/>
        </p:spPr>
        <p:txBody>
          <a:bodyPr wrap="square">
            <a:spAutoFit/>
          </a:bodyPr>
          <a:lstStyle/>
          <a:p>
            <a:r>
              <a:rPr lang="en-IN" sz="1000" b="1" dirty="0">
                <a:solidFill>
                  <a:schemeClr val="bg1"/>
                </a:solidFill>
              </a:rPr>
              <a:t>1. Numerical Input, Numerical Output</a:t>
            </a:r>
          </a:p>
          <a:p>
            <a:endParaRPr lang="en-IN" sz="1000" dirty="0">
              <a:solidFill>
                <a:schemeClr val="bg1"/>
              </a:solidFill>
            </a:endParaRPr>
          </a:p>
          <a:p>
            <a:r>
              <a:rPr lang="en-IN" sz="1000" dirty="0">
                <a:solidFill>
                  <a:schemeClr val="bg1"/>
                </a:solidFill>
              </a:rPr>
              <a:t>This is a regression predictive </a:t>
            </a:r>
            <a:r>
              <a:rPr lang="en-IN" sz="1000" dirty="0" err="1">
                <a:solidFill>
                  <a:schemeClr val="bg1"/>
                </a:solidFill>
              </a:rPr>
              <a:t>modeling</a:t>
            </a:r>
            <a:r>
              <a:rPr lang="en-IN" sz="1000" dirty="0">
                <a:solidFill>
                  <a:schemeClr val="bg1"/>
                </a:solidFill>
              </a:rPr>
              <a:t> problem with numerical input variables.</a:t>
            </a:r>
          </a:p>
          <a:p>
            <a:r>
              <a:rPr lang="en-IN" sz="1000" dirty="0">
                <a:solidFill>
                  <a:schemeClr val="bg1"/>
                </a:solidFill>
              </a:rPr>
              <a:t>The most common techniques are to use a correlation coefficient, such as Pearson’s for a linear correlation, or rank-based methods for a nonlinear correlation.</a:t>
            </a:r>
          </a:p>
          <a:p>
            <a:r>
              <a:rPr lang="en-IN" sz="1000" dirty="0">
                <a:solidFill>
                  <a:schemeClr val="bg1"/>
                </a:solidFill>
              </a:rPr>
              <a:t>•	Pearson’s correlation coefficient (linear).</a:t>
            </a:r>
          </a:p>
          <a:p>
            <a:r>
              <a:rPr lang="en-IN" sz="1000" dirty="0">
                <a:solidFill>
                  <a:schemeClr val="bg1"/>
                </a:solidFill>
              </a:rPr>
              <a:t>•	Spearman’s rank coefficient (nonlinear)</a:t>
            </a:r>
          </a:p>
          <a:p>
            <a:endParaRPr lang="en-IN" sz="1000" dirty="0">
              <a:solidFill>
                <a:schemeClr val="bg1"/>
              </a:solidFill>
            </a:endParaRPr>
          </a:p>
          <a:p>
            <a:endParaRPr lang="en-IN" sz="1000" dirty="0">
              <a:solidFill>
                <a:schemeClr val="bg1"/>
              </a:solidFill>
            </a:endParaRPr>
          </a:p>
          <a:p>
            <a:pPr algn="just" fontAlgn="base">
              <a:lnSpc>
                <a:spcPts val="1800"/>
              </a:lnSpc>
              <a:spcAft>
                <a:spcPts val="600"/>
              </a:spcAft>
            </a:pPr>
            <a:r>
              <a:rPr lang="en-IN" sz="1000"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2. Numerical Input, Categorical Output </a:t>
            </a:r>
            <a:endParaRPr lang="en-IN"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0000"/>
              </a:lnSpc>
              <a:spcAft>
                <a:spcPts val="600"/>
              </a:spcAft>
            </a:pP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is a classification predictive modeling problem with numerical input variables. This might be the most common example of a classification problem. Again, the most common techniques are correlation based, although in this case, they must take the categorical target into account.</a:t>
            </a:r>
            <a:endParaRPr lang="en-IN"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0000"/>
              </a:lnSpc>
              <a:spcAft>
                <a:spcPts val="600"/>
              </a:spcAft>
            </a:pP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ANOVA correlation coefficient (linear).</a:t>
            </a:r>
            <a:endParaRPr lang="en-IN"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0000"/>
              </a:lnSpc>
              <a:spcAft>
                <a:spcPts val="600"/>
              </a:spcAft>
            </a:pP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Kendall’s rank coefficient (nonlinear).</a:t>
            </a:r>
          </a:p>
          <a:p>
            <a:pPr algn="just" fontAlgn="base">
              <a:lnSpc>
                <a:spcPts val="1800"/>
              </a:lnSpc>
              <a:spcAft>
                <a:spcPts val="600"/>
              </a:spcAft>
            </a:pPr>
            <a:r>
              <a:rPr lang="en-IN" sz="1000" b="1" dirty="0">
                <a:solidFill>
                  <a:srgbClr val="629DD1"/>
                </a:solidFill>
                <a:effectLst/>
                <a:latin typeface="Helvetica" panose="020B0604020202020204" pitchFamily="34" charset="0"/>
                <a:ea typeface="Times New Roman" panose="02020603050405020304" pitchFamily="18" charset="0"/>
                <a:cs typeface="Times New Roman" panose="02020603050405020304" pitchFamily="18" charset="0"/>
              </a:rPr>
              <a:t>3. Categorical Input, Numerical Output</a:t>
            </a:r>
            <a:endParaRPr lang="en-IN" sz="1000" dirty="0">
              <a:solidFill>
                <a:srgbClr val="629DD1"/>
              </a:solidFill>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ts val="1800"/>
              </a:lnSpc>
              <a:spcAft>
                <a:spcPts val="600"/>
              </a:spcAft>
            </a:pPr>
            <a:r>
              <a:rPr lang="en-IN" sz="1000" dirty="0">
                <a:solidFill>
                  <a:srgbClr val="629DD1"/>
                </a:solidFill>
                <a:effectLst/>
                <a:latin typeface="Calibri" panose="020F0502020204030204" pitchFamily="34" charset="0"/>
                <a:ea typeface="Times New Roman" panose="02020603050405020304" pitchFamily="18" charset="0"/>
                <a:cs typeface="Calibri" panose="020F0502020204030204" pitchFamily="34" charset="0"/>
              </a:rPr>
              <a:t>This is a regression predictive </a:t>
            </a:r>
            <a:r>
              <a:rPr lang="en-IN" sz="1000" dirty="0" err="1">
                <a:solidFill>
                  <a:srgbClr val="629DD1"/>
                </a:solidFill>
                <a:effectLst/>
                <a:latin typeface="Calibri" panose="020F0502020204030204" pitchFamily="34" charset="0"/>
                <a:ea typeface="Times New Roman" panose="02020603050405020304" pitchFamily="18" charset="0"/>
                <a:cs typeface="Calibri" panose="020F0502020204030204" pitchFamily="34" charset="0"/>
              </a:rPr>
              <a:t>modeling</a:t>
            </a:r>
            <a:r>
              <a:rPr lang="en-IN" sz="1000" dirty="0">
                <a:solidFill>
                  <a:srgbClr val="629DD1"/>
                </a:solidFill>
                <a:effectLst/>
                <a:latin typeface="Calibri" panose="020F0502020204030204" pitchFamily="34" charset="0"/>
                <a:ea typeface="Times New Roman" panose="02020603050405020304" pitchFamily="18" charset="0"/>
                <a:cs typeface="Calibri" panose="020F0502020204030204" pitchFamily="34" charset="0"/>
              </a:rPr>
              <a:t> problem with categorical input variables. This is a strange example of a regression problem (e.g. you would not encounter it often). Nevertheless, you can use the same “Numerical Input, Categorical Output” methods (described above), but in reverse.</a:t>
            </a:r>
          </a:p>
          <a:p>
            <a:pPr algn="just" fontAlgn="base">
              <a:lnSpc>
                <a:spcPts val="1800"/>
              </a:lnSpc>
              <a:spcAft>
                <a:spcPts val="600"/>
              </a:spcAft>
            </a:pPr>
            <a:r>
              <a:rPr lang="en-IN" sz="1000"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4. Categorical Input, Categorical Output</a:t>
            </a:r>
            <a:endParaRPr lang="en-IN"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ts val="1800"/>
              </a:lnSpc>
              <a:spcAft>
                <a:spcPts val="1440"/>
              </a:spcAft>
            </a:pPr>
            <a:r>
              <a:rPr lang="en-IN" sz="1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This is a classification predictive </a:t>
            </a:r>
            <a:r>
              <a:rPr lang="en-IN" sz="1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modeling</a:t>
            </a:r>
            <a:r>
              <a:rPr lang="en-IN" sz="1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problem with categorical input variables. The most common correlation measure for categorical data is the </a:t>
            </a:r>
            <a:r>
              <a:rPr lang="en-IN" sz="1000" u="none" strike="noStrike"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chi-squared test</a:t>
            </a:r>
            <a:r>
              <a:rPr lang="en-IN" sz="1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You can also use mutual information (information gain) from the field of information theory.</a:t>
            </a:r>
            <a:endParaRPr lang="en-IN"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10000"/>
              </a:lnSpc>
              <a:spcAft>
                <a:spcPts val="600"/>
              </a:spcAft>
              <a:buSzPts val="1000"/>
              <a:buFont typeface="Symbol" panose="05050102010706020507" pitchFamily="18" charset="2"/>
              <a:buChar char=""/>
              <a:tabLst>
                <a:tab pos="457200" algn="l"/>
              </a:tabLst>
            </a:pPr>
            <a:r>
              <a:rPr lang="en-IN" sz="1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Chi-Squared test (contingency tables).</a:t>
            </a:r>
            <a:endParaRPr lang="en-IN"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10000"/>
              </a:lnSpc>
              <a:spcAft>
                <a:spcPts val="600"/>
              </a:spcAft>
              <a:buSzPts val="1000"/>
              <a:buFont typeface="Symbol" panose="05050102010706020507" pitchFamily="18" charset="2"/>
              <a:buChar char=""/>
              <a:tabLst>
                <a:tab pos="457200" algn="l"/>
              </a:tabLst>
            </a:pPr>
            <a:r>
              <a:rPr lang="en-IN" sz="1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Mutual Information.</a:t>
            </a:r>
            <a:endParaRPr lang="en-IN"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ts val="1800"/>
              </a:lnSpc>
              <a:spcAft>
                <a:spcPts val="1440"/>
              </a:spcAft>
            </a:pPr>
            <a:r>
              <a:rPr lang="en-IN" sz="1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In fact, mutual information is a powerful method that may prove useful for both categorical and numerical data, e.g. it is agnostic to the data types.</a:t>
            </a:r>
            <a:endParaRPr lang="en-IN"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ts val="1800"/>
              </a:lnSpc>
              <a:spcAft>
                <a:spcPts val="600"/>
              </a:spcAft>
            </a:pPr>
            <a:endParaRPr lang="en-IN" sz="1000" dirty="0">
              <a:solidFill>
                <a:srgbClr val="629DD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0000"/>
              </a:lnSpc>
              <a:spcAft>
                <a:spcPts val="600"/>
              </a:spcAft>
            </a:pPr>
            <a:endParaRPr lang="en-IN"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000" dirty="0">
              <a:solidFill>
                <a:schemeClr val="bg1"/>
              </a:solidFill>
            </a:endParaRPr>
          </a:p>
        </p:txBody>
      </p:sp>
      <p:sp>
        <p:nvSpPr>
          <p:cNvPr id="13" name="TextBox 12">
            <a:extLst>
              <a:ext uri="{FF2B5EF4-FFF2-40B4-BE49-F238E27FC236}">
                <a16:creationId xmlns:a16="http://schemas.microsoft.com/office/drawing/2014/main" id="{CFD2E18B-58B0-E810-3963-75C863C09B6A}"/>
              </a:ext>
            </a:extLst>
          </p:cNvPr>
          <p:cNvSpPr txBox="1"/>
          <p:nvPr/>
        </p:nvSpPr>
        <p:spPr>
          <a:xfrm>
            <a:off x="172887" y="120398"/>
            <a:ext cx="2242509" cy="369332"/>
          </a:xfrm>
          <a:prstGeom prst="rect">
            <a:avLst/>
          </a:prstGeom>
          <a:noFill/>
          <a:ln>
            <a:solidFill>
              <a:schemeClr val="bg1"/>
            </a:solidFill>
          </a:ln>
        </p:spPr>
        <p:txBody>
          <a:bodyPr wrap="square" rtlCol="0">
            <a:spAutoFit/>
          </a:bodyPr>
          <a:lstStyle/>
          <a:p>
            <a:r>
              <a:rPr lang="en-US" sz="1800" b="1" kern="0" dirty="0">
                <a:solidFill>
                  <a:schemeClr val="bg1"/>
                </a:solidFill>
                <a:effectLst/>
                <a:latin typeface="Calibri" panose="020F0502020204030204" pitchFamily="34" charset="0"/>
                <a:ea typeface="Calibri" panose="020F0502020204030204" pitchFamily="34" charset="0"/>
              </a:rPr>
              <a:t>HANDLING OUTLIERS</a:t>
            </a:r>
            <a:endParaRPr lang="en-IN" b="1" dirty="0">
              <a:solidFill>
                <a:schemeClr val="bg1"/>
              </a:solidFill>
            </a:endParaRPr>
          </a:p>
        </p:txBody>
      </p:sp>
    </p:spTree>
    <p:extLst>
      <p:ext uri="{BB962C8B-B14F-4D97-AF65-F5344CB8AC3E}">
        <p14:creationId xmlns:p14="http://schemas.microsoft.com/office/powerpoint/2010/main" val="2742899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996CB1-11DE-9386-6F1F-F6B235BDB318}"/>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3295290" y="2018581"/>
            <a:ext cx="4839419" cy="4839419"/>
          </a:xfrm>
          <a:prstGeom prst="rect">
            <a:avLst/>
          </a:prstGeom>
        </p:spPr>
      </p:pic>
      <p:sp>
        <p:nvSpPr>
          <p:cNvPr id="5" name="Rectangle 4">
            <a:extLst>
              <a:ext uri="{FF2B5EF4-FFF2-40B4-BE49-F238E27FC236}">
                <a16:creationId xmlns:a16="http://schemas.microsoft.com/office/drawing/2014/main" id="{59DE5058-F7BB-747D-E3A6-D071C61A82EB}"/>
              </a:ext>
            </a:extLst>
          </p:cNvPr>
          <p:cNvSpPr/>
          <p:nvPr/>
        </p:nvSpPr>
        <p:spPr>
          <a:xfrm>
            <a:off x="1" y="0"/>
            <a:ext cx="12192000" cy="6858000"/>
          </a:xfrm>
          <a:prstGeom prst="rect">
            <a:avLst/>
          </a:prstGeom>
          <a:solidFill>
            <a:srgbClr val="16207B">
              <a:alpha val="9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FCE30404-4526-0FC2-23E9-77FA8D363F06}"/>
              </a:ext>
            </a:extLst>
          </p:cNvPr>
          <p:cNvSpPr txBox="1"/>
          <p:nvPr/>
        </p:nvSpPr>
        <p:spPr>
          <a:xfrm>
            <a:off x="1819564" y="2419927"/>
            <a:ext cx="8128000" cy="1700466"/>
          </a:xfrm>
          <a:prstGeom prst="rect">
            <a:avLst/>
          </a:prstGeom>
          <a:noFill/>
          <a:ln>
            <a:solidFill>
              <a:schemeClr val="bg1"/>
            </a:solidFill>
          </a:ln>
        </p:spPr>
        <p:txBody>
          <a:bodyPr wrap="square" rtlCol="0">
            <a:spAutoFit/>
          </a:bodyPr>
          <a:lstStyle/>
          <a:p>
            <a:endParaRPr lang="en-US" sz="1400" b="1" dirty="0">
              <a:solidFill>
                <a:schemeClr val="bg1"/>
              </a:solidFill>
            </a:endParaRPr>
          </a:p>
          <a:p>
            <a:endParaRPr lang="en-US" sz="1400" b="1" dirty="0">
              <a:solidFill>
                <a:schemeClr val="bg1"/>
              </a:solidFill>
            </a:endParaRPr>
          </a:p>
          <a:p>
            <a:r>
              <a:rPr lang="en-IN" sz="6600" b="1" dirty="0">
                <a:solidFill>
                  <a:schemeClr val="bg1"/>
                </a:solidFill>
                <a:latin typeface="Franklin Gothic Demi Cond" panose="020B0706030402020204" pitchFamily="34" charset="0"/>
              </a:rPr>
              <a:t>ARE YOU WORTHY ....?</a:t>
            </a:r>
          </a:p>
          <a:p>
            <a:endParaRPr lang="en-IN" sz="1050" i="1" dirty="0">
              <a:solidFill>
                <a:srgbClr val="E34A6F"/>
              </a:solidFill>
            </a:endParaRPr>
          </a:p>
        </p:txBody>
      </p:sp>
    </p:spTree>
    <p:extLst>
      <p:ext uri="{BB962C8B-B14F-4D97-AF65-F5344CB8AC3E}">
        <p14:creationId xmlns:p14="http://schemas.microsoft.com/office/powerpoint/2010/main" val="2799958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4157</TotalTime>
  <Words>1195</Words>
  <Application>Microsoft Office PowerPoint</Application>
  <PresentationFormat>Widescreen</PresentationFormat>
  <Paragraphs>216</Paragraphs>
  <Slides>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vt:i4>
      </vt:variant>
    </vt:vector>
  </HeadingPairs>
  <TitlesOfParts>
    <vt:vector size="22" baseType="lpstr">
      <vt:lpstr>굴림</vt:lpstr>
      <vt:lpstr>Arial</vt:lpstr>
      <vt:lpstr>Calibri</vt:lpstr>
      <vt:lpstr>Calibri Light</vt:lpstr>
      <vt:lpstr>Courier New</vt:lpstr>
      <vt:lpstr>Franklin Gothic Demi Cond</vt:lpstr>
      <vt:lpstr>Helvetica</vt:lpstr>
      <vt:lpstr>Söhne</vt:lpstr>
      <vt:lpstr>Symbol</vt:lpstr>
      <vt:lpstr>system-ui</vt:lpstr>
      <vt:lpstr>var(--jp-content-font-family)</vt:lpstr>
      <vt:lpstr>Wingdings</vt:lpstr>
      <vt:lpstr>zeitung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Vasudev R</dc:creator>
  <cp:lastModifiedBy>Vasudev R</cp:lastModifiedBy>
  <cp:revision>30</cp:revision>
  <dcterms:created xsi:type="dcterms:W3CDTF">2024-01-26T20:43:42Z</dcterms:created>
  <dcterms:modified xsi:type="dcterms:W3CDTF">2024-02-26T22:22:08Z</dcterms:modified>
</cp:coreProperties>
</file>