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1" r:id="rId3"/>
    <p:sldId id="264" r:id="rId4"/>
    <p:sldId id="282" r:id="rId5"/>
    <p:sldId id="259" r:id="rId6"/>
    <p:sldId id="260" r:id="rId7"/>
    <p:sldId id="263" r:id="rId8"/>
    <p:sldId id="261" r:id="rId9"/>
    <p:sldId id="262" r:id="rId10"/>
    <p:sldId id="267" r:id="rId11"/>
    <p:sldId id="265" r:id="rId12"/>
    <p:sldId id="268" r:id="rId13"/>
    <p:sldId id="270" r:id="rId14"/>
    <p:sldId id="269" r:id="rId15"/>
    <p:sldId id="271" r:id="rId16"/>
    <p:sldId id="273" r:id="rId17"/>
    <p:sldId id="272" r:id="rId18"/>
    <p:sldId id="274" r:id="rId19"/>
    <p:sldId id="275" r:id="rId20"/>
    <p:sldId id="277" r:id="rId21"/>
    <p:sldId id="280" r:id="rId22"/>
    <p:sldId id="278" r:id="rId23"/>
    <p:sldId id="283" r:id="rId24"/>
    <p:sldId id="284" r:id="rId25"/>
    <p:sldId id="286" r:id="rId26"/>
    <p:sldId id="285" r:id="rId27"/>
    <p:sldId id="279"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7011D2-0497-475F-8EF9-89F74BC141C0}">
          <p14:sldIdLst>
            <p14:sldId id="257"/>
            <p14:sldId id="281"/>
            <p14:sldId id="264"/>
            <p14:sldId id="282"/>
            <p14:sldId id="259"/>
            <p14:sldId id="260"/>
            <p14:sldId id="263"/>
            <p14:sldId id="261"/>
            <p14:sldId id="262"/>
            <p14:sldId id="267"/>
            <p14:sldId id="265"/>
            <p14:sldId id="268"/>
            <p14:sldId id="270"/>
            <p14:sldId id="269"/>
            <p14:sldId id="271"/>
            <p14:sldId id="273"/>
            <p14:sldId id="272"/>
            <p14:sldId id="274"/>
            <p14:sldId id="275"/>
            <p14:sldId id="277"/>
            <p14:sldId id="280"/>
            <p14:sldId id="278"/>
            <p14:sldId id="283"/>
            <p14:sldId id="284"/>
            <p14:sldId id="286"/>
            <p14:sldId id="285"/>
            <p14:sldId id="279"/>
            <p14:sldId id="287"/>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CEC5-9507-ECDB-24D6-3660F097F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8F8A9D-43CC-215A-B265-CE6C2AC48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4F12CB-6CBE-42E1-6455-1BF90A0E552D}"/>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5" name="Footer Placeholder 4">
            <a:extLst>
              <a:ext uri="{FF2B5EF4-FFF2-40B4-BE49-F238E27FC236}">
                <a16:creationId xmlns:a16="http://schemas.microsoft.com/office/drawing/2014/main" id="{F6AA3BF2-C1C8-289A-4593-7881260C3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A2F915-459D-74FD-0410-05F19215B3CE}"/>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220400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B0F1-B74A-4AB5-896C-8F9FEF1351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7FBAE2-6437-1CFB-2B47-82EBF9BC7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C6637D-B6A4-2C29-2B25-21758E24234F}"/>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5" name="Footer Placeholder 4">
            <a:extLst>
              <a:ext uri="{FF2B5EF4-FFF2-40B4-BE49-F238E27FC236}">
                <a16:creationId xmlns:a16="http://schemas.microsoft.com/office/drawing/2014/main" id="{2DB85CB3-9A4C-5C9C-A184-D3BD3BBB4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A7287-DA7D-067E-7B76-0E3FE2EF69FD}"/>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121992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48CFAF-1585-BB4E-D776-6E72604DD4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2940C7-99CE-F00F-6658-070A5BDD11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377AA-2FAB-2105-F46E-590FA56B5ACE}"/>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5" name="Footer Placeholder 4">
            <a:extLst>
              <a:ext uri="{FF2B5EF4-FFF2-40B4-BE49-F238E27FC236}">
                <a16:creationId xmlns:a16="http://schemas.microsoft.com/office/drawing/2014/main" id="{68655678-5DBE-C50C-FFA1-C65F61FDF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19644-A825-DCFF-2F37-A952C57C762D}"/>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344203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E171-84C3-2C12-9764-081F641C0A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073E63-8289-F0CA-C81D-6739D7372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C0759-9357-E00E-E497-02DBA650CDED}"/>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5" name="Footer Placeholder 4">
            <a:extLst>
              <a:ext uri="{FF2B5EF4-FFF2-40B4-BE49-F238E27FC236}">
                <a16:creationId xmlns:a16="http://schemas.microsoft.com/office/drawing/2014/main" id="{96437CED-6B69-F6A3-ED31-D32E897A5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D62673-0EF1-012F-6BCC-B86BBAF5DC0A}"/>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8396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AB15-470E-0DA3-4D1A-0EDF4E2B5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921C33-8021-7E00-4572-68B54ACDA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3A005A-F175-0D22-A66B-72FF4BBB7440}"/>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5" name="Footer Placeholder 4">
            <a:extLst>
              <a:ext uri="{FF2B5EF4-FFF2-40B4-BE49-F238E27FC236}">
                <a16:creationId xmlns:a16="http://schemas.microsoft.com/office/drawing/2014/main" id="{06512BC5-CB63-9A1C-997D-BF6208EDA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DE171-3050-FAF5-33B7-7AB323B3F2A6}"/>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243014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67D6-D0B2-C4C9-A72C-F025EFB304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CE328-8A93-74EA-5BC4-546E1E881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AE01F6-9A12-0FBD-32D5-68CFB5F382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378534-7F0C-A43E-8FA3-F497DA463030}"/>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6" name="Footer Placeholder 5">
            <a:extLst>
              <a:ext uri="{FF2B5EF4-FFF2-40B4-BE49-F238E27FC236}">
                <a16:creationId xmlns:a16="http://schemas.microsoft.com/office/drawing/2014/main" id="{EA77DEED-5825-0CC8-EB0F-A66DF3B142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8FA63D-7044-8A62-9C86-14551ECF4CC5}"/>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149187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2D2D-C1FA-8D30-401D-1983610465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6831A7-6ECF-B118-59D7-B31548BE9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CD5DA-5F74-F03C-379C-B8EC43CB2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8C2B5A-DC27-7913-8B5B-57C44F822F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63454-5ED1-8CFB-7194-8FDF594A4A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36B921-99D6-307D-4779-2493910644A4}"/>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8" name="Footer Placeholder 7">
            <a:extLst>
              <a:ext uri="{FF2B5EF4-FFF2-40B4-BE49-F238E27FC236}">
                <a16:creationId xmlns:a16="http://schemas.microsoft.com/office/drawing/2014/main" id="{064CF5B4-D19B-EB35-AA71-9703831675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A13337-72CA-8038-842B-ED7CF3905D1F}"/>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206127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66BA-BA1C-7D7D-1DB1-A6D42F42C7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680D62-3D32-6FC9-9FDD-4FC1901C9CAD}"/>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4" name="Footer Placeholder 3">
            <a:extLst>
              <a:ext uri="{FF2B5EF4-FFF2-40B4-BE49-F238E27FC236}">
                <a16:creationId xmlns:a16="http://schemas.microsoft.com/office/drawing/2014/main" id="{550958D7-E670-989D-1D4B-3627C6A926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CB7E95-8D80-7983-3D20-6637A6EF4916}"/>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355886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72AE37-3C7B-D222-D689-7BEBCF800972}"/>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3" name="Footer Placeholder 2">
            <a:extLst>
              <a:ext uri="{FF2B5EF4-FFF2-40B4-BE49-F238E27FC236}">
                <a16:creationId xmlns:a16="http://schemas.microsoft.com/office/drawing/2014/main" id="{A6BB9293-3DDF-1D74-FDB4-9F3600981F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01357C-9925-AA19-E2D7-5C1AF2235F0E}"/>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310691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B588-14E6-3A2A-3A4D-54B201D33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B3A95B-26C2-45B4-B0BF-F843FF7DE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9838E2-8FA5-4C5D-8126-9D6796AB5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7674B-F8CA-B64B-00EB-4A2F13D6D798}"/>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6" name="Footer Placeholder 5">
            <a:extLst>
              <a:ext uri="{FF2B5EF4-FFF2-40B4-BE49-F238E27FC236}">
                <a16:creationId xmlns:a16="http://schemas.microsoft.com/office/drawing/2014/main" id="{A6696DD1-B49A-F98A-FDF9-880B10CA83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E852BB-67CF-79BD-1A2B-5B3AFCBDE74F}"/>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405541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DAD8-9EB5-FA5E-6F32-0923E41DD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A8DF68-1E44-150E-587F-796492AFD1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830AFC-1591-9856-E949-57081DE36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0AAC6-0E56-43B3-0E52-D9DFD04CA43B}"/>
              </a:ext>
            </a:extLst>
          </p:cNvPr>
          <p:cNvSpPr>
            <a:spLocks noGrp="1"/>
          </p:cNvSpPr>
          <p:nvPr>
            <p:ph type="dt" sz="half" idx="10"/>
          </p:nvPr>
        </p:nvSpPr>
        <p:spPr/>
        <p:txBody>
          <a:bodyPr/>
          <a:lstStyle/>
          <a:p>
            <a:fld id="{F92966B8-F9BA-4DE8-A4D2-406E7BB3606F}" type="datetimeFigureOut">
              <a:rPr lang="en-IN" smtClean="0"/>
              <a:t>19-10-2024</a:t>
            </a:fld>
            <a:endParaRPr lang="en-IN"/>
          </a:p>
        </p:txBody>
      </p:sp>
      <p:sp>
        <p:nvSpPr>
          <p:cNvPr id="6" name="Footer Placeholder 5">
            <a:extLst>
              <a:ext uri="{FF2B5EF4-FFF2-40B4-BE49-F238E27FC236}">
                <a16:creationId xmlns:a16="http://schemas.microsoft.com/office/drawing/2014/main" id="{1304CF35-AFCC-69E7-59D4-EEECED62B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ADEDA9-7856-39E8-4D73-56B5CE434744}"/>
              </a:ext>
            </a:extLst>
          </p:cNvPr>
          <p:cNvSpPr>
            <a:spLocks noGrp="1"/>
          </p:cNvSpPr>
          <p:nvPr>
            <p:ph type="sldNum" sz="quarter" idx="12"/>
          </p:nvPr>
        </p:nvSpPr>
        <p:spPr/>
        <p:txBody>
          <a:bodyPr/>
          <a:lstStyle/>
          <a:p>
            <a:fld id="{0E99DBB1-765C-4165-8248-45E5A85F69C6}" type="slidenum">
              <a:rPr lang="en-IN" smtClean="0"/>
              <a:t>‹#›</a:t>
            </a:fld>
            <a:endParaRPr lang="en-IN"/>
          </a:p>
        </p:txBody>
      </p:sp>
    </p:spTree>
    <p:extLst>
      <p:ext uri="{BB962C8B-B14F-4D97-AF65-F5344CB8AC3E}">
        <p14:creationId xmlns:p14="http://schemas.microsoft.com/office/powerpoint/2010/main" val="95695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29D8A-6615-6922-E6C8-E3F3AFD8F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3C7F95-B066-AB3F-A709-E5AB0829E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382E2-0D2C-926C-2A9A-15A3A9975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966B8-F9BA-4DE8-A4D2-406E7BB3606F}" type="datetimeFigureOut">
              <a:rPr lang="en-IN" smtClean="0"/>
              <a:t>19-10-2024</a:t>
            </a:fld>
            <a:endParaRPr lang="en-IN"/>
          </a:p>
        </p:txBody>
      </p:sp>
      <p:sp>
        <p:nvSpPr>
          <p:cNvPr id="5" name="Footer Placeholder 4">
            <a:extLst>
              <a:ext uri="{FF2B5EF4-FFF2-40B4-BE49-F238E27FC236}">
                <a16:creationId xmlns:a16="http://schemas.microsoft.com/office/drawing/2014/main" id="{9C1AB520-51D7-F501-AEC1-38288DF53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CD5BC1-C10C-F6E2-5FEA-CAF587C9E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DBB1-765C-4165-8248-45E5A85F69C6}" type="slidenum">
              <a:rPr lang="en-IN" smtClean="0"/>
              <a:t>‹#›</a:t>
            </a:fld>
            <a:endParaRPr lang="en-IN"/>
          </a:p>
        </p:txBody>
      </p:sp>
    </p:spTree>
    <p:extLst>
      <p:ext uri="{BB962C8B-B14F-4D97-AF65-F5344CB8AC3E}">
        <p14:creationId xmlns:p14="http://schemas.microsoft.com/office/powerpoint/2010/main" val="432896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Feathersoft | LinkedIn">
            <a:extLst>
              <a:ext uri="{FF2B5EF4-FFF2-40B4-BE49-F238E27FC236}">
                <a16:creationId xmlns:a16="http://schemas.microsoft.com/office/drawing/2014/main" id="{5DFBB6CA-FD6F-2807-FFC7-011BB2D657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33" b="33721"/>
          <a:stretch/>
        </p:blipFill>
        <p:spPr bwMode="auto">
          <a:xfrm>
            <a:off x="25759" y="3464350"/>
            <a:ext cx="3300916" cy="3393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82F8235-F7FA-1A9B-40AC-8BA28F6206E0}"/>
              </a:ext>
            </a:extLst>
          </p:cNvPr>
          <p:cNvSpPr/>
          <p:nvPr/>
        </p:nvSpPr>
        <p:spPr>
          <a:xfrm>
            <a:off x="0" y="0"/>
            <a:ext cx="7845552" cy="6858000"/>
          </a:xfrm>
          <a:prstGeom prst="rect">
            <a:avLst/>
          </a:prstGeom>
          <a:solidFill>
            <a:srgbClr val="002060">
              <a:alpha val="9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dirty="0">
              <a:solidFill>
                <a:schemeClr val="bg1"/>
              </a:solidFill>
              <a:cs typeface="Times New Roman" panose="02020603050405020304" pitchFamily="18" charset="0"/>
            </a:endParaRPr>
          </a:p>
        </p:txBody>
      </p:sp>
      <p:sp>
        <p:nvSpPr>
          <p:cNvPr id="14" name="Rectangle 13">
            <a:extLst>
              <a:ext uri="{FF2B5EF4-FFF2-40B4-BE49-F238E27FC236}">
                <a16:creationId xmlns:a16="http://schemas.microsoft.com/office/drawing/2014/main" id="{04C9C0CB-4810-82B5-FA18-693D86549490}"/>
              </a:ext>
            </a:extLst>
          </p:cNvPr>
          <p:cNvSpPr/>
          <p:nvPr/>
        </p:nvSpPr>
        <p:spPr>
          <a:xfrm>
            <a:off x="175741" y="4365136"/>
            <a:ext cx="6409944" cy="93109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580959B4-D1C9-6A56-31AD-AE68AF7DC023}"/>
              </a:ext>
            </a:extLst>
          </p:cNvPr>
          <p:cNvSpPr txBox="1"/>
          <p:nvPr/>
        </p:nvSpPr>
        <p:spPr>
          <a:xfrm>
            <a:off x="207737" y="4430408"/>
            <a:ext cx="5684520" cy="1015663"/>
          </a:xfrm>
          <a:prstGeom prst="rect">
            <a:avLst/>
          </a:prstGeom>
          <a:noFill/>
        </p:spPr>
        <p:txBody>
          <a:bodyPr wrap="square" rtlCol="0">
            <a:spAutoFit/>
          </a:bodyPr>
          <a:lstStyle/>
          <a:p>
            <a:r>
              <a:rPr lang="en-IN" sz="1200" dirty="0">
                <a:solidFill>
                  <a:schemeClr val="bg1"/>
                </a:solidFill>
              </a:rPr>
              <a:t>Vasudev R</a:t>
            </a:r>
          </a:p>
          <a:p>
            <a:r>
              <a:rPr lang="en-IN" sz="1200" dirty="0">
                <a:solidFill>
                  <a:schemeClr val="bg1"/>
                </a:solidFill>
                <a:cs typeface="Times New Roman" panose="02020603050405020304" pitchFamily="18" charset="0"/>
              </a:rPr>
              <a:t>Empid - 10073</a:t>
            </a:r>
          </a:p>
          <a:p>
            <a:r>
              <a:rPr lang="en-IN" sz="1200" dirty="0">
                <a:solidFill>
                  <a:schemeClr val="bg1"/>
                </a:solidFill>
                <a:cs typeface="Times New Roman" panose="02020603050405020304" pitchFamily="18" charset="0"/>
              </a:rPr>
              <a:t>Software developer trainee in machine learning </a:t>
            </a:r>
          </a:p>
          <a:p>
            <a:r>
              <a:rPr lang="en-IN" sz="1200" dirty="0">
                <a:solidFill>
                  <a:schemeClr val="bg1"/>
                </a:solidFill>
                <a:cs typeface="Times New Roman" panose="02020603050405020304" pitchFamily="18" charset="0"/>
              </a:rPr>
              <a:t>Machine learning department</a:t>
            </a:r>
          </a:p>
          <a:p>
            <a:endParaRPr lang="en-IN" sz="1200" dirty="0">
              <a:solidFill>
                <a:schemeClr val="bg1"/>
              </a:solidFill>
              <a:cs typeface="Times New Roman" panose="02020603050405020304" pitchFamily="18" charset="0"/>
            </a:endParaRPr>
          </a:p>
        </p:txBody>
      </p:sp>
      <p:sp>
        <p:nvSpPr>
          <p:cNvPr id="12" name="TextBox 11">
            <a:extLst>
              <a:ext uri="{FF2B5EF4-FFF2-40B4-BE49-F238E27FC236}">
                <a16:creationId xmlns:a16="http://schemas.microsoft.com/office/drawing/2014/main" id="{F560D6F2-11D1-40A6-AF5B-65923E3B6711}"/>
              </a:ext>
            </a:extLst>
          </p:cNvPr>
          <p:cNvSpPr txBox="1"/>
          <p:nvPr/>
        </p:nvSpPr>
        <p:spPr>
          <a:xfrm>
            <a:off x="207737" y="2067639"/>
            <a:ext cx="6098482" cy="830997"/>
          </a:xfrm>
          <a:prstGeom prst="rect">
            <a:avLst/>
          </a:prstGeom>
          <a:noFill/>
        </p:spPr>
        <p:txBody>
          <a:bodyPr wrap="square" rtlCol="0">
            <a:spAutoFit/>
          </a:bodyPr>
          <a:lstStyle/>
          <a:p>
            <a:r>
              <a:rPr lang="en-IN" sz="2400" b="1" dirty="0">
                <a:solidFill>
                  <a:schemeClr val="bg1"/>
                </a:solidFill>
                <a:cs typeface="Times New Roman" panose="02020603050405020304" pitchFamily="18" charset="0"/>
              </a:rPr>
              <a:t>Gene2vec : distributed representation of genes based on co-expression</a:t>
            </a:r>
          </a:p>
        </p:txBody>
      </p:sp>
      <p:pic>
        <p:nvPicPr>
          <p:cNvPr id="1026" name="Picture 2" descr="Feathersoft Info Solutions Private Limited">
            <a:extLst>
              <a:ext uri="{FF2B5EF4-FFF2-40B4-BE49-F238E27FC236}">
                <a16:creationId xmlns:a16="http://schemas.microsoft.com/office/drawing/2014/main" id="{D7837A4C-EDBF-F6F6-787D-955EF15A5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3064" y="2496501"/>
            <a:ext cx="3264218" cy="1373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bout Us | Feathersoft">
            <a:extLst>
              <a:ext uri="{FF2B5EF4-FFF2-40B4-BE49-F238E27FC236}">
                <a16:creationId xmlns:a16="http://schemas.microsoft.com/office/drawing/2014/main" id="{E1345DF1-87E2-ED8E-DC48-DAB0747CD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5233" y="0"/>
            <a:ext cx="1054290" cy="17973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D23F20-D77A-9E08-A13E-00F660112716}"/>
              </a:ext>
            </a:extLst>
          </p:cNvPr>
          <p:cNvSpPr txBox="1"/>
          <p:nvPr/>
        </p:nvSpPr>
        <p:spPr>
          <a:xfrm rot="16200000">
            <a:off x="-474598" y="5969393"/>
            <a:ext cx="1300679" cy="215444"/>
          </a:xfrm>
          <a:prstGeom prst="rect">
            <a:avLst/>
          </a:prstGeom>
          <a:noFill/>
        </p:spPr>
        <p:txBody>
          <a:bodyPr wrap="square" rtlCol="0">
            <a:spAutoFit/>
          </a:bodyPr>
          <a:lstStyle/>
          <a:p>
            <a:r>
              <a:rPr lang="en-IN" sz="800" dirty="0">
                <a:solidFill>
                  <a:schemeClr val="bg1"/>
                </a:solidFill>
                <a:cs typeface="Times New Roman" panose="02020603050405020304" pitchFamily="18" charset="0"/>
              </a:rPr>
              <a:t>feathersoft.com</a:t>
            </a:r>
          </a:p>
        </p:txBody>
      </p:sp>
      <p:pic>
        <p:nvPicPr>
          <p:cNvPr id="9" name="Picture 2" descr="Feathersoft | LinkedIn">
            <a:extLst>
              <a:ext uri="{FF2B5EF4-FFF2-40B4-BE49-F238E27FC236}">
                <a16:creationId xmlns:a16="http://schemas.microsoft.com/office/drawing/2014/main" id="{75609DC6-D53E-8C36-7E3C-8973D73E8DB0}"/>
              </a:ext>
            </a:extLst>
          </p:cNvPr>
          <p:cNvPicPr>
            <a:picLocks noChangeAspect="1" noChangeArrowheads="1"/>
          </p:cNvPicPr>
          <p:nvPr/>
        </p:nvPicPr>
        <p:blipFill rotWithShape="1">
          <a:blip r:embed="rId2">
            <a:duotone>
              <a:schemeClr val="bg2">
                <a:shade val="45000"/>
                <a:satMod val="135000"/>
              </a:schemeClr>
              <a:prstClr val="white"/>
            </a:duotone>
            <a:alphaModFix amt="12000"/>
            <a:extLst>
              <a:ext uri="{28A0092B-C50C-407E-A947-70E740481C1C}">
                <a14:useLocalDpi xmlns:a14="http://schemas.microsoft.com/office/drawing/2010/main" val="0"/>
              </a:ext>
            </a:extLst>
          </a:blip>
          <a:srcRect l="-2936" r="35105" b="13306"/>
          <a:stretch/>
        </p:blipFill>
        <p:spPr bwMode="auto">
          <a:xfrm>
            <a:off x="8267306" y="2495893"/>
            <a:ext cx="3924694" cy="470462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69F0240-5941-8520-4F01-72AB323C0F20}"/>
              </a:ext>
            </a:extLst>
          </p:cNvPr>
          <p:cNvSpPr/>
          <p:nvPr/>
        </p:nvSpPr>
        <p:spPr>
          <a:xfrm>
            <a:off x="175741" y="1386394"/>
            <a:ext cx="6588244" cy="159234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9446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7D5D4A-DE7D-6B0E-8301-B5B346E59B3B}"/>
              </a:ext>
            </a:extLst>
          </p:cNvPr>
          <p:cNvSpPr/>
          <p:nvPr/>
        </p:nvSpPr>
        <p:spPr>
          <a:xfrm>
            <a:off x="923670" y="1643846"/>
            <a:ext cx="182754" cy="2845858"/>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ítulo 2">
            <a:extLst>
              <a:ext uri="{FF2B5EF4-FFF2-40B4-BE49-F238E27FC236}">
                <a16:creationId xmlns:a16="http://schemas.microsoft.com/office/drawing/2014/main" id="{E0F30B0C-CD7E-F68D-9467-DFEEE578FDEC}"/>
              </a:ext>
            </a:extLst>
          </p:cNvPr>
          <p:cNvSpPr txBox="1">
            <a:spLocks/>
          </p:cNvSpPr>
          <p:nvPr/>
        </p:nvSpPr>
        <p:spPr>
          <a:xfrm>
            <a:off x="1340146" y="2943225"/>
            <a:ext cx="9511708" cy="4857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latin typeface="Verdana" panose="020B0604030504040204" pitchFamily="34" charset="0"/>
                <a:ea typeface="Verdana" panose="020B0604030504040204" pitchFamily="34" charset="0"/>
              </a:rPr>
              <a:t>Deep Learning algorithms working</a:t>
            </a:r>
          </a:p>
        </p:txBody>
      </p:sp>
      <p:pic>
        <p:nvPicPr>
          <p:cNvPr id="6" name="Picture 2" descr="Feathersoft | LinkedIn">
            <a:extLst>
              <a:ext uri="{FF2B5EF4-FFF2-40B4-BE49-F238E27FC236}">
                <a16:creationId xmlns:a16="http://schemas.microsoft.com/office/drawing/2014/main" id="{1486E625-EAEC-0CE3-4659-4BCC6B8E77EF}"/>
              </a:ext>
            </a:extLst>
          </p:cNvPr>
          <p:cNvPicPr>
            <a:picLocks noChangeAspect="1" noChangeArrowheads="1"/>
          </p:cNvPicPr>
          <p:nvPr/>
        </p:nvPicPr>
        <p:blipFill rotWithShape="1">
          <a:blip r:embed="rId2">
            <a:duotone>
              <a:schemeClr val="bg2">
                <a:shade val="45000"/>
                <a:satMod val="135000"/>
              </a:schemeClr>
              <a:prstClr val="white"/>
            </a:duotone>
            <a:alphaModFix amt="12000"/>
            <a:extLst>
              <a:ext uri="{28A0092B-C50C-407E-A947-70E740481C1C}">
                <a14:useLocalDpi xmlns:a14="http://schemas.microsoft.com/office/drawing/2010/main" val="0"/>
              </a:ext>
            </a:extLst>
          </a:blip>
          <a:srcRect l="-2936" r="35105" b="13306"/>
          <a:stretch/>
        </p:blipFill>
        <p:spPr bwMode="auto">
          <a:xfrm>
            <a:off x="8267306" y="2495893"/>
            <a:ext cx="3924694" cy="470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59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E217BD-AF5D-AC35-1753-672EA8308C16}"/>
              </a:ext>
            </a:extLst>
          </p:cNvPr>
          <p:cNvSpPr/>
          <p:nvPr/>
        </p:nvSpPr>
        <p:spPr>
          <a:xfrm>
            <a:off x="740664" y="1056131"/>
            <a:ext cx="2185416" cy="70408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Set of inputs</a:t>
            </a:r>
          </a:p>
        </p:txBody>
      </p:sp>
      <p:sp>
        <p:nvSpPr>
          <p:cNvPr id="5" name="Rectangle 4">
            <a:extLst>
              <a:ext uri="{FF2B5EF4-FFF2-40B4-BE49-F238E27FC236}">
                <a16:creationId xmlns:a16="http://schemas.microsoft.com/office/drawing/2014/main" id="{92879D6C-9C91-9EB6-B73C-F879CB38C63C}"/>
              </a:ext>
            </a:extLst>
          </p:cNvPr>
          <p:cNvSpPr/>
          <p:nvPr/>
        </p:nvSpPr>
        <p:spPr>
          <a:xfrm>
            <a:off x="5803392" y="1056131"/>
            <a:ext cx="2350008" cy="82296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Corresponding output</a:t>
            </a:r>
          </a:p>
          <a:p>
            <a:pPr algn="ctr"/>
            <a:r>
              <a:rPr lang="en-IN" dirty="0">
                <a:solidFill>
                  <a:schemeClr val="tx1"/>
                </a:solidFill>
              </a:rPr>
              <a:t>For each input</a:t>
            </a:r>
          </a:p>
        </p:txBody>
      </p:sp>
      <p:sp>
        <p:nvSpPr>
          <p:cNvPr id="6" name="Rectangle 5">
            <a:extLst>
              <a:ext uri="{FF2B5EF4-FFF2-40B4-BE49-F238E27FC236}">
                <a16:creationId xmlns:a16="http://schemas.microsoft.com/office/drawing/2014/main" id="{66FDAE23-A996-D8A9-0B6B-DBEDA6B360B4}"/>
              </a:ext>
            </a:extLst>
          </p:cNvPr>
          <p:cNvSpPr/>
          <p:nvPr/>
        </p:nvSpPr>
        <p:spPr>
          <a:xfrm>
            <a:off x="3160776" y="2839212"/>
            <a:ext cx="3227832"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Capture the mathematical relationship between them f(x)</a:t>
            </a:r>
          </a:p>
          <a:p>
            <a:pPr algn="ctr"/>
            <a:r>
              <a:rPr lang="en-IN" dirty="0">
                <a:solidFill>
                  <a:schemeClr val="tx1"/>
                </a:solidFill>
              </a:rPr>
              <a:t>that reduces the error</a:t>
            </a:r>
          </a:p>
        </p:txBody>
      </p:sp>
      <p:cxnSp>
        <p:nvCxnSpPr>
          <p:cNvPr id="7" name="Connector: Elbow 6">
            <a:extLst>
              <a:ext uri="{FF2B5EF4-FFF2-40B4-BE49-F238E27FC236}">
                <a16:creationId xmlns:a16="http://schemas.microsoft.com/office/drawing/2014/main" id="{A399C6F2-7FA4-E770-A79F-2B6B6B06AF78}"/>
              </a:ext>
            </a:extLst>
          </p:cNvPr>
          <p:cNvCxnSpPr>
            <a:cxnSpLocks/>
            <a:stCxn id="4" idx="2"/>
            <a:endCxn id="6" idx="0"/>
          </p:cNvCxnSpPr>
          <p:nvPr/>
        </p:nvCxnSpPr>
        <p:spPr>
          <a:xfrm rot="16200000" flipH="1">
            <a:off x="2764536" y="829055"/>
            <a:ext cx="1078993" cy="29413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71922C0B-73C6-AB6A-0046-41F9B2CFD38D}"/>
              </a:ext>
            </a:extLst>
          </p:cNvPr>
          <p:cNvCxnSpPr>
            <a:cxnSpLocks/>
            <a:stCxn id="5" idx="2"/>
            <a:endCxn id="6" idx="0"/>
          </p:cNvCxnSpPr>
          <p:nvPr/>
        </p:nvCxnSpPr>
        <p:spPr>
          <a:xfrm rot="5400000">
            <a:off x="5396484" y="1257299"/>
            <a:ext cx="960121" cy="2203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A02A7E1-7A40-328B-AFBE-3D1192CA2333}"/>
              </a:ext>
            </a:extLst>
          </p:cNvPr>
          <p:cNvSpPr/>
          <p:nvPr/>
        </p:nvSpPr>
        <p:spPr>
          <a:xfrm>
            <a:off x="326136" y="5097782"/>
            <a:ext cx="1990344"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unseen inputs </a:t>
            </a:r>
          </a:p>
        </p:txBody>
      </p:sp>
      <p:sp>
        <p:nvSpPr>
          <p:cNvPr id="11" name="Rectangle 10">
            <a:extLst>
              <a:ext uri="{FF2B5EF4-FFF2-40B4-BE49-F238E27FC236}">
                <a16:creationId xmlns:a16="http://schemas.microsoft.com/office/drawing/2014/main" id="{B014D630-7234-F40B-3F3F-B55487B165D5}"/>
              </a:ext>
            </a:extLst>
          </p:cNvPr>
          <p:cNvSpPr/>
          <p:nvPr/>
        </p:nvSpPr>
        <p:spPr>
          <a:xfrm>
            <a:off x="3160776" y="5097782"/>
            <a:ext cx="3227832"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f(x)</a:t>
            </a:r>
          </a:p>
        </p:txBody>
      </p:sp>
      <p:sp>
        <p:nvSpPr>
          <p:cNvPr id="12" name="Rectangle 11">
            <a:extLst>
              <a:ext uri="{FF2B5EF4-FFF2-40B4-BE49-F238E27FC236}">
                <a16:creationId xmlns:a16="http://schemas.microsoft.com/office/drawing/2014/main" id="{B9E8D243-6B7E-4610-1AF3-773B22D89732}"/>
              </a:ext>
            </a:extLst>
          </p:cNvPr>
          <p:cNvSpPr/>
          <p:nvPr/>
        </p:nvSpPr>
        <p:spPr>
          <a:xfrm>
            <a:off x="7866888" y="5097782"/>
            <a:ext cx="1990344"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corresponding output</a:t>
            </a:r>
          </a:p>
        </p:txBody>
      </p:sp>
      <p:cxnSp>
        <p:nvCxnSpPr>
          <p:cNvPr id="13" name="Straight Arrow Connector 12">
            <a:extLst>
              <a:ext uri="{FF2B5EF4-FFF2-40B4-BE49-F238E27FC236}">
                <a16:creationId xmlns:a16="http://schemas.microsoft.com/office/drawing/2014/main" id="{9A5EC23E-E990-FB1B-9DBC-4E0C7D9045EE}"/>
              </a:ext>
            </a:extLst>
          </p:cNvPr>
          <p:cNvCxnSpPr>
            <a:stCxn id="10" idx="3"/>
            <a:endCxn id="11" idx="1"/>
          </p:cNvCxnSpPr>
          <p:nvPr/>
        </p:nvCxnSpPr>
        <p:spPr>
          <a:xfrm>
            <a:off x="2316480" y="5687570"/>
            <a:ext cx="844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C4CCFEB-7E7A-9FD3-DD4B-2A2C9314149E}"/>
              </a:ext>
            </a:extLst>
          </p:cNvPr>
          <p:cNvCxnSpPr>
            <a:stCxn id="11" idx="3"/>
            <a:endCxn id="12" idx="1"/>
          </p:cNvCxnSpPr>
          <p:nvPr/>
        </p:nvCxnSpPr>
        <p:spPr>
          <a:xfrm>
            <a:off x="6388608" y="5687570"/>
            <a:ext cx="1478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EABF2C-04CE-3660-B27D-A2E25312CAC2}"/>
              </a:ext>
            </a:extLst>
          </p:cNvPr>
          <p:cNvCxnSpPr>
            <a:cxnSpLocks/>
            <a:stCxn id="6" idx="2"/>
            <a:endCxn id="11" idx="0"/>
          </p:cNvCxnSpPr>
          <p:nvPr/>
        </p:nvCxnSpPr>
        <p:spPr>
          <a:xfrm>
            <a:off x="4774692" y="4018788"/>
            <a:ext cx="0" cy="1078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CD70400-60F5-17D2-0CDD-D580B3E08F1E}"/>
              </a:ext>
            </a:extLst>
          </p:cNvPr>
          <p:cNvSpPr/>
          <p:nvPr/>
        </p:nvSpPr>
        <p:spPr>
          <a:xfrm>
            <a:off x="3160776" y="2839212"/>
            <a:ext cx="3227832" cy="11795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Artificial Neural Network</a:t>
            </a:r>
          </a:p>
        </p:txBody>
      </p:sp>
      <p:sp>
        <p:nvSpPr>
          <p:cNvPr id="20" name="Rectangle 19">
            <a:extLst>
              <a:ext uri="{FF2B5EF4-FFF2-40B4-BE49-F238E27FC236}">
                <a16:creationId xmlns:a16="http://schemas.microsoft.com/office/drawing/2014/main" id="{5FB1620E-C2A7-364A-2A89-C8C44A9255E7}"/>
              </a:ext>
            </a:extLst>
          </p:cNvPr>
          <p:cNvSpPr/>
          <p:nvPr/>
        </p:nvSpPr>
        <p:spPr>
          <a:xfrm>
            <a:off x="3160776" y="5097782"/>
            <a:ext cx="3227832" cy="11795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Artificial Neural Network</a:t>
            </a:r>
          </a:p>
        </p:txBody>
      </p:sp>
    </p:spTree>
    <p:extLst>
      <p:ext uri="{BB962C8B-B14F-4D97-AF65-F5344CB8AC3E}">
        <p14:creationId xmlns:p14="http://schemas.microsoft.com/office/powerpoint/2010/main" val="337611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F1D862-984A-E837-D46D-44845D49055A}"/>
              </a:ext>
            </a:extLst>
          </p:cNvPr>
          <p:cNvSpPr txBox="1"/>
          <p:nvPr/>
        </p:nvSpPr>
        <p:spPr>
          <a:xfrm>
            <a:off x="230632" y="303538"/>
            <a:ext cx="6929120" cy="2492990"/>
          </a:xfrm>
          <a:prstGeom prst="rect">
            <a:avLst/>
          </a:prstGeom>
          <a:noFill/>
        </p:spPr>
        <p:txBody>
          <a:bodyPr wrap="square" rtlCol="0">
            <a:spAutoFit/>
          </a:bodyPr>
          <a:lstStyle/>
          <a:p>
            <a:r>
              <a:rPr lang="en-IN" sz="1400" b="1" dirty="0">
                <a:latin typeface="Verdana" panose="020B0604030504040204" pitchFamily="34" charset="0"/>
                <a:ea typeface="Verdana" panose="020B0604030504040204" pitchFamily="34" charset="0"/>
              </a:rPr>
              <a:t>What’s inside an ANN ?</a:t>
            </a:r>
          </a:p>
          <a:p>
            <a:endParaRPr lang="en-IN" sz="14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rPr>
              <a:t>Inside ANN there are many number of neurons</a:t>
            </a: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rPr>
              <a:t>Neurons are inspired by biological neural network</a:t>
            </a:r>
          </a:p>
          <a:p>
            <a:endParaRPr lang="en-IN" dirty="0">
              <a:latin typeface="Verdana" panose="020B0604030504040204" pitchFamily="34" charset="0"/>
              <a:ea typeface="Verdana" panose="020B0604030504040204" pitchFamily="34" charset="0"/>
            </a:endParaRPr>
          </a:p>
          <a:p>
            <a:r>
              <a:rPr lang="en-IN" sz="1400" b="1" dirty="0">
                <a:latin typeface="Verdana" panose="020B0604030504040204" pitchFamily="34" charset="0"/>
                <a:ea typeface="Verdana" panose="020B0604030504040204" pitchFamily="34" charset="0"/>
              </a:rPr>
              <a:t>Neurons</a:t>
            </a:r>
            <a:r>
              <a:rPr lang="en-IN" sz="1400" dirty="0">
                <a:latin typeface="Verdana" panose="020B0604030504040204" pitchFamily="34" charset="0"/>
                <a:ea typeface="Verdana" panose="020B0604030504040204" pitchFamily="34" charset="0"/>
              </a:rPr>
              <a:t>  </a:t>
            </a:r>
          </a:p>
          <a:p>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rPr>
              <a:t>Input layer and an activation layer</a:t>
            </a: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rPr>
              <a:t>have weights and bias</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5" name="AutoShape 2" descr="Artificial Neural Networks and its Applications - GeeksforGeeks">
            <a:extLst>
              <a:ext uri="{FF2B5EF4-FFF2-40B4-BE49-F238E27FC236}">
                <a16:creationId xmlns:a16="http://schemas.microsoft.com/office/drawing/2014/main" id="{A2E82474-A10B-B88D-410A-ABFEB8E328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F42E8E9C-DFF7-2689-A7A4-3D921FAA8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2" y="3052250"/>
            <a:ext cx="5638530" cy="2819265"/>
          </a:xfrm>
          <a:prstGeom prst="rect">
            <a:avLst/>
          </a:prstGeom>
        </p:spPr>
      </p:pic>
      <p:pic>
        <p:nvPicPr>
          <p:cNvPr id="8198" name="Picture 6" descr="Artificial Neural Networks and its Applications - GeeksforGeeks">
            <a:extLst>
              <a:ext uri="{FF2B5EF4-FFF2-40B4-BE49-F238E27FC236}">
                <a16:creationId xmlns:a16="http://schemas.microsoft.com/office/drawing/2014/main" id="{C23E3125-9AAC-0DBA-A1AF-ED97E86E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522512"/>
            <a:ext cx="5575227" cy="351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9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rtificial Neural Networks and its Applications - GeeksforGeeks">
            <a:extLst>
              <a:ext uri="{FF2B5EF4-FFF2-40B4-BE49-F238E27FC236}">
                <a16:creationId xmlns:a16="http://schemas.microsoft.com/office/drawing/2014/main" id="{AC557326-0FA0-6A88-DF92-9E00E07FE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880" y="738335"/>
            <a:ext cx="5989320" cy="3773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56C0DF-0CD5-208E-B32A-4551F57F2745}"/>
              </a:ext>
            </a:extLst>
          </p:cNvPr>
          <p:cNvSpPr txBox="1"/>
          <p:nvPr/>
        </p:nvSpPr>
        <p:spPr>
          <a:xfrm>
            <a:off x="468630" y="5044363"/>
            <a:ext cx="10760202" cy="1200329"/>
          </a:xfrm>
          <a:prstGeom prst="rect">
            <a:avLst/>
          </a:prstGeom>
          <a:noFill/>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Instead of calculating a mathematical function</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Based on inputs and their corresponding output labels</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Weights and bias values are updated from a small initial value through a process called </a:t>
            </a:r>
            <a:r>
              <a:rPr lang="en-IN" b="1" dirty="0">
                <a:latin typeface="Verdana" panose="020B0604030504040204" pitchFamily="34" charset="0"/>
                <a:ea typeface="Verdana" panose="020B0604030504040204" pitchFamily="34" charset="0"/>
              </a:rPr>
              <a:t>Backpropagation</a:t>
            </a:r>
          </a:p>
        </p:txBody>
      </p:sp>
      <p:sp>
        <p:nvSpPr>
          <p:cNvPr id="8" name="TextBox 7">
            <a:extLst>
              <a:ext uri="{FF2B5EF4-FFF2-40B4-BE49-F238E27FC236}">
                <a16:creationId xmlns:a16="http://schemas.microsoft.com/office/drawing/2014/main" id="{A940DE3B-3DF7-32D2-65FE-0C1400FC8540}"/>
              </a:ext>
            </a:extLst>
          </p:cNvPr>
          <p:cNvSpPr txBox="1"/>
          <p:nvPr/>
        </p:nvSpPr>
        <p:spPr>
          <a:xfrm>
            <a:off x="313182" y="243976"/>
            <a:ext cx="6883146" cy="369332"/>
          </a:xfrm>
          <a:prstGeom prst="rect">
            <a:avLst/>
          </a:prstGeom>
          <a:noFill/>
        </p:spPr>
        <p:txBody>
          <a:bodyPr wrap="square">
            <a:spAutoFit/>
          </a:bodyPr>
          <a:lstStyle/>
          <a:p>
            <a:r>
              <a:rPr lang="en-IN" b="1" dirty="0">
                <a:latin typeface="Verdana" panose="020B0604030504040204" pitchFamily="34" charset="0"/>
                <a:ea typeface="Verdana" panose="020B0604030504040204" pitchFamily="34" charset="0"/>
              </a:rPr>
              <a:t>How the mathematical relationship is captured ?</a:t>
            </a:r>
          </a:p>
        </p:txBody>
      </p:sp>
    </p:spTree>
    <p:extLst>
      <p:ext uri="{BB962C8B-B14F-4D97-AF65-F5344CB8AC3E}">
        <p14:creationId xmlns:p14="http://schemas.microsoft.com/office/powerpoint/2010/main" val="12434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E217BD-AF5D-AC35-1753-672EA8308C16}"/>
              </a:ext>
            </a:extLst>
          </p:cNvPr>
          <p:cNvSpPr/>
          <p:nvPr/>
        </p:nvSpPr>
        <p:spPr>
          <a:xfrm>
            <a:off x="740664" y="1056131"/>
            <a:ext cx="2185416" cy="70408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Set of inputs</a:t>
            </a:r>
          </a:p>
        </p:txBody>
      </p:sp>
      <p:sp>
        <p:nvSpPr>
          <p:cNvPr id="5" name="Rectangle 4">
            <a:extLst>
              <a:ext uri="{FF2B5EF4-FFF2-40B4-BE49-F238E27FC236}">
                <a16:creationId xmlns:a16="http://schemas.microsoft.com/office/drawing/2014/main" id="{92879D6C-9C91-9EB6-B73C-F879CB38C63C}"/>
              </a:ext>
            </a:extLst>
          </p:cNvPr>
          <p:cNvSpPr/>
          <p:nvPr/>
        </p:nvSpPr>
        <p:spPr>
          <a:xfrm>
            <a:off x="5803392" y="1056131"/>
            <a:ext cx="2350008" cy="82296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Corresponding output</a:t>
            </a:r>
          </a:p>
          <a:p>
            <a:pPr algn="ctr"/>
            <a:r>
              <a:rPr lang="en-IN" dirty="0">
                <a:solidFill>
                  <a:schemeClr val="tx1"/>
                </a:solidFill>
              </a:rPr>
              <a:t>For each input</a:t>
            </a:r>
          </a:p>
        </p:txBody>
      </p:sp>
      <p:sp>
        <p:nvSpPr>
          <p:cNvPr id="6" name="Rectangle 5">
            <a:extLst>
              <a:ext uri="{FF2B5EF4-FFF2-40B4-BE49-F238E27FC236}">
                <a16:creationId xmlns:a16="http://schemas.microsoft.com/office/drawing/2014/main" id="{66FDAE23-A996-D8A9-0B6B-DBEDA6B360B4}"/>
              </a:ext>
            </a:extLst>
          </p:cNvPr>
          <p:cNvSpPr/>
          <p:nvPr/>
        </p:nvSpPr>
        <p:spPr>
          <a:xfrm>
            <a:off x="3160776" y="2839212"/>
            <a:ext cx="3227832"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Capture the mathematical relationship between them f(x)</a:t>
            </a:r>
          </a:p>
          <a:p>
            <a:pPr algn="ctr"/>
            <a:r>
              <a:rPr lang="en-IN" dirty="0">
                <a:solidFill>
                  <a:schemeClr val="tx1"/>
                </a:solidFill>
              </a:rPr>
              <a:t>that reduces the error</a:t>
            </a:r>
          </a:p>
        </p:txBody>
      </p:sp>
      <p:cxnSp>
        <p:nvCxnSpPr>
          <p:cNvPr id="7" name="Connector: Elbow 6">
            <a:extLst>
              <a:ext uri="{FF2B5EF4-FFF2-40B4-BE49-F238E27FC236}">
                <a16:creationId xmlns:a16="http://schemas.microsoft.com/office/drawing/2014/main" id="{A399C6F2-7FA4-E770-A79F-2B6B6B06AF78}"/>
              </a:ext>
            </a:extLst>
          </p:cNvPr>
          <p:cNvCxnSpPr>
            <a:cxnSpLocks/>
            <a:stCxn id="4" idx="2"/>
            <a:endCxn id="6" idx="0"/>
          </p:cNvCxnSpPr>
          <p:nvPr/>
        </p:nvCxnSpPr>
        <p:spPr>
          <a:xfrm rot="16200000" flipH="1">
            <a:off x="2764536" y="829055"/>
            <a:ext cx="1078993" cy="29413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71922C0B-73C6-AB6A-0046-41F9B2CFD38D}"/>
              </a:ext>
            </a:extLst>
          </p:cNvPr>
          <p:cNvCxnSpPr>
            <a:cxnSpLocks/>
            <a:stCxn id="5" idx="2"/>
            <a:endCxn id="6" idx="0"/>
          </p:cNvCxnSpPr>
          <p:nvPr/>
        </p:nvCxnSpPr>
        <p:spPr>
          <a:xfrm rot="5400000">
            <a:off x="5396484" y="1257299"/>
            <a:ext cx="960121" cy="2203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A02A7E1-7A40-328B-AFBE-3D1192CA2333}"/>
              </a:ext>
            </a:extLst>
          </p:cNvPr>
          <p:cNvSpPr/>
          <p:nvPr/>
        </p:nvSpPr>
        <p:spPr>
          <a:xfrm>
            <a:off x="326136" y="5097782"/>
            <a:ext cx="1990344"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unseen inputs </a:t>
            </a:r>
          </a:p>
        </p:txBody>
      </p:sp>
      <p:sp>
        <p:nvSpPr>
          <p:cNvPr id="11" name="Rectangle 10">
            <a:extLst>
              <a:ext uri="{FF2B5EF4-FFF2-40B4-BE49-F238E27FC236}">
                <a16:creationId xmlns:a16="http://schemas.microsoft.com/office/drawing/2014/main" id="{B014D630-7234-F40B-3F3F-B55487B165D5}"/>
              </a:ext>
            </a:extLst>
          </p:cNvPr>
          <p:cNvSpPr/>
          <p:nvPr/>
        </p:nvSpPr>
        <p:spPr>
          <a:xfrm>
            <a:off x="3160776" y="5097782"/>
            <a:ext cx="3227832"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f(x)</a:t>
            </a:r>
          </a:p>
        </p:txBody>
      </p:sp>
      <p:sp>
        <p:nvSpPr>
          <p:cNvPr id="12" name="Rectangle 11">
            <a:extLst>
              <a:ext uri="{FF2B5EF4-FFF2-40B4-BE49-F238E27FC236}">
                <a16:creationId xmlns:a16="http://schemas.microsoft.com/office/drawing/2014/main" id="{B9E8D243-6B7E-4610-1AF3-773B22D89732}"/>
              </a:ext>
            </a:extLst>
          </p:cNvPr>
          <p:cNvSpPr/>
          <p:nvPr/>
        </p:nvSpPr>
        <p:spPr>
          <a:xfrm>
            <a:off x="7866888" y="5097782"/>
            <a:ext cx="1990344"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corresponding output</a:t>
            </a:r>
          </a:p>
        </p:txBody>
      </p:sp>
      <p:cxnSp>
        <p:nvCxnSpPr>
          <p:cNvPr id="13" name="Straight Arrow Connector 12">
            <a:extLst>
              <a:ext uri="{FF2B5EF4-FFF2-40B4-BE49-F238E27FC236}">
                <a16:creationId xmlns:a16="http://schemas.microsoft.com/office/drawing/2014/main" id="{9A5EC23E-E990-FB1B-9DBC-4E0C7D9045EE}"/>
              </a:ext>
            </a:extLst>
          </p:cNvPr>
          <p:cNvCxnSpPr>
            <a:stCxn id="10" idx="3"/>
            <a:endCxn id="11" idx="1"/>
          </p:cNvCxnSpPr>
          <p:nvPr/>
        </p:nvCxnSpPr>
        <p:spPr>
          <a:xfrm>
            <a:off x="2316480" y="5687570"/>
            <a:ext cx="844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C4CCFEB-7E7A-9FD3-DD4B-2A2C9314149E}"/>
              </a:ext>
            </a:extLst>
          </p:cNvPr>
          <p:cNvCxnSpPr>
            <a:stCxn id="11" idx="3"/>
            <a:endCxn id="12" idx="1"/>
          </p:cNvCxnSpPr>
          <p:nvPr/>
        </p:nvCxnSpPr>
        <p:spPr>
          <a:xfrm>
            <a:off x="6388608" y="5687570"/>
            <a:ext cx="1478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EABF2C-04CE-3660-B27D-A2E25312CAC2}"/>
              </a:ext>
            </a:extLst>
          </p:cNvPr>
          <p:cNvCxnSpPr>
            <a:cxnSpLocks/>
            <a:stCxn id="6" idx="2"/>
            <a:endCxn id="11" idx="0"/>
          </p:cNvCxnSpPr>
          <p:nvPr/>
        </p:nvCxnSpPr>
        <p:spPr>
          <a:xfrm>
            <a:off x="4774692" y="4018788"/>
            <a:ext cx="0" cy="1078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CD70400-60F5-17D2-0CDD-D580B3E08F1E}"/>
              </a:ext>
            </a:extLst>
          </p:cNvPr>
          <p:cNvSpPr/>
          <p:nvPr/>
        </p:nvSpPr>
        <p:spPr>
          <a:xfrm>
            <a:off x="3160776" y="2839212"/>
            <a:ext cx="3227832" cy="11795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Artificial Neural Network</a:t>
            </a:r>
          </a:p>
          <a:p>
            <a:pPr algn="ctr"/>
            <a:r>
              <a:rPr lang="en-IN" dirty="0">
                <a:solidFill>
                  <a:schemeClr val="tx1"/>
                </a:solidFill>
              </a:rPr>
              <a:t>with updated weights and biases</a:t>
            </a:r>
          </a:p>
          <a:p>
            <a:pPr algn="ctr"/>
            <a:endParaRPr lang="en-IN" dirty="0">
              <a:solidFill>
                <a:schemeClr val="tx1"/>
              </a:solidFill>
            </a:endParaRPr>
          </a:p>
        </p:txBody>
      </p:sp>
      <p:sp>
        <p:nvSpPr>
          <p:cNvPr id="20" name="Rectangle 19">
            <a:extLst>
              <a:ext uri="{FF2B5EF4-FFF2-40B4-BE49-F238E27FC236}">
                <a16:creationId xmlns:a16="http://schemas.microsoft.com/office/drawing/2014/main" id="{5FB1620E-C2A7-364A-2A89-C8C44A9255E7}"/>
              </a:ext>
            </a:extLst>
          </p:cNvPr>
          <p:cNvSpPr/>
          <p:nvPr/>
        </p:nvSpPr>
        <p:spPr>
          <a:xfrm>
            <a:off x="3160776" y="5097782"/>
            <a:ext cx="3227832" cy="117957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Artificial Neural Network</a:t>
            </a:r>
          </a:p>
          <a:p>
            <a:pPr algn="ctr"/>
            <a:r>
              <a:rPr lang="en-IN" dirty="0">
                <a:solidFill>
                  <a:schemeClr val="tx1"/>
                </a:solidFill>
              </a:rPr>
              <a:t>with updated weights and biases</a:t>
            </a:r>
          </a:p>
          <a:p>
            <a:pPr algn="ctr"/>
            <a:endParaRPr lang="en-IN" dirty="0">
              <a:solidFill>
                <a:schemeClr val="tx1"/>
              </a:solidFill>
            </a:endParaRPr>
          </a:p>
        </p:txBody>
      </p:sp>
    </p:spTree>
    <p:extLst>
      <p:ext uri="{BB962C8B-B14F-4D97-AF65-F5344CB8AC3E}">
        <p14:creationId xmlns:p14="http://schemas.microsoft.com/office/powerpoint/2010/main" val="174704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fade">
                                      <p:cBhvr>
                                        <p:cTn id="7" dur="500"/>
                                        <p:tgtEl>
                                          <p:spTgt spid="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6461AA-DA8A-8275-11AA-5AF38EABAD6E}"/>
              </a:ext>
            </a:extLst>
          </p:cNvPr>
          <p:cNvSpPr txBox="1"/>
          <p:nvPr/>
        </p:nvSpPr>
        <p:spPr>
          <a:xfrm>
            <a:off x="285750" y="298627"/>
            <a:ext cx="6094476" cy="369332"/>
          </a:xfrm>
          <a:prstGeom prst="rect">
            <a:avLst/>
          </a:prstGeom>
          <a:noFill/>
        </p:spPr>
        <p:txBody>
          <a:bodyPr wrap="square">
            <a:spAutoFit/>
          </a:bodyPr>
          <a:lstStyle/>
          <a:p>
            <a:r>
              <a:rPr lang="en-IN" b="1" dirty="0">
                <a:latin typeface="Verdana" panose="020B0604030504040204" pitchFamily="34" charset="0"/>
                <a:ea typeface="Verdana" panose="020B0604030504040204" pitchFamily="34" charset="0"/>
              </a:rPr>
              <a:t>Deep learning algorithms applications</a:t>
            </a:r>
          </a:p>
        </p:txBody>
      </p:sp>
      <p:sp>
        <p:nvSpPr>
          <p:cNvPr id="8" name="TextBox 7">
            <a:extLst>
              <a:ext uri="{FF2B5EF4-FFF2-40B4-BE49-F238E27FC236}">
                <a16:creationId xmlns:a16="http://schemas.microsoft.com/office/drawing/2014/main" id="{323931A5-2961-9CE7-B774-986D25C09487}"/>
              </a:ext>
            </a:extLst>
          </p:cNvPr>
          <p:cNvSpPr txBox="1"/>
          <p:nvPr/>
        </p:nvSpPr>
        <p:spPr>
          <a:xfrm>
            <a:off x="326898" y="1231315"/>
            <a:ext cx="3499866" cy="523220"/>
          </a:xfrm>
          <a:prstGeom prst="rect">
            <a:avLst/>
          </a:prstGeom>
          <a:noFill/>
          <a:ln>
            <a:solidFill>
              <a:schemeClr val="tx1"/>
            </a:solidFill>
          </a:ln>
        </p:spPr>
        <p:txBody>
          <a:bodyPr wrap="square">
            <a:spAutoFit/>
          </a:bodyPr>
          <a:lstStyle/>
          <a:p>
            <a:r>
              <a:rPr lang="en-IN" sz="1400" dirty="0"/>
              <a:t>DEEP LEARNING ALGORITHMS </a:t>
            </a:r>
          </a:p>
          <a:p>
            <a:r>
              <a:rPr lang="en-IN" sz="1400" dirty="0"/>
              <a:t>APPLICATIONS</a:t>
            </a:r>
          </a:p>
        </p:txBody>
      </p:sp>
      <p:sp>
        <p:nvSpPr>
          <p:cNvPr id="9" name="TextBox 8">
            <a:extLst>
              <a:ext uri="{FF2B5EF4-FFF2-40B4-BE49-F238E27FC236}">
                <a16:creationId xmlns:a16="http://schemas.microsoft.com/office/drawing/2014/main" id="{F5361850-6C21-C4ED-B465-C1C28EE858FD}"/>
              </a:ext>
            </a:extLst>
          </p:cNvPr>
          <p:cNvSpPr txBox="1"/>
          <p:nvPr/>
        </p:nvSpPr>
        <p:spPr>
          <a:xfrm>
            <a:off x="326898" y="2764381"/>
            <a:ext cx="2274570" cy="307777"/>
          </a:xfrm>
          <a:prstGeom prst="rect">
            <a:avLst/>
          </a:prstGeom>
          <a:noFill/>
          <a:ln>
            <a:solidFill>
              <a:schemeClr val="tx1"/>
            </a:solidFill>
          </a:ln>
        </p:spPr>
        <p:txBody>
          <a:bodyPr wrap="square">
            <a:spAutoFit/>
          </a:bodyPr>
          <a:lstStyle/>
          <a:p>
            <a:r>
              <a:rPr lang="en-IN" sz="1400" dirty="0"/>
              <a:t>COMPUTER VISION</a:t>
            </a:r>
          </a:p>
        </p:txBody>
      </p:sp>
      <p:sp>
        <p:nvSpPr>
          <p:cNvPr id="11" name="TextBox 10">
            <a:extLst>
              <a:ext uri="{FF2B5EF4-FFF2-40B4-BE49-F238E27FC236}">
                <a16:creationId xmlns:a16="http://schemas.microsoft.com/office/drawing/2014/main" id="{2F203FC5-6FC9-8F34-AF31-621B046EE308}"/>
              </a:ext>
            </a:extLst>
          </p:cNvPr>
          <p:cNvSpPr txBox="1"/>
          <p:nvPr/>
        </p:nvSpPr>
        <p:spPr>
          <a:xfrm>
            <a:off x="4520946" y="2764381"/>
            <a:ext cx="3813810" cy="307777"/>
          </a:xfrm>
          <a:prstGeom prst="rect">
            <a:avLst/>
          </a:prstGeom>
          <a:noFill/>
          <a:ln>
            <a:solidFill>
              <a:schemeClr val="tx1"/>
            </a:solidFill>
          </a:ln>
        </p:spPr>
        <p:txBody>
          <a:bodyPr wrap="square">
            <a:spAutoFit/>
          </a:bodyPr>
          <a:lstStyle/>
          <a:p>
            <a:r>
              <a:rPr lang="en-IN" sz="1400" dirty="0"/>
              <a:t>NATURAL LANGUAGE PROCESSING</a:t>
            </a:r>
          </a:p>
        </p:txBody>
      </p:sp>
      <p:cxnSp>
        <p:nvCxnSpPr>
          <p:cNvPr id="13" name="Connector: Elbow 12">
            <a:extLst>
              <a:ext uri="{FF2B5EF4-FFF2-40B4-BE49-F238E27FC236}">
                <a16:creationId xmlns:a16="http://schemas.microsoft.com/office/drawing/2014/main" id="{ECBD835D-F7A5-2FBB-898D-0E7030386CF6}"/>
              </a:ext>
            </a:extLst>
          </p:cNvPr>
          <p:cNvCxnSpPr>
            <a:stCxn id="8" idx="2"/>
            <a:endCxn id="9" idx="0"/>
          </p:cNvCxnSpPr>
          <p:nvPr/>
        </p:nvCxnSpPr>
        <p:spPr>
          <a:xfrm rot="5400000">
            <a:off x="1265584" y="1953134"/>
            <a:ext cx="1009846" cy="6126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645E4F1-835C-0297-8AAE-7C0406375366}"/>
              </a:ext>
            </a:extLst>
          </p:cNvPr>
          <p:cNvCxnSpPr>
            <a:stCxn id="8" idx="2"/>
            <a:endCxn id="11" idx="0"/>
          </p:cNvCxnSpPr>
          <p:nvPr/>
        </p:nvCxnSpPr>
        <p:spPr>
          <a:xfrm rot="16200000" flipH="1">
            <a:off x="3747418" y="83948"/>
            <a:ext cx="1009846" cy="43510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61EBA0A-FE2B-139D-EDE0-BA0A45F6B48F}"/>
              </a:ext>
            </a:extLst>
          </p:cNvPr>
          <p:cNvSpPr txBox="1"/>
          <p:nvPr/>
        </p:nvSpPr>
        <p:spPr>
          <a:xfrm>
            <a:off x="285750" y="3318379"/>
            <a:ext cx="2969514" cy="2893100"/>
          </a:xfrm>
          <a:prstGeom prst="rect">
            <a:avLst/>
          </a:prstGeom>
          <a:noFill/>
        </p:spPr>
        <p:txBody>
          <a:bodyPr wrap="square" rtlCol="0">
            <a:spAutoFit/>
          </a:bodyPr>
          <a:lstStyle/>
          <a:p>
            <a:r>
              <a:rPr lang="en-US" sz="1400" dirty="0">
                <a:solidFill>
                  <a:srgbClr val="001D35"/>
                </a:solidFill>
                <a:latin typeface="Google Sans"/>
              </a:rPr>
              <a:t>A</a:t>
            </a:r>
            <a:r>
              <a:rPr lang="en-US" sz="1400" b="0" i="0" dirty="0">
                <a:solidFill>
                  <a:srgbClr val="001D35"/>
                </a:solidFill>
                <a:effectLst/>
                <a:latin typeface="Google Sans"/>
              </a:rPr>
              <a:t>ims to replicate how humans see and understand the world around them.</a:t>
            </a:r>
          </a:p>
          <a:p>
            <a:endParaRPr lang="en-US" sz="1400" dirty="0">
              <a:solidFill>
                <a:srgbClr val="001D35"/>
              </a:solidFill>
              <a:latin typeface="Google Sans"/>
            </a:endParaRPr>
          </a:p>
          <a:p>
            <a:pPr algn="l">
              <a:buFont typeface="Arial" panose="020B0604020202020204" pitchFamily="34" charset="0"/>
              <a:buChar char="•"/>
            </a:pPr>
            <a:r>
              <a:rPr lang="en-US" sz="1400" b="0" i="0" dirty="0">
                <a:solidFill>
                  <a:srgbClr val="1F1F1F"/>
                </a:solidFill>
                <a:effectLst/>
                <a:latin typeface="Google Sans"/>
              </a:rPr>
              <a:t>Facial recognition.</a:t>
            </a:r>
          </a:p>
          <a:p>
            <a:pPr algn="l">
              <a:buFont typeface="Arial" panose="020B0604020202020204" pitchFamily="34" charset="0"/>
              <a:buChar char="•"/>
            </a:pPr>
            <a:r>
              <a:rPr lang="en-US" sz="1400" b="0" i="0" dirty="0">
                <a:solidFill>
                  <a:srgbClr val="1F1F1F"/>
                </a:solidFill>
                <a:effectLst/>
                <a:latin typeface="Google Sans"/>
              </a:rPr>
              <a:t>Self-driving cars.</a:t>
            </a:r>
          </a:p>
          <a:p>
            <a:pPr algn="l">
              <a:buFont typeface="Arial" panose="020B0604020202020204" pitchFamily="34" charset="0"/>
              <a:buChar char="•"/>
            </a:pPr>
            <a:r>
              <a:rPr lang="en-US" sz="1400" b="0" i="0" dirty="0">
                <a:solidFill>
                  <a:srgbClr val="1F1F1F"/>
                </a:solidFill>
                <a:effectLst/>
                <a:latin typeface="Google Sans"/>
              </a:rPr>
              <a:t>Robotic automation.</a:t>
            </a:r>
          </a:p>
          <a:p>
            <a:pPr algn="l">
              <a:buFont typeface="Arial" panose="020B0604020202020204" pitchFamily="34" charset="0"/>
              <a:buChar char="•"/>
            </a:pPr>
            <a:r>
              <a:rPr lang="en-US" sz="1400" b="0" i="0" dirty="0">
                <a:solidFill>
                  <a:srgbClr val="1F1F1F"/>
                </a:solidFill>
                <a:effectLst/>
                <a:latin typeface="Google Sans"/>
              </a:rPr>
              <a:t>Medical anomaly detection.</a:t>
            </a:r>
          </a:p>
          <a:p>
            <a:pPr algn="l">
              <a:buFont typeface="Arial" panose="020B0604020202020204" pitchFamily="34" charset="0"/>
              <a:buChar char="•"/>
            </a:pPr>
            <a:r>
              <a:rPr lang="en-US" sz="1400" b="0" i="0" dirty="0">
                <a:solidFill>
                  <a:srgbClr val="1F1F1F"/>
                </a:solidFill>
                <a:effectLst/>
                <a:latin typeface="Google Sans"/>
              </a:rPr>
              <a:t>Sports performance analysis.</a:t>
            </a:r>
          </a:p>
          <a:p>
            <a:pPr algn="l">
              <a:buFont typeface="Arial" panose="020B0604020202020204" pitchFamily="34" charset="0"/>
              <a:buChar char="•"/>
            </a:pPr>
            <a:r>
              <a:rPr lang="en-US" sz="1400" b="0" i="0" dirty="0">
                <a:solidFill>
                  <a:srgbClr val="1F1F1F"/>
                </a:solidFill>
                <a:effectLst/>
                <a:latin typeface="Google Sans"/>
              </a:rPr>
              <a:t>Manufacturing fault detection.</a:t>
            </a:r>
          </a:p>
          <a:p>
            <a:pPr algn="l">
              <a:buFont typeface="Arial" panose="020B0604020202020204" pitchFamily="34" charset="0"/>
              <a:buChar char="•"/>
            </a:pPr>
            <a:r>
              <a:rPr lang="en-US" sz="1400" b="0" i="0" dirty="0">
                <a:solidFill>
                  <a:srgbClr val="1F1F1F"/>
                </a:solidFill>
                <a:effectLst/>
                <a:latin typeface="Google Sans"/>
              </a:rPr>
              <a:t>Agricultural monitoring.</a:t>
            </a:r>
          </a:p>
          <a:p>
            <a:pPr algn="l">
              <a:buFont typeface="Arial" panose="020B0604020202020204" pitchFamily="34" charset="0"/>
              <a:buChar char="•"/>
            </a:pPr>
            <a:r>
              <a:rPr lang="en-US" sz="1400" b="0" i="0" dirty="0">
                <a:solidFill>
                  <a:srgbClr val="1F1F1F"/>
                </a:solidFill>
                <a:effectLst/>
                <a:latin typeface="Google Sans"/>
              </a:rPr>
              <a:t>Plant species classification.</a:t>
            </a:r>
          </a:p>
          <a:p>
            <a:endParaRPr lang="en-IN" sz="1400" dirty="0"/>
          </a:p>
        </p:txBody>
      </p:sp>
      <p:sp>
        <p:nvSpPr>
          <p:cNvPr id="18" name="TextBox 17">
            <a:extLst>
              <a:ext uri="{FF2B5EF4-FFF2-40B4-BE49-F238E27FC236}">
                <a16:creationId xmlns:a16="http://schemas.microsoft.com/office/drawing/2014/main" id="{DD9A337E-CE01-4856-AE85-4BC6D393F9F7}"/>
              </a:ext>
            </a:extLst>
          </p:cNvPr>
          <p:cNvSpPr txBox="1"/>
          <p:nvPr/>
        </p:nvSpPr>
        <p:spPr>
          <a:xfrm>
            <a:off x="4679442" y="3206419"/>
            <a:ext cx="5726430" cy="3108543"/>
          </a:xfrm>
          <a:prstGeom prst="rect">
            <a:avLst/>
          </a:prstGeom>
          <a:noFill/>
        </p:spPr>
        <p:txBody>
          <a:bodyPr wrap="square">
            <a:spAutoFit/>
          </a:bodyPr>
          <a:lstStyle/>
          <a:p>
            <a:r>
              <a:rPr lang="en-US" sz="1400" dirty="0"/>
              <a:t>Technology that allows computers to understand, process, and manipulate human language</a:t>
            </a:r>
            <a:r>
              <a:rPr lang="en-US" sz="1400" b="0" i="0" dirty="0">
                <a:solidFill>
                  <a:srgbClr val="001D35"/>
                </a:solidFill>
                <a:effectLst/>
                <a:latin typeface="Google Sans"/>
              </a:rPr>
              <a:t>.</a:t>
            </a:r>
          </a:p>
          <a:p>
            <a:endParaRPr lang="en-US" sz="1400" dirty="0">
              <a:solidFill>
                <a:srgbClr val="001D35"/>
              </a:solidFill>
              <a:latin typeface="Google Sans"/>
            </a:endParaRPr>
          </a:p>
          <a:p>
            <a:pPr marL="285750" indent="-285750">
              <a:buFont typeface="Arial" panose="020B0604020202020204" pitchFamily="34" charset="0"/>
              <a:buChar char="•"/>
            </a:pPr>
            <a:r>
              <a:rPr lang="en-IN" sz="1400" dirty="0"/>
              <a:t>Interpret the semantic meaning of language</a:t>
            </a:r>
          </a:p>
          <a:p>
            <a:pPr marL="285750" indent="-285750">
              <a:buFont typeface="Arial" panose="020B0604020202020204" pitchFamily="34" charset="0"/>
              <a:buChar char="•"/>
            </a:pPr>
            <a:r>
              <a:rPr lang="en-IN" sz="1400" dirty="0"/>
              <a:t>Translate between human languages</a:t>
            </a:r>
          </a:p>
          <a:p>
            <a:pPr marL="285750" indent="-285750">
              <a:buFont typeface="Arial" panose="020B0604020202020204" pitchFamily="34" charset="0"/>
              <a:buChar char="•"/>
            </a:pPr>
            <a:r>
              <a:rPr lang="en-IN" sz="1400" dirty="0"/>
              <a:t>Recognize patterns in human languages</a:t>
            </a:r>
          </a:p>
          <a:p>
            <a:pPr marL="285750" indent="-285750">
              <a:buFont typeface="Arial" panose="020B0604020202020204" pitchFamily="34" charset="0"/>
              <a:buChar char="•"/>
            </a:pPr>
            <a:r>
              <a:rPr lang="en-IN" sz="1400" dirty="0"/>
              <a:t>Read text</a:t>
            </a:r>
          </a:p>
          <a:p>
            <a:pPr marL="285750" indent="-285750">
              <a:buFont typeface="Arial" panose="020B0604020202020204" pitchFamily="34" charset="0"/>
              <a:buChar char="•"/>
            </a:pPr>
            <a:r>
              <a:rPr lang="en-IN" sz="1400" dirty="0"/>
              <a:t>Hear speech</a:t>
            </a:r>
          </a:p>
          <a:p>
            <a:pPr marL="285750" indent="-285750">
              <a:buFont typeface="Arial" panose="020B0604020202020204" pitchFamily="34" charset="0"/>
              <a:buChar char="•"/>
            </a:pPr>
            <a:r>
              <a:rPr lang="en-IN" sz="1400" dirty="0"/>
              <a:t>Measure sentiment</a:t>
            </a:r>
          </a:p>
          <a:p>
            <a:pPr marL="285750" indent="-285750">
              <a:buFont typeface="Arial" panose="020B0604020202020204" pitchFamily="34" charset="0"/>
              <a:buChar char="•"/>
            </a:pPr>
            <a:r>
              <a:rPr lang="en-IN" sz="1400" dirty="0"/>
              <a:t>Determine which parts of a text are important</a:t>
            </a:r>
          </a:p>
          <a:p>
            <a:endParaRPr lang="en-US" sz="1400" b="0" i="0" dirty="0">
              <a:solidFill>
                <a:srgbClr val="001D35"/>
              </a:solidFill>
              <a:effectLst/>
              <a:latin typeface="Google Sans"/>
            </a:endParaRPr>
          </a:p>
          <a:p>
            <a:endParaRPr lang="en-US" sz="1400" dirty="0">
              <a:solidFill>
                <a:srgbClr val="001D35"/>
              </a:solidFill>
              <a:latin typeface="Google Sans"/>
            </a:endParaRPr>
          </a:p>
          <a:p>
            <a:endParaRPr lang="en-US" sz="1400" dirty="0">
              <a:solidFill>
                <a:srgbClr val="001D35"/>
              </a:solidFill>
              <a:latin typeface="Google Sans"/>
            </a:endParaRPr>
          </a:p>
          <a:p>
            <a:endParaRPr lang="en-IN" sz="1400" dirty="0"/>
          </a:p>
        </p:txBody>
      </p:sp>
    </p:spTree>
    <p:extLst>
      <p:ext uri="{BB962C8B-B14F-4D97-AF65-F5344CB8AC3E}">
        <p14:creationId xmlns:p14="http://schemas.microsoft.com/office/powerpoint/2010/main" val="56249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7D5D4A-DE7D-6B0E-8301-B5B346E59B3B}"/>
              </a:ext>
            </a:extLst>
          </p:cNvPr>
          <p:cNvSpPr/>
          <p:nvPr/>
        </p:nvSpPr>
        <p:spPr>
          <a:xfrm>
            <a:off x="923670" y="1643846"/>
            <a:ext cx="182754" cy="2845858"/>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ítulo 2">
            <a:extLst>
              <a:ext uri="{FF2B5EF4-FFF2-40B4-BE49-F238E27FC236}">
                <a16:creationId xmlns:a16="http://schemas.microsoft.com/office/drawing/2014/main" id="{E0F30B0C-CD7E-F68D-9467-DFEEE578FDEC}"/>
              </a:ext>
            </a:extLst>
          </p:cNvPr>
          <p:cNvSpPr txBox="1">
            <a:spLocks/>
          </p:cNvSpPr>
          <p:nvPr/>
        </p:nvSpPr>
        <p:spPr>
          <a:xfrm>
            <a:off x="1340146" y="2943225"/>
            <a:ext cx="10080710" cy="4857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latin typeface="Verdana" panose="020B0604030504040204" pitchFamily="34" charset="0"/>
                <a:ea typeface="Verdana" panose="020B0604030504040204" pitchFamily="34" charset="0"/>
              </a:rPr>
              <a:t>NATURAL LANGUAGE PROCESSING</a:t>
            </a:r>
          </a:p>
        </p:txBody>
      </p:sp>
      <p:pic>
        <p:nvPicPr>
          <p:cNvPr id="6" name="Picture 2" descr="Feathersoft | LinkedIn">
            <a:extLst>
              <a:ext uri="{FF2B5EF4-FFF2-40B4-BE49-F238E27FC236}">
                <a16:creationId xmlns:a16="http://schemas.microsoft.com/office/drawing/2014/main" id="{1486E625-EAEC-0CE3-4659-4BCC6B8E77EF}"/>
              </a:ext>
            </a:extLst>
          </p:cNvPr>
          <p:cNvPicPr>
            <a:picLocks noChangeAspect="1" noChangeArrowheads="1"/>
          </p:cNvPicPr>
          <p:nvPr/>
        </p:nvPicPr>
        <p:blipFill rotWithShape="1">
          <a:blip r:embed="rId2">
            <a:duotone>
              <a:schemeClr val="bg2">
                <a:shade val="45000"/>
                <a:satMod val="135000"/>
              </a:schemeClr>
              <a:prstClr val="white"/>
            </a:duotone>
            <a:alphaModFix amt="12000"/>
            <a:extLst>
              <a:ext uri="{28A0092B-C50C-407E-A947-70E740481C1C}">
                <a14:useLocalDpi xmlns:a14="http://schemas.microsoft.com/office/drawing/2010/main" val="0"/>
              </a:ext>
            </a:extLst>
          </a:blip>
          <a:srcRect l="-2936" r="35105" b="13306"/>
          <a:stretch/>
        </p:blipFill>
        <p:spPr bwMode="auto">
          <a:xfrm>
            <a:off x="8267306" y="2495893"/>
            <a:ext cx="3924694" cy="470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35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BC6F52-B265-2609-9F60-03E731BF316C}"/>
              </a:ext>
            </a:extLst>
          </p:cNvPr>
          <p:cNvSpPr txBox="1"/>
          <p:nvPr/>
        </p:nvSpPr>
        <p:spPr>
          <a:xfrm>
            <a:off x="210312" y="292608"/>
            <a:ext cx="8311896" cy="369332"/>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Difference in Input type in NLP vs ML tasks </a:t>
            </a:r>
          </a:p>
        </p:txBody>
      </p:sp>
      <p:pic>
        <p:nvPicPr>
          <p:cNvPr id="12290" name="Picture 2" descr="Deploying a Machine Learning Model using Streamlit - House Price Prediction  GUI - AskPython">
            <a:extLst>
              <a:ext uri="{FF2B5EF4-FFF2-40B4-BE49-F238E27FC236}">
                <a16:creationId xmlns:a16="http://schemas.microsoft.com/office/drawing/2014/main" id="{C89B3D00-9DA5-A5D9-5921-DCF97F904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 y="1211991"/>
            <a:ext cx="4893850" cy="33325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292" name="Picture 4" descr="Classify News Headlines in Python - Machine Learning - AskPython">
            <a:extLst>
              <a:ext uri="{FF2B5EF4-FFF2-40B4-BE49-F238E27FC236}">
                <a16:creationId xmlns:a16="http://schemas.microsoft.com/office/drawing/2014/main" id="{6FE7A810-0A83-96D8-1645-8A1FE43D1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788" y="1211991"/>
            <a:ext cx="4224528" cy="34645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BB734D7-8401-733B-2BE8-1FD14593EDC7}"/>
              </a:ext>
            </a:extLst>
          </p:cNvPr>
          <p:cNvSpPr txBox="1"/>
          <p:nvPr/>
        </p:nvSpPr>
        <p:spPr>
          <a:xfrm>
            <a:off x="210312" y="5269909"/>
            <a:ext cx="6094476" cy="646331"/>
          </a:xfrm>
          <a:prstGeom prst="rect">
            <a:avLst/>
          </a:prstGeom>
          <a:noFill/>
        </p:spPr>
        <p:txBody>
          <a:bodyPr wrap="square">
            <a:spAutoFit/>
          </a:bodyPr>
          <a:lstStyle/>
          <a:p>
            <a:pPr marL="285750" indent="-285750">
              <a:buFont typeface="Arial" panose="020B0604020202020204" pitchFamily="34" charset="0"/>
              <a:buChar char="•"/>
            </a:pPr>
            <a:r>
              <a:rPr lang="en-IN" dirty="0"/>
              <a:t>Input sizes (of sentences) are varying </a:t>
            </a:r>
          </a:p>
          <a:p>
            <a:pPr marL="285750" indent="-285750">
              <a:buFont typeface="Arial" panose="020B0604020202020204" pitchFamily="34" charset="0"/>
              <a:buChar char="•"/>
            </a:pPr>
            <a:r>
              <a:rPr lang="en-IN" dirty="0"/>
              <a:t>Sequential Information is also present</a:t>
            </a:r>
          </a:p>
        </p:txBody>
      </p:sp>
    </p:spTree>
    <p:extLst>
      <p:ext uri="{BB962C8B-B14F-4D97-AF65-F5344CB8AC3E}">
        <p14:creationId xmlns:p14="http://schemas.microsoft.com/office/powerpoint/2010/main" val="279139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60F88B-77C5-755C-28AF-F003EAA7DD5F}"/>
              </a:ext>
            </a:extLst>
          </p:cNvPr>
          <p:cNvSpPr txBox="1"/>
          <p:nvPr/>
        </p:nvSpPr>
        <p:spPr>
          <a:xfrm>
            <a:off x="210312" y="292608"/>
            <a:ext cx="8311896" cy="1077218"/>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To Resolve this We use RNN (Recurrent Neural Network) </a:t>
            </a:r>
          </a:p>
          <a:p>
            <a:endParaRPr lang="en-IN" b="1" dirty="0">
              <a:latin typeface="Verdana" panose="020B0604030504040204" pitchFamily="34" charset="0"/>
              <a:ea typeface="Verdana" panose="020B0604030504040204" pitchFamily="34" charset="0"/>
            </a:endParaRPr>
          </a:p>
          <a:p>
            <a:r>
              <a:rPr lang="en-IN" sz="1400" dirty="0">
                <a:latin typeface="Verdana" panose="020B0604030504040204" pitchFamily="34" charset="0"/>
                <a:ea typeface="Verdana" panose="020B0604030504040204" pitchFamily="34" charset="0"/>
              </a:rPr>
              <a:t>Recurrent means repeating nature</a:t>
            </a:r>
          </a:p>
          <a:p>
            <a:endParaRPr lang="en-IN" sz="1400" dirty="0">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A0A52FAF-B1AE-0EDD-3511-0EE6DFCC3E94}"/>
              </a:ext>
            </a:extLst>
          </p:cNvPr>
          <p:cNvSpPr txBox="1"/>
          <p:nvPr/>
        </p:nvSpPr>
        <p:spPr>
          <a:xfrm>
            <a:off x="2698623" y="2251549"/>
            <a:ext cx="1224154" cy="307777"/>
          </a:xfrm>
          <a:prstGeom prst="rect">
            <a:avLst/>
          </a:prstGeom>
          <a:noFill/>
        </p:spPr>
        <p:txBody>
          <a:bodyPr wrap="square">
            <a:spAutoFit/>
          </a:bodyPr>
          <a:lstStyle/>
          <a:p>
            <a:r>
              <a:rPr lang="en-IN" sz="1400" dirty="0">
                <a:latin typeface="Verdana" panose="020B0604030504040204" pitchFamily="34" charset="0"/>
                <a:ea typeface="Verdana" panose="020B0604030504040204" pitchFamily="34" charset="0"/>
              </a:rPr>
              <a:t>’  </a:t>
            </a:r>
            <a:endParaRPr lang="en-IN" sz="1400" dirty="0"/>
          </a:p>
        </p:txBody>
      </p:sp>
      <p:pic>
        <p:nvPicPr>
          <p:cNvPr id="15364" name="Picture 4" descr="Recurrent Neural Networks (Colab code Included). | by Prabhudarshan | Medium">
            <a:extLst>
              <a:ext uri="{FF2B5EF4-FFF2-40B4-BE49-F238E27FC236}">
                <a16:creationId xmlns:a16="http://schemas.microsoft.com/office/drawing/2014/main" id="{19A85F05-E933-DA03-8578-E454354BC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2559326"/>
            <a:ext cx="8282934" cy="3055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4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B70D5-3EFB-D19B-00EA-F28BE4866EAF}"/>
              </a:ext>
            </a:extLst>
          </p:cNvPr>
          <p:cNvSpPr/>
          <p:nvPr/>
        </p:nvSpPr>
        <p:spPr>
          <a:xfrm>
            <a:off x="2112264" y="3752488"/>
            <a:ext cx="1892808"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8" name="TextBox 7">
            <a:extLst>
              <a:ext uri="{FF2B5EF4-FFF2-40B4-BE49-F238E27FC236}">
                <a16:creationId xmlns:a16="http://schemas.microsoft.com/office/drawing/2014/main" id="{859A44CE-6F90-8138-6E40-C21CAD975053}"/>
              </a:ext>
            </a:extLst>
          </p:cNvPr>
          <p:cNvSpPr txBox="1"/>
          <p:nvPr/>
        </p:nvSpPr>
        <p:spPr>
          <a:xfrm>
            <a:off x="2524887" y="6142982"/>
            <a:ext cx="1067562" cy="307777"/>
          </a:xfrm>
          <a:prstGeom prst="rect">
            <a:avLst/>
          </a:prstGeom>
          <a:noFill/>
          <a:ln>
            <a:solidFill>
              <a:schemeClr val="tx1"/>
            </a:solidFill>
          </a:ln>
        </p:spPr>
        <p:txBody>
          <a:bodyPr wrap="square">
            <a:spAutoFit/>
          </a:bodyPr>
          <a:lstStyle/>
          <a:p>
            <a:r>
              <a:rPr lang="en-US" sz="1400" b="0" i="0" dirty="0">
                <a:solidFill>
                  <a:srgbClr val="1F1F1F"/>
                </a:solidFill>
                <a:effectLst/>
                <a:latin typeface="Google Sans"/>
              </a:rPr>
              <a:t>Cells</a:t>
            </a:r>
            <a:endParaRPr lang="en-IN" sz="1400" dirty="0"/>
          </a:p>
        </p:txBody>
      </p:sp>
      <p:sp>
        <p:nvSpPr>
          <p:cNvPr id="9" name="TextBox 8">
            <a:extLst>
              <a:ext uri="{FF2B5EF4-FFF2-40B4-BE49-F238E27FC236}">
                <a16:creationId xmlns:a16="http://schemas.microsoft.com/office/drawing/2014/main" id="{A0AE5671-7639-69AB-5292-14198E769368}"/>
              </a:ext>
            </a:extLst>
          </p:cNvPr>
          <p:cNvSpPr txBox="1"/>
          <p:nvPr/>
        </p:nvSpPr>
        <p:spPr>
          <a:xfrm>
            <a:off x="2524887" y="2425285"/>
            <a:ext cx="1224154" cy="307777"/>
          </a:xfrm>
          <a:prstGeom prst="rect">
            <a:avLst/>
          </a:prstGeom>
          <a:noFill/>
          <a:ln>
            <a:solidFill>
              <a:schemeClr val="tx1"/>
            </a:solidFill>
          </a:ln>
        </p:spPr>
        <p:txBody>
          <a:bodyPr wrap="square">
            <a:spAutoFit/>
          </a:bodyPr>
          <a:lstStyle/>
          <a:p>
            <a:r>
              <a:rPr lang="en-US" sz="1400" b="0" i="0" dirty="0">
                <a:solidFill>
                  <a:srgbClr val="1F1F1F"/>
                </a:solidFill>
                <a:effectLst/>
                <a:latin typeface="Google Sans"/>
              </a:rPr>
              <a:t>Cells</a:t>
            </a:r>
            <a:r>
              <a:rPr lang="en-IN" sz="1400" dirty="0">
                <a:latin typeface="Verdana" panose="020B0604030504040204" pitchFamily="34" charset="0"/>
                <a:ea typeface="Verdana" panose="020B0604030504040204" pitchFamily="34" charset="0"/>
              </a:rPr>
              <a:t>’  </a:t>
            </a:r>
            <a:endParaRPr lang="en-IN" sz="1400" dirty="0"/>
          </a:p>
        </p:txBody>
      </p:sp>
      <p:cxnSp>
        <p:nvCxnSpPr>
          <p:cNvPr id="11" name="Straight Arrow Connector 10">
            <a:extLst>
              <a:ext uri="{FF2B5EF4-FFF2-40B4-BE49-F238E27FC236}">
                <a16:creationId xmlns:a16="http://schemas.microsoft.com/office/drawing/2014/main" id="{99C578D9-04B0-8578-844C-541665C82B6F}"/>
              </a:ext>
            </a:extLst>
          </p:cNvPr>
          <p:cNvCxnSpPr>
            <a:stCxn id="6" idx="0"/>
          </p:cNvCxnSpPr>
          <p:nvPr/>
        </p:nvCxnSpPr>
        <p:spPr>
          <a:xfrm flipH="1" flipV="1">
            <a:off x="3054096" y="2880360"/>
            <a:ext cx="4572" cy="8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7A7240-2338-B3A7-E7A7-D5E5413D8065}"/>
              </a:ext>
            </a:extLst>
          </p:cNvPr>
          <p:cNvCxnSpPr>
            <a:cxnSpLocks/>
            <a:stCxn id="8" idx="0"/>
            <a:endCxn id="6" idx="2"/>
          </p:cNvCxnSpPr>
          <p:nvPr/>
        </p:nvCxnSpPr>
        <p:spPr>
          <a:xfrm flipV="1">
            <a:off x="3058668" y="5422392"/>
            <a:ext cx="0" cy="720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EBED85-71CC-9232-679D-BF97E994D00D}"/>
              </a:ext>
            </a:extLst>
          </p:cNvPr>
          <p:cNvCxnSpPr>
            <a:cxnSpLocks/>
            <a:endCxn id="6" idx="1"/>
          </p:cNvCxnSpPr>
          <p:nvPr/>
        </p:nvCxnSpPr>
        <p:spPr>
          <a:xfrm>
            <a:off x="1517904" y="4587440"/>
            <a:ext cx="594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DB1740-2BAE-7AF1-970A-20FF7EBEF93F}"/>
              </a:ext>
            </a:extLst>
          </p:cNvPr>
          <p:cNvSpPr txBox="1"/>
          <p:nvPr/>
        </p:nvSpPr>
        <p:spPr>
          <a:xfrm>
            <a:off x="219456" y="4325830"/>
            <a:ext cx="1298448" cy="738664"/>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Zero padded vector  </a:t>
            </a:r>
            <a:endParaRPr lang="en-IN" sz="1400" dirty="0"/>
          </a:p>
        </p:txBody>
      </p:sp>
      <p:sp>
        <p:nvSpPr>
          <p:cNvPr id="12" name="TextBox 11">
            <a:extLst>
              <a:ext uri="{FF2B5EF4-FFF2-40B4-BE49-F238E27FC236}">
                <a16:creationId xmlns:a16="http://schemas.microsoft.com/office/drawing/2014/main" id="{4CC5CFB6-DF0B-97C1-9115-B75370F898D3}"/>
              </a:ext>
            </a:extLst>
          </p:cNvPr>
          <p:cNvSpPr txBox="1"/>
          <p:nvPr/>
        </p:nvSpPr>
        <p:spPr>
          <a:xfrm>
            <a:off x="219456" y="407241"/>
            <a:ext cx="9253728" cy="369332"/>
          </a:xfrm>
          <a:prstGeom prst="rect">
            <a:avLst/>
          </a:prstGeom>
          <a:noFill/>
        </p:spPr>
        <p:txBody>
          <a:bodyPr wrap="square">
            <a:spAutoFit/>
          </a:bodyPr>
          <a:lstStyle/>
          <a:p>
            <a:r>
              <a:rPr lang="en-IN" sz="1800" dirty="0">
                <a:latin typeface="Verdana" panose="020B0604030504040204" pitchFamily="34" charset="0"/>
                <a:ea typeface="Verdana" panose="020B0604030504040204" pitchFamily="34" charset="0"/>
              </a:rPr>
              <a:t>E.g. input : </a:t>
            </a:r>
            <a:r>
              <a:rPr lang="en-US" b="1" i="0" dirty="0">
                <a:solidFill>
                  <a:srgbClr val="1F1F1F"/>
                </a:solidFill>
                <a:effectLst/>
                <a:latin typeface="Verdana" panose="020B0604030504040204" pitchFamily="34" charset="0"/>
                <a:ea typeface="Verdana" panose="020B0604030504040204" pitchFamily="34" charset="0"/>
              </a:rPr>
              <a:t>Cells </a:t>
            </a:r>
            <a:r>
              <a:rPr lang="en-US" i="0" dirty="0">
                <a:solidFill>
                  <a:srgbClr val="1F1F1F"/>
                </a:solidFill>
                <a:effectLst/>
                <a:latin typeface="Verdana" panose="020B0604030504040204" pitchFamily="34" charset="0"/>
                <a:ea typeface="Verdana" panose="020B0604030504040204" pitchFamily="34" charset="0"/>
              </a:rPr>
              <a:t>are</a:t>
            </a:r>
            <a:r>
              <a:rPr lang="en-US" b="1" i="0" dirty="0">
                <a:solidFill>
                  <a:srgbClr val="1F1F1F"/>
                </a:solidFill>
                <a:effectLst/>
                <a:latin typeface="Verdana" panose="020B0604030504040204" pitchFamily="34" charset="0"/>
                <a:ea typeface="Verdana" panose="020B0604030504040204" pitchFamily="34" charset="0"/>
              </a:rPr>
              <a:t> </a:t>
            </a:r>
            <a:r>
              <a:rPr lang="en-US" b="0" i="0" dirty="0">
                <a:solidFill>
                  <a:srgbClr val="040C28"/>
                </a:solidFill>
                <a:effectLst/>
                <a:latin typeface="Verdana" panose="020B0604030504040204" pitchFamily="34" charset="0"/>
                <a:ea typeface="Verdana" panose="020B0604030504040204" pitchFamily="34" charset="0"/>
              </a:rPr>
              <a:t>the basic building blocks.</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810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2">
            <a:extLst>
              <a:ext uri="{FF2B5EF4-FFF2-40B4-BE49-F238E27FC236}">
                <a16:creationId xmlns:a16="http://schemas.microsoft.com/office/drawing/2014/main" id="{88C88028-E1FC-CA22-4497-31E6DA4787E2}"/>
              </a:ext>
            </a:extLst>
          </p:cNvPr>
          <p:cNvSpPr>
            <a:spLocks noGrp="1"/>
          </p:cNvSpPr>
          <p:nvPr>
            <p:ph type="title"/>
          </p:nvPr>
        </p:nvSpPr>
        <p:spPr>
          <a:xfrm>
            <a:off x="619844" y="482976"/>
            <a:ext cx="11420475" cy="485775"/>
          </a:xfrm>
        </p:spPr>
        <p:txBody>
          <a:bodyPr vert="horz">
            <a:normAutofit/>
          </a:bodyPr>
          <a:lstStyle/>
          <a:p>
            <a:r>
              <a:rPr lang="en-US" sz="2400" b="1" dirty="0">
                <a:latin typeface="Verdana" panose="020B0604030504040204" pitchFamily="34" charset="0"/>
                <a:ea typeface="Verdana" panose="020B0604030504040204" pitchFamily="34" charset="0"/>
              </a:rPr>
              <a:t>Agenda for discussion</a:t>
            </a:r>
          </a:p>
        </p:txBody>
      </p:sp>
      <p:sp>
        <p:nvSpPr>
          <p:cNvPr id="5" name="TextBox 25">
            <a:extLst>
              <a:ext uri="{FF2B5EF4-FFF2-40B4-BE49-F238E27FC236}">
                <a16:creationId xmlns:a16="http://schemas.microsoft.com/office/drawing/2014/main" id="{4FF73CCA-39BD-3D5F-9A55-B423BCE3AAE7}"/>
              </a:ext>
            </a:extLst>
          </p:cNvPr>
          <p:cNvSpPr txBox="1"/>
          <p:nvPr/>
        </p:nvSpPr>
        <p:spPr>
          <a:xfrm>
            <a:off x="237870" y="1542580"/>
            <a:ext cx="4352418" cy="4739759"/>
          </a:xfrm>
          <a:prstGeom prst="rect">
            <a:avLst/>
          </a:prstGeom>
          <a:noFill/>
        </p:spPr>
        <p:txBody>
          <a:bodyPr wrap="square" lIns="0" tIns="0" rIns="0" bIns="0" rtlCol="0" anchor="t">
            <a:spAutoFit/>
          </a:bodyPr>
          <a:lstStyle/>
          <a:p>
            <a:pPr marR="0" lvl="0" algn="l" defTabSz="914400" rtl="0" eaLnBrk="1" fontAlgn="auto" latinLnBrk="0" hangingPunct="1">
              <a:lnSpc>
                <a:spcPct val="100000"/>
              </a:lnSpc>
              <a:spcBef>
                <a:spcPts val="1200"/>
              </a:spcBef>
              <a:spcAft>
                <a:spcPts val="0"/>
              </a:spcAft>
              <a:buClrTx/>
              <a:buSzTx/>
              <a:tabLst/>
              <a:defRPr/>
            </a:pPr>
            <a:r>
              <a:rPr lang="en-US" sz="1400" b="1"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  </a:t>
            </a:r>
            <a:r>
              <a:rPr lang="en-US" sz="14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 </a:t>
            </a:r>
          </a:p>
          <a:p>
            <a:pPr marR="0" lvl="0" algn="l" defTabSz="914400" rtl="0" eaLnBrk="1" fontAlgn="auto" latinLnBrk="0" hangingPunct="1">
              <a:lnSpc>
                <a:spcPct val="100000"/>
              </a:lnSpc>
              <a:spcBef>
                <a:spcPts val="1200"/>
              </a:spcBef>
              <a:spcAft>
                <a:spcPts val="0"/>
              </a:spcAft>
              <a:buClrTx/>
              <a:buSzTx/>
              <a:tabLst/>
              <a:defRPr/>
            </a:pPr>
            <a:r>
              <a:rPr kumimoji="0" lang="en-US" sz="1400" b="1"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rPr>
              <a:t>Machine Learning Algorithms working</a:t>
            </a:r>
          </a:p>
          <a:p>
            <a:pPr marL="285750" indent="-285750">
              <a:spcBef>
                <a:spcPts val="1200"/>
              </a:spcBef>
              <a:buFont typeface="Arial" panose="020B0604020202020204" pitchFamily="34" charset="0"/>
              <a:buChar char="•"/>
              <a:defRPr/>
            </a:pP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Machine learning classification</a:t>
            </a:r>
            <a:endParaRPr kumimoji="0" lang="en-US" sz="120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endParaRP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rPr>
              <a:t>A simple example</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Modelling process in SL</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Real world example</a:t>
            </a:r>
          </a:p>
          <a:p>
            <a:pPr marL="285750" marR="0" lvl="0" indent="-2857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rPr>
              <a:t>Overall Architecture of SL</a:t>
            </a:r>
          </a:p>
          <a:p>
            <a:pPr marR="0" lvl="0" algn="l" defTabSz="914400" rtl="0" eaLnBrk="1" fontAlgn="auto" latinLnBrk="0" hangingPunct="1">
              <a:lnSpc>
                <a:spcPct val="100000"/>
              </a:lnSpc>
              <a:spcBef>
                <a:spcPts val="1200"/>
              </a:spcBef>
              <a:spcAft>
                <a:spcPts val="0"/>
              </a:spcAft>
              <a:buClrTx/>
              <a:buSzTx/>
              <a:tabLst/>
              <a:defRPr/>
            </a:pPr>
            <a:endParaRPr kumimoji="0" lang="en-US" sz="140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endParaRPr>
          </a:p>
          <a:p>
            <a:pPr>
              <a:spcBef>
                <a:spcPts val="1200"/>
              </a:spcBef>
              <a:defRPr/>
            </a:pPr>
            <a:r>
              <a:rPr lang="en-US" sz="1400" b="1"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Deep</a:t>
            </a:r>
            <a:r>
              <a:rPr kumimoji="0" lang="en-US" sz="1400" b="1"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rPr>
              <a:t> Learning Algorithms working</a:t>
            </a:r>
          </a:p>
          <a:p>
            <a:pPr marL="285750" indent="-285750">
              <a:spcBef>
                <a:spcPts val="1200"/>
              </a:spcBef>
              <a:buFont typeface="Arial" panose="020B0604020202020204" pitchFamily="34" charset="0"/>
              <a:buChar char="•"/>
              <a:defRPr/>
            </a:pP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What is ANN</a:t>
            </a:r>
          </a:p>
          <a:p>
            <a:pPr marL="285750" indent="-285750">
              <a:spcBef>
                <a:spcPts val="1200"/>
              </a:spcBef>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rPr>
              <a:t>What</a:t>
            </a: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’s Artificial Neuron</a:t>
            </a:r>
          </a:p>
          <a:p>
            <a:pPr marL="285750" indent="-285750">
              <a:spcBef>
                <a:spcPts val="1200"/>
              </a:spcBef>
              <a:buFont typeface="Arial" panose="020B0604020202020204" pitchFamily="34" charset="0"/>
              <a:buChar char="•"/>
              <a:defRPr/>
            </a:pP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How relationship is captured</a:t>
            </a:r>
          </a:p>
          <a:p>
            <a:pPr marL="285750" indent="-285750">
              <a:spcBef>
                <a:spcPts val="1200"/>
              </a:spcBef>
              <a:buFont typeface="Arial" panose="020B0604020202020204" pitchFamily="34" charset="0"/>
              <a:buChar char="•"/>
              <a:defRPr/>
            </a:pP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What’s weight and bias ?</a:t>
            </a:r>
          </a:p>
          <a:p>
            <a:pPr>
              <a:spcBef>
                <a:spcPts val="1200"/>
              </a:spcBef>
              <a:defRPr/>
            </a:pPr>
            <a:endParaRPr kumimoji="0" lang="en-US" sz="140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endParaRPr>
          </a:p>
        </p:txBody>
      </p:sp>
      <p:sp>
        <p:nvSpPr>
          <p:cNvPr id="6" name="Rectangle 5">
            <a:extLst>
              <a:ext uri="{FF2B5EF4-FFF2-40B4-BE49-F238E27FC236}">
                <a16:creationId xmlns:a16="http://schemas.microsoft.com/office/drawing/2014/main" id="{B8372206-0FFB-44B6-BFFE-D3FB08603AB2}"/>
              </a:ext>
            </a:extLst>
          </p:cNvPr>
          <p:cNvSpPr/>
          <p:nvPr/>
        </p:nvSpPr>
        <p:spPr>
          <a:xfrm>
            <a:off x="384174" y="235670"/>
            <a:ext cx="84841" cy="980388"/>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6" name="Picture 2" descr="Feathersoft | LinkedIn">
            <a:extLst>
              <a:ext uri="{FF2B5EF4-FFF2-40B4-BE49-F238E27FC236}">
                <a16:creationId xmlns:a16="http://schemas.microsoft.com/office/drawing/2014/main" id="{681755D0-F497-F6B7-70A3-7F2DAF19A108}"/>
              </a:ext>
            </a:extLst>
          </p:cNvPr>
          <p:cNvPicPr>
            <a:picLocks noChangeAspect="1" noChangeArrowheads="1"/>
          </p:cNvPicPr>
          <p:nvPr/>
        </p:nvPicPr>
        <p:blipFill rotWithShape="1">
          <a:blip r:embed="rId2">
            <a:duotone>
              <a:schemeClr val="bg2">
                <a:shade val="45000"/>
                <a:satMod val="135000"/>
              </a:schemeClr>
              <a:prstClr val="white"/>
            </a:duotone>
            <a:alphaModFix amt="12000"/>
            <a:extLst>
              <a:ext uri="{28A0092B-C50C-407E-A947-70E740481C1C}">
                <a14:useLocalDpi xmlns:a14="http://schemas.microsoft.com/office/drawing/2010/main" val="0"/>
              </a:ext>
            </a:extLst>
          </a:blip>
          <a:srcRect l="-2936" r="35105" b="13306"/>
          <a:stretch/>
        </p:blipFill>
        <p:spPr bwMode="auto">
          <a:xfrm>
            <a:off x="8267306" y="2495893"/>
            <a:ext cx="3924694" cy="47046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5">
            <a:extLst>
              <a:ext uri="{FF2B5EF4-FFF2-40B4-BE49-F238E27FC236}">
                <a16:creationId xmlns:a16="http://schemas.microsoft.com/office/drawing/2014/main" id="{4A969711-94E2-D9B4-8044-3C9BC8FD0C4E}"/>
              </a:ext>
            </a:extLst>
          </p:cNvPr>
          <p:cNvSpPr txBox="1"/>
          <p:nvPr/>
        </p:nvSpPr>
        <p:spPr>
          <a:xfrm>
            <a:off x="5693790" y="1451140"/>
            <a:ext cx="4032378" cy="3046988"/>
          </a:xfrm>
          <a:prstGeom prst="rect">
            <a:avLst/>
          </a:prstGeom>
          <a:noFill/>
        </p:spPr>
        <p:txBody>
          <a:bodyPr wrap="square" lIns="0" tIns="0" rIns="0" bIns="0" rtlCol="0" anchor="t">
            <a:spAutoFit/>
          </a:bodyPr>
          <a:lstStyle/>
          <a:p>
            <a:pPr marR="0" lvl="0" algn="l" defTabSz="914400" rtl="0" eaLnBrk="1" fontAlgn="auto" latinLnBrk="0" hangingPunct="1">
              <a:lnSpc>
                <a:spcPct val="100000"/>
              </a:lnSpc>
              <a:spcBef>
                <a:spcPts val="1200"/>
              </a:spcBef>
              <a:spcAft>
                <a:spcPts val="0"/>
              </a:spcAft>
              <a:buClrTx/>
              <a:buSzTx/>
              <a:tabLst/>
              <a:defRPr/>
            </a:pPr>
            <a:r>
              <a:rPr lang="en-US" sz="1400" b="1"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  </a:t>
            </a:r>
            <a:r>
              <a:rPr lang="en-US" sz="14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 </a:t>
            </a:r>
          </a:p>
          <a:p>
            <a:pPr marR="0" lvl="0" algn="l" defTabSz="914400" rtl="0" eaLnBrk="1" fontAlgn="auto" latinLnBrk="0" hangingPunct="1">
              <a:lnSpc>
                <a:spcPct val="100000"/>
              </a:lnSpc>
              <a:spcBef>
                <a:spcPts val="1200"/>
              </a:spcBef>
              <a:spcAft>
                <a:spcPts val="0"/>
              </a:spcAft>
              <a:buClrTx/>
              <a:buSzTx/>
              <a:tabLst/>
              <a:defRPr/>
            </a:pPr>
            <a:r>
              <a:rPr kumimoji="0" lang="en-US" sz="1400" b="1"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rPr>
              <a:t>N</a:t>
            </a:r>
            <a:r>
              <a:rPr lang="en-US" sz="1400" b="1" dirty="0" err="1">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atural</a:t>
            </a:r>
            <a:r>
              <a:rPr lang="en-US" sz="1400" b="1"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 Language Processing</a:t>
            </a:r>
            <a:endParaRPr kumimoji="0" lang="en-US" sz="1400" b="1"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endParaRPr>
          </a:p>
          <a:p>
            <a:pPr marL="285750" indent="-285750">
              <a:spcBef>
                <a:spcPts val="1200"/>
              </a:spcBef>
              <a:buFont typeface="Arial" panose="020B0604020202020204" pitchFamily="34" charset="0"/>
              <a:buChar char="•"/>
              <a:defRPr/>
            </a:pP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Types of input in NLP tasks ?</a:t>
            </a:r>
          </a:p>
          <a:p>
            <a:pPr marL="285750" indent="-285750">
              <a:spcBef>
                <a:spcPts val="1200"/>
              </a:spcBef>
              <a:buFont typeface="Arial" panose="020B0604020202020204" pitchFamily="34" charset="0"/>
              <a:buChar char="•"/>
              <a:defRPr/>
            </a:pPr>
            <a:r>
              <a:rPr lang="en-US" sz="1200" dirty="0" err="1">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Whats</a:t>
            </a: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 RNN ?</a:t>
            </a:r>
          </a:p>
          <a:p>
            <a:pPr marL="285750" indent="-285750">
              <a:spcBef>
                <a:spcPts val="1200"/>
              </a:spcBef>
              <a:buFont typeface="Arial" panose="020B0604020202020204" pitchFamily="34" charset="0"/>
              <a:buChar char="•"/>
              <a:defRPr/>
            </a:pPr>
            <a:r>
              <a:rPr lang="en-US" sz="1200" dirty="0" err="1">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Whats</a:t>
            </a: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 word Embeddings in NLP ?</a:t>
            </a:r>
          </a:p>
          <a:p>
            <a:pPr marL="285750" indent="-285750">
              <a:spcBef>
                <a:spcPts val="1200"/>
              </a:spcBef>
              <a:buFont typeface="Arial" panose="020B0604020202020204" pitchFamily="34" charset="0"/>
              <a:buChar char="•"/>
              <a:defRPr/>
            </a:pPr>
            <a:r>
              <a:rPr lang="en-US" sz="1200"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What’s with word2vec</a:t>
            </a:r>
          </a:p>
          <a:p>
            <a:pPr>
              <a:spcBef>
                <a:spcPts val="1200"/>
              </a:spcBef>
              <a:defRPr/>
            </a:pPr>
            <a:endParaRPr kumimoji="0" lang="en-US" sz="140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endParaRPr>
          </a:p>
          <a:p>
            <a:pPr>
              <a:spcBef>
                <a:spcPts val="1200"/>
              </a:spcBef>
              <a:defRPr/>
            </a:pPr>
            <a:r>
              <a:rPr kumimoji="0" lang="en-US" sz="1400" b="1"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rPr>
              <a:t>Gene2vec Paper </a:t>
            </a:r>
            <a:r>
              <a:rPr kumimoji="0" lang="en-US" sz="1400" b="1" i="0" u="none" strike="noStrike" kern="1200" cap="none" spc="0" normalizeH="0" baseline="0" noProof="0" dirty="0" err="1">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rPr>
              <a:t>explainaton</a:t>
            </a:r>
            <a:endParaRPr kumimoji="0" lang="en-US" sz="1400" b="1"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endParaRPr>
          </a:p>
          <a:p>
            <a:pPr>
              <a:spcBef>
                <a:spcPts val="1200"/>
              </a:spcBef>
              <a:defRPr/>
            </a:pPr>
            <a:endParaRPr kumimoji="0" lang="en-US" sz="140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168997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B70D5-3EFB-D19B-00EA-F28BE4866EAF}"/>
              </a:ext>
            </a:extLst>
          </p:cNvPr>
          <p:cNvSpPr/>
          <p:nvPr/>
        </p:nvSpPr>
        <p:spPr>
          <a:xfrm>
            <a:off x="2112264" y="3752488"/>
            <a:ext cx="1892808"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8" name="TextBox 7">
            <a:extLst>
              <a:ext uri="{FF2B5EF4-FFF2-40B4-BE49-F238E27FC236}">
                <a16:creationId xmlns:a16="http://schemas.microsoft.com/office/drawing/2014/main" id="{859A44CE-6F90-8138-6E40-C21CAD975053}"/>
              </a:ext>
            </a:extLst>
          </p:cNvPr>
          <p:cNvSpPr txBox="1"/>
          <p:nvPr/>
        </p:nvSpPr>
        <p:spPr>
          <a:xfrm>
            <a:off x="2524887" y="6142982"/>
            <a:ext cx="1067562" cy="307777"/>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are </a:t>
            </a:r>
            <a:endParaRPr lang="en-IN" sz="1400" dirty="0"/>
          </a:p>
        </p:txBody>
      </p:sp>
      <p:sp>
        <p:nvSpPr>
          <p:cNvPr id="9" name="TextBox 8">
            <a:extLst>
              <a:ext uri="{FF2B5EF4-FFF2-40B4-BE49-F238E27FC236}">
                <a16:creationId xmlns:a16="http://schemas.microsoft.com/office/drawing/2014/main" id="{A0AE5671-7639-69AB-5292-14198E769368}"/>
              </a:ext>
            </a:extLst>
          </p:cNvPr>
          <p:cNvSpPr txBox="1"/>
          <p:nvPr/>
        </p:nvSpPr>
        <p:spPr>
          <a:xfrm>
            <a:off x="293750" y="4433551"/>
            <a:ext cx="1224154" cy="307777"/>
          </a:xfrm>
          <a:prstGeom prst="rect">
            <a:avLst/>
          </a:prstGeom>
          <a:noFill/>
          <a:ln>
            <a:solidFill>
              <a:schemeClr val="tx1"/>
            </a:solidFill>
          </a:ln>
        </p:spPr>
        <p:txBody>
          <a:bodyPr wrap="square">
            <a:spAutoFit/>
          </a:bodyPr>
          <a:lstStyle/>
          <a:p>
            <a:r>
              <a:rPr lang="en-US" sz="1400" b="0" i="0" dirty="0">
                <a:solidFill>
                  <a:srgbClr val="1F1F1F"/>
                </a:solidFill>
                <a:effectLst/>
                <a:latin typeface="Google Sans"/>
              </a:rPr>
              <a:t>Cells</a:t>
            </a:r>
            <a:r>
              <a:rPr lang="en-IN" sz="1400" dirty="0">
                <a:latin typeface="Verdana" panose="020B0604030504040204" pitchFamily="34" charset="0"/>
                <a:ea typeface="Verdana" panose="020B0604030504040204" pitchFamily="34" charset="0"/>
              </a:rPr>
              <a:t>’  </a:t>
            </a:r>
            <a:endParaRPr lang="en-IN" sz="1400" dirty="0"/>
          </a:p>
        </p:txBody>
      </p:sp>
      <p:cxnSp>
        <p:nvCxnSpPr>
          <p:cNvPr id="11" name="Straight Arrow Connector 10">
            <a:extLst>
              <a:ext uri="{FF2B5EF4-FFF2-40B4-BE49-F238E27FC236}">
                <a16:creationId xmlns:a16="http://schemas.microsoft.com/office/drawing/2014/main" id="{99C578D9-04B0-8578-844C-541665C82B6F}"/>
              </a:ext>
            </a:extLst>
          </p:cNvPr>
          <p:cNvCxnSpPr>
            <a:stCxn id="6" idx="0"/>
          </p:cNvCxnSpPr>
          <p:nvPr/>
        </p:nvCxnSpPr>
        <p:spPr>
          <a:xfrm flipH="1" flipV="1">
            <a:off x="3054096" y="2880360"/>
            <a:ext cx="4572" cy="8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7A7240-2338-B3A7-E7A7-D5E5413D8065}"/>
              </a:ext>
            </a:extLst>
          </p:cNvPr>
          <p:cNvCxnSpPr>
            <a:cxnSpLocks/>
            <a:stCxn id="8" idx="0"/>
            <a:endCxn id="6" idx="2"/>
          </p:cNvCxnSpPr>
          <p:nvPr/>
        </p:nvCxnSpPr>
        <p:spPr>
          <a:xfrm flipV="1">
            <a:off x="3058668" y="5422392"/>
            <a:ext cx="0" cy="720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EBED85-71CC-9232-679D-BF97E994D00D}"/>
              </a:ext>
            </a:extLst>
          </p:cNvPr>
          <p:cNvCxnSpPr>
            <a:cxnSpLocks/>
            <a:endCxn id="6" idx="1"/>
          </p:cNvCxnSpPr>
          <p:nvPr/>
        </p:nvCxnSpPr>
        <p:spPr>
          <a:xfrm>
            <a:off x="1517904" y="4587440"/>
            <a:ext cx="594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22F04-204A-6745-3863-9F03C27D32C4}"/>
              </a:ext>
            </a:extLst>
          </p:cNvPr>
          <p:cNvSpPr txBox="1"/>
          <p:nvPr/>
        </p:nvSpPr>
        <p:spPr>
          <a:xfrm>
            <a:off x="2442019" y="2528118"/>
            <a:ext cx="1224154" cy="307777"/>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are’  </a:t>
            </a:r>
            <a:endParaRPr lang="en-IN" sz="1400" dirty="0"/>
          </a:p>
        </p:txBody>
      </p:sp>
      <p:cxnSp>
        <p:nvCxnSpPr>
          <p:cNvPr id="4" name="Connector: Elbow 3">
            <a:extLst>
              <a:ext uri="{FF2B5EF4-FFF2-40B4-BE49-F238E27FC236}">
                <a16:creationId xmlns:a16="http://schemas.microsoft.com/office/drawing/2014/main" id="{4BE2B0A4-2EFD-B014-0B34-4A61ED018D3E}"/>
              </a:ext>
            </a:extLst>
          </p:cNvPr>
          <p:cNvCxnSpPr>
            <a:cxnSpLocks/>
            <a:stCxn id="2" idx="1"/>
            <a:endCxn id="9" idx="0"/>
          </p:cNvCxnSpPr>
          <p:nvPr/>
        </p:nvCxnSpPr>
        <p:spPr>
          <a:xfrm rot="10800000" flipV="1">
            <a:off x="905827" y="2682007"/>
            <a:ext cx="1536192" cy="175154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78B5AF9F-9E98-A19C-F2E5-A8A62B66888D}"/>
              </a:ext>
            </a:extLst>
          </p:cNvPr>
          <p:cNvSpPr txBox="1"/>
          <p:nvPr/>
        </p:nvSpPr>
        <p:spPr>
          <a:xfrm>
            <a:off x="219456" y="407241"/>
            <a:ext cx="9253728" cy="369332"/>
          </a:xfrm>
          <a:prstGeom prst="rect">
            <a:avLst/>
          </a:prstGeom>
          <a:noFill/>
        </p:spPr>
        <p:txBody>
          <a:bodyPr wrap="square">
            <a:spAutoFit/>
          </a:bodyPr>
          <a:lstStyle/>
          <a:p>
            <a:r>
              <a:rPr lang="en-IN" sz="1800" dirty="0">
                <a:latin typeface="Verdana" panose="020B0604030504040204" pitchFamily="34" charset="0"/>
                <a:ea typeface="Verdana" panose="020B0604030504040204" pitchFamily="34" charset="0"/>
              </a:rPr>
              <a:t>E.g. input : </a:t>
            </a:r>
            <a:r>
              <a:rPr lang="en-US" i="0" dirty="0">
                <a:solidFill>
                  <a:srgbClr val="1F1F1F"/>
                </a:solidFill>
                <a:effectLst/>
                <a:latin typeface="Verdana" panose="020B0604030504040204" pitchFamily="34" charset="0"/>
                <a:ea typeface="Verdana" panose="020B0604030504040204" pitchFamily="34" charset="0"/>
              </a:rPr>
              <a:t>Cells </a:t>
            </a:r>
            <a:r>
              <a:rPr lang="en-US" b="1" i="0" dirty="0">
                <a:solidFill>
                  <a:srgbClr val="1F1F1F"/>
                </a:solidFill>
                <a:effectLst/>
                <a:latin typeface="Verdana" panose="020B0604030504040204" pitchFamily="34" charset="0"/>
                <a:ea typeface="Verdana" panose="020B0604030504040204" pitchFamily="34" charset="0"/>
              </a:rPr>
              <a:t>are</a:t>
            </a:r>
            <a:r>
              <a:rPr lang="en-US" i="0" dirty="0">
                <a:solidFill>
                  <a:srgbClr val="1F1F1F"/>
                </a:solidFill>
                <a:effectLst/>
                <a:latin typeface="Verdana" panose="020B0604030504040204" pitchFamily="34" charset="0"/>
                <a:ea typeface="Verdana" panose="020B0604030504040204" pitchFamily="34" charset="0"/>
              </a:rPr>
              <a:t> </a:t>
            </a:r>
            <a:r>
              <a:rPr lang="en-US" b="0" i="0" dirty="0">
                <a:solidFill>
                  <a:srgbClr val="040C28"/>
                </a:solidFill>
                <a:effectLst/>
                <a:latin typeface="Verdana" panose="020B0604030504040204" pitchFamily="34" charset="0"/>
                <a:ea typeface="Verdana" panose="020B0604030504040204" pitchFamily="34" charset="0"/>
              </a:rPr>
              <a:t>the basic building blocks.</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66299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B70D5-3EFB-D19B-00EA-F28BE4866EAF}"/>
              </a:ext>
            </a:extLst>
          </p:cNvPr>
          <p:cNvSpPr/>
          <p:nvPr/>
        </p:nvSpPr>
        <p:spPr>
          <a:xfrm>
            <a:off x="2112264" y="3752488"/>
            <a:ext cx="1892808"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8" name="TextBox 7">
            <a:extLst>
              <a:ext uri="{FF2B5EF4-FFF2-40B4-BE49-F238E27FC236}">
                <a16:creationId xmlns:a16="http://schemas.microsoft.com/office/drawing/2014/main" id="{859A44CE-6F90-8138-6E40-C21CAD975053}"/>
              </a:ext>
            </a:extLst>
          </p:cNvPr>
          <p:cNvSpPr txBox="1"/>
          <p:nvPr/>
        </p:nvSpPr>
        <p:spPr>
          <a:xfrm>
            <a:off x="2524887" y="6142982"/>
            <a:ext cx="1067562" cy="307777"/>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the </a:t>
            </a:r>
            <a:endParaRPr lang="en-IN" sz="1400" dirty="0"/>
          </a:p>
        </p:txBody>
      </p:sp>
      <p:cxnSp>
        <p:nvCxnSpPr>
          <p:cNvPr id="11" name="Straight Arrow Connector 10">
            <a:extLst>
              <a:ext uri="{FF2B5EF4-FFF2-40B4-BE49-F238E27FC236}">
                <a16:creationId xmlns:a16="http://schemas.microsoft.com/office/drawing/2014/main" id="{99C578D9-04B0-8578-844C-541665C82B6F}"/>
              </a:ext>
            </a:extLst>
          </p:cNvPr>
          <p:cNvCxnSpPr>
            <a:stCxn id="6" idx="0"/>
          </p:cNvCxnSpPr>
          <p:nvPr/>
        </p:nvCxnSpPr>
        <p:spPr>
          <a:xfrm flipH="1" flipV="1">
            <a:off x="3054096" y="2880360"/>
            <a:ext cx="4572" cy="8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7A7240-2338-B3A7-E7A7-D5E5413D8065}"/>
              </a:ext>
            </a:extLst>
          </p:cNvPr>
          <p:cNvCxnSpPr>
            <a:endCxn id="6" idx="2"/>
          </p:cNvCxnSpPr>
          <p:nvPr/>
        </p:nvCxnSpPr>
        <p:spPr>
          <a:xfrm flipV="1">
            <a:off x="3054096" y="5422392"/>
            <a:ext cx="4572" cy="56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EBED85-71CC-9232-679D-BF97E994D00D}"/>
              </a:ext>
            </a:extLst>
          </p:cNvPr>
          <p:cNvCxnSpPr>
            <a:cxnSpLocks/>
            <a:endCxn id="6" idx="1"/>
          </p:cNvCxnSpPr>
          <p:nvPr/>
        </p:nvCxnSpPr>
        <p:spPr>
          <a:xfrm>
            <a:off x="1517904" y="4587440"/>
            <a:ext cx="594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22F04-204A-6745-3863-9F03C27D32C4}"/>
              </a:ext>
            </a:extLst>
          </p:cNvPr>
          <p:cNvSpPr txBox="1"/>
          <p:nvPr/>
        </p:nvSpPr>
        <p:spPr>
          <a:xfrm>
            <a:off x="2442019" y="2528118"/>
            <a:ext cx="1224154" cy="307777"/>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the’  </a:t>
            </a:r>
            <a:endParaRPr lang="en-IN" sz="1400" dirty="0"/>
          </a:p>
        </p:txBody>
      </p:sp>
      <p:cxnSp>
        <p:nvCxnSpPr>
          <p:cNvPr id="3" name="Connector: Elbow 2">
            <a:extLst>
              <a:ext uri="{FF2B5EF4-FFF2-40B4-BE49-F238E27FC236}">
                <a16:creationId xmlns:a16="http://schemas.microsoft.com/office/drawing/2014/main" id="{67D37010-EFE3-A745-BC1A-73A29FF31096}"/>
              </a:ext>
            </a:extLst>
          </p:cNvPr>
          <p:cNvCxnSpPr>
            <a:cxnSpLocks/>
          </p:cNvCxnSpPr>
          <p:nvPr/>
        </p:nvCxnSpPr>
        <p:spPr>
          <a:xfrm rot="10800000" flipV="1">
            <a:off x="905827" y="2682007"/>
            <a:ext cx="1536192" cy="175154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6319980F-4518-5322-BEAC-D776A2C3A8B3}"/>
              </a:ext>
            </a:extLst>
          </p:cNvPr>
          <p:cNvSpPr txBox="1"/>
          <p:nvPr/>
        </p:nvSpPr>
        <p:spPr>
          <a:xfrm>
            <a:off x="274034" y="4466306"/>
            <a:ext cx="1224154" cy="307777"/>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are’  </a:t>
            </a:r>
            <a:endParaRPr lang="en-IN" sz="1400" dirty="0"/>
          </a:p>
        </p:txBody>
      </p:sp>
      <p:sp>
        <p:nvSpPr>
          <p:cNvPr id="5" name="TextBox 4">
            <a:extLst>
              <a:ext uri="{FF2B5EF4-FFF2-40B4-BE49-F238E27FC236}">
                <a16:creationId xmlns:a16="http://schemas.microsoft.com/office/drawing/2014/main" id="{2ABC2B16-FAFD-3846-6C8A-AE7DD912D95A}"/>
              </a:ext>
            </a:extLst>
          </p:cNvPr>
          <p:cNvSpPr txBox="1"/>
          <p:nvPr/>
        </p:nvSpPr>
        <p:spPr>
          <a:xfrm>
            <a:off x="219456" y="407241"/>
            <a:ext cx="9253728" cy="369332"/>
          </a:xfrm>
          <a:prstGeom prst="rect">
            <a:avLst/>
          </a:prstGeom>
          <a:noFill/>
        </p:spPr>
        <p:txBody>
          <a:bodyPr wrap="square">
            <a:spAutoFit/>
          </a:bodyPr>
          <a:lstStyle/>
          <a:p>
            <a:r>
              <a:rPr lang="en-IN" sz="1800" dirty="0">
                <a:latin typeface="Verdana" panose="020B0604030504040204" pitchFamily="34" charset="0"/>
                <a:ea typeface="Verdana" panose="020B0604030504040204" pitchFamily="34" charset="0"/>
              </a:rPr>
              <a:t>E.g. input : </a:t>
            </a:r>
            <a:r>
              <a:rPr lang="en-US" i="0" dirty="0">
                <a:solidFill>
                  <a:srgbClr val="1F1F1F"/>
                </a:solidFill>
                <a:effectLst/>
                <a:latin typeface="Verdana" panose="020B0604030504040204" pitchFamily="34" charset="0"/>
                <a:ea typeface="Verdana" panose="020B0604030504040204" pitchFamily="34" charset="0"/>
              </a:rPr>
              <a:t>Cells are </a:t>
            </a:r>
            <a:r>
              <a:rPr lang="en-US" b="1" i="0" dirty="0">
                <a:solidFill>
                  <a:srgbClr val="040C28"/>
                </a:solidFill>
                <a:effectLst/>
                <a:latin typeface="Verdana" panose="020B0604030504040204" pitchFamily="34" charset="0"/>
                <a:ea typeface="Verdana" panose="020B0604030504040204" pitchFamily="34" charset="0"/>
              </a:rPr>
              <a:t>the</a:t>
            </a:r>
            <a:r>
              <a:rPr lang="en-US" b="0" i="0" dirty="0">
                <a:solidFill>
                  <a:srgbClr val="040C28"/>
                </a:solidFill>
                <a:effectLst/>
                <a:latin typeface="Verdana" panose="020B0604030504040204" pitchFamily="34" charset="0"/>
                <a:ea typeface="Verdana" panose="020B0604030504040204" pitchFamily="34" charset="0"/>
              </a:rPr>
              <a:t> basic building blocks.</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82659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B70D5-3EFB-D19B-00EA-F28BE4866EAF}"/>
              </a:ext>
            </a:extLst>
          </p:cNvPr>
          <p:cNvSpPr/>
          <p:nvPr/>
        </p:nvSpPr>
        <p:spPr>
          <a:xfrm>
            <a:off x="2112264" y="3752488"/>
            <a:ext cx="1892808"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8" name="TextBox 7">
            <a:extLst>
              <a:ext uri="{FF2B5EF4-FFF2-40B4-BE49-F238E27FC236}">
                <a16:creationId xmlns:a16="http://schemas.microsoft.com/office/drawing/2014/main" id="{859A44CE-6F90-8138-6E40-C21CAD975053}"/>
              </a:ext>
            </a:extLst>
          </p:cNvPr>
          <p:cNvSpPr txBox="1"/>
          <p:nvPr/>
        </p:nvSpPr>
        <p:spPr>
          <a:xfrm>
            <a:off x="2524887" y="6142982"/>
            <a:ext cx="1067562" cy="307777"/>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basic </a:t>
            </a:r>
            <a:endParaRPr lang="en-IN" sz="1400" dirty="0"/>
          </a:p>
        </p:txBody>
      </p:sp>
      <p:cxnSp>
        <p:nvCxnSpPr>
          <p:cNvPr id="11" name="Straight Arrow Connector 10">
            <a:extLst>
              <a:ext uri="{FF2B5EF4-FFF2-40B4-BE49-F238E27FC236}">
                <a16:creationId xmlns:a16="http://schemas.microsoft.com/office/drawing/2014/main" id="{99C578D9-04B0-8578-844C-541665C82B6F}"/>
              </a:ext>
            </a:extLst>
          </p:cNvPr>
          <p:cNvCxnSpPr>
            <a:stCxn id="6" idx="0"/>
          </p:cNvCxnSpPr>
          <p:nvPr/>
        </p:nvCxnSpPr>
        <p:spPr>
          <a:xfrm flipH="1" flipV="1">
            <a:off x="3054096" y="2880360"/>
            <a:ext cx="4572" cy="8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7A7240-2338-B3A7-E7A7-D5E5413D8065}"/>
              </a:ext>
            </a:extLst>
          </p:cNvPr>
          <p:cNvCxnSpPr>
            <a:endCxn id="6" idx="2"/>
          </p:cNvCxnSpPr>
          <p:nvPr/>
        </p:nvCxnSpPr>
        <p:spPr>
          <a:xfrm flipV="1">
            <a:off x="3054096" y="5422392"/>
            <a:ext cx="4572" cy="56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EBED85-71CC-9232-679D-BF97E994D00D}"/>
              </a:ext>
            </a:extLst>
          </p:cNvPr>
          <p:cNvCxnSpPr>
            <a:cxnSpLocks/>
            <a:endCxn id="6" idx="1"/>
          </p:cNvCxnSpPr>
          <p:nvPr/>
        </p:nvCxnSpPr>
        <p:spPr>
          <a:xfrm>
            <a:off x="1517904" y="4587440"/>
            <a:ext cx="594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id="{67D37010-EFE3-A745-BC1A-73A29FF31096}"/>
              </a:ext>
            </a:extLst>
          </p:cNvPr>
          <p:cNvCxnSpPr>
            <a:cxnSpLocks/>
          </p:cNvCxnSpPr>
          <p:nvPr/>
        </p:nvCxnSpPr>
        <p:spPr>
          <a:xfrm rot="10800000" flipV="1">
            <a:off x="905827" y="2682007"/>
            <a:ext cx="1536192" cy="175154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BB7D4BAA-7717-0A51-8FD5-6742ED298DDD}"/>
              </a:ext>
            </a:extLst>
          </p:cNvPr>
          <p:cNvSpPr txBox="1"/>
          <p:nvPr/>
        </p:nvSpPr>
        <p:spPr>
          <a:xfrm>
            <a:off x="2442019" y="2528118"/>
            <a:ext cx="1224154" cy="307777"/>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basic’  </a:t>
            </a:r>
            <a:endParaRPr lang="en-IN" sz="1400" dirty="0"/>
          </a:p>
        </p:txBody>
      </p:sp>
      <p:sp>
        <p:nvSpPr>
          <p:cNvPr id="5" name="TextBox 4">
            <a:extLst>
              <a:ext uri="{FF2B5EF4-FFF2-40B4-BE49-F238E27FC236}">
                <a16:creationId xmlns:a16="http://schemas.microsoft.com/office/drawing/2014/main" id="{74728564-5A01-4BC8-7146-0660FAADB8E2}"/>
              </a:ext>
            </a:extLst>
          </p:cNvPr>
          <p:cNvSpPr txBox="1"/>
          <p:nvPr/>
        </p:nvSpPr>
        <p:spPr>
          <a:xfrm>
            <a:off x="219456" y="407241"/>
            <a:ext cx="9253728" cy="369332"/>
          </a:xfrm>
          <a:prstGeom prst="rect">
            <a:avLst/>
          </a:prstGeom>
          <a:noFill/>
        </p:spPr>
        <p:txBody>
          <a:bodyPr wrap="square">
            <a:spAutoFit/>
          </a:bodyPr>
          <a:lstStyle/>
          <a:p>
            <a:r>
              <a:rPr lang="en-IN" sz="1800" dirty="0">
                <a:latin typeface="Verdana" panose="020B0604030504040204" pitchFamily="34" charset="0"/>
                <a:ea typeface="Verdana" panose="020B0604030504040204" pitchFamily="34" charset="0"/>
              </a:rPr>
              <a:t>E.g. input : </a:t>
            </a:r>
            <a:r>
              <a:rPr lang="en-US" i="0" dirty="0">
                <a:solidFill>
                  <a:srgbClr val="1F1F1F"/>
                </a:solidFill>
                <a:effectLst/>
                <a:latin typeface="Verdana" panose="020B0604030504040204" pitchFamily="34" charset="0"/>
                <a:ea typeface="Verdana" panose="020B0604030504040204" pitchFamily="34" charset="0"/>
              </a:rPr>
              <a:t>Cells are </a:t>
            </a:r>
            <a:r>
              <a:rPr lang="en-US" i="0" dirty="0">
                <a:solidFill>
                  <a:srgbClr val="040C28"/>
                </a:solidFill>
                <a:effectLst/>
                <a:latin typeface="Verdana" panose="020B0604030504040204" pitchFamily="34" charset="0"/>
                <a:ea typeface="Verdana" panose="020B0604030504040204" pitchFamily="34" charset="0"/>
              </a:rPr>
              <a:t>the</a:t>
            </a:r>
            <a:r>
              <a:rPr lang="en-US" b="0" i="0" dirty="0">
                <a:solidFill>
                  <a:srgbClr val="040C28"/>
                </a:solidFill>
                <a:effectLst/>
                <a:latin typeface="Verdana" panose="020B0604030504040204" pitchFamily="34" charset="0"/>
                <a:ea typeface="Verdana" panose="020B0604030504040204" pitchFamily="34" charset="0"/>
              </a:rPr>
              <a:t> </a:t>
            </a:r>
            <a:r>
              <a:rPr lang="en-US" b="1" i="0" dirty="0">
                <a:solidFill>
                  <a:srgbClr val="040C28"/>
                </a:solidFill>
                <a:effectLst/>
                <a:latin typeface="Verdana" panose="020B0604030504040204" pitchFamily="34" charset="0"/>
                <a:ea typeface="Verdana" panose="020B0604030504040204" pitchFamily="34" charset="0"/>
              </a:rPr>
              <a:t>basic</a:t>
            </a:r>
            <a:r>
              <a:rPr lang="en-US" b="0" i="0" dirty="0">
                <a:solidFill>
                  <a:srgbClr val="040C28"/>
                </a:solidFill>
                <a:effectLst/>
                <a:latin typeface="Verdana" panose="020B0604030504040204" pitchFamily="34" charset="0"/>
                <a:ea typeface="Verdana" panose="020B0604030504040204" pitchFamily="34" charset="0"/>
              </a:rPr>
              <a:t> building blocks.</a:t>
            </a:r>
            <a:endParaRPr lang="en-IN" sz="18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ED43F2E9-BAC3-7417-65AA-36C1783AF36A}"/>
              </a:ext>
            </a:extLst>
          </p:cNvPr>
          <p:cNvSpPr txBox="1"/>
          <p:nvPr/>
        </p:nvSpPr>
        <p:spPr>
          <a:xfrm>
            <a:off x="284892" y="4466306"/>
            <a:ext cx="1224154" cy="307777"/>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the’  </a:t>
            </a:r>
            <a:endParaRPr lang="en-IN" sz="1400" dirty="0"/>
          </a:p>
        </p:txBody>
      </p:sp>
    </p:spTree>
    <p:extLst>
      <p:ext uri="{BB962C8B-B14F-4D97-AF65-F5344CB8AC3E}">
        <p14:creationId xmlns:p14="http://schemas.microsoft.com/office/powerpoint/2010/main" val="2755667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B70D5-3EFB-D19B-00EA-F28BE4866EAF}"/>
              </a:ext>
            </a:extLst>
          </p:cNvPr>
          <p:cNvSpPr/>
          <p:nvPr/>
        </p:nvSpPr>
        <p:spPr>
          <a:xfrm>
            <a:off x="2112264" y="3752488"/>
            <a:ext cx="1892808"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8" name="TextBox 7">
            <a:extLst>
              <a:ext uri="{FF2B5EF4-FFF2-40B4-BE49-F238E27FC236}">
                <a16:creationId xmlns:a16="http://schemas.microsoft.com/office/drawing/2014/main" id="{859A44CE-6F90-8138-6E40-C21CAD975053}"/>
              </a:ext>
            </a:extLst>
          </p:cNvPr>
          <p:cNvSpPr txBox="1"/>
          <p:nvPr/>
        </p:nvSpPr>
        <p:spPr>
          <a:xfrm>
            <a:off x="2524887" y="6142982"/>
            <a:ext cx="1067562" cy="307777"/>
          </a:xfrm>
          <a:prstGeom prst="rect">
            <a:avLst/>
          </a:prstGeom>
          <a:noFill/>
          <a:ln>
            <a:solidFill>
              <a:schemeClr val="tx1"/>
            </a:solidFill>
          </a:ln>
        </p:spPr>
        <p:txBody>
          <a:bodyPr wrap="square">
            <a:spAutoFit/>
          </a:bodyPr>
          <a:lstStyle/>
          <a:p>
            <a:r>
              <a:rPr lang="en-US" sz="1400" b="0" i="0" dirty="0">
                <a:solidFill>
                  <a:srgbClr val="040C28"/>
                </a:solidFill>
                <a:effectLst/>
                <a:latin typeface="Verdana" panose="020B0604030504040204" pitchFamily="34" charset="0"/>
                <a:ea typeface="Verdana" panose="020B0604030504040204" pitchFamily="34" charset="0"/>
              </a:rPr>
              <a:t>building</a:t>
            </a:r>
            <a:r>
              <a:rPr lang="en-IN" sz="1400" dirty="0">
                <a:latin typeface="Verdana" panose="020B0604030504040204" pitchFamily="34" charset="0"/>
                <a:ea typeface="Verdana" panose="020B0604030504040204" pitchFamily="34" charset="0"/>
              </a:rPr>
              <a:t> </a:t>
            </a:r>
            <a:endParaRPr lang="en-IN" sz="1400" dirty="0"/>
          </a:p>
        </p:txBody>
      </p:sp>
      <p:cxnSp>
        <p:nvCxnSpPr>
          <p:cNvPr id="11" name="Straight Arrow Connector 10">
            <a:extLst>
              <a:ext uri="{FF2B5EF4-FFF2-40B4-BE49-F238E27FC236}">
                <a16:creationId xmlns:a16="http://schemas.microsoft.com/office/drawing/2014/main" id="{99C578D9-04B0-8578-844C-541665C82B6F}"/>
              </a:ext>
            </a:extLst>
          </p:cNvPr>
          <p:cNvCxnSpPr>
            <a:stCxn id="6" idx="0"/>
          </p:cNvCxnSpPr>
          <p:nvPr/>
        </p:nvCxnSpPr>
        <p:spPr>
          <a:xfrm flipH="1" flipV="1">
            <a:off x="3054096" y="2880360"/>
            <a:ext cx="4572" cy="8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7A7240-2338-B3A7-E7A7-D5E5413D8065}"/>
              </a:ext>
            </a:extLst>
          </p:cNvPr>
          <p:cNvCxnSpPr>
            <a:endCxn id="6" idx="2"/>
          </p:cNvCxnSpPr>
          <p:nvPr/>
        </p:nvCxnSpPr>
        <p:spPr>
          <a:xfrm flipV="1">
            <a:off x="3054096" y="5422392"/>
            <a:ext cx="4572" cy="56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EBED85-71CC-9232-679D-BF97E994D00D}"/>
              </a:ext>
            </a:extLst>
          </p:cNvPr>
          <p:cNvCxnSpPr>
            <a:cxnSpLocks/>
            <a:endCxn id="6" idx="1"/>
          </p:cNvCxnSpPr>
          <p:nvPr/>
        </p:nvCxnSpPr>
        <p:spPr>
          <a:xfrm>
            <a:off x="1517904" y="4587440"/>
            <a:ext cx="594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id="{67D37010-EFE3-A745-BC1A-73A29FF31096}"/>
              </a:ext>
            </a:extLst>
          </p:cNvPr>
          <p:cNvCxnSpPr>
            <a:cxnSpLocks/>
          </p:cNvCxnSpPr>
          <p:nvPr/>
        </p:nvCxnSpPr>
        <p:spPr>
          <a:xfrm rot="10800000" flipV="1">
            <a:off x="905827" y="2682007"/>
            <a:ext cx="1536192" cy="175154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BB7D4BAA-7717-0A51-8FD5-6742ED298DDD}"/>
              </a:ext>
            </a:extLst>
          </p:cNvPr>
          <p:cNvSpPr txBox="1"/>
          <p:nvPr/>
        </p:nvSpPr>
        <p:spPr>
          <a:xfrm>
            <a:off x="2442019" y="2528118"/>
            <a:ext cx="1224154" cy="307777"/>
          </a:xfrm>
          <a:prstGeom prst="rect">
            <a:avLst/>
          </a:prstGeom>
          <a:noFill/>
          <a:ln>
            <a:solidFill>
              <a:schemeClr val="tx1"/>
            </a:solidFill>
          </a:ln>
        </p:spPr>
        <p:txBody>
          <a:bodyPr wrap="square">
            <a:spAutoFit/>
          </a:bodyPr>
          <a:lstStyle/>
          <a:p>
            <a:r>
              <a:rPr lang="en-US" sz="1400" b="0" i="0" dirty="0">
                <a:solidFill>
                  <a:srgbClr val="040C28"/>
                </a:solidFill>
                <a:effectLst/>
                <a:latin typeface="Verdana" panose="020B0604030504040204" pitchFamily="34" charset="0"/>
                <a:ea typeface="Verdana" panose="020B0604030504040204" pitchFamily="34" charset="0"/>
              </a:rPr>
              <a:t>building</a:t>
            </a:r>
            <a:r>
              <a:rPr lang="en-IN" sz="1400" dirty="0">
                <a:latin typeface="Verdana" panose="020B0604030504040204" pitchFamily="34" charset="0"/>
                <a:ea typeface="Verdana" panose="020B0604030504040204" pitchFamily="34" charset="0"/>
              </a:rPr>
              <a:t>’  </a:t>
            </a:r>
            <a:endParaRPr lang="en-IN" sz="1400" dirty="0"/>
          </a:p>
        </p:txBody>
      </p:sp>
      <p:sp>
        <p:nvSpPr>
          <p:cNvPr id="5" name="TextBox 4">
            <a:extLst>
              <a:ext uri="{FF2B5EF4-FFF2-40B4-BE49-F238E27FC236}">
                <a16:creationId xmlns:a16="http://schemas.microsoft.com/office/drawing/2014/main" id="{74728564-5A01-4BC8-7146-0660FAADB8E2}"/>
              </a:ext>
            </a:extLst>
          </p:cNvPr>
          <p:cNvSpPr txBox="1"/>
          <p:nvPr/>
        </p:nvSpPr>
        <p:spPr>
          <a:xfrm>
            <a:off x="219456" y="407241"/>
            <a:ext cx="9253728" cy="369332"/>
          </a:xfrm>
          <a:prstGeom prst="rect">
            <a:avLst/>
          </a:prstGeom>
          <a:noFill/>
        </p:spPr>
        <p:txBody>
          <a:bodyPr wrap="square">
            <a:spAutoFit/>
          </a:bodyPr>
          <a:lstStyle/>
          <a:p>
            <a:r>
              <a:rPr lang="en-IN" sz="1800" dirty="0">
                <a:latin typeface="Verdana" panose="020B0604030504040204" pitchFamily="34" charset="0"/>
                <a:ea typeface="Verdana" panose="020B0604030504040204" pitchFamily="34" charset="0"/>
              </a:rPr>
              <a:t>E.g. input : </a:t>
            </a:r>
            <a:r>
              <a:rPr lang="en-US" i="0" dirty="0">
                <a:solidFill>
                  <a:srgbClr val="1F1F1F"/>
                </a:solidFill>
                <a:effectLst/>
                <a:latin typeface="Verdana" panose="020B0604030504040204" pitchFamily="34" charset="0"/>
                <a:ea typeface="Verdana" panose="020B0604030504040204" pitchFamily="34" charset="0"/>
              </a:rPr>
              <a:t>Cells are </a:t>
            </a:r>
            <a:r>
              <a:rPr lang="en-US" i="0" dirty="0">
                <a:solidFill>
                  <a:srgbClr val="040C28"/>
                </a:solidFill>
                <a:effectLst/>
                <a:latin typeface="Verdana" panose="020B0604030504040204" pitchFamily="34" charset="0"/>
                <a:ea typeface="Verdana" panose="020B0604030504040204" pitchFamily="34" charset="0"/>
              </a:rPr>
              <a:t>the</a:t>
            </a:r>
            <a:r>
              <a:rPr lang="en-US" b="0" i="0" dirty="0">
                <a:solidFill>
                  <a:srgbClr val="040C28"/>
                </a:solidFill>
                <a:effectLst/>
                <a:latin typeface="Verdana" panose="020B0604030504040204" pitchFamily="34" charset="0"/>
                <a:ea typeface="Verdana" panose="020B0604030504040204" pitchFamily="34" charset="0"/>
              </a:rPr>
              <a:t> </a:t>
            </a:r>
            <a:r>
              <a:rPr lang="en-US" i="0" dirty="0">
                <a:solidFill>
                  <a:srgbClr val="040C28"/>
                </a:solidFill>
                <a:effectLst/>
                <a:latin typeface="Verdana" panose="020B0604030504040204" pitchFamily="34" charset="0"/>
                <a:ea typeface="Verdana" panose="020B0604030504040204" pitchFamily="34" charset="0"/>
              </a:rPr>
              <a:t>basic</a:t>
            </a:r>
            <a:r>
              <a:rPr lang="en-US" b="0" i="0" dirty="0">
                <a:solidFill>
                  <a:srgbClr val="040C28"/>
                </a:solidFill>
                <a:effectLst/>
                <a:latin typeface="Verdana" panose="020B0604030504040204" pitchFamily="34" charset="0"/>
                <a:ea typeface="Verdana" panose="020B0604030504040204" pitchFamily="34" charset="0"/>
              </a:rPr>
              <a:t> </a:t>
            </a:r>
            <a:r>
              <a:rPr lang="en-US" b="1" i="0" dirty="0">
                <a:solidFill>
                  <a:srgbClr val="040C28"/>
                </a:solidFill>
                <a:effectLst/>
                <a:latin typeface="Verdana" panose="020B0604030504040204" pitchFamily="34" charset="0"/>
                <a:ea typeface="Verdana" panose="020B0604030504040204" pitchFamily="34" charset="0"/>
              </a:rPr>
              <a:t>building</a:t>
            </a:r>
            <a:r>
              <a:rPr lang="en-US" b="0" i="0" dirty="0">
                <a:solidFill>
                  <a:srgbClr val="040C28"/>
                </a:solidFill>
                <a:effectLst/>
                <a:latin typeface="Verdana" panose="020B0604030504040204" pitchFamily="34" charset="0"/>
                <a:ea typeface="Verdana" panose="020B0604030504040204" pitchFamily="34" charset="0"/>
              </a:rPr>
              <a:t> blocks.</a:t>
            </a:r>
            <a:endParaRPr lang="en-IN" sz="1800"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57ADA98A-2FB4-7B7D-7536-3247E764EE67}"/>
              </a:ext>
            </a:extLst>
          </p:cNvPr>
          <p:cNvSpPr txBox="1"/>
          <p:nvPr/>
        </p:nvSpPr>
        <p:spPr>
          <a:xfrm>
            <a:off x="293750" y="4476705"/>
            <a:ext cx="1224154" cy="307777"/>
          </a:xfrm>
          <a:prstGeom prst="rect">
            <a:avLst/>
          </a:prstGeom>
          <a:no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basic’  </a:t>
            </a:r>
            <a:endParaRPr lang="en-IN" sz="1400" dirty="0"/>
          </a:p>
        </p:txBody>
      </p:sp>
    </p:spTree>
    <p:extLst>
      <p:ext uri="{BB962C8B-B14F-4D97-AF65-F5344CB8AC3E}">
        <p14:creationId xmlns:p14="http://schemas.microsoft.com/office/powerpoint/2010/main" val="3450890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B70D5-3EFB-D19B-00EA-F28BE4866EAF}"/>
              </a:ext>
            </a:extLst>
          </p:cNvPr>
          <p:cNvSpPr/>
          <p:nvPr/>
        </p:nvSpPr>
        <p:spPr>
          <a:xfrm>
            <a:off x="2112264" y="3752488"/>
            <a:ext cx="1892808"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8" name="TextBox 7">
            <a:extLst>
              <a:ext uri="{FF2B5EF4-FFF2-40B4-BE49-F238E27FC236}">
                <a16:creationId xmlns:a16="http://schemas.microsoft.com/office/drawing/2014/main" id="{859A44CE-6F90-8138-6E40-C21CAD975053}"/>
              </a:ext>
            </a:extLst>
          </p:cNvPr>
          <p:cNvSpPr txBox="1"/>
          <p:nvPr/>
        </p:nvSpPr>
        <p:spPr>
          <a:xfrm>
            <a:off x="2524887" y="6142982"/>
            <a:ext cx="1067562" cy="307777"/>
          </a:xfrm>
          <a:prstGeom prst="rect">
            <a:avLst/>
          </a:prstGeom>
          <a:noFill/>
          <a:ln>
            <a:solidFill>
              <a:schemeClr val="tx1"/>
            </a:solidFill>
          </a:ln>
        </p:spPr>
        <p:txBody>
          <a:bodyPr wrap="square">
            <a:spAutoFit/>
          </a:bodyPr>
          <a:lstStyle/>
          <a:p>
            <a:r>
              <a:rPr lang="en-US" sz="1400" b="0" i="0" dirty="0">
                <a:solidFill>
                  <a:srgbClr val="040C28"/>
                </a:solidFill>
                <a:effectLst/>
                <a:latin typeface="Verdana" panose="020B0604030504040204" pitchFamily="34" charset="0"/>
                <a:ea typeface="Verdana" panose="020B0604030504040204" pitchFamily="34" charset="0"/>
              </a:rPr>
              <a:t>blocks</a:t>
            </a:r>
            <a:r>
              <a:rPr lang="en-IN" sz="1400" dirty="0">
                <a:latin typeface="Verdana" panose="020B0604030504040204" pitchFamily="34" charset="0"/>
                <a:ea typeface="Verdana" panose="020B0604030504040204" pitchFamily="34" charset="0"/>
              </a:rPr>
              <a:t> </a:t>
            </a:r>
            <a:endParaRPr lang="en-IN" sz="1400" dirty="0"/>
          </a:p>
        </p:txBody>
      </p:sp>
      <p:cxnSp>
        <p:nvCxnSpPr>
          <p:cNvPr id="11" name="Straight Arrow Connector 10">
            <a:extLst>
              <a:ext uri="{FF2B5EF4-FFF2-40B4-BE49-F238E27FC236}">
                <a16:creationId xmlns:a16="http://schemas.microsoft.com/office/drawing/2014/main" id="{99C578D9-04B0-8578-844C-541665C82B6F}"/>
              </a:ext>
            </a:extLst>
          </p:cNvPr>
          <p:cNvCxnSpPr>
            <a:stCxn id="6" idx="0"/>
          </p:cNvCxnSpPr>
          <p:nvPr/>
        </p:nvCxnSpPr>
        <p:spPr>
          <a:xfrm flipH="1" flipV="1">
            <a:off x="3054096" y="2880360"/>
            <a:ext cx="4572" cy="8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7A7240-2338-B3A7-E7A7-D5E5413D8065}"/>
              </a:ext>
            </a:extLst>
          </p:cNvPr>
          <p:cNvCxnSpPr>
            <a:endCxn id="6" idx="2"/>
          </p:cNvCxnSpPr>
          <p:nvPr/>
        </p:nvCxnSpPr>
        <p:spPr>
          <a:xfrm flipV="1">
            <a:off x="3054096" y="5422392"/>
            <a:ext cx="4572" cy="56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EBED85-71CC-9232-679D-BF97E994D00D}"/>
              </a:ext>
            </a:extLst>
          </p:cNvPr>
          <p:cNvCxnSpPr>
            <a:cxnSpLocks/>
            <a:endCxn id="6" idx="1"/>
          </p:cNvCxnSpPr>
          <p:nvPr/>
        </p:nvCxnSpPr>
        <p:spPr>
          <a:xfrm>
            <a:off x="1517904" y="4587440"/>
            <a:ext cx="594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id="{67D37010-EFE3-A745-BC1A-73A29FF31096}"/>
              </a:ext>
            </a:extLst>
          </p:cNvPr>
          <p:cNvCxnSpPr>
            <a:cxnSpLocks/>
          </p:cNvCxnSpPr>
          <p:nvPr/>
        </p:nvCxnSpPr>
        <p:spPr>
          <a:xfrm rot="10800000" flipV="1">
            <a:off x="905827" y="2682007"/>
            <a:ext cx="1536192" cy="175154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BB7D4BAA-7717-0A51-8FD5-6742ED298DDD}"/>
              </a:ext>
            </a:extLst>
          </p:cNvPr>
          <p:cNvSpPr txBox="1"/>
          <p:nvPr/>
        </p:nvSpPr>
        <p:spPr>
          <a:xfrm>
            <a:off x="284892" y="4466306"/>
            <a:ext cx="1224154" cy="307777"/>
          </a:xfrm>
          <a:prstGeom prst="rect">
            <a:avLst/>
          </a:prstGeom>
          <a:noFill/>
          <a:ln>
            <a:solidFill>
              <a:schemeClr val="tx1"/>
            </a:solidFill>
          </a:ln>
        </p:spPr>
        <p:txBody>
          <a:bodyPr wrap="square">
            <a:spAutoFit/>
          </a:bodyPr>
          <a:lstStyle/>
          <a:p>
            <a:r>
              <a:rPr lang="en-US" sz="1400" b="0" i="0" dirty="0">
                <a:solidFill>
                  <a:srgbClr val="040C28"/>
                </a:solidFill>
                <a:effectLst/>
                <a:latin typeface="Verdana" panose="020B0604030504040204" pitchFamily="34" charset="0"/>
                <a:ea typeface="Verdana" panose="020B0604030504040204" pitchFamily="34" charset="0"/>
              </a:rPr>
              <a:t>building</a:t>
            </a:r>
            <a:r>
              <a:rPr lang="en-IN" sz="1400" dirty="0">
                <a:latin typeface="Verdana" panose="020B0604030504040204" pitchFamily="34" charset="0"/>
                <a:ea typeface="Verdana" panose="020B0604030504040204" pitchFamily="34" charset="0"/>
              </a:rPr>
              <a:t>’  </a:t>
            </a:r>
            <a:endParaRPr lang="en-IN" sz="1400" dirty="0"/>
          </a:p>
        </p:txBody>
      </p:sp>
      <p:sp>
        <p:nvSpPr>
          <p:cNvPr id="5" name="TextBox 4">
            <a:extLst>
              <a:ext uri="{FF2B5EF4-FFF2-40B4-BE49-F238E27FC236}">
                <a16:creationId xmlns:a16="http://schemas.microsoft.com/office/drawing/2014/main" id="{74728564-5A01-4BC8-7146-0660FAADB8E2}"/>
              </a:ext>
            </a:extLst>
          </p:cNvPr>
          <p:cNvSpPr txBox="1"/>
          <p:nvPr/>
        </p:nvSpPr>
        <p:spPr>
          <a:xfrm>
            <a:off x="219456" y="407241"/>
            <a:ext cx="9253728" cy="369332"/>
          </a:xfrm>
          <a:prstGeom prst="rect">
            <a:avLst/>
          </a:prstGeom>
          <a:noFill/>
        </p:spPr>
        <p:txBody>
          <a:bodyPr wrap="square">
            <a:spAutoFit/>
          </a:bodyPr>
          <a:lstStyle/>
          <a:p>
            <a:r>
              <a:rPr lang="en-IN" sz="1800" dirty="0">
                <a:latin typeface="Verdana" panose="020B0604030504040204" pitchFamily="34" charset="0"/>
                <a:ea typeface="Verdana" panose="020B0604030504040204" pitchFamily="34" charset="0"/>
              </a:rPr>
              <a:t>E.g. input : </a:t>
            </a:r>
            <a:r>
              <a:rPr lang="en-US" i="0" dirty="0">
                <a:solidFill>
                  <a:srgbClr val="1F1F1F"/>
                </a:solidFill>
                <a:effectLst/>
                <a:latin typeface="Verdana" panose="020B0604030504040204" pitchFamily="34" charset="0"/>
                <a:ea typeface="Verdana" panose="020B0604030504040204" pitchFamily="34" charset="0"/>
              </a:rPr>
              <a:t>Cells are </a:t>
            </a:r>
            <a:r>
              <a:rPr lang="en-US" i="0" dirty="0">
                <a:solidFill>
                  <a:srgbClr val="040C28"/>
                </a:solidFill>
                <a:effectLst/>
                <a:latin typeface="Verdana" panose="020B0604030504040204" pitchFamily="34" charset="0"/>
                <a:ea typeface="Verdana" panose="020B0604030504040204" pitchFamily="34" charset="0"/>
              </a:rPr>
              <a:t>the</a:t>
            </a:r>
            <a:r>
              <a:rPr lang="en-US" b="0" i="0" dirty="0">
                <a:solidFill>
                  <a:srgbClr val="040C28"/>
                </a:solidFill>
                <a:effectLst/>
                <a:latin typeface="Verdana" panose="020B0604030504040204" pitchFamily="34" charset="0"/>
                <a:ea typeface="Verdana" panose="020B0604030504040204" pitchFamily="34" charset="0"/>
              </a:rPr>
              <a:t> </a:t>
            </a:r>
            <a:r>
              <a:rPr lang="en-US" i="0" dirty="0">
                <a:solidFill>
                  <a:srgbClr val="040C28"/>
                </a:solidFill>
                <a:effectLst/>
                <a:latin typeface="Verdana" panose="020B0604030504040204" pitchFamily="34" charset="0"/>
                <a:ea typeface="Verdana" panose="020B0604030504040204" pitchFamily="34" charset="0"/>
              </a:rPr>
              <a:t>basic</a:t>
            </a:r>
            <a:r>
              <a:rPr lang="en-US" b="0" i="0" dirty="0">
                <a:solidFill>
                  <a:srgbClr val="040C28"/>
                </a:solidFill>
                <a:effectLst/>
                <a:latin typeface="Verdana" panose="020B0604030504040204" pitchFamily="34" charset="0"/>
                <a:ea typeface="Verdana" panose="020B0604030504040204" pitchFamily="34" charset="0"/>
              </a:rPr>
              <a:t> </a:t>
            </a:r>
            <a:r>
              <a:rPr lang="en-US" i="0" dirty="0">
                <a:solidFill>
                  <a:srgbClr val="040C28"/>
                </a:solidFill>
                <a:effectLst/>
                <a:latin typeface="Verdana" panose="020B0604030504040204" pitchFamily="34" charset="0"/>
                <a:ea typeface="Verdana" panose="020B0604030504040204" pitchFamily="34" charset="0"/>
              </a:rPr>
              <a:t>building</a:t>
            </a:r>
            <a:r>
              <a:rPr lang="en-US" b="0" i="0" dirty="0">
                <a:solidFill>
                  <a:srgbClr val="040C28"/>
                </a:solidFill>
                <a:effectLst/>
                <a:latin typeface="Verdana" panose="020B0604030504040204" pitchFamily="34" charset="0"/>
                <a:ea typeface="Verdana" panose="020B0604030504040204" pitchFamily="34" charset="0"/>
              </a:rPr>
              <a:t> </a:t>
            </a:r>
            <a:r>
              <a:rPr lang="en-US" b="1" i="0" dirty="0">
                <a:solidFill>
                  <a:srgbClr val="040C28"/>
                </a:solidFill>
                <a:effectLst/>
                <a:latin typeface="Verdana" panose="020B0604030504040204" pitchFamily="34" charset="0"/>
                <a:ea typeface="Verdana" panose="020B0604030504040204" pitchFamily="34" charset="0"/>
              </a:rPr>
              <a:t>blocks</a:t>
            </a:r>
            <a:r>
              <a:rPr lang="en-US" b="0" i="0" dirty="0">
                <a:solidFill>
                  <a:srgbClr val="040C28"/>
                </a:solidFill>
                <a:effectLst/>
                <a:latin typeface="Verdana" panose="020B0604030504040204" pitchFamily="34" charset="0"/>
                <a:ea typeface="Verdana" panose="020B0604030504040204" pitchFamily="34" charset="0"/>
              </a:rPr>
              <a:t>.</a:t>
            </a:r>
            <a:endParaRPr lang="en-IN" sz="18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E1C0E4C1-92A9-B859-581A-447836647357}"/>
              </a:ext>
            </a:extLst>
          </p:cNvPr>
          <p:cNvSpPr txBox="1"/>
          <p:nvPr/>
        </p:nvSpPr>
        <p:spPr>
          <a:xfrm>
            <a:off x="2442019" y="2539828"/>
            <a:ext cx="1224154" cy="307777"/>
          </a:xfrm>
          <a:prstGeom prst="rect">
            <a:avLst/>
          </a:prstGeom>
          <a:noFill/>
          <a:ln>
            <a:solidFill>
              <a:schemeClr val="tx1"/>
            </a:solidFill>
          </a:ln>
        </p:spPr>
        <p:txBody>
          <a:bodyPr wrap="square">
            <a:spAutoFit/>
          </a:bodyPr>
          <a:lstStyle/>
          <a:p>
            <a:r>
              <a:rPr lang="en-US" sz="1400" dirty="0">
                <a:solidFill>
                  <a:srgbClr val="040C28"/>
                </a:solidFill>
                <a:latin typeface="Verdana" panose="020B0604030504040204" pitchFamily="34" charset="0"/>
                <a:ea typeface="Verdana" panose="020B0604030504040204" pitchFamily="34" charset="0"/>
              </a:rPr>
              <a:t>blocks</a:t>
            </a:r>
            <a:r>
              <a:rPr lang="en-IN" sz="1400" dirty="0">
                <a:latin typeface="Verdana" panose="020B0604030504040204" pitchFamily="34" charset="0"/>
                <a:ea typeface="Verdana" panose="020B0604030504040204" pitchFamily="34" charset="0"/>
              </a:rPr>
              <a:t>’  </a:t>
            </a:r>
            <a:endParaRPr lang="en-IN" sz="1400" dirty="0"/>
          </a:p>
        </p:txBody>
      </p:sp>
    </p:spTree>
    <p:extLst>
      <p:ext uri="{BB962C8B-B14F-4D97-AF65-F5344CB8AC3E}">
        <p14:creationId xmlns:p14="http://schemas.microsoft.com/office/powerpoint/2010/main" val="166714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808444-A6CF-C4BA-1431-088088378FD5}"/>
              </a:ext>
            </a:extLst>
          </p:cNvPr>
          <p:cNvSpPr/>
          <p:nvPr/>
        </p:nvSpPr>
        <p:spPr>
          <a:xfrm>
            <a:off x="479678" y="2993536"/>
            <a:ext cx="1307592"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5" name="TextBox 4">
            <a:extLst>
              <a:ext uri="{FF2B5EF4-FFF2-40B4-BE49-F238E27FC236}">
                <a16:creationId xmlns:a16="http://schemas.microsoft.com/office/drawing/2014/main" id="{636C87E8-4E55-498E-A5B5-7C0B84BEA7BC}"/>
              </a:ext>
            </a:extLst>
          </p:cNvPr>
          <p:cNvSpPr txBox="1"/>
          <p:nvPr/>
        </p:nvSpPr>
        <p:spPr>
          <a:xfrm>
            <a:off x="219456" y="407241"/>
            <a:ext cx="9253728" cy="369332"/>
          </a:xfrm>
          <a:prstGeom prst="rect">
            <a:avLst/>
          </a:prstGeom>
          <a:noFill/>
        </p:spPr>
        <p:txBody>
          <a:bodyPr wrap="square">
            <a:spAutoFit/>
          </a:bodyPr>
          <a:lstStyle/>
          <a:p>
            <a:r>
              <a:rPr lang="en-IN" sz="1800" dirty="0">
                <a:latin typeface="Verdana" panose="020B0604030504040204" pitchFamily="34" charset="0"/>
                <a:ea typeface="Verdana" panose="020B0604030504040204" pitchFamily="34" charset="0"/>
              </a:rPr>
              <a:t>E.g. input : </a:t>
            </a:r>
            <a:r>
              <a:rPr lang="en-US" i="0" dirty="0">
                <a:solidFill>
                  <a:srgbClr val="1F1F1F"/>
                </a:solidFill>
                <a:effectLst/>
                <a:latin typeface="Verdana" panose="020B0604030504040204" pitchFamily="34" charset="0"/>
                <a:ea typeface="Verdana" panose="020B0604030504040204" pitchFamily="34" charset="0"/>
              </a:rPr>
              <a:t>Cells are </a:t>
            </a:r>
            <a:r>
              <a:rPr lang="en-US" i="0" dirty="0">
                <a:solidFill>
                  <a:srgbClr val="040C28"/>
                </a:solidFill>
                <a:effectLst/>
                <a:latin typeface="Verdana" panose="020B0604030504040204" pitchFamily="34" charset="0"/>
                <a:ea typeface="Verdana" panose="020B0604030504040204" pitchFamily="34" charset="0"/>
              </a:rPr>
              <a:t>the</a:t>
            </a:r>
            <a:r>
              <a:rPr lang="en-US" b="0" i="0" dirty="0">
                <a:solidFill>
                  <a:srgbClr val="040C28"/>
                </a:solidFill>
                <a:effectLst/>
                <a:latin typeface="Verdana" panose="020B0604030504040204" pitchFamily="34" charset="0"/>
                <a:ea typeface="Verdana" panose="020B0604030504040204" pitchFamily="34" charset="0"/>
              </a:rPr>
              <a:t> </a:t>
            </a:r>
            <a:r>
              <a:rPr lang="en-US" i="0" dirty="0">
                <a:solidFill>
                  <a:srgbClr val="040C28"/>
                </a:solidFill>
                <a:effectLst/>
                <a:latin typeface="Verdana" panose="020B0604030504040204" pitchFamily="34" charset="0"/>
                <a:ea typeface="Verdana" panose="020B0604030504040204" pitchFamily="34" charset="0"/>
              </a:rPr>
              <a:t>basic</a:t>
            </a:r>
            <a:r>
              <a:rPr lang="en-US" b="0" i="0" dirty="0">
                <a:solidFill>
                  <a:srgbClr val="040C28"/>
                </a:solidFill>
                <a:effectLst/>
                <a:latin typeface="Verdana" panose="020B0604030504040204" pitchFamily="34" charset="0"/>
                <a:ea typeface="Verdana" panose="020B0604030504040204" pitchFamily="34" charset="0"/>
              </a:rPr>
              <a:t> </a:t>
            </a:r>
            <a:r>
              <a:rPr lang="en-US" i="0" dirty="0">
                <a:solidFill>
                  <a:srgbClr val="040C28"/>
                </a:solidFill>
                <a:effectLst/>
                <a:latin typeface="Verdana" panose="020B0604030504040204" pitchFamily="34" charset="0"/>
                <a:ea typeface="Verdana" panose="020B0604030504040204" pitchFamily="34" charset="0"/>
              </a:rPr>
              <a:t>building</a:t>
            </a:r>
            <a:r>
              <a:rPr lang="en-US" b="0" i="0" dirty="0">
                <a:solidFill>
                  <a:srgbClr val="040C28"/>
                </a:solidFill>
                <a:effectLst/>
                <a:latin typeface="Verdana" panose="020B0604030504040204" pitchFamily="34" charset="0"/>
                <a:ea typeface="Verdana" panose="020B0604030504040204" pitchFamily="34" charset="0"/>
              </a:rPr>
              <a:t> </a:t>
            </a:r>
            <a:r>
              <a:rPr lang="en-US" i="0" dirty="0">
                <a:solidFill>
                  <a:srgbClr val="040C28"/>
                </a:solidFill>
                <a:effectLst/>
                <a:latin typeface="Verdana" panose="020B0604030504040204" pitchFamily="34" charset="0"/>
                <a:ea typeface="Verdana" panose="020B0604030504040204" pitchFamily="34" charset="0"/>
              </a:rPr>
              <a:t>blocks.</a:t>
            </a:r>
            <a:endParaRPr lang="en-IN" sz="1800" dirty="0">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1E378DDD-AD1B-4153-4388-F0B69391A0F4}"/>
              </a:ext>
            </a:extLst>
          </p:cNvPr>
          <p:cNvSpPr/>
          <p:nvPr/>
        </p:nvSpPr>
        <p:spPr>
          <a:xfrm>
            <a:off x="2447544" y="2993536"/>
            <a:ext cx="1307592"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7" name="Rectangle 6">
            <a:extLst>
              <a:ext uri="{FF2B5EF4-FFF2-40B4-BE49-F238E27FC236}">
                <a16:creationId xmlns:a16="http://schemas.microsoft.com/office/drawing/2014/main" id="{5337E1B6-E93F-D749-BD9F-10CE89CA0A5C}"/>
              </a:ext>
            </a:extLst>
          </p:cNvPr>
          <p:cNvSpPr/>
          <p:nvPr/>
        </p:nvSpPr>
        <p:spPr>
          <a:xfrm>
            <a:off x="4276344" y="2993536"/>
            <a:ext cx="1307592"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8" name="Rectangle 7">
            <a:extLst>
              <a:ext uri="{FF2B5EF4-FFF2-40B4-BE49-F238E27FC236}">
                <a16:creationId xmlns:a16="http://schemas.microsoft.com/office/drawing/2014/main" id="{D901F192-7552-88C3-7E48-F97B98A949EE}"/>
              </a:ext>
            </a:extLst>
          </p:cNvPr>
          <p:cNvSpPr/>
          <p:nvPr/>
        </p:nvSpPr>
        <p:spPr>
          <a:xfrm>
            <a:off x="5954270" y="2993536"/>
            <a:ext cx="1307592"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9" name="Rectangle 8">
            <a:extLst>
              <a:ext uri="{FF2B5EF4-FFF2-40B4-BE49-F238E27FC236}">
                <a16:creationId xmlns:a16="http://schemas.microsoft.com/office/drawing/2014/main" id="{CEA3F9EF-4490-56F3-E11B-892A4AE878AB}"/>
              </a:ext>
            </a:extLst>
          </p:cNvPr>
          <p:cNvSpPr/>
          <p:nvPr/>
        </p:nvSpPr>
        <p:spPr>
          <a:xfrm>
            <a:off x="7783070" y="2993536"/>
            <a:ext cx="1307592"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10" name="Rectangle 9">
            <a:extLst>
              <a:ext uri="{FF2B5EF4-FFF2-40B4-BE49-F238E27FC236}">
                <a16:creationId xmlns:a16="http://schemas.microsoft.com/office/drawing/2014/main" id="{AEB44987-D9F5-A736-5536-F43B9382D8F0}"/>
              </a:ext>
            </a:extLst>
          </p:cNvPr>
          <p:cNvSpPr/>
          <p:nvPr/>
        </p:nvSpPr>
        <p:spPr>
          <a:xfrm>
            <a:off x="9473184" y="2993536"/>
            <a:ext cx="1307592"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sp>
        <p:nvSpPr>
          <p:cNvPr id="12" name="TextBox 11">
            <a:extLst>
              <a:ext uri="{FF2B5EF4-FFF2-40B4-BE49-F238E27FC236}">
                <a16:creationId xmlns:a16="http://schemas.microsoft.com/office/drawing/2014/main" id="{B7ACAA75-98AF-8284-D5C2-B553A6965919}"/>
              </a:ext>
            </a:extLst>
          </p:cNvPr>
          <p:cNvSpPr txBox="1"/>
          <p:nvPr/>
        </p:nvSpPr>
        <p:spPr>
          <a:xfrm>
            <a:off x="9697594" y="5247537"/>
            <a:ext cx="858772" cy="307777"/>
          </a:xfrm>
          <a:prstGeom prst="rect">
            <a:avLst/>
          </a:prstGeom>
          <a:noFill/>
          <a:ln>
            <a:solidFill>
              <a:schemeClr val="tx1"/>
            </a:solidFill>
          </a:ln>
        </p:spPr>
        <p:txBody>
          <a:bodyPr wrap="square">
            <a:spAutoFit/>
          </a:bodyPr>
          <a:lstStyle/>
          <a:p>
            <a:r>
              <a:rPr lang="en-US" sz="1400" i="0" dirty="0">
                <a:solidFill>
                  <a:srgbClr val="040C28"/>
                </a:solidFill>
                <a:effectLst/>
                <a:latin typeface="Verdana" panose="020B0604030504040204" pitchFamily="34" charset="0"/>
                <a:ea typeface="Verdana" panose="020B0604030504040204" pitchFamily="34" charset="0"/>
              </a:rPr>
              <a:t>blocks</a:t>
            </a:r>
            <a:endParaRPr lang="en-IN" sz="1400" dirty="0"/>
          </a:p>
        </p:txBody>
      </p:sp>
      <p:sp>
        <p:nvSpPr>
          <p:cNvPr id="14" name="TextBox 13">
            <a:extLst>
              <a:ext uri="{FF2B5EF4-FFF2-40B4-BE49-F238E27FC236}">
                <a16:creationId xmlns:a16="http://schemas.microsoft.com/office/drawing/2014/main" id="{DFE1626F-0348-6FE5-1482-9E683189C242}"/>
              </a:ext>
            </a:extLst>
          </p:cNvPr>
          <p:cNvSpPr txBox="1"/>
          <p:nvPr/>
        </p:nvSpPr>
        <p:spPr>
          <a:xfrm>
            <a:off x="704088" y="5274075"/>
            <a:ext cx="858772" cy="307777"/>
          </a:xfrm>
          <a:prstGeom prst="rect">
            <a:avLst/>
          </a:prstGeom>
          <a:noFill/>
          <a:ln>
            <a:solidFill>
              <a:schemeClr val="tx1"/>
            </a:solidFill>
          </a:ln>
        </p:spPr>
        <p:txBody>
          <a:bodyPr wrap="square">
            <a:spAutoFit/>
          </a:bodyPr>
          <a:lstStyle/>
          <a:p>
            <a:r>
              <a:rPr lang="en-US" sz="1400" i="0" dirty="0">
                <a:solidFill>
                  <a:srgbClr val="1F1F1F"/>
                </a:solidFill>
                <a:effectLst/>
                <a:latin typeface="Verdana" panose="020B0604030504040204" pitchFamily="34" charset="0"/>
                <a:ea typeface="Verdana" panose="020B0604030504040204" pitchFamily="34" charset="0"/>
              </a:rPr>
              <a:t>Cells</a:t>
            </a:r>
            <a:endParaRPr lang="en-IN" sz="1400" dirty="0"/>
          </a:p>
        </p:txBody>
      </p:sp>
      <p:sp>
        <p:nvSpPr>
          <p:cNvPr id="16" name="TextBox 15">
            <a:extLst>
              <a:ext uri="{FF2B5EF4-FFF2-40B4-BE49-F238E27FC236}">
                <a16:creationId xmlns:a16="http://schemas.microsoft.com/office/drawing/2014/main" id="{2F11EF93-9820-6985-45E1-8D8835CC8F5B}"/>
              </a:ext>
            </a:extLst>
          </p:cNvPr>
          <p:cNvSpPr txBox="1"/>
          <p:nvPr/>
        </p:nvSpPr>
        <p:spPr>
          <a:xfrm>
            <a:off x="2747391" y="5203816"/>
            <a:ext cx="707898" cy="369332"/>
          </a:xfrm>
          <a:prstGeom prst="rect">
            <a:avLst/>
          </a:prstGeom>
          <a:noFill/>
          <a:ln>
            <a:solidFill>
              <a:schemeClr val="tx1"/>
            </a:solidFill>
          </a:ln>
        </p:spPr>
        <p:txBody>
          <a:bodyPr wrap="square">
            <a:spAutoFit/>
          </a:bodyPr>
          <a:lstStyle/>
          <a:p>
            <a:r>
              <a:rPr lang="en-US" sz="1400" i="0" dirty="0">
                <a:solidFill>
                  <a:srgbClr val="1F1F1F"/>
                </a:solidFill>
                <a:effectLst/>
                <a:latin typeface="Verdana" panose="020B0604030504040204" pitchFamily="34" charset="0"/>
                <a:ea typeface="Verdana" panose="020B0604030504040204" pitchFamily="34" charset="0"/>
              </a:rPr>
              <a:t>are</a:t>
            </a:r>
            <a:r>
              <a:rPr lang="en-US" i="0" dirty="0">
                <a:solidFill>
                  <a:srgbClr val="1F1F1F"/>
                </a:solidFill>
                <a:effectLst/>
                <a:latin typeface="Verdana" panose="020B0604030504040204" pitchFamily="34" charset="0"/>
                <a:ea typeface="Verdana" panose="020B0604030504040204" pitchFamily="34" charset="0"/>
              </a:rPr>
              <a:t> </a:t>
            </a:r>
            <a:endParaRPr lang="en-IN" dirty="0"/>
          </a:p>
        </p:txBody>
      </p:sp>
      <p:sp>
        <p:nvSpPr>
          <p:cNvPr id="18" name="TextBox 17">
            <a:extLst>
              <a:ext uri="{FF2B5EF4-FFF2-40B4-BE49-F238E27FC236}">
                <a16:creationId xmlns:a16="http://schemas.microsoft.com/office/drawing/2014/main" id="{A3812907-5FFE-3E04-616F-961CCF43798A}"/>
              </a:ext>
            </a:extLst>
          </p:cNvPr>
          <p:cNvSpPr txBox="1"/>
          <p:nvPr/>
        </p:nvSpPr>
        <p:spPr>
          <a:xfrm>
            <a:off x="4629531" y="5195112"/>
            <a:ext cx="601218" cy="369332"/>
          </a:xfrm>
          <a:prstGeom prst="rect">
            <a:avLst/>
          </a:prstGeom>
          <a:noFill/>
          <a:ln>
            <a:solidFill>
              <a:schemeClr val="tx1"/>
            </a:solidFill>
          </a:ln>
        </p:spPr>
        <p:txBody>
          <a:bodyPr wrap="square">
            <a:spAutoFit/>
          </a:bodyPr>
          <a:lstStyle/>
          <a:p>
            <a:r>
              <a:rPr lang="en-US" sz="1400" i="0" dirty="0">
                <a:solidFill>
                  <a:srgbClr val="040C28"/>
                </a:solidFill>
                <a:effectLst/>
                <a:latin typeface="Verdana" panose="020B0604030504040204" pitchFamily="34" charset="0"/>
                <a:ea typeface="Verdana" panose="020B0604030504040204" pitchFamily="34" charset="0"/>
              </a:rPr>
              <a:t>the</a:t>
            </a:r>
            <a:r>
              <a:rPr lang="en-US" b="0" i="0" dirty="0">
                <a:solidFill>
                  <a:srgbClr val="040C28"/>
                </a:solidFill>
                <a:effectLst/>
                <a:latin typeface="Verdana" panose="020B0604030504040204" pitchFamily="34" charset="0"/>
                <a:ea typeface="Verdana" panose="020B0604030504040204" pitchFamily="34" charset="0"/>
              </a:rPr>
              <a:t> </a:t>
            </a:r>
            <a:endParaRPr lang="en-IN" dirty="0"/>
          </a:p>
        </p:txBody>
      </p:sp>
      <p:sp>
        <p:nvSpPr>
          <p:cNvPr id="20" name="TextBox 19">
            <a:extLst>
              <a:ext uri="{FF2B5EF4-FFF2-40B4-BE49-F238E27FC236}">
                <a16:creationId xmlns:a16="http://schemas.microsoft.com/office/drawing/2014/main" id="{199DE3C8-333F-5574-BE27-E444D71C0EF2}"/>
              </a:ext>
            </a:extLst>
          </p:cNvPr>
          <p:cNvSpPr txBox="1"/>
          <p:nvPr/>
        </p:nvSpPr>
        <p:spPr>
          <a:xfrm>
            <a:off x="6289169" y="5234593"/>
            <a:ext cx="637794" cy="307777"/>
          </a:xfrm>
          <a:prstGeom prst="rect">
            <a:avLst/>
          </a:prstGeom>
          <a:noFill/>
          <a:ln>
            <a:solidFill>
              <a:schemeClr val="tx1"/>
            </a:solidFill>
          </a:ln>
        </p:spPr>
        <p:txBody>
          <a:bodyPr wrap="square">
            <a:spAutoFit/>
          </a:bodyPr>
          <a:lstStyle/>
          <a:p>
            <a:r>
              <a:rPr lang="en-US" sz="1400" i="0" dirty="0">
                <a:solidFill>
                  <a:srgbClr val="040C28"/>
                </a:solidFill>
                <a:effectLst/>
                <a:latin typeface="Verdana" panose="020B0604030504040204" pitchFamily="34" charset="0"/>
                <a:ea typeface="Verdana" panose="020B0604030504040204" pitchFamily="34" charset="0"/>
              </a:rPr>
              <a:t>basic</a:t>
            </a:r>
            <a:endParaRPr lang="en-IN" sz="1400" dirty="0"/>
          </a:p>
        </p:txBody>
      </p:sp>
      <p:sp>
        <p:nvSpPr>
          <p:cNvPr id="22" name="TextBox 21">
            <a:extLst>
              <a:ext uri="{FF2B5EF4-FFF2-40B4-BE49-F238E27FC236}">
                <a16:creationId xmlns:a16="http://schemas.microsoft.com/office/drawing/2014/main" id="{5C27B980-69F0-E8D5-7997-BF24F28D6816}"/>
              </a:ext>
            </a:extLst>
          </p:cNvPr>
          <p:cNvSpPr txBox="1"/>
          <p:nvPr/>
        </p:nvSpPr>
        <p:spPr>
          <a:xfrm>
            <a:off x="7962521" y="5247537"/>
            <a:ext cx="948690" cy="307777"/>
          </a:xfrm>
          <a:prstGeom prst="rect">
            <a:avLst/>
          </a:prstGeom>
          <a:noFill/>
          <a:ln>
            <a:solidFill>
              <a:schemeClr val="tx1"/>
            </a:solidFill>
          </a:ln>
        </p:spPr>
        <p:txBody>
          <a:bodyPr wrap="square">
            <a:spAutoFit/>
          </a:bodyPr>
          <a:lstStyle/>
          <a:p>
            <a:r>
              <a:rPr lang="en-US" sz="1400" i="0" dirty="0">
                <a:solidFill>
                  <a:srgbClr val="040C28"/>
                </a:solidFill>
                <a:effectLst/>
                <a:latin typeface="Verdana" panose="020B0604030504040204" pitchFamily="34" charset="0"/>
                <a:ea typeface="Verdana" panose="020B0604030504040204" pitchFamily="34" charset="0"/>
              </a:rPr>
              <a:t>building</a:t>
            </a:r>
            <a:endParaRPr lang="en-IN" sz="1400" dirty="0"/>
          </a:p>
        </p:txBody>
      </p:sp>
      <p:cxnSp>
        <p:nvCxnSpPr>
          <p:cNvPr id="25" name="Straight Arrow Connector 24">
            <a:extLst>
              <a:ext uri="{FF2B5EF4-FFF2-40B4-BE49-F238E27FC236}">
                <a16:creationId xmlns:a16="http://schemas.microsoft.com/office/drawing/2014/main" id="{0D2EBB74-1FC0-44E0-7348-9369DA0374DF}"/>
              </a:ext>
            </a:extLst>
          </p:cNvPr>
          <p:cNvCxnSpPr>
            <a:stCxn id="4" idx="3"/>
            <a:endCxn id="6" idx="1"/>
          </p:cNvCxnSpPr>
          <p:nvPr/>
        </p:nvCxnSpPr>
        <p:spPr>
          <a:xfrm>
            <a:off x="1787270" y="3828488"/>
            <a:ext cx="6602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CC355CAF-045B-E249-BAE7-58E70E80E369}"/>
              </a:ext>
            </a:extLst>
          </p:cNvPr>
          <p:cNvCxnSpPr>
            <a:cxnSpLocks/>
            <a:endCxn id="7" idx="1"/>
          </p:cNvCxnSpPr>
          <p:nvPr/>
        </p:nvCxnSpPr>
        <p:spPr>
          <a:xfrm>
            <a:off x="3755136" y="3828488"/>
            <a:ext cx="52120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53C0F96D-A912-FC76-E729-E753DD057380}"/>
              </a:ext>
            </a:extLst>
          </p:cNvPr>
          <p:cNvCxnSpPr>
            <a:cxnSpLocks/>
            <a:endCxn id="8" idx="1"/>
          </p:cNvCxnSpPr>
          <p:nvPr/>
        </p:nvCxnSpPr>
        <p:spPr>
          <a:xfrm>
            <a:off x="5583936" y="3828488"/>
            <a:ext cx="37033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10606969-21E6-5421-1BF5-9B8434DCE44B}"/>
              </a:ext>
            </a:extLst>
          </p:cNvPr>
          <p:cNvCxnSpPr>
            <a:cxnSpLocks/>
            <a:endCxn id="9" idx="1"/>
          </p:cNvCxnSpPr>
          <p:nvPr/>
        </p:nvCxnSpPr>
        <p:spPr>
          <a:xfrm>
            <a:off x="7261862" y="3813448"/>
            <a:ext cx="521208" cy="150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6153B18A-8047-D194-FFA8-C73268E5573A}"/>
              </a:ext>
            </a:extLst>
          </p:cNvPr>
          <p:cNvCxnSpPr>
            <a:cxnSpLocks/>
            <a:endCxn id="10" idx="1"/>
          </p:cNvCxnSpPr>
          <p:nvPr/>
        </p:nvCxnSpPr>
        <p:spPr>
          <a:xfrm>
            <a:off x="9090662" y="3813448"/>
            <a:ext cx="382522" cy="150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31535595-A931-F8C6-F477-4655A9AF2F73}"/>
              </a:ext>
            </a:extLst>
          </p:cNvPr>
          <p:cNvCxnSpPr>
            <a:stCxn id="14" idx="0"/>
            <a:endCxn id="4" idx="2"/>
          </p:cNvCxnSpPr>
          <p:nvPr/>
        </p:nvCxnSpPr>
        <p:spPr>
          <a:xfrm flipV="1">
            <a:off x="1133474" y="4663440"/>
            <a:ext cx="0" cy="61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98B3BFD-B708-63D5-E73E-7B88A509639E}"/>
              </a:ext>
            </a:extLst>
          </p:cNvPr>
          <p:cNvCxnSpPr>
            <a:stCxn id="16" idx="0"/>
            <a:endCxn id="6" idx="2"/>
          </p:cNvCxnSpPr>
          <p:nvPr/>
        </p:nvCxnSpPr>
        <p:spPr>
          <a:xfrm flipV="1">
            <a:off x="3101340" y="4663440"/>
            <a:ext cx="0" cy="540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FC5578-B307-2A74-397A-B675EAB32116}"/>
              </a:ext>
            </a:extLst>
          </p:cNvPr>
          <p:cNvCxnSpPr>
            <a:stCxn id="18" idx="0"/>
            <a:endCxn id="7" idx="2"/>
          </p:cNvCxnSpPr>
          <p:nvPr/>
        </p:nvCxnSpPr>
        <p:spPr>
          <a:xfrm flipV="1">
            <a:off x="4930140" y="4663440"/>
            <a:ext cx="0" cy="531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7A70E22-3D28-D9C6-40BA-4634299E9CB3}"/>
              </a:ext>
            </a:extLst>
          </p:cNvPr>
          <p:cNvCxnSpPr>
            <a:stCxn id="20" idx="0"/>
            <a:endCxn id="8" idx="2"/>
          </p:cNvCxnSpPr>
          <p:nvPr/>
        </p:nvCxnSpPr>
        <p:spPr>
          <a:xfrm flipV="1">
            <a:off x="6608066" y="4663440"/>
            <a:ext cx="0" cy="57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21329CB-7A8E-95D3-E67B-083574E47941}"/>
              </a:ext>
            </a:extLst>
          </p:cNvPr>
          <p:cNvCxnSpPr>
            <a:stCxn id="22" idx="0"/>
            <a:endCxn id="9" idx="2"/>
          </p:cNvCxnSpPr>
          <p:nvPr/>
        </p:nvCxnSpPr>
        <p:spPr>
          <a:xfrm flipV="1">
            <a:off x="8436866" y="4663440"/>
            <a:ext cx="0" cy="58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A1B0B1D-3CA8-C395-4A07-80440BF98598}"/>
              </a:ext>
            </a:extLst>
          </p:cNvPr>
          <p:cNvCxnSpPr>
            <a:stCxn id="12" idx="0"/>
            <a:endCxn id="10" idx="2"/>
          </p:cNvCxnSpPr>
          <p:nvPr/>
        </p:nvCxnSpPr>
        <p:spPr>
          <a:xfrm flipV="1">
            <a:off x="10126980" y="4663440"/>
            <a:ext cx="0" cy="58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CF338EB-A553-5165-A726-D38DA11E9E54}"/>
              </a:ext>
            </a:extLst>
          </p:cNvPr>
          <p:cNvSpPr txBox="1"/>
          <p:nvPr/>
        </p:nvSpPr>
        <p:spPr>
          <a:xfrm>
            <a:off x="9697594" y="1916073"/>
            <a:ext cx="858772" cy="307777"/>
          </a:xfrm>
          <a:prstGeom prst="rect">
            <a:avLst/>
          </a:prstGeom>
          <a:noFill/>
          <a:ln>
            <a:solidFill>
              <a:schemeClr val="tx1"/>
            </a:solidFill>
          </a:ln>
        </p:spPr>
        <p:txBody>
          <a:bodyPr wrap="square">
            <a:spAutoFit/>
          </a:bodyPr>
          <a:lstStyle/>
          <a:p>
            <a:r>
              <a:rPr lang="en-US" sz="1400" i="0" dirty="0">
                <a:solidFill>
                  <a:srgbClr val="040C28"/>
                </a:solidFill>
                <a:effectLst/>
                <a:latin typeface="Verdana" panose="020B0604030504040204" pitchFamily="34" charset="0"/>
                <a:ea typeface="Verdana" panose="020B0604030504040204" pitchFamily="34" charset="0"/>
              </a:rPr>
              <a:t>Blocks’</a:t>
            </a:r>
            <a:endParaRPr lang="en-IN" sz="1400" dirty="0"/>
          </a:p>
        </p:txBody>
      </p:sp>
      <p:cxnSp>
        <p:nvCxnSpPr>
          <p:cNvPr id="53" name="Straight Arrow Connector 52">
            <a:extLst>
              <a:ext uri="{FF2B5EF4-FFF2-40B4-BE49-F238E27FC236}">
                <a16:creationId xmlns:a16="http://schemas.microsoft.com/office/drawing/2014/main" id="{15D020BC-28C4-95EE-6780-1B925EC01994}"/>
              </a:ext>
            </a:extLst>
          </p:cNvPr>
          <p:cNvCxnSpPr>
            <a:stCxn id="10" idx="0"/>
            <a:endCxn id="51" idx="2"/>
          </p:cNvCxnSpPr>
          <p:nvPr/>
        </p:nvCxnSpPr>
        <p:spPr>
          <a:xfrm flipV="1">
            <a:off x="10126980" y="2223850"/>
            <a:ext cx="0" cy="76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B32B6EA-5685-8ACC-B38F-314AA9228E7B}"/>
              </a:ext>
            </a:extLst>
          </p:cNvPr>
          <p:cNvSpPr txBox="1"/>
          <p:nvPr/>
        </p:nvSpPr>
        <p:spPr>
          <a:xfrm>
            <a:off x="338331" y="1293556"/>
            <a:ext cx="6163056"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rPr>
              <a:t>This final output </a:t>
            </a:r>
            <a:r>
              <a:rPr lang="en-IN" sz="1400" dirty="0" err="1">
                <a:latin typeface="Verdana" panose="020B0604030504040204" pitchFamily="34" charset="0"/>
                <a:ea typeface="Verdana" panose="020B0604030504040204" pitchFamily="34" charset="0"/>
              </a:rPr>
              <a:t>carrys</a:t>
            </a:r>
            <a:r>
              <a:rPr lang="en-IN" sz="1400" dirty="0">
                <a:latin typeface="Verdana" panose="020B0604030504040204" pitchFamily="34" charset="0"/>
                <a:ea typeface="Verdana" panose="020B0604030504040204" pitchFamily="34" charset="0"/>
              </a:rPr>
              <a:t> the sequential information of each sentence. </a:t>
            </a:r>
          </a:p>
          <a:p>
            <a:pPr marL="285750" indent="-285750">
              <a:buFont typeface="Arial" panose="020B0604020202020204" pitchFamily="34" charset="0"/>
              <a:buChar char="•"/>
            </a:pPr>
            <a:r>
              <a:rPr lang="en-IN" sz="1400" dirty="0">
                <a:latin typeface="Verdana" panose="020B0604030504040204" pitchFamily="34" charset="0"/>
                <a:ea typeface="Verdana" panose="020B0604030504040204" pitchFamily="34" charset="0"/>
              </a:rPr>
              <a:t>This output is also a fixed size</a:t>
            </a:r>
          </a:p>
          <a:p>
            <a:r>
              <a:rPr lang="en-IN" sz="1400" dirty="0">
                <a:latin typeface="Verdana" panose="020B0604030504040204" pitchFamily="34" charset="0"/>
                <a:ea typeface="Verdana" panose="020B0604030504040204" pitchFamily="34" charset="0"/>
              </a:rPr>
              <a:t>       i.e. for each </a:t>
            </a:r>
            <a:r>
              <a:rPr lang="en-IN" sz="1400" dirty="0" err="1">
                <a:latin typeface="Verdana" panose="020B0604030504040204" pitchFamily="34" charset="0"/>
                <a:ea typeface="Verdana" panose="020B0604030504040204" pitchFamily="34" charset="0"/>
              </a:rPr>
              <a:t>senteces</a:t>
            </a:r>
            <a:r>
              <a:rPr lang="en-IN" sz="1400" dirty="0">
                <a:latin typeface="Verdana" panose="020B0604030504040204" pitchFamily="34" charset="0"/>
                <a:ea typeface="Verdana" panose="020B0604030504040204" pitchFamily="34" charset="0"/>
              </a:rPr>
              <a:t> it gives out fixed size output </a:t>
            </a:r>
          </a:p>
        </p:txBody>
      </p:sp>
    </p:spTree>
    <p:extLst>
      <p:ext uri="{BB962C8B-B14F-4D97-AF65-F5344CB8AC3E}">
        <p14:creationId xmlns:p14="http://schemas.microsoft.com/office/powerpoint/2010/main" val="132910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4D3783-7044-4109-C1DA-91C550FADA4F}"/>
              </a:ext>
            </a:extLst>
          </p:cNvPr>
          <p:cNvSpPr txBox="1"/>
          <p:nvPr/>
        </p:nvSpPr>
        <p:spPr>
          <a:xfrm>
            <a:off x="210312" y="1074659"/>
            <a:ext cx="4681728" cy="1600438"/>
          </a:xfrm>
          <a:prstGeom prst="rect">
            <a:avLst/>
          </a:prstGeom>
          <a:noFill/>
          <a:ln>
            <a:solidFill>
              <a:schemeClr val="tx1"/>
            </a:solidFill>
            <a:prstDash val="sysDash"/>
          </a:ln>
        </p:spPr>
        <p:txBody>
          <a:bodyPr wrap="square">
            <a:spAutoFit/>
          </a:bodyPr>
          <a:lstStyle/>
          <a:p>
            <a:r>
              <a:rPr lang="en-US" sz="1400" b="0" i="0" dirty="0">
                <a:solidFill>
                  <a:srgbClr val="444444"/>
                </a:solidFill>
                <a:effectLst/>
                <a:latin typeface="Verdana" panose="020B0604030504040204" pitchFamily="34" charset="0"/>
                <a:ea typeface="Verdana" panose="020B0604030504040204" pitchFamily="34" charset="0"/>
              </a:rPr>
              <a:t>Cells are the basic building blocks of all living things. The human body is composed of trillions of cells. They provide structure for the body, take in nutrients from food, convert those nutrients into energy, and carry out specialized functions. Cells also contain the body’s hereditary material and can make copies of themselves.</a:t>
            </a:r>
            <a:endParaRPr lang="en-IN" sz="1400"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D2D64E70-D9B7-B798-17A5-A9C836B32051}"/>
              </a:ext>
            </a:extLst>
          </p:cNvPr>
          <p:cNvSpPr/>
          <p:nvPr/>
        </p:nvSpPr>
        <p:spPr>
          <a:xfrm>
            <a:off x="4418441" y="3718241"/>
            <a:ext cx="1892808" cy="166990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RNN</a:t>
            </a:r>
          </a:p>
        </p:txBody>
      </p:sp>
      <p:cxnSp>
        <p:nvCxnSpPr>
          <p:cNvPr id="8" name="Straight Arrow Connector 7">
            <a:extLst>
              <a:ext uri="{FF2B5EF4-FFF2-40B4-BE49-F238E27FC236}">
                <a16:creationId xmlns:a16="http://schemas.microsoft.com/office/drawing/2014/main" id="{CA03AE0E-DA1C-6419-6360-46D85CE34352}"/>
              </a:ext>
            </a:extLst>
          </p:cNvPr>
          <p:cNvCxnSpPr>
            <a:cxnSpLocks/>
            <a:stCxn id="20" idx="3"/>
            <a:endCxn id="7" idx="1"/>
          </p:cNvCxnSpPr>
          <p:nvPr/>
        </p:nvCxnSpPr>
        <p:spPr>
          <a:xfrm flipV="1">
            <a:off x="3723497" y="4553193"/>
            <a:ext cx="694944" cy="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B715336-0CB8-EFE7-6D81-BD26E17942C5}"/>
              </a:ext>
            </a:extLst>
          </p:cNvPr>
          <p:cNvCxnSpPr>
            <a:cxnSpLocks/>
          </p:cNvCxnSpPr>
          <p:nvPr/>
        </p:nvCxnSpPr>
        <p:spPr>
          <a:xfrm>
            <a:off x="6311249" y="4522913"/>
            <a:ext cx="594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6" descr="Artificial Neural Networks and its Applications - GeeksforGeeks">
            <a:extLst>
              <a:ext uri="{FF2B5EF4-FFF2-40B4-BE49-F238E27FC236}">
                <a16:creationId xmlns:a16="http://schemas.microsoft.com/office/drawing/2014/main" id="{A9C21318-4A71-A545-92F1-2F407E0FF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09" y="3429000"/>
            <a:ext cx="3109754" cy="19591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78164CE-BCAE-7139-D231-B0A1FD446920}"/>
              </a:ext>
            </a:extLst>
          </p:cNvPr>
          <p:cNvSpPr txBox="1"/>
          <p:nvPr/>
        </p:nvSpPr>
        <p:spPr>
          <a:xfrm>
            <a:off x="210312" y="292608"/>
            <a:ext cx="8311896" cy="369332"/>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Overall architecture of RNN + ANN </a:t>
            </a:r>
          </a:p>
        </p:txBody>
      </p:sp>
      <p:cxnSp>
        <p:nvCxnSpPr>
          <p:cNvPr id="14" name="Straight Arrow Connector 13">
            <a:extLst>
              <a:ext uri="{FF2B5EF4-FFF2-40B4-BE49-F238E27FC236}">
                <a16:creationId xmlns:a16="http://schemas.microsoft.com/office/drawing/2014/main" id="{DD61F9AD-BAF0-4018-2636-0314420635DB}"/>
              </a:ext>
            </a:extLst>
          </p:cNvPr>
          <p:cNvCxnSpPr>
            <a:cxnSpLocks/>
          </p:cNvCxnSpPr>
          <p:nvPr/>
        </p:nvCxnSpPr>
        <p:spPr>
          <a:xfrm>
            <a:off x="7115921" y="3306561"/>
            <a:ext cx="2523744"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3A385F3-7003-F9C6-9557-C2CFF193E1F4}"/>
              </a:ext>
            </a:extLst>
          </p:cNvPr>
          <p:cNvCxnSpPr>
            <a:cxnSpLocks/>
          </p:cNvCxnSpPr>
          <p:nvPr/>
        </p:nvCxnSpPr>
        <p:spPr>
          <a:xfrm flipH="1">
            <a:off x="7541117" y="5660671"/>
            <a:ext cx="196596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4BFB7F2-3906-0369-BD3E-244734520128}"/>
              </a:ext>
            </a:extLst>
          </p:cNvPr>
          <p:cNvSpPr txBox="1"/>
          <p:nvPr/>
        </p:nvSpPr>
        <p:spPr>
          <a:xfrm>
            <a:off x="10425287" y="4100795"/>
            <a:ext cx="1253490" cy="738664"/>
          </a:xfrm>
          <a:prstGeom prst="rect">
            <a:avLst/>
          </a:prstGeom>
          <a:noFill/>
          <a:ln>
            <a:solidFill>
              <a:schemeClr val="tx1"/>
            </a:solidFill>
            <a:prstDash val="sysDash"/>
          </a:ln>
        </p:spPr>
        <p:txBody>
          <a:bodyPr wrap="square">
            <a:spAutoFit/>
          </a:bodyPr>
          <a:lstStyle/>
          <a:p>
            <a:r>
              <a:rPr lang="en-US" sz="1400" dirty="0">
                <a:solidFill>
                  <a:srgbClr val="444444"/>
                </a:solidFill>
                <a:latin typeface="Verdana" panose="020B0604030504040204" pitchFamily="34" charset="0"/>
                <a:ea typeface="Verdana" panose="020B0604030504040204" pitchFamily="34" charset="0"/>
              </a:rPr>
              <a:t>Test </a:t>
            </a:r>
            <a:r>
              <a:rPr lang="en-US" sz="1400" b="0" i="0" dirty="0">
                <a:solidFill>
                  <a:srgbClr val="444444"/>
                </a:solidFill>
                <a:effectLst/>
                <a:latin typeface="Verdana" panose="020B0604030504040204" pitchFamily="34" charset="0"/>
                <a:ea typeface="Verdana" panose="020B0604030504040204" pitchFamily="34" charset="0"/>
              </a:rPr>
              <a:t>output </a:t>
            </a:r>
          </a:p>
          <a:p>
            <a:r>
              <a:rPr lang="en-US" sz="1400" dirty="0">
                <a:solidFill>
                  <a:srgbClr val="444444"/>
                </a:solidFill>
                <a:latin typeface="Verdana" panose="020B0604030504040204" pitchFamily="34" charset="0"/>
                <a:ea typeface="Verdana" panose="020B0604030504040204" pitchFamily="34" charset="0"/>
              </a:rPr>
              <a:t>For each sentence</a:t>
            </a:r>
            <a:endParaRPr lang="en-IN" sz="1400" dirty="0">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70116CE9-B6A5-C7C3-B88D-183FFD967511}"/>
              </a:ext>
            </a:extLst>
          </p:cNvPr>
          <p:cNvSpPr txBox="1"/>
          <p:nvPr/>
        </p:nvSpPr>
        <p:spPr>
          <a:xfrm>
            <a:off x="0" y="3738641"/>
            <a:ext cx="3723497" cy="1631216"/>
          </a:xfrm>
          <a:prstGeom prst="rect">
            <a:avLst/>
          </a:prstGeom>
          <a:noFill/>
          <a:ln>
            <a:solidFill>
              <a:schemeClr val="tx1"/>
            </a:solidFill>
            <a:prstDash val="sysDash"/>
          </a:ln>
        </p:spPr>
        <p:txBody>
          <a:bodyPr wrap="square">
            <a:spAutoFit/>
          </a:bodyPr>
          <a:lstStyle/>
          <a:p>
            <a:r>
              <a:rPr lang="en-US" sz="1000" b="0" i="0" dirty="0">
                <a:solidFill>
                  <a:srgbClr val="444444"/>
                </a:solidFill>
                <a:effectLst/>
                <a:latin typeface="Verdana" panose="020B0604030504040204" pitchFamily="34" charset="0"/>
                <a:ea typeface="Verdana" panose="020B0604030504040204" pitchFamily="34" charset="0"/>
              </a:rPr>
              <a:t>Cells are the basic building blocks of all living things.</a:t>
            </a:r>
          </a:p>
          <a:p>
            <a:r>
              <a:rPr lang="en-US" sz="1000" b="0" i="0" dirty="0">
                <a:solidFill>
                  <a:srgbClr val="444444"/>
                </a:solidFill>
                <a:effectLst/>
                <a:latin typeface="Verdana" panose="020B0604030504040204" pitchFamily="34" charset="0"/>
                <a:ea typeface="Verdana" panose="020B0604030504040204" pitchFamily="34" charset="0"/>
              </a:rPr>
              <a:t> </a:t>
            </a:r>
          </a:p>
          <a:p>
            <a:r>
              <a:rPr lang="en-US" sz="1000" b="0" i="0" dirty="0">
                <a:solidFill>
                  <a:srgbClr val="444444"/>
                </a:solidFill>
                <a:effectLst/>
                <a:latin typeface="Verdana" panose="020B0604030504040204" pitchFamily="34" charset="0"/>
                <a:ea typeface="Verdana" panose="020B0604030504040204" pitchFamily="34" charset="0"/>
              </a:rPr>
              <a:t>The human body is composed of trillions of cells. </a:t>
            </a:r>
          </a:p>
          <a:p>
            <a:endParaRPr lang="en-US" sz="1000" b="0" i="0" dirty="0">
              <a:solidFill>
                <a:srgbClr val="444444"/>
              </a:solidFill>
              <a:effectLst/>
              <a:latin typeface="Verdana" panose="020B0604030504040204" pitchFamily="34" charset="0"/>
              <a:ea typeface="Verdana" panose="020B0604030504040204" pitchFamily="34" charset="0"/>
            </a:endParaRPr>
          </a:p>
          <a:p>
            <a:r>
              <a:rPr lang="en-US" sz="1000" b="0" i="0" dirty="0">
                <a:solidFill>
                  <a:srgbClr val="444444"/>
                </a:solidFill>
                <a:effectLst/>
                <a:latin typeface="Verdana" panose="020B0604030504040204" pitchFamily="34" charset="0"/>
                <a:ea typeface="Verdana" panose="020B0604030504040204" pitchFamily="34" charset="0"/>
              </a:rPr>
              <a:t>They provide structure for the body, take in nutrients from food, convert those nutrients into energy, and carry out specialized functions.</a:t>
            </a:r>
          </a:p>
          <a:p>
            <a:r>
              <a:rPr lang="en-US" sz="1000" b="0" i="0" dirty="0">
                <a:solidFill>
                  <a:srgbClr val="444444"/>
                </a:solidFill>
                <a:effectLst/>
                <a:latin typeface="Verdana" panose="020B0604030504040204" pitchFamily="34" charset="0"/>
                <a:ea typeface="Verdana" panose="020B0604030504040204" pitchFamily="34" charset="0"/>
              </a:rPr>
              <a:t> </a:t>
            </a:r>
          </a:p>
          <a:p>
            <a:r>
              <a:rPr lang="en-US" sz="1000" b="0" i="0" dirty="0">
                <a:solidFill>
                  <a:srgbClr val="444444"/>
                </a:solidFill>
                <a:effectLst/>
                <a:latin typeface="Verdana" panose="020B0604030504040204" pitchFamily="34" charset="0"/>
                <a:ea typeface="Verdana" panose="020B0604030504040204" pitchFamily="34" charset="0"/>
              </a:rPr>
              <a:t>Cells also contain the body’s hereditary material and can make copies of themselves.</a:t>
            </a:r>
            <a:endParaRPr lang="en-IN" sz="1000" dirty="0">
              <a:latin typeface="Verdana" panose="020B0604030504040204" pitchFamily="34" charset="0"/>
              <a:ea typeface="Verdana" panose="020B0604030504040204" pitchFamily="34" charset="0"/>
            </a:endParaRPr>
          </a:p>
        </p:txBody>
      </p:sp>
      <p:cxnSp>
        <p:nvCxnSpPr>
          <p:cNvPr id="22" name="Straight Arrow Connector 21">
            <a:extLst>
              <a:ext uri="{FF2B5EF4-FFF2-40B4-BE49-F238E27FC236}">
                <a16:creationId xmlns:a16="http://schemas.microsoft.com/office/drawing/2014/main" id="{95C3E130-B98E-FBBA-0E4D-6610346C9F34}"/>
              </a:ext>
            </a:extLst>
          </p:cNvPr>
          <p:cNvCxnSpPr>
            <a:cxnSpLocks/>
          </p:cNvCxnSpPr>
          <p:nvPr/>
        </p:nvCxnSpPr>
        <p:spPr>
          <a:xfrm>
            <a:off x="1608185" y="2743200"/>
            <a:ext cx="0" cy="87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56663E-8B69-4C72-A06C-9496F7F4C8A7}"/>
              </a:ext>
            </a:extLst>
          </p:cNvPr>
          <p:cNvCxnSpPr>
            <a:cxnSpLocks/>
          </p:cNvCxnSpPr>
          <p:nvPr/>
        </p:nvCxnSpPr>
        <p:spPr>
          <a:xfrm>
            <a:off x="9718183" y="4522913"/>
            <a:ext cx="594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A271945-CB46-3127-3AA4-430350555A5B}"/>
              </a:ext>
            </a:extLst>
          </p:cNvPr>
          <p:cNvSpPr txBox="1"/>
          <p:nvPr/>
        </p:nvSpPr>
        <p:spPr>
          <a:xfrm>
            <a:off x="7335774" y="3015738"/>
            <a:ext cx="1844799" cy="276999"/>
          </a:xfrm>
          <a:prstGeom prst="rect">
            <a:avLst/>
          </a:prstGeom>
          <a:noFill/>
        </p:spPr>
        <p:txBody>
          <a:bodyPr wrap="square">
            <a:spAutoFit/>
          </a:bodyPr>
          <a:lstStyle/>
          <a:p>
            <a:r>
              <a:rPr lang="en-US" sz="1200" dirty="0">
                <a:solidFill>
                  <a:srgbClr val="444444"/>
                </a:solidFill>
                <a:latin typeface="Verdana" panose="020B0604030504040204" pitchFamily="34" charset="0"/>
                <a:ea typeface="Verdana" panose="020B0604030504040204" pitchFamily="34" charset="0"/>
              </a:rPr>
              <a:t>Forward </a:t>
            </a:r>
            <a:r>
              <a:rPr lang="en-US" sz="1200" dirty="0" err="1">
                <a:solidFill>
                  <a:srgbClr val="444444"/>
                </a:solidFill>
                <a:latin typeface="Verdana" panose="020B0604030504040204" pitchFamily="34" charset="0"/>
                <a:ea typeface="Verdana" panose="020B0604030504040204" pitchFamily="34" charset="0"/>
              </a:rPr>
              <a:t>propogation</a:t>
            </a:r>
            <a:endParaRPr lang="en-IN" sz="1200" dirty="0"/>
          </a:p>
        </p:txBody>
      </p:sp>
      <p:sp>
        <p:nvSpPr>
          <p:cNvPr id="28" name="TextBox 27">
            <a:extLst>
              <a:ext uri="{FF2B5EF4-FFF2-40B4-BE49-F238E27FC236}">
                <a16:creationId xmlns:a16="http://schemas.microsoft.com/office/drawing/2014/main" id="{8998C88D-3146-012E-36F7-FFA07DE9A4EC}"/>
              </a:ext>
            </a:extLst>
          </p:cNvPr>
          <p:cNvSpPr txBox="1"/>
          <p:nvPr/>
        </p:nvSpPr>
        <p:spPr>
          <a:xfrm>
            <a:off x="7538086" y="5727267"/>
            <a:ext cx="2101579" cy="276999"/>
          </a:xfrm>
          <a:prstGeom prst="rect">
            <a:avLst/>
          </a:prstGeom>
          <a:noFill/>
        </p:spPr>
        <p:txBody>
          <a:bodyPr wrap="square">
            <a:spAutoFit/>
          </a:bodyPr>
          <a:lstStyle/>
          <a:p>
            <a:r>
              <a:rPr lang="en-US" sz="1200" dirty="0">
                <a:solidFill>
                  <a:srgbClr val="444444"/>
                </a:solidFill>
                <a:latin typeface="Verdana" panose="020B0604030504040204" pitchFamily="34" charset="0"/>
                <a:ea typeface="Verdana" panose="020B0604030504040204" pitchFamily="34" charset="0"/>
              </a:rPr>
              <a:t>backward </a:t>
            </a:r>
            <a:r>
              <a:rPr lang="en-US" sz="1200" dirty="0" err="1">
                <a:solidFill>
                  <a:srgbClr val="444444"/>
                </a:solidFill>
                <a:latin typeface="Verdana" panose="020B0604030504040204" pitchFamily="34" charset="0"/>
                <a:ea typeface="Verdana" panose="020B0604030504040204" pitchFamily="34" charset="0"/>
              </a:rPr>
              <a:t>propogation</a:t>
            </a:r>
            <a:endParaRPr lang="en-IN" sz="1200" dirty="0"/>
          </a:p>
        </p:txBody>
      </p:sp>
    </p:spTree>
    <p:extLst>
      <p:ext uri="{BB962C8B-B14F-4D97-AF65-F5344CB8AC3E}">
        <p14:creationId xmlns:p14="http://schemas.microsoft.com/office/powerpoint/2010/main" val="552210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6D8D80-C161-D8D2-6203-9415C66730A6}"/>
              </a:ext>
            </a:extLst>
          </p:cNvPr>
          <p:cNvSpPr txBox="1"/>
          <p:nvPr/>
        </p:nvSpPr>
        <p:spPr>
          <a:xfrm>
            <a:off x="475488" y="676656"/>
            <a:ext cx="8311896" cy="1477328"/>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Data Preprocessing</a:t>
            </a:r>
          </a:p>
          <a:p>
            <a:r>
              <a:rPr lang="en-IN" b="1" dirty="0">
                <a:latin typeface="Verdana" panose="020B0604030504040204" pitchFamily="34" charset="0"/>
                <a:ea typeface="Verdana" panose="020B0604030504040204" pitchFamily="34" charset="0"/>
              </a:rPr>
              <a:t>The Encoding process</a:t>
            </a:r>
          </a:p>
          <a:p>
            <a:r>
              <a:rPr lang="en-IN" b="1" dirty="0">
                <a:latin typeface="Verdana" panose="020B0604030504040204" pitchFamily="34" charset="0"/>
                <a:ea typeface="Verdana" panose="020B0604030504040204" pitchFamily="34" charset="0"/>
              </a:rPr>
              <a:t>Word Embeddings </a:t>
            </a:r>
          </a:p>
          <a:p>
            <a:r>
              <a:rPr lang="en-IN" b="1" dirty="0">
                <a:latin typeface="Verdana" panose="020B0604030504040204" pitchFamily="34" charset="0"/>
                <a:ea typeface="Verdana" panose="020B0604030504040204" pitchFamily="34" charset="0"/>
              </a:rPr>
              <a:t>Word2vec</a:t>
            </a:r>
          </a:p>
          <a:p>
            <a:r>
              <a:rPr lang="en-IN" b="1" dirty="0">
                <a:latin typeface="Verdana" panose="020B0604030504040204" pitchFamily="34" charset="0"/>
                <a:ea typeface="Verdana" panose="020B0604030504040204" pitchFamily="34" charset="0"/>
              </a:rPr>
              <a:t>Gene2vec</a:t>
            </a:r>
          </a:p>
        </p:txBody>
      </p:sp>
    </p:spTree>
    <p:extLst>
      <p:ext uri="{BB962C8B-B14F-4D97-AF65-F5344CB8AC3E}">
        <p14:creationId xmlns:p14="http://schemas.microsoft.com/office/powerpoint/2010/main" val="2020510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GitHub - Pzugatti/House-Price-Prediction: By using feature engineering  technique and XGBoost algorithm to predict house price">
            <a:extLst>
              <a:ext uri="{FF2B5EF4-FFF2-40B4-BE49-F238E27FC236}">
                <a16:creationId xmlns:a16="http://schemas.microsoft.com/office/drawing/2014/main" id="{E2173EBB-FEDA-82AF-356B-BB5341996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8" y="1000125"/>
            <a:ext cx="9115425"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AF6AA2-883E-63D5-319D-AB16FC66DC2B}"/>
              </a:ext>
            </a:extLst>
          </p:cNvPr>
          <p:cNvSpPr txBox="1"/>
          <p:nvPr/>
        </p:nvSpPr>
        <p:spPr>
          <a:xfrm>
            <a:off x="258128" y="427982"/>
            <a:ext cx="6094476" cy="369332"/>
          </a:xfrm>
          <a:prstGeom prst="rect">
            <a:avLst/>
          </a:prstGeom>
          <a:noFill/>
        </p:spPr>
        <p:txBody>
          <a:bodyPr wrap="square">
            <a:spAutoFit/>
          </a:bodyPr>
          <a:lstStyle/>
          <a:p>
            <a:r>
              <a:rPr lang="en-IN" b="1" dirty="0">
                <a:latin typeface="Verdana" panose="020B0604030504040204" pitchFamily="34" charset="0"/>
                <a:ea typeface="Verdana" panose="020B0604030504040204" pitchFamily="34" charset="0"/>
              </a:rPr>
              <a:t>Why Data Preprocessing is needed ?</a:t>
            </a:r>
          </a:p>
        </p:txBody>
      </p:sp>
    </p:spTree>
    <p:extLst>
      <p:ext uri="{BB962C8B-B14F-4D97-AF65-F5344CB8AC3E}">
        <p14:creationId xmlns:p14="http://schemas.microsoft.com/office/powerpoint/2010/main" val="256408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9C30D4-BE38-44AD-C1F2-F583D7908DF0}"/>
              </a:ext>
            </a:extLst>
          </p:cNvPr>
          <p:cNvSpPr txBox="1"/>
          <p:nvPr/>
        </p:nvSpPr>
        <p:spPr>
          <a:xfrm>
            <a:off x="253746" y="309729"/>
            <a:ext cx="6094476" cy="369332"/>
          </a:xfrm>
          <a:prstGeom prst="rect">
            <a:avLst/>
          </a:prstGeom>
          <a:noFill/>
        </p:spPr>
        <p:txBody>
          <a:bodyPr wrap="square">
            <a:spAutoFit/>
          </a:bodyPr>
          <a:lstStyle/>
          <a:p>
            <a:r>
              <a:rPr lang="en-IN" b="1" dirty="0">
                <a:latin typeface="Verdana" panose="020B0604030504040204" pitchFamily="34" charset="0"/>
                <a:ea typeface="Verdana" panose="020B0604030504040204" pitchFamily="34" charset="0"/>
              </a:rPr>
              <a:t>Some Data Preprocessing techniques</a:t>
            </a:r>
          </a:p>
        </p:txBody>
      </p:sp>
      <p:sp>
        <p:nvSpPr>
          <p:cNvPr id="5" name="TextBox 4">
            <a:extLst>
              <a:ext uri="{FF2B5EF4-FFF2-40B4-BE49-F238E27FC236}">
                <a16:creationId xmlns:a16="http://schemas.microsoft.com/office/drawing/2014/main" id="{CDD652D1-E348-0422-9276-BEBD15200B73}"/>
              </a:ext>
            </a:extLst>
          </p:cNvPr>
          <p:cNvSpPr txBox="1"/>
          <p:nvPr/>
        </p:nvSpPr>
        <p:spPr>
          <a:xfrm>
            <a:off x="258128" y="1069848"/>
            <a:ext cx="7991856" cy="5170646"/>
          </a:xfrm>
          <a:prstGeom prst="rect">
            <a:avLst/>
          </a:prstGeom>
          <a:noFill/>
        </p:spPr>
        <p:txBody>
          <a:bodyPr wrap="square" rtlCol="0">
            <a:spAutoFit/>
          </a:bodyPr>
          <a:lstStyle/>
          <a:p>
            <a:pPr marL="285750" indent="-285750">
              <a:buFont typeface="Arial" panose="020B0604020202020204" pitchFamily="34" charset="0"/>
              <a:buChar char="•"/>
            </a:pPr>
            <a:r>
              <a:rPr lang="en-IN" sz="1400" dirty="0"/>
              <a:t>Scaling</a:t>
            </a:r>
          </a:p>
          <a:p>
            <a:pPr marL="285750" indent="-285750">
              <a:buFont typeface="Arial" panose="020B0604020202020204" pitchFamily="34" charset="0"/>
              <a:buChar char="•"/>
            </a:pPr>
            <a:r>
              <a:rPr lang="en-IN" sz="1400" dirty="0"/>
              <a:t>Normalization</a:t>
            </a:r>
          </a:p>
          <a:p>
            <a:pPr marL="285750" indent="-285750">
              <a:buFont typeface="Arial" panose="020B0604020202020204" pitchFamily="34" charset="0"/>
              <a:buChar char="•"/>
            </a:pPr>
            <a:r>
              <a:rPr lang="en-IN" sz="1400" dirty="0"/>
              <a:t>Filling N/A values</a:t>
            </a:r>
          </a:p>
          <a:p>
            <a:pPr marL="285750" indent="-285750">
              <a:buFont typeface="Arial" panose="020B0604020202020204" pitchFamily="34" charset="0"/>
              <a:buChar char="•"/>
            </a:pPr>
            <a:r>
              <a:rPr lang="en-IN" sz="1400" dirty="0"/>
              <a:t>Outlier treatment</a:t>
            </a:r>
          </a:p>
          <a:p>
            <a:pPr marL="285750" indent="-285750">
              <a:buFont typeface="Arial" panose="020B0604020202020204" pitchFamily="34" charset="0"/>
              <a:buChar char="•"/>
            </a:pPr>
            <a:r>
              <a:rPr lang="en-IN" sz="1400" dirty="0">
                <a:highlight>
                  <a:srgbClr val="C0C0C0"/>
                </a:highlight>
              </a:rPr>
              <a:t>Data Encoding</a:t>
            </a:r>
          </a:p>
          <a:p>
            <a:pPr marL="285750" indent="-285750">
              <a:buFont typeface="Arial" panose="020B0604020202020204" pitchFamily="34" charset="0"/>
              <a:buChar char="•"/>
            </a:pPr>
            <a:r>
              <a:rPr lang="en-IN" sz="1400" dirty="0"/>
              <a:t>Attribute selection</a:t>
            </a:r>
          </a:p>
          <a:p>
            <a:pPr marL="285750" indent="-285750">
              <a:buFont typeface="Arial" panose="020B0604020202020204" pitchFamily="34" charset="0"/>
              <a:buChar char="•"/>
            </a:pPr>
            <a:r>
              <a:rPr lang="en-IN" sz="1400" dirty="0"/>
              <a:t>Dimensionality Reduction</a:t>
            </a:r>
          </a:p>
          <a:p>
            <a:pPr marL="285750" indent="-285750">
              <a:buFont typeface="Arial" panose="020B0604020202020204" pitchFamily="34" charset="0"/>
              <a:buChar char="•"/>
            </a:pPr>
            <a:endParaRPr lang="en-IN" sz="1400" dirty="0"/>
          </a:p>
          <a:p>
            <a:r>
              <a:rPr lang="en-IN" b="1" dirty="0"/>
              <a:t>Data Encoding</a:t>
            </a:r>
          </a:p>
          <a:p>
            <a:endParaRPr lang="en-IN" sz="1400" dirty="0"/>
          </a:p>
          <a:p>
            <a:pPr marL="285750" indent="-285750">
              <a:buFont typeface="Arial" panose="020B0604020202020204" pitchFamily="34" charset="0"/>
              <a:buChar char="•"/>
            </a:pPr>
            <a:endParaRPr lang="en-IN" sz="1400" dirty="0"/>
          </a:p>
          <a:p>
            <a:endParaRPr lang="en-IN" sz="1400" dirty="0"/>
          </a:p>
          <a:p>
            <a:endParaRPr lang="en-IN" sz="1400" dirty="0"/>
          </a:p>
          <a:p>
            <a:endParaRPr lang="en-IN" sz="1400" dirty="0"/>
          </a:p>
          <a:p>
            <a:endParaRPr lang="en-IN" sz="1400" dirty="0"/>
          </a:p>
          <a:p>
            <a:pPr marL="285750" indent="-285750">
              <a:buFont typeface="Arial" panose="020B0604020202020204" pitchFamily="34" charset="0"/>
              <a:buChar char="•"/>
            </a:pPr>
            <a:r>
              <a:rPr lang="en-IN" sz="1400" dirty="0"/>
              <a:t>Common techniques include</a:t>
            </a:r>
          </a:p>
          <a:p>
            <a:pPr marL="742950" lvl="1" indent="-285750">
              <a:buFont typeface="Arial" panose="020B0604020202020204" pitchFamily="34" charset="0"/>
              <a:buChar char="•"/>
            </a:pPr>
            <a:r>
              <a:rPr lang="en-IN" sz="1400" dirty="0"/>
              <a:t>One hot encoding </a:t>
            </a:r>
          </a:p>
          <a:p>
            <a:pPr marL="742950" lvl="1" indent="-285750">
              <a:buFont typeface="Arial" panose="020B0604020202020204" pitchFamily="34" charset="0"/>
              <a:buChar char="•"/>
            </a:pPr>
            <a:r>
              <a:rPr lang="en-IN" sz="1400" dirty="0"/>
              <a:t>Ordinal encoding</a:t>
            </a:r>
          </a:p>
          <a:p>
            <a:pPr marL="742950" lvl="1" indent="-285750">
              <a:buFont typeface="Arial" panose="020B0604020202020204" pitchFamily="34" charset="0"/>
              <a:buChar char="•"/>
            </a:pPr>
            <a:r>
              <a:rPr lang="en-IN" sz="1400" dirty="0"/>
              <a:t>Label Encoding </a:t>
            </a:r>
          </a:p>
          <a:p>
            <a:pPr marL="742950" lvl="1" indent="-285750">
              <a:buFont typeface="Arial" panose="020B0604020202020204" pitchFamily="34" charset="0"/>
              <a:buChar char="•"/>
            </a:pPr>
            <a:r>
              <a:rPr lang="en-IN" sz="1400" dirty="0"/>
              <a:t>Target Encoding</a:t>
            </a:r>
          </a:p>
          <a:p>
            <a:pPr marL="742950" lvl="1" indent="-285750">
              <a:buFont typeface="Arial" panose="020B0604020202020204" pitchFamily="34" charset="0"/>
              <a:buChar char="•"/>
            </a:pPr>
            <a:r>
              <a:rPr lang="en-IN" sz="1400" dirty="0"/>
              <a:t>Hash Encoding</a:t>
            </a:r>
          </a:p>
          <a:p>
            <a:pPr marL="742950" lvl="1" indent="-285750">
              <a:buFont typeface="Arial" panose="020B0604020202020204" pitchFamily="34" charset="0"/>
              <a:buChar char="•"/>
            </a:pPr>
            <a:r>
              <a:rPr lang="en-IN" sz="1400" dirty="0"/>
              <a:t>Categorical Encoding</a:t>
            </a:r>
          </a:p>
          <a:p>
            <a:endParaRPr lang="en-IN" dirty="0"/>
          </a:p>
        </p:txBody>
      </p:sp>
      <p:sp>
        <p:nvSpPr>
          <p:cNvPr id="8" name="Rectangle 7">
            <a:extLst>
              <a:ext uri="{FF2B5EF4-FFF2-40B4-BE49-F238E27FC236}">
                <a16:creationId xmlns:a16="http://schemas.microsoft.com/office/drawing/2014/main" id="{5342865A-AAD0-9F7E-0519-4CECA5DB0473}"/>
              </a:ext>
            </a:extLst>
          </p:cNvPr>
          <p:cNvSpPr/>
          <p:nvPr/>
        </p:nvSpPr>
        <p:spPr>
          <a:xfrm>
            <a:off x="338328" y="3337560"/>
            <a:ext cx="2414016" cy="64008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Categorical Data</a:t>
            </a:r>
          </a:p>
        </p:txBody>
      </p:sp>
      <p:sp>
        <p:nvSpPr>
          <p:cNvPr id="9" name="Rectangle 8">
            <a:extLst>
              <a:ext uri="{FF2B5EF4-FFF2-40B4-BE49-F238E27FC236}">
                <a16:creationId xmlns:a16="http://schemas.microsoft.com/office/drawing/2014/main" id="{6EF514BA-2918-E84A-BB97-6ECAD330AB31}"/>
              </a:ext>
            </a:extLst>
          </p:cNvPr>
          <p:cNvSpPr/>
          <p:nvPr/>
        </p:nvSpPr>
        <p:spPr>
          <a:xfrm>
            <a:off x="3849624" y="3304353"/>
            <a:ext cx="2414016" cy="64008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Numerical data</a:t>
            </a:r>
          </a:p>
        </p:txBody>
      </p:sp>
      <p:cxnSp>
        <p:nvCxnSpPr>
          <p:cNvPr id="11" name="Straight Arrow Connector 10">
            <a:extLst>
              <a:ext uri="{FF2B5EF4-FFF2-40B4-BE49-F238E27FC236}">
                <a16:creationId xmlns:a16="http://schemas.microsoft.com/office/drawing/2014/main" id="{A8420986-9A50-7D37-F2BC-253114BF7968}"/>
              </a:ext>
            </a:extLst>
          </p:cNvPr>
          <p:cNvCxnSpPr>
            <a:cxnSpLocks/>
          </p:cNvCxnSpPr>
          <p:nvPr/>
        </p:nvCxnSpPr>
        <p:spPr>
          <a:xfrm>
            <a:off x="2752344" y="3657600"/>
            <a:ext cx="1097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16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7D5D4A-DE7D-6B0E-8301-B5B346E59B3B}"/>
              </a:ext>
            </a:extLst>
          </p:cNvPr>
          <p:cNvSpPr/>
          <p:nvPr/>
        </p:nvSpPr>
        <p:spPr>
          <a:xfrm>
            <a:off x="923670" y="1643846"/>
            <a:ext cx="182754" cy="2845858"/>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ítulo 2">
            <a:extLst>
              <a:ext uri="{FF2B5EF4-FFF2-40B4-BE49-F238E27FC236}">
                <a16:creationId xmlns:a16="http://schemas.microsoft.com/office/drawing/2014/main" id="{E0F30B0C-CD7E-F68D-9467-DFEEE578FDEC}"/>
              </a:ext>
            </a:extLst>
          </p:cNvPr>
          <p:cNvSpPr txBox="1">
            <a:spLocks/>
          </p:cNvSpPr>
          <p:nvPr/>
        </p:nvSpPr>
        <p:spPr>
          <a:xfrm>
            <a:off x="1340146" y="2943225"/>
            <a:ext cx="9511708" cy="4857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latin typeface="Verdana" panose="020B0604030504040204" pitchFamily="34" charset="0"/>
                <a:ea typeface="Verdana" panose="020B0604030504040204" pitchFamily="34" charset="0"/>
              </a:rPr>
              <a:t>Machine Learning algorithms working</a:t>
            </a:r>
          </a:p>
        </p:txBody>
      </p:sp>
      <p:pic>
        <p:nvPicPr>
          <p:cNvPr id="6" name="Picture 2" descr="Feathersoft | LinkedIn">
            <a:extLst>
              <a:ext uri="{FF2B5EF4-FFF2-40B4-BE49-F238E27FC236}">
                <a16:creationId xmlns:a16="http://schemas.microsoft.com/office/drawing/2014/main" id="{1486E625-EAEC-0CE3-4659-4BCC6B8E77EF}"/>
              </a:ext>
            </a:extLst>
          </p:cNvPr>
          <p:cNvPicPr>
            <a:picLocks noChangeAspect="1" noChangeArrowheads="1"/>
          </p:cNvPicPr>
          <p:nvPr/>
        </p:nvPicPr>
        <p:blipFill rotWithShape="1">
          <a:blip r:embed="rId2">
            <a:duotone>
              <a:schemeClr val="bg2">
                <a:shade val="45000"/>
                <a:satMod val="135000"/>
              </a:schemeClr>
              <a:prstClr val="white"/>
            </a:duotone>
            <a:alphaModFix amt="12000"/>
            <a:extLst>
              <a:ext uri="{28A0092B-C50C-407E-A947-70E740481C1C}">
                <a14:useLocalDpi xmlns:a14="http://schemas.microsoft.com/office/drawing/2010/main" val="0"/>
              </a:ext>
            </a:extLst>
          </a:blip>
          <a:srcRect l="-2936" r="35105" b="13306"/>
          <a:stretch/>
        </p:blipFill>
        <p:spPr bwMode="auto">
          <a:xfrm>
            <a:off x="8267306" y="2495893"/>
            <a:ext cx="3924694" cy="470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396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59D823-8720-4FA4-1F04-AADA4D8C27EC}"/>
              </a:ext>
            </a:extLst>
          </p:cNvPr>
          <p:cNvSpPr txBox="1"/>
          <p:nvPr/>
        </p:nvSpPr>
        <p:spPr>
          <a:xfrm>
            <a:off x="3704337" y="1586815"/>
            <a:ext cx="3961638" cy="523220"/>
          </a:xfrm>
          <a:prstGeom prst="rect">
            <a:avLst/>
          </a:prstGeom>
          <a:solidFill>
            <a:schemeClr val="accent1">
              <a:lumMod val="20000"/>
              <a:lumOff val="80000"/>
            </a:schemeClr>
          </a:solid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Machine learning algorithms </a:t>
            </a:r>
          </a:p>
          <a:p>
            <a:r>
              <a:rPr lang="en-IN" sz="1400" dirty="0">
                <a:latin typeface="Verdana" panose="020B0604030504040204" pitchFamily="34" charset="0"/>
                <a:ea typeface="Verdana" panose="020B0604030504040204" pitchFamily="34" charset="0"/>
              </a:rPr>
              <a:t>Classifications</a:t>
            </a:r>
          </a:p>
        </p:txBody>
      </p:sp>
      <p:sp>
        <p:nvSpPr>
          <p:cNvPr id="6" name="TextBox 5">
            <a:extLst>
              <a:ext uri="{FF2B5EF4-FFF2-40B4-BE49-F238E27FC236}">
                <a16:creationId xmlns:a16="http://schemas.microsoft.com/office/drawing/2014/main" id="{A7370512-C725-087A-D1A5-A5C6996862BE}"/>
              </a:ext>
            </a:extLst>
          </p:cNvPr>
          <p:cNvSpPr txBox="1"/>
          <p:nvPr/>
        </p:nvSpPr>
        <p:spPr>
          <a:xfrm>
            <a:off x="326898" y="336542"/>
            <a:ext cx="6094476" cy="369332"/>
          </a:xfrm>
          <a:prstGeom prst="rect">
            <a:avLst/>
          </a:prstGeom>
          <a:noFill/>
        </p:spPr>
        <p:txBody>
          <a:bodyPr wrap="square">
            <a:spAutoFit/>
          </a:bodyPr>
          <a:lstStyle/>
          <a:p>
            <a:r>
              <a:rPr lang="en-IN" b="1" dirty="0">
                <a:latin typeface="Verdana" panose="020B0604030504040204" pitchFamily="34" charset="0"/>
                <a:ea typeface="Verdana" panose="020B0604030504040204" pitchFamily="34" charset="0"/>
              </a:rPr>
              <a:t>MACHINE LEARNING ALGOS CLASSIFICATION</a:t>
            </a:r>
            <a:r>
              <a:rPr lang="en-IN" sz="1800" dirty="0">
                <a:latin typeface="Verdana" panose="020B0604030504040204" pitchFamily="34" charset="0"/>
                <a:ea typeface="Verdana" panose="020B0604030504040204" pitchFamily="34" charset="0"/>
              </a:rPr>
              <a:t> </a:t>
            </a:r>
            <a:endParaRPr lang="en-IN" dirty="0"/>
          </a:p>
        </p:txBody>
      </p:sp>
      <p:sp>
        <p:nvSpPr>
          <p:cNvPr id="7" name="TextBox 6">
            <a:extLst>
              <a:ext uri="{FF2B5EF4-FFF2-40B4-BE49-F238E27FC236}">
                <a16:creationId xmlns:a16="http://schemas.microsoft.com/office/drawing/2014/main" id="{E852D8F1-8290-1DE7-B1FD-55A0FBDAE8C9}"/>
              </a:ext>
            </a:extLst>
          </p:cNvPr>
          <p:cNvSpPr txBox="1"/>
          <p:nvPr/>
        </p:nvSpPr>
        <p:spPr>
          <a:xfrm>
            <a:off x="436626" y="2905780"/>
            <a:ext cx="2370582" cy="307777"/>
          </a:xfrm>
          <a:prstGeom prst="rect">
            <a:avLst/>
          </a:prstGeom>
          <a:solidFill>
            <a:schemeClr val="accent1">
              <a:lumMod val="20000"/>
              <a:lumOff val="80000"/>
            </a:schemeClr>
          </a:solid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Supervised learning</a:t>
            </a:r>
          </a:p>
        </p:txBody>
      </p:sp>
      <p:sp>
        <p:nvSpPr>
          <p:cNvPr id="8" name="TextBox 7">
            <a:extLst>
              <a:ext uri="{FF2B5EF4-FFF2-40B4-BE49-F238E27FC236}">
                <a16:creationId xmlns:a16="http://schemas.microsoft.com/office/drawing/2014/main" id="{315EA3B9-42BA-FD85-2822-E24EB98E7BD5}"/>
              </a:ext>
            </a:extLst>
          </p:cNvPr>
          <p:cNvSpPr txBox="1"/>
          <p:nvPr/>
        </p:nvSpPr>
        <p:spPr>
          <a:xfrm>
            <a:off x="4493514" y="2900720"/>
            <a:ext cx="2370582" cy="307777"/>
          </a:xfrm>
          <a:prstGeom prst="rect">
            <a:avLst/>
          </a:prstGeom>
          <a:solidFill>
            <a:schemeClr val="accent1">
              <a:lumMod val="20000"/>
              <a:lumOff val="80000"/>
            </a:schemeClr>
          </a:solidFill>
          <a:ln>
            <a:solidFill>
              <a:schemeClr val="tx1"/>
            </a:solidFill>
          </a:ln>
        </p:spPr>
        <p:txBody>
          <a:bodyPr wrap="square">
            <a:spAutoFit/>
          </a:bodyPr>
          <a:lstStyle/>
          <a:p>
            <a:r>
              <a:rPr lang="en-IN" sz="1400" dirty="0">
                <a:latin typeface="Verdana" panose="020B0604030504040204" pitchFamily="34" charset="0"/>
                <a:ea typeface="Verdana" panose="020B0604030504040204" pitchFamily="34" charset="0"/>
              </a:rPr>
              <a:t>Unsupervised learning</a:t>
            </a:r>
          </a:p>
        </p:txBody>
      </p:sp>
      <p:sp>
        <p:nvSpPr>
          <p:cNvPr id="9" name="TextBox 8">
            <a:extLst>
              <a:ext uri="{FF2B5EF4-FFF2-40B4-BE49-F238E27FC236}">
                <a16:creationId xmlns:a16="http://schemas.microsoft.com/office/drawing/2014/main" id="{EE6D0EEE-50C3-79C0-7C3B-2DAF9D96F9D0}"/>
              </a:ext>
            </a:extLst>
          </p:cNvPr>
          <p:cNvSpPr txBox="1"/>
          <p:nvPr/>
        </p:nvSpPr>
        <p:spPr>
          <a:xfrm>
            <a:off x="8550402" y="2900720"/>
            <a:ext cx="2370582" cy="307777"/>
          </a:xfrm>
          <a:prstGeom prst="rect">
            <a:avLst/>
          </a:prstGeom>
          <a:solidFill>
            <a:schemeClr val="accent1">
              <a:lumMod val="20000"/>
              <a:lumOff val="80000"/>
            </a:schemeClr>
          </a:solidFill>
          <a:ln>
            <a:solidFill>
              <a:schemeClr val="tx1"/>
            </a:solidFill>
          </a:ln>
        </p:spPr>
        <p:txBody>
          <a:bodyPr wrap="square">
            <a:spAutoFit/>
          </a:bodyPr>
          <a:lstStyle/>
          <a:p>
            <a:r>
              <a:rPr lang="en-IN" sz="1400" dirty="0"/>
              <a:t>Reinforcement learning</a:t>
            </a:r>
          </a:p>
        </p:txBody>
      </p:sp>
      <p:cxnSp>
        <p:nvCxnSpPr>
          <p:cNvPr id="11" name="Connector: Elbow 10">
            <a:extLst>
              <a:ext uri="{FF2B5EF4-FFF2-40B4-BE49-F238E27FC236}">
                <a16:creationId xmlns:a16="http://schemas.microsoft.com/office/drawing/2014/main" id="{BEF2C194-D39B-C976-8059-CC84BF588B4B}"/>
              </a:ext>
            </a:extLst>
          </p:cNvPr>
          <p:cNvCxnSpPr>
            <a:stCxn id="4" idx="2"/>
            <a:endCxn id="7" idx="0"/>
          </p:cNvCxnSpPr>
          <p:nvPr/>
        </p:nvCxnSpPr>
        <p:spPr>
          <a:xfrm rot="5400000">
            <a:off x="3255665" y="476288"/>
            <a:ext cx="795745" cy="40632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B0AF9C0-C3E5-FE3F-203B-D0B62777D8AF}"/>
              </a:ext>
            </a:extLst>
          </p:cNvPr>
          <p:cNvCxnSpPr>
            <a:stCxn id="4" idx="2"/>
            <a:endCxn id="8" idx="0"/>
          </p:cNvCxnSpPr>
          <p:nvPr/>
        </p:nvCxnSpPr>
        <p:spPr>
          <a:xfrm rot="5400000">
            <a:off x="5286639" y="2502202"/>
            <a:ext cx="790685" cy="63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64CBFD05-4B88-51E0-A1CF-FA1DB9BEBA80}"/>
              </a:ext>
            </a:extLst>
          </p:cNvPr>
          <p:cNvCxnSpPr>
            <a:stCxn id="4" idx="2"/>
            <a:endCxn id="9" idx="0"/>
          </p:cNvCxnSpPr>
          <p:nvPr/>
        </p:nvCxnSpPr>
        <p:spPr>
          <a:xfrm rot="16200000" flipH="1">
            <a:off x="7315082" y="480108"/>
            <a:ext cx="790685" cy="40505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69A096-B35D-1497-05D9-3C371D0C9628}"/>
              </a:ext>
            </a:extLst>
          </p:cNvPr>
          <p:cNvSpPr txBox="1"/>
          <p:nvPr/>
        </p:nvSpPr>
        <p:spPr>
          <a:xfrm>
            <a:off x="70739" y="4620296"/>
            <a:ext cx="1551179" cy="523220"/>
          </a:xfrm>
          <a:prstGeom prst="rect">
            <a:avLst/>
          </a:prstGeom>
          <a:solidFill>
            <a:schemeClr val="accent1">
              <a:lumMod val="20000"/>
              <a:lumOff val="80000"/>
            </a:schemeClr>
          </a:solidFill>
          <a:ln>
            <a:solidFill>
              <a:schemeClr val="tx1"/>
            </a:solidFill>
          </a:ln>
        </p:spPr>
        <p:txBody>
          <a:bodyPr wrap="square">
            <a:spAutoFit/>
          </a:bodyPr>
          <a:lstStyle/>
          <a:p>
            <a:r>
              <a:rPr lang="en-IN" sz="1400" dirty="0"/>
              <a:t>Regression problems</a:t>
            </a:r>
          </a:p>
        </p:txBody>
      </p:sp>
      <p:sp>
        <p:nvSpPr>
          <p:cNvPr id="17" name="TextBox 16">
            <a:extLst>
              <a:ext uri="{FF2B5EF4-FFF2-40B4-BE49-F238E27FC236}">
                <a16:creationId xmlns:a16="http://schemas.microsoft.com/office/drawing/2014/main" id="{7470FC05-78E7-6902-6766-0B19B1034C5F}"/>
              </a:ext>
            </a:extLst>
          </p:cNvPr>
          <p:cNvSpPr txBox="1"/>
          <p:nvPr/>
        </p:nvSpPr>
        <p:spPr>
          <a:xfrm>
            <a:off x="1774317" y="4604802"/>
            <a:ext cx="1516380" cy="523220"/>
          </a:xfrm>
          <a:prstGeom prst="rect">
            <a:avLst/>
          </a:prstGeom>
          <a:solidFill>
            <a:schemeClr val="accent1">
              <a:lumMod val="20000"/>
              <a:lumOff val="80000"/>
            </a:schemeClr>
          </a:solidFill>
          <a:ln>
            <a:solidFill>
              <a:schemeClr val="tx1"/>
            </a:solidFill>
          </a:ln>
        </p:spPr>
        <p:txBody>
          <a:bodyPr wrap="square">
            <a:spAutoFit/>
          </a:bodyPr>
          <a:lstStyle/>
          <a:p>
            <a:r>
              <a:rPr lang="en-IN" sz="1400" dirty="0"/>
              <a:t>Classification problems</a:t>
            </a:r>
          </a:p>
        </p:txBody>
      </p:sp>
      <p:cxnSp>
        <p:nvCxnSpPr>
          <p:cNvPr id="19" name="Connector: Elbow 18">
            <a:extLst>
              <a:ext uri="{FF2B5EF4-FFF2-40B4-BE49-F238E27FC236}">
                <a16:creationId xmlns:a16="http://schemas.microsoft.com/office/drawing/2014/main" id="{A88735C9-5C18-7E98-C2E7-397CE33DF45A}"/>
              </a:ext>
            </a:extLst>
          </p:cNvPr>
          <p:cNvCxnSpPr>
            <a:cxnSpLocks/>
            <a:stCxn id="7" idx="2"/>
            <a:endCxn id="16" idx="0"/>
          </p:cNvCxnSpPr>
          <p:nvPr/>
        </p:nvCxnSpPr>
        <p:spPr>
          <a:xfrm rot="5400000">
            <a:off x="530754" y="3529132"/>
            <a:ext cx="1406739" cy="7755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F0A1C39-1BAF-50D2-8C95-DCAEC6E5E013}"/>
              </a:ext>
            </a:extLst>
          </p:cNvPr>
          <p:cNvCxnSpPr>
            <a:cxnSpLocks/>
            <a:stCxn id="7" idx="2"/>
            <a:endCxn id="17" idx="0"/>
          </p:cNvCxnSpPr>
          <p:nvPr/>
        </p:nvCxnSpPr>
        <p:spPr>
          <a:xfrm rot="16200000" flipH="1">
            <a:off x="1381590" y="3453884"/>
            <a:ext cx="1391245" cy="910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710991D-B518-7CDD-2860-C06F5921C95C}"/>
              </a:ext>
            </a:extLst>
          </p:cNvPr>
          <p:cNvSpPr txBox="1"/>
          <p:nvPr/>
        </p:nvSpPr>
        <p:spPr>
          <a:xfrm>
            <a:off x="4383596" y="4450913"/>
            <a:ext cx="1438656" cy="307777"/>
          </a:xfrm>
          <a:prstGeom prst="rect">
            <a:avLst/>
          </a:prstGeom>
          <a:solidFill>
            <a:schemeClr val="accent1">
              <a:lumMod val="20000"/>
              <a:lumOff val="80000"/>
            </a:schemeClr>
          </a:solidFill>
          <a:ln>
            <a:solidFill>
              <a:schemeClr val="tx1"/>
            </a:solidFill>
          </a:ln>
        </p:spPr>
        <p:txBody>
          <a:bodyPr wrap="square">
            <a:spAutoFit/>
          </a:bodyPr>
          <a:lstStyle/>
          <a:p>
            <a:r>
              <a:rPr lang="en-IN" sz="1400" dirty="0" err="1">
                <a:latin typeface="Verdana" panose="020B0604030504040204" pitchFamily="34" charset="0"/>
                <a:ea typeface="Verdana" panose="020B0604030504040204" pitchFamily="34" charset="0"/>
              </a:rPr>
              <a:t>Clusturing</a:t>
            </a:r>
            <a:endParaRPr lang="en-IN" sz="1400" dirty="0">
              <a:latin typeface="Verdana" panose="020B0604030504040204" pitchFamily="34" charset="0"/>
              <a:ea typeface="Verdana" panose="020B0604030504040204" pitchFamily="34" charset="0"/>
            </a:endParaRPr>
          </a:p>
        </p:txBody>
      </p:sp>
      <p:sp>
        <p:nvSpPr>
          <p:cNvPr id="23" name="TextBox 22">
            <a:extLst>
              <a:ext uri="{FF2B5EF4-FFF2-40B4-BE49-F238E27FC236}">
                <a16:creationId xmlns:a16="http://schemas.microsoft.com/office/drawing/2014/main" id="{5FB387F8-F682-1D16-430B-E1A8A555878B}"/>
              </a:ext>
            </a:extLst>
          </p:cNvPr>
          <p:cNvSpPr txBox="1"/>
          <p:nvPr/>
        </p:nvSpPr>
        <p:spPr>
          <a:xfrm>
            <a:off x="7404354" y="4428511"/>
            <a:ext cx="2141982" cy="307777"/>
          </a:xfrm>
          <a:prstGeom prst="rect">
            <a:avLst/>
          </a:prstGeom>
          <a:solidFill>
            <a:schemeClr val="accent1">
              <a:lumMod val="20000"/>
              <a:lumOff val="80000"/>
            </a:schemeClr>
          </a:solidFill>
          <a:ln>
            <a:solidFill>
              <a:schemeClr val="tx1"/>
            </a:solidFill>
          </a:ln>
        </p:spPr>
        <p:txBody>
          <a:bodyPr wrap="square">
            <a:spAutoFit/>
          </a:bodyPr>
          <a:lstStyle/>
          <a:p>
            <a:r>
              <a:rPr lang="en-IN" sz="1400" dirty="0"/>
              <a:t>Dimensionality reduction</a:t>
            </a:r>
          </a:p>
        </p:txBody>
      </p:sp>
      <p:cxnSp>
        <p:nvCxnSpPr>
          <p:cNvPr id="26" name="Connector: Elbow 25">
            <a:extLst>
              <a:ext uri="{FF2B5EF4-FFF2-40B4-BE49-F238E27FC236}">
                <a16:creationId xmlns:a16="http://schemas.microsoft.com/office/drawing/2014/main" id="{309C5210-8763-4C36-3186-3BD2DFFD2654}"/>
              </a:ext>
            </a:extLst>
          </p:cNvPr>
          <p:cNvCxnSpPr>
            <a:stCxn id="8" idx="2"/>
            <a:endCxn id="22" idx="0"/>
          </p:cNvCxnSpPr>
          <p:nvPr/>
        </p:nvCxnSpPr>
        <p:spPr>
          <a:xfrm rot="5400000">
            <a:off x="4769657" y="3541765"/>
            <a:ext cx="1242416" cy="5758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40EEA39A-88B3-1EC1-20BC-ECA06CFE76C8}"/>
              </a:ext>
            </a:extLst>
          </p:cNvPr>
          <p:cNvCxnSpPr>
            <a:stCxn id="8" idx="2"/>
            <a:endCxn id="23" idx="0"/>
          </p:cNvCxnSpPr>
          <p:nvPr/>
        </p:nvCxnSpPr>
        <p:spPr>
          <a:xfrm rot="16200000" flipH="1">
            <a:off x="6467068" y="2420234"/>
            <a:ext cx="1220014" cy="2796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386" name="Picture 2" descr="Machine Learning: A Gentle Introduction. | by Nvs Abhishek | Towards Data  Science">
            <a:extLst>
              <a:ext uri="{FF2B5EF4-FFF2-40B4-BE49-F238E27FC236}">
                <a16:creationId xmlns:a16="http://schemas.microsoft.com/office/drawing/2014/main" id="{8436C1F7-246A-FBAC-6BB1-389202EFF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001" y="4851711"/>
            <a:ext cx="2132536" cy="1599402"/>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9. Dimensionality Reduction — Single-cell best practices">
            <a:extLst>
              <a:ext uri="{FF2B5EF4-FFF2-40B4-BE49-F238E27FC236}">
                <a16:creationId xmlns:a16="http://schemas.microsoft.com/office/drawing/2014/main" id="{D424ED6A-0B2D-9585-F8DC-50D4E4E46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150" y="5128022"/>
            <a:ext cx="3524504" cy="91370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853288B1-3F38-7385-C567-169D2FFE48F5}"/>
              </a:ext>
            </a:extLst>
          </p:cNvPr>
          <p:cNvPicPr>
            <a:picLocks noChangeAspect="1"/>
          </p:cNvPicPr>
          <p:nvPr/>
        </p:nvPicPr>
        <p:blipFill>
          <a:blip r:embed="rId4"/>
          <a:stretch>
            <a:fillRect/>
          </a:stretch>
        </p:blipFill>
        <p:spPr>
          <a:xfrm>
            <a:off x="1892694" y="5426271"/>
            <a:ext cx="1516380" cy="1024842"/>
          </a:xfrm>
          <a:prstGeom prst="rect">
            <a:avLst/>
          </a:prstGeom>
          <a:ln>
            <a:solidFill>
              <a:schemeClr val="tx1"/>
            </a:solidFill>
          </a:ln>
        </p:spPr>
      </p:pic>
      <p:pic>
        <p:nvPicPr>
          <p:cNvPr id="16390" name="Picture 6" descr="HOUSE PRICE PREDICTION by Sai Pavan on Prezi">
            <a:extLst>
              <a:ext uri="{FF2B5EF4-FFF2-40B4-BE49-F238E27FC236}">
                <a16:creationId xmlns:a16="http://schemas.microsoft.com/office/drawing/2014/main" id="{3FA39AAD-4069-1427-39E7-2B423A1C76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66" r="22966"/>
          <a:stretch/>
        </p:blipFill>
        <p:spPr bwMode="auto">
          <a:xfrm>
            <a:off x="179343" y="5396901"/>
            <a:ext cx="1351306" cy="10248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60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E2045D7-CF24-73FA-5452-58D5F259B91B}"/>
              </a:ext>
            </a:extLst>
          </p:cNvPr>
          <p:cNvGraphicFramePr>
            <a:graphicFrameLocks noGrp="1"/>
          </p:cNvGraphicFramePr>
          <p:nvPr>
            <p:extLst>
              <p:ext uri="{D42A27DB-BD31-4B8C-83A1-F6EECF244321}">
                <p14:modId xmlns:p14="http://schemas.microsoft.com/office/powerpoint/2010/main" val="1325868361"/>
              </p:ext>
            </p:extLst>
          </p:nvPr>
        </p:nvGraphicFramePr>
        <p:xfrm>
          <a:off x="450088" y="1579202"/>
          <a:ext cx="5581904" cy="4721015"/>
        </p:xfrm>
        <a:graphic>
          <a:graphicData uri="http://schemas.openxmlformats.org/drawingml/2006/table">
            <a:tbl>
              <a:tblPr firstRow="1" bandRow="1">
                <a:tableStyleId>{5940675A-B579-460E-94D1-54222C63F5DA}</a:tableStyleId>
              </a:tblPr>
              <a:tblGrid>
                <a:gridCol w="2790952">
                  <a:extLst>
                    <a:ext uri="{9D8B030D-6E8A-4147-A177-3AD203B41FA5}">
                      <a16:colId xmlns:a16="http://schemas.microsoft.com/office/drawing/2014/main" val="1176341613"/>
                    </a:ext>
                  </a:extLst>
                </a:gridCol>
                <a:gridCol w="2790952">
                  <a:extLst>
                    <a:ext uri="{9D8B030D-6E8A-4147-A177-3AD203B41FA5}">
                      <a16:colId xmlns:a16="http://schemas.microsoft.com/office/drawing/2014/main" val="929614698"/>
                    </a:ext>
                  </a:extLst>
                </a:gridCol>
              </a:tblGrid>
              <a:tr h="587926">
                <a:tc>
                  <a:txBody>
                    <a:bodyPr/>
                    <a:lstStyle/>
                    <a:p>
                      <a:r>
                        <a:rPr lang="en-IN" dirty="0"/>
                        <a:t>Input (X)</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Output (Y)</a:t>
                      </a:r>
                    </a:p>
                    <a:p>
                      <a:endParaRPr lang="en-IN" dirty="0"/>
                    </a:p>
                  </a:txBody>
                  <a:tcPr>
                    <a:solidFill>
                      <a:schemeClr val="accent5">
                        <a:lumMod val="75000"/>
                      </a:schemeClr>
                    </a:solidFill>
                  </a:tcPr>
                </a:tc>
                <a:extLst>
                  <a:ext uri="{0D108BD9-81ED-4DB2-BD59-A6C34878D82A}">
                    <a16:rowId xmlns:a16="http://schemas.microsoft.com/office/drawing/2014/main" val="271353523"/>
                  </a:ext>
                </a:extLst>
              </a:tr>
              <a:tr h="816187">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2838442395"/>
                  </a:ext>
                </a:extLst>
              </a:tr>
              <a:tr h="816187">
                <a:tc>
                  <a:txBody>
                    <a:bodyPr/>
                    <a:lstStyle/>
                    <a:p>
                      <a:r>
                        <a:rPr lang="en-IN" dirty="0"/>
                        <a:t>2</a:t>
                      </a:r>
                    </a:p>
                  </a:txBody>
                  <a:tcPr/>
                </a:tc>
                <a:tc>
                  <a:txBody>
                    <a:bodyPr/>
                    <a:lstStyle/>
                    <a:p>
                      <a:r>
                        <a:rPr lang="en-IN" dirty="0"/>
                        <a:t>5</a:t>
                      </a:r>
                    </a:p>
                  </a:txBody>
                  <a:tcPr/>
                </a:tc>
                <a:extLst>
                  <a:ext uri="{0D108BD9-81ED-4DB2-BD59-A6C34878D82A}">
                    <a16:rowId xmlns:a16="http://schemas.microsoft.com/office/drawing/2014/main" val="2427487832"/>
                  </a:ext>
                </a:extLst>
              </a:tr>
              <a:tr h="816187">
                <a:tc>
                  <a:txBody>
                    <a:bodyPr/>
                    <a:lstStyle/>
                    <a:p>
                      <a:r>
                        <a:rPr lang="en-IN" dirty="0"/>
                        <a:t>3</a:t>
                      </a:r>
                    </a:p>
                  </a:txBody>
                  <a:tcPr/>
                </a:tc>
                <a:tc>
                  <a:txBody>
                    <a:bodyPr/>
                    <a:lstStyle/>
                    <a:p>
                      <a:r>
                        <a:rPr lang="en-IN" dirty="0"/>
                        <a:t>10</a:t>
                      </a:r>
                    </a:p>
                  </a:txBody>
                  <a:tcPr/>
                </a:tc>
                <a:extLst>
                  <a:ext uri="{0D108BD9-81ED-4DB2-BD59-A6C34878D82A}">
                    <a16:rowId xmlns:a16="http://schemas.microsoft.com/office/drawing/2014/main" val="823149229"/>
                  </a:ext>
                </a:extLst>
              </a:tr>
              <a:tr h="816187">
                <a:tc>
                  <a:txBody>
                    <a:bodyPr/>
                    <a:lstStyle/>
                    <a:p>
                      <a:r>
                        <a:rPr lang="en-IN" dirty="0">
                          <a:solidFill>
                            <a:srgbClr val="FF0000"/>
                          </a:solidFill>
                        </a:rPr>
                        <a:t>4</a:t>
                      </a:r>
                    </a:p>
                  </a:txBody>
                  <a:tcPr/>
                </a:tc>
                <a:tc>
                  <a:txBody>
                    <a:bodyPr/>
                    <a:lstStyle/>
                    <a:p>
                      <a:r>
                        <a:rPr lang="en-IN" dirty="0">
                          <a:solidFill>
                            <a:srgbClr val="FF0000"/>
                          </a:solidFill>
                        </a:rPr>
                        <a:t>?</a:t>
                      </a:r>
                    </a:p>
                  </a:txBody>
                  <a:tcPr/>
                </a:tc>
                <a:extLst>
                  <a:ext uri="{0D108BD9-81ED-4DB2-BD59-A6C34878D82A}">
                    <a16:rowId xmlns:a16="http://schemas.microsoft.com/office/drawing/2014/main" val="535668165"/>
                  </a:ext>
                </a:extLst>
              </a:tr>
              <a:tr h="816187">
                <a:tc>
                  <a:txBody>
                    <a:bodyPr/>
                    <a:lstStyle/>
                    <a:p>
                      <a:r>
                        <a:rPr lang="en-IN" dirty="0">
                          <a:solidFill>
                            <a:srgbClr val="FF0000"/>
                          </a:solidFill>
                        </a:rPr>
                        <a:t>5</a:t>
                      </a:r>
                    </a:p>
                  </a:txBody>
                  <a:tcPr/>
                </a:tc>
                <a:tc>
                  <a:txBody>
                    <a:bodyPr/>
                    <a:lstStyle/>
                    <a:p>
                      <a:r>
                        <a:rPr lang="en-IN" dirty="0">
                          <a:solidFill>
                            <a:srgbClr val="FF0000"/>
                          </a:solidFill>
                        </a:rPr>
                        <a:t>?</a:t>
                      </a:r>
                    </a:p>
                  </a:txBody>
                  <a:tcPr/>
                </a:tc>
                <a:extLst>
                  <a:ext uri="{0D108BD9-81ED-4DB2-BD59-A6C34878D82A}">
                    <a16:rowId xmlns:a16="http://schemas.microsoft.com/office/drawing/2014/main" val="2180242829"/>
                  </a:ext>
                </a:extLst>
              </a:tr>
            </a:tbl>
          </a:graphicData>
        </a:graphic>
      </p:graphicFrame>
      <p:sp>
        <p:nvSpPr>
          <p:cNvPr id="6" name="TextBox 5">
            <a:extLst>
              <a:ext uri="{FF2B5EF4-FFF2-40B4-BE49-F238E27FC236}">
                <a16:creationId xmlns:a16="http://schemas.microsoft.com/office/drawing/2014/main" id="{22ADA776-825A-A4EA-1E58-40F4B1991800}"/>
              </a:ext>
            </a:extLst>
          </p:cNvPr>
          <p:cNvSpPr txBox="1"/>
          <p:nvPr/>
        </p:nvSpPr>
        <p:spPr>
          <a:xfrm>
            <a:off x="294640" y="687586"/>
            <a:ext cx="6929120" cy="369332"/>
          </a:xfrm>
          <a:prstGeom prst="rect">
            <a:avLst/>
          </a:prstGeom>
          <a:noFill/>
        </p:spPr>
        <p:txBody>
          <a:bodyPr wrap="square" rtlCol="0">
            <a:spAutoFit/>
          </a:bodyPr>
          <a:lstStyle/>
          <a:p>
            <a:pPr marL="285750" indent="-285750">
              <a:buFont typeface="Arial" panose="020B0604020202020204" pitchFamily="34" charset="0"/>
              <a:buChar char="•"/>
            </a:pPr>
            <a:r>
              <a:rPr lang="en-IN" dirty="0"/>
              <a:t>Can you find the values of y for  4 and 5 </a:t>
            </a:r>
          </a:p>
        </p:txBody>
      </p:sp>
    </p:spTree>
    <p:extLst>
      <p:ext uri="{BB962C8B-B14F-4D97-AF65-F5344CB8AC3E}">
        <p14:creationId xmlns:p14="http://schemas.microsoft.com/office/powerpoint/2010/main" val="30073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ADA776-825A-A4EA-1E58-40F4B1991800}"/>
              </a:ext>
            </a:extLst>
          </p:cNvPr>
          <p:cNvSpPr txBox="1"/>
          <p:nvPr/>
        </p:nvSpPr>
        <p:spPr>
          <a:xfrm>
            <a:off x="285496" y="411479"/>
            <a:ext cx="6929120" cy="923330"/>
          </a:xfrm>
          <a:prstGeom prst="rect">
            <a:avLst/>
          </a:prstGeom>
          <a:noFill/>
        </p:spPr>
        <p:txBody>
          <a:bodyPr wrap="square" rtlCol="0">
            <a:spAutoFit/>
          </a:bodyPr>
          <a:lstStyle/>
          <a:p>
            <a:pPr marL="285750" indent="-285750">
              <a:buFont typeface="Arial" panose="020B0604020202020204" pitchFamily="34" charset="0"/>
              <a:buChar char="•"/>
            </a:pPr>
            <a:r>
              <a:rPr lang="en-IN" dirty="0"/>
              <a:t>Modelled the equation is y = f(x)= x^2 +1</a:t>
            </a:r>
          </a:p>
          <a:p>
            <a:pPr marL="285750" indent="-285750">
              <a:buFont typeface="Arial" panose="020B0604020202020204" pitchFamily="34" charset="0"/>
              <a:buChar char="•"/>
            </a:pPr>
            <a:r>
              <a:rPr lang="en-IN" dirty="0"/>
              <a:t>And substituted x with 4 and 5</a:t>
            </a:r>
          </a:p>
          <a:p>
            <a:r>
              <a:rPr lang="en-IN" dirty="0"/>
              <a:t> </a:t>
            </a:r>
          </a:p>
        </p:txBody>
      </p:sp>
      <p:graphicFrame>
        <p:nvGraphicFramePr>
          <p:cNvPr id="4" name="Table 3">
            <a:extLst>
              <a:ext uri="{FF2B5EF4-FFF2-40B4-BE49-F238E27FC236}">
                <a16:creationId xmlns:a16="http://schemas.microsoft.com/office/drawing/2014/main" id="{971DB57D-5933-DBB0-B63E-BF6DE3869EEB}"/>
              </a:ext>
            </a:extLst>
          </p:cNvPr>
          <p:cNvGraphicFramePr>
            <a:graphicFrameLocks noGrp="1"/>
          </p:cNvGraphicFramePr>
          <p:nvPr>
            <p:extLst>
              <p:ext uri="{D42A27DB-BD31-4B8C-83A1-F6EECF244321}">
                <p14:modId xmlns:p14="http://schemas.microsoft.com/office/powerpoint/2010/main" val="2665607489"/>
              </p:ext>
            </p:extLst>
          </p:nvPr>
        </p:nvGraphicFramePr>
        <p:xfrm>
          <a:off x="450088" y="1579202"/>
          <a:ext cx="5581904" cy="4721015"/>
        </p:xfrm>
        <a:graphic>
          <a:graphicData uri="http://schemas.openxmlformats.org/drawingml/2006/table">
            <a:tbl>
              <a:tblPr firstRow="1" bandRow="1">
                <a:tableStyleId>{5940675A-B579-460E-94D1-54222C63F5DA}</a:tableStyleId>
              </a:tblPr>
              <a:tblGrid>
                <a:gridCol w="2790952">
                  <a:extLst>
                    <a:ext uri="{9D8B030D-6E8A-4147-A177-3AD203B41FA5}">
                      <a16:colId xmlns:a16="http://schemas.microsoft.com/office/drawing/2014/main" val="1176341613"/>
                    </a:ext>
                  </a:extLst>
                </a:gridCol>
                <a:gridCol w="2790952">
                  <a:extLst>
                    <a:ext uri="{9D8B030D-6E8A-4147-A177-3AD203B41FA5}">
                      <a16:colId xmlns:a16="http://schemas.microsoft.com/office/drawing/2014/main" val="929614698"/>
                    </a:ext>
                  </a:extLst>
                </a:gridCol>
              </a:tblGrid>
              <a:tr h="587926">
                <a:tc>
                  <a:txBody>
                    <a:bodyPr/>
                    <a:lstStyle/>
                    <a:p>
                      <a:r>
                        <a:rPr lang="en-IN" dirty="0"/>
                        <a:t>Input (X)</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Output (Y)</a:t>
                      </a:r>
                    </a:p>
                    <a:p>
                      <a:endParaRPr lang="en-IN" dirty="0"/>
                    </a:p>
                  </a:txBody>
                  <a:tcPr>
                    <a:solidFill>
                      <a:schemeClr val="accent5">
                        <a:lumMod val="75000"/>
                      </a:schemeClr>
                    </a:solidFill>
                  </a:tcPr>
                </a:tc>
                <a:extLst>
                  <a:ext uri="{0D108BD9-81ED-4DB2-BD59-A6C34878D82A}">
                    <a16:rowId xmlns:a16="http://schemas.microsoft.com/office/drawing/2014/main" val="271353523"/>
                  </a:ext>
                </a:extLst>
              </a:tr>
              <a:tr h="816187">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2838442395"/>
                  </a:ext>
                </a:extLst>
              </a:tr>
              <a:tr h="816187">
                <a:tc>
                  <a:txBody>
                    <a:bodyPr/>
                    <a:lstStyle/>
                    <a:p>
                      <a:r>
                        <a:rPr lang="en-IN" dirty="0"/>
                        <a:t>2</a:t>
                      </a:r>
                    </a:p>
                  </a:txBody>
                  <a:tcPr/>
                </a:tc>
                <a:tc>
                  <a:txBody>
                    <a:bodyPr/>
                    <a:lstStyle/>
                    <a:p>
                      <a:r>
                        <a:rPr lang="en-IN" dirty="0"/>
                        <a:t>5</a:t>
                      </a:r>
                    </a:p>
                  </a:txBody>
                  <a:tcPr/>
                </a:tc>
                <a:extLst>
                  <a:ext uri="{0D108BD9-81ED-4DB2-BD59-A6C34878D82A}">
                    <a16:rowId xmlns:a16="http://schemas.microsoft.com/office/drawing/2014/main" val="2427487832"/>
                  </a:ext>
                </a:extLst>
              </a:tr>
              <a:tr h="816187">
                <a:tc>
                  <a:txBody>
                    <a:bodyPr/>
                    <a:lstStyle/>
                    <a:p>
                      <a:r>
                        <a:rPr lang="en-IN" dirty="0"/>
                        <a:t>3</a:t>
                      </a:r>
                    </a:p>
                  </a:txBody>
                  <a:tcPr/>
                </a:tc>
                <a:tc>
                  <a:txBody>
                    <a:bodyPr/>
                    <a:lstStyle/>
                    <a:p>
                      <a:r>
                        <a:rPr lang="en-IN" dirty="0"/>
                        <a:t>10</a:t>
                      </a:r>
                    </a:p>
                  </a:txBody>
                  <a:tcPr/>
                </a:tc>
                <a:extLst>
                  <a:ext uri="{0D108BD9-81ED-4DB2-BD59-A6C34878D82A}">
                    <a16:rowId xmlns:a16="http://schemas.microsoft.com/office/drawing/2014/main" val="823149229"/>
                  </a:ext>
                </a:extLst>
              </a:tr>
              <a:tr h="816187">
                <a:tc>
                  <a:txBody>
                    <a:bodyPr/>
                    <a:lstStyle/>
                    <a:p>
                      <a:r>
                        <a:rPr lang="en-IN" dirty="0">
                          <a:solidFill>
                            <a:srgbClr val="FF0000"/>
                          </a:solidFill>
                        </a:rPr>
                        <a:t>4</a:t>
                      </a:r>
                    </a:p>
                  </a:txBody>
                  <a:tcPr/>
                </a:tc>
                <a:tc>
                  <a:txBody>
                    <a:bodyPr/>
                    <a:lstStyle/>
                    <a:p>
                      <a:r>
                        <a:rPr lang="en-IN" dirty="0">
                          <a:solidFill>
                            <a:srgbClr val="FF0000"/>
                          </a:solidFill>
                        </a:rPr>
                        <a:t>17</a:t>
                      </a:r>
                    </a:p>
                  </a:txBody>
                  <a:tcPr/>
                </a:tc>
                <a:extLst>
                  <a:ext uri="{0D108BD9-81ED-4DB2-BD59-A6C34878D82A}">
                    <a16:rowId xmlns:a16="http://schemas.microsoft.com/office/drawing/2014/main" val="535668165"/>
                  </a:ext>
                </a:extLst>
              </a:tr>
              <a:tr h="816187">
                <a:tc>
                  <a:txBody>
                    <a:bodyPr/>
                    <a:lstStyle/>
                    <a:p>
                      <a:r>
                        <a:rPr lang="en-IN" dirty="0">
                          <a:solidFill>
                            <a:srgbClr val="FF0000"/>
                          </a:solidFill>
                        </a:rPr>
                        <a:t>5</a:t>
                      </a:r>
                    </a:p>
                  </a:txBody>
                  <a:tcPr/>
                </a:tc>
                <a:tc>
                  <a:txBody>
                    <a:bodyPr/>
                    <a:lstStyle/>
                    <a:p>
                      <a:r>
                        <a:rPr lang="en-IN" dirty="0">
                          <a:solidFill>
                            <a:srgbClr val="FF0000"/>
                          </a:solidFill>
                        </a:rPr>
                        <a:t>26</a:t>
                      </a:r>
                    </a:p>
                  </a:txBody>
                  <a:tcPr/>
                </a:tc>
                <a:extLst>
                  <a:ext uri="{0D108BD9-81ED-4DB2-BD59-A6C34878D82A}">
                    <a16:rowId xmlns:a16="http://schemas.microsoft.com/office/drawing/2014/main" val="2180242829"/>
                  </a:ext>
                </a:extLst>
              </a:tr>
            </a:tbl>
          </a:graphicData>
        </a:graphic>
      </p:graphicFrame>
      <p:sp>
        <p:nvSpPr>
          <p:cNvPr id="7" name="TextBox 6">
            <a:extLst>
              <a:ext uri="{FF2B5EF4-FFF2-40B4-BE49-F238E27FC236}">
                <a16:creationId xmlns:a16="http://schemas.microsoft.com/office/drawing/2014/main" id="{29A61378-FF17-2CA5-D464-C0985398BED6}"/>
              </a:ext>
            </a:extLst>
          </p:cNvPr>
          <p:cNvSpPr txBox="1"/>
          <p:nvPr/>
        </p:nvSpPr>
        <p:spPr>
          <a:xfrm>
            <a:off x="6839710" y="3105542"/>
            <a:ext cx="1394997" cy="369332"/>
          </a:xfrm>
          <a:prstGeom prst="rect">
            <a:avLst/>
          </a:prstGeom>
          <a:noFill/>
        </p:spPr>
        <p:txBody>
          <a:bodyPr wrap="none" rtlCol="0">
            <a:spAutoFit/>
          </a:bodyPr>
          <a:lstStyle/>
          <a:p>
            <a:r>
              <a:rPr lang="en-IN" dirty="0"/>
              <a:t>Training data</a:t>
            </a:r>
          </a:p>
        </p:txBody>
      </p:sp>
      <p:sp>
        <p:nvSpPr>
          <p:cNvPr id="8" name="TextBox 7">
            <a:extLst>
              <a:ext uri="{FF2B5EF4-FFF2-40B4-BE49-F238E27FC236}">
                <a16:creationId xmlns:a16="http://schemas.microsoft.com/office/drawing/2014/main" id="{9D325B1A-ABE8-1B5A-A212-5842811E1A66}"/>
              </a:ext>
            </a:extLst>
          </p:cNvPr>
          <p:cNvSpPr txBox="1"/>
          <p:nvPr/>
        </p:nvSpPr>
        <p:spPr>
          <a:xfrm>
            <a:off x="6839711" y="5245608"/>
            <a:ext cx="1023870" cy="369332"/>
          </a:xfrm>
          <a:prstGeom prst="rect">
            <a:avLst/>
          </a:prstGeom>
          <a:noFill/>
        </p:spPr>
        <p:txBody>
          <a:bodyPr wrap="none" rtlCol="0">
            <a:spAutoFit/>
          </a:bodyPr>
          <a:lstStyle/>
          <a:p>
            <a:r>
              <a:rPr lang="en-IN" dirty="0"/>
              <a:t>Test data</a:t>
            </a:r>
          </a:p>
        </p:txBody>
      </p:sp>
      <p:sp>
        <p:nvSpPr>
          <p:cNvPr id="9" name="Right Brace 8">
            <a:extLst>
              <a:ext uri="{FF2B5EF4-FFF2-40B4-BE49-F238E27FC236}">
                <a16:creationId xmlns:a16="http://schemas.microsoft.com/office/drawing/2014/main" id="{35FC5FB3-F683-E0AE-17A0-39CFA36B6779}"/>
              </a:ext>
            </a:extLst>
          </p:cNvPr>
          <p:cNvSpPr/>
          <p:nvPr/>
        </p:nvSpPr>
        <p:spPr>
          <a:xfrm>
            <a:off x="6254496" y="2240280"/>
            <a:ext cx="338328" cy="22402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e 9">
            <a:extLst>
              <a:ext uri="{FF2B5EF4-FFF2-40B4-BE49-F238E27FC236}">
                <a16:creationId xmlns:a16="http://schemas.microsoft.com/office/drawing/2014/main" id="{3C5080EF-28EA-8239-CAAF-A72FE0BA4BF7}"/>
              </a:ext>
            </a:extLst>
          </p:cNvPr>
          <p:cNvSpPr/>
          <p:nvPr/>
        </p:nvSpPr>
        <p:spPr>
          <a:xfrm>
            <a:off x="6254496" y="4791456"/>
            <a:ext cx="338328" cy="128016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65901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Brace 3">
            <a:extLst>
              <a:ext uri="{FF2B5EF4-FFF2-40B4-BE49-F238E27FC236}">
                <a16:creationId xmlns:a16="http://schemas.microsoft.com/office/drawing/2014/main" id="{70A6827A-F56D-9048-6F6D-EC0356474B9B}"/>
              </a:ext>
            </a:extLst>
          </p:cNvPr>
          <p:cNvSpPr/>
          <p:nvPr/>
        </p:nvSpPr>
        <p:spPr>
          <a:xfrm rot="5400000">
            <a:off x="3328416" y="3148513"/>
            <a:ext cx="420624" cy="38953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Right Brace 4">
            <a:extLst>
              <a:ext uri="{FF2B5EF4-FFF2-40B4-BE49-F238E27FC236}">
                <a16:creationId xmlns:a16="http://schemas.microsoft.com/office/drawing/2014/main" id="{7EE1AE0C-3EC9-C056-F583-42968E91379F}"/>
              </a:ext>
            </a:extLst>
          </p:cNvPr>
          <p:cNvSpPr/>
          <p:nvPr/>
        </p:nvSpPr>
        <p:spPr>
          <a:xfrm rot="5400000">
            <a:off x="5794248" y="4742618"/>
            <a:ext cx="420624" cy="6705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76E111DE-8FDC-E0F8-3C88-D58C802F8EF7}"/>
              </a:ext>
            </a:extLst>
          </p:cNvPr>
          <p:cNvSpPr txBox="1"/>
          <p:nvPr/>
        </p:nvSpPr>
        <p:spPr>
          <a:xfrm>
            <a:off x="331470" y="693158"/>
            <a:ext cx="8785098" cy="369332"/>
          </a:xfrm>
          <a:prstGeom prst="rect">
            <a:avLst/>
          </a:prstGeom>
          <a:noFill/>
        </p:spPr>
        <p:txBody>
          <a:bodyPr wrap="square">
            <a:spAutoFit/>
          </a:bodyPr>
          <a:lstStyle/>
          <a:p>
            <a:pPr marL="285750" indent="-285750">
              <a:buFont typeface="Arial" panose="020B0604020202020204" pitchFamily="34" charset="0"/>
              <a:buChar char="•"/>
            </a:pPr>
            <a:r>
              <a:rPr lang="en-IN" dirty="0"/>
              <a:t>Example Boston House price prediction dataset </a:t>
            </a:r>
          </a:p>
        </p:txBody>
      </p:sp>
      <p:pic>
        <p:nvPicPr>
          <p:cNvPr id="7" name="Picture 2" descr="Deploying a Machine Learning Model using Streamlit - House Price Prediction  GUI - AskPython">
            <a:extLst>
              <a:ext uri="{FF2B5EF4-FFF2-40B4-BE49-F238E27FC236}">
                <a16:creationId xmlns:a16="http://schemas.microsoft.com/office/drawing/2014/main" id="{9D553E2E-E602-DB80-3EC1-77FCAE6A9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817" y="1248347"/>
            <a:ext cx="5231624" cy="34516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48EEC7A3-84AC-70C2-35C2-7E6E6FC43889}"/>
              </a:ext>
            </a:extLst>
          </p:cNvPr>
          <p:cNvGraphicFramePr>
            <a:graphicFrameLocks noGrp="1"/>
          </p:cNvGraphicFramePr>
          <p:nvPr>
            <p:extLst>
              <p:ext uri="{D42A27DB-BD31-4B8C-83A1-F6EECF244321}">
                <p14:modId xmlns:p14="http://schemas.microsoft.com/office/powerpoint/2010/main" val="3783984527"/>
              </p:ext>
            </p:extLst>
          </p:nvPr>
        </p:nvGraphicFramePr>
        <p:xfrm>
          <a:off x="1304304" y="5376289"/>
          <a:ext cx="5581904" cy="640080"/>
        </p:xfrm>
        <a:graphic>
          <a:graphicData uri="http://schemas.openxmlformats.org/drawingml/2006/table">
            <a:tbl>
              <a:tblPr firstRow="1" bandRow="1">
                <a:tableStyleId>{5940675A-B579-460E-94D1-54222C63F5DA}</a:tableStyleId>
              </a:tblPr>
              <a:tblGrid>
                <a:gridCol w="4319016">
                  <a:extLst>
                    <a:ext uri="{9D8B030D-6E8A-4147-A177-3AD203B41FA5}">
                      <a16:colId xmlns:a16="http://schemas.microsoft.com/office/drawing/2014/main" val="1703199769"/>
                    </a:ext>
                  </a:extLst>
                </a:gridCol>
                <a:gridCol w="1262888">
                  <a:extLst>
                    <a:ext uri="{9D8B030D-6E8A-4147-A177-3AD203B41FA5}">
                      <a16:colId xmlns:a16="http://schemas.microsoft.com/office/drawing/2014/main" val="96302332"/>
                    </a:ext>
                  </a:extLst>
                </a:gridCol>
              </a:tblGrid>
              <a:tr h="516445">
                <a:tc>
                  <a:txBody>
                    <a:bodyPr/>
                    <a:lstStyle/>
                    <a:p>
                      <a:r>
                        <a:rPr lang="en-IN" dirty="0"/>
                        <a:t>Input  x1 , x2 , x3 , x4</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Output (Y)</a:t>
                      </a:r>
                    </a:p>
                    <a:p>
                      <a:endParaRPr lang="en-IN" dirty="0"/>
                    </a:p>
                  </a:txBody>
                  <a:tcPr>
                    <a:solidFill>
                      <a:schemeClr val="accent5">
                        <a:lumMod val="75000"/>
                      </a:schemeClr>
                    </a:solidFill>
                  </a:tcPr>
                </a:tc>
                <a:extLst>
                  <a:ext uri="{0D108BD9-81ED-4DB2-BD59-A6C34878D82A}">
                    <a16:rowId xmlns:a16="http://schemas.microsoft.com/office/drawing/2014/main" val="3075373594"/>
                  </a:ext>
                </a:extLst>
              </a:tr>
            </a:tbl>
          </a:graphicData>
        </a:graphic>
      </p:graphicFrame>
    </p:spTree>
    <p:extLst>
      <p:ext uri="{BB962C8B-B14F-4D97-AF65-F5344CB8AC3E}">
        <p14:creationId xmlns:p14="http://schemas.microsoft.com/office/powerpoint/2010/main" val="372326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227BB54-FB46-1BD9-5C13-9DBFACF9FA1E}"/>
              </a:ext>
            </a:extLst>
          </p:cNvPr>
          <p:cNvGraphicFramePr>
            <a:graphicFrameLocks noGrp="1"/>
          </p:cNvGraphicFramePr>
          <p:nvPr>
            <p:extLst>
              <p:ext uri="{D42A27DB-BD31-4B8C-83A1-F6EECF244321}">
                <p14:modId xmlns:p14="http://schemas.microsoft.com/office/powerpoint/2010/main" val="397586315"/>
              </p:ext>
            </p:extLst>
          </p:nvPr>
        </p:nvGraphicFramePr>
        <p:xfrm>
          <a:off x="450088" y="1579202"/>
          <a:ext cx="5581904" cy="4721015"/>
        </p:xfrm>
        <a:graphic>
          <a:graphicData uri="http://schemas.openxmlformats.org/drawingml/2006/table">
            <a:tbl>
              <a:tblPr firstRow="1" bandRow="1">
                <a:tableStyleId>{5940675A-B579-460E-94D1-54222C63F5DA}</a:tableStyleId>
              </a:tblPr>
              <a:tblGrid>
                <a:gridCol w="2790952">
                  <a:extLst>
                    <a:ext uri="{9D8B030D-6E8A-4147-A177-3AD203B41FA5}">
                      <a16:colId xmlns:a16="http://schemas.microsoft.com/office/drawing/2014/main" val="1176341613"/>
                    </a:ext>
                  </a:extLst>
                </a:gridCol>
                <a:gridCol w="2790952">
                  <a:extLst>
                    <a:ext uri="{9D8B030D-6E8A-4147-A177-3AD203B41FA5}">
                      <a16:colId xmlns:a16="http://schemas.microsoft.com/office/drawing/2014/main" val="929614698"/>
                    </a:ext>
                  </a:extLst>
                </a:gridCol>
              </a:tblGrid>
              <a:tr h="587926">
                <a:tc>
                  <a:txBody>
                    <a:bodyPr/>
                    <a:lstStyle/>
                    <a:p>
                      <a:r>
                        <a:rPr lang="en-IN" dirty="0"/>
                        <a:t>Input (X)</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Output (Y)</a:t>
                      </a:r>
                    </a:p>
                    <a:p>
                      <a:endParaRPr lang="en-IN" dirty="0"/>
                    </a:p>
                  </a:txBody>
                  <a:tcPr>
                    <a:solidFill>
                      <a:schemeClr val="accent5">
                        <a:lumMod val="75000"/>
                      </a:schemeClr>
                    </a:solidFill>
                  </a:tcPr>
                </a:tc>
                <a:extLst>
                  <a:ext uri="{0D108BD9-81ED-4DB2-BD59-A6C34878D82A}">
                    <a16:rowId xmlns:a16="http://schemas.microsoft.com/office/drawing/2014/main" val="271353523"/>
                  </a:ext>
                </a:extLst>
              </a:tr>
              <a:tr h="816187">
                <a:tc>
                  <a:txBody>
                    <a:bodyPr/>
                    <a:lstStyle/>
                    <a:p>
                      <a:r>
                        <a:rPr lang="en-IN" dirty="0"/>
                        <a:t>1</a:t>
                      </a:r>
                    </a:p>
                  </a:txBody>
                  <a:tcPr/>
                </a:tc>
                <a:tc>
                  <a:txBody>
                    <a:bodyPr/>
                    <a:lstStyle/>
                    <a:p>
                      <a:r>
                        <a:rPr lang="en-IN" strike="sngStrike" dirty="0"/>
                        <a:t>2 </a:t>
                      </a:r>
                      <a:r>
                        <a:rPr lang="en-IN" strike="noStrike" dirty="0"/>
                        <a:t> 3</a:t>
                      </a:r>
                    </a:p>
                  </a:txBody>
                  <a:tcPr/>
                </a:tc>
                <a:extLst>
                  <a:ext uri="{0D108BD9-81ED-4DB2-BD59-A6C34878D82A}">
                    <a16:rowId xmlns:a16="http://schemas.microsoft.com/office/drawing/2014/main" val="2838442395"/>
                  </a:ext>
                </a:extLst>
              </a:tr>
              <a:tr h="816187">
                <a:tc>
                  <a:txBody>
                    <a:bodyPr/>
                    <a:lstStyle/>
                    <a:p>
                      <a:r>
                        <a:rPr lang="en-IN" dirty="0"/>
                        <a:t>2</a:t>
                      </a:r>
                    </a:p>
                  </a:txBody>
                  <a:tcPr/>
                </a:tc>
                <a:tc>
                  <a:txBody>
                    <a:bodyPr/>
                    <a:lstStyle/>
                    <a:p>
                      <a:r>
                        <a:rPr lang="en-IN" strike="sngStrike" dirty="0"/>
                        <a:t>5 </a:t>
                      </a:r>
                      <a:r>
                        <a:rPr lang="en-IN" strike="noStrike" dirty="0"/>
                        <a:t> 4</a:t>
                      </a:r>
                    </a:p>
                  </a:txBody>
                  <a:tcPr/>
                </a:tc>
                <a:extLst>
                  <a:ext uri="{0D108BD9-81ED-4DB2-BD59-A6C34878D82A}">
                    <a16:rowId xmlns:a16="http://schemas.microsoft.com/office/drawing/2014/main" val="2427487832"/>
                  </a:ext>
                </a:extLst>
              </a:tr>
              <a:tr h="816187">
                <a:tc>
                  <a:txBody>
                    <a:bodyPr/>
                    <a:lstStyle/>
                    <a:p>
                      <a:r>
                        <a:rPr lang="en-IN" dirty="0"/>
                        <a:t>3</a:t>
                      </a:r>
                    </a:p>
                  </a:txBody>
                  <a:tcPr/>
                </a:tc>
                <a:tc>
                  <a:txBody>
                    <a:bodyPr/>
                    <a:lstStyle/>
                    <a:p>
                      <a:r>
                        <a:rPr lang="en-IN" strike="sngStrike" dirty="0"/>
                        <a:t>10 </a:t>
                      </a:r>
                      <a:r>
                        <a:rPr lang="en-IN" strike="noStrike" dirty="0"/>
                        <a:t>11</a:t>
                      </a:r>
                    </a:p>
                  </a:txBody>
                  <a:tcPr/>
                </a:tc>
                <a:extLst>
                  <a:ext uri="{0D108BD9-81ED-4DB2-BD59-A6C34878D82A}">
                    <a16:rowId xmlns:a16="http://schemas.microsoft.com/office/drawing/2014/main" val="823149229"/>
                  </a:ext>
                </a:extLst>
              </a:tr>
              <a:tr h="816187">
                <a:tc>
                  <a:txBody>
                    <a:bodyPr/>
                    <a:lstStyle/>
                    <a:p>
                      <a:r>
                        <a:rPr lang="en-IN" dirty="0">
                          <a:solidFill>
                            <a:srgbClr val="FF0000"/>
                          </a:solidFill>
                        </a:rPr>
                        <a:t>4</a:t>
                      </a:r>
                    </a:p>
                  </a:txBody>
                  <a:tcPr/>
                </a:tc>
                <a:tc>
                  <a:txBody>
                    <a:bodyPr/>
                    <a:lstStyle/>
                    <a:p>
                      <a:endParaRPr lang="en-IN" dirty="0">
                        <a:solidFill>
                          <a:srgbClr val="FF0000"/>
                        </a:solidFill>
                      </a:endParaRPr>
                    </a:p>
                  </a:txBody>
                  <a:tcPr/>
                </a:tc>
                <a:extLst>
                  <a:ext uri="{0D108BD9-81ED-4DB2-BD59-A6C34878D82A}">
                    <a16:rowId xmlns:a16="http://schemas.microsoft.com/office/drawing/2014/main" val="535668165"/>
                  </a:ext>
                </a:extLst>
              </a:tr>
              <a:tr h="816187">
                <a:tc>
                  <a:txBody>
                    <a:bodyPr/>
                    <a:lstStyle/>
                    <a:p>
                      <a:r>
                        <a:rPr lang="en-IN" dirty="0">
                          <a:solidFill>
                            <a:srgbClr val="FF0000"/>
                          </a:solidFill>
                        </a:rPr>
                        <a:t>5</a:t>
                      </a:r>
                    </a:p>
                  </a:txBody>
                  <a:tcPr/>
                </a:tc>
                <a:tc>
                  <a:txBody>
                    <a:bodyPr/>
                    <a:lstStyle/>
                    <a:p>
                      <a:endParaRPr lang="en-IN" dirty="0">
                        <a:solidFill>
                          <a:srgbClr val="FF0000"/>
                        </a:solidFill>
                      </a:endParaRPr>
                    </a:p>
                  </a:txBody>
                  <a:tcPr/>
                </a:tc>
                <a:extLst>
                  <a:ext uri="{0D108BD9-81ED-4DB2-BD59-A6C34878D82A}">
                    <a16:rowId xmlns:a16="http://schemas.microsoft.com/office/drawing/2014/main" val="2180242829"/>
                  </a:ext>
                </a:extLst>
              </a:tr>
            </a:tbl>
          </a:graphicData>
        </a:graphic>
      </p:graphicFrame>
      <p:sp>
        <p:nvSpPr>
          <p:cNvPr id="6" name="TextBox 5">
            <a:extLst>
              <a:ext uri="{FF2B5EF4-FFF2-40B4-BE49-F238E27FC236}">
                <a16:creationId xmlns:a16="http://schemas.microsoft.com/office/drawing/2014/main" id="{DC2F7FD7-1E96-F704-7A0D-A62045650C29}"/>
              </a:ext>
            </a:extLst>
          </p:cNvPr>
          <p:cNvSpPr txBox="1"/>
          <p:nvPr/>
        </p:nvSpPr>
        <p:spPr>
          <a:xfrm>
            <a:off x="331470" y="693158"/>
            <a:ext cx="6094476" cy="646331"/>
          </a:xfrm>
          <a:prstGeom prst="rect">
            <a:avLst/>
          </a:prstGeom>
          <a:noFill/>
        </p:spPr>
        <p:txBody>
          <a:bodyPr wrap="square">
            <a:spAutoFit/>
          </a:bodyPr>
          <a:lstStyle/>
          <a:p>
            <a:pPr marL="285750" indent="-285750">
              <a:buFont typeface="Arial" panose="020B0604020202020204" pitchFamily="34" charset="0"/>
              <a:buChar char="•"/>
            </a:pPr>
            <a:r>
              <a:rPr lang="en-IN" dirty="0"/>
              <a:t>In real life the output and input wont have a perfect relationship </a:t>
            </a:r>
          </a:p>
        </p:txBody>
      </p:sp>
      <p:sp>
        <p:nvSpPr>
          <p:cNvPr id="8" name="TextBox 7">
            <a:extLst>
              <a:ext uri="{FF2B5EF4-FFF2-40B4-BE49-F238E27FC236}">
                <a16:creationId xmlns:a16="http://schemas.microsoft.com/office/drawing/2014/main" id="{33AB96C2-4764-4850-49A2-DFCE70C7FD53}"/>
              </a:ext>
            </a:extLst>
          </p:cNvPr>
          <p:cNvSpPr txBox="1"/>
          <p:nvPr/>
        </p:nvSpPr>
        <p:spPr>
          <a:xfrm>
            <a:off x="6160010" y="2218420"/>
            <a:ext cx="5846062" cy="1754326"/>
          </a:xfrm>
          <a:prstGeom prst="rect">
            <a:avLst/>
          </a:prstGeom>
          <a:noFill/>
        </p:spPr>
        <p:txBody>
          <a:bodyPr wrap="square">
            <a:spAutoFit/>
          </a:bodyPr>
          <a:lstStyle/>
          <a:p>
            <a:r>
              <a:rPr lang="en-IN" dirty="0"/>
              <a:t>It approximates to a function that minimizes the error as small as possible </a:t>
            </a:r>
          </a:p>
          <a:p>
            <a:endParaRPr lang="en-IN" dirty="0"/>
          </a:p>
          <a:p>
            <a:r>
              <a:rPr lang="en-IN" dirty="0"/>
              <a:t>Here y = f(x)= x^2 +1</a:t>
            </a:r>
          </a:p>
          <a:p>
            <a:endParaRPr lang="en-IN" dirty="0"/>
          </a:p>
          <a:p>
            <a:endParaRPr lang="en-IN" dirty="0"/>
          </a:p>
        </p:txBody>
      </p:sp>
    </p:spTree>
    <p:extLst>
      <p:ext uri="{BB962C8B-B14F-4D97-AF65-F5344CB8AC3E}">
        <p14:creationId xmlns:p14="http://schemas.microsoft.com/office/powerpoint/2010/main" val="81535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4C2094-12DA-C11C-A63E-BC21287BC287}"/>
              </a:ext>
            </a:extLst>
          </p:cNvPr>
          <p:cNvSpPr/>
          <p:nvPr/>
        </p:nvSpPr>
        <p:spPr>
          <a:xfrm>
            <a:off x="612648" y="1545336"/>
            <a:ext cx="2185416" cy="70408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Set of inputs</a:t>
            </a:r>
          </a:p>
        </p:txBody>
      </p:sp>
      <p:sp>
        <p:nvSpPr>
          <p:cNvPr id="5" name="Rectangle 4">
            <a:extLst>
              <a:ext uri="{FF2B5EF4-FFF2-40B4-BE49-F238E27FC236}">
                <a16:creationId xmlns:a16="http://schemas.microsoft.com/office/drawing/2014/main" id="{CE5D6517-41B4-E884-FD3E-06D9C6CACDB4}"/>
              </a:ext>
            </a:extLst>
          </p:cNvPr>
          <p:cNvSpPr/>
          <p:nvPr/>
        </p:nvSpPr>
        <p:spPr>
          <a:xfrm>
            <a:off x="5675376" y="1545336"/>
            <a:ext cx="2350008" cy="82296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Corresponding output</a:t>
            </a:r>
          </a:p>
          <a:p>
            <a:pPr algn="ctr"/>
            <a:r>
              <a:rPr lang="en-IN" dirty="0">
                <a:solidFill>
                  <a:schemeClr val="tx1"/>
                </a:solidFill>
              </a:rPr>
              <a:t>For each input</a:t>
            </a:r>
          </a:p>
        </p:txBody>
      </p:sp>
      <p:sp>
        <p:nvSpPr>
          <p:cNvPr id="6" name="Rectangle 5">
            <a:extLst>
              <a:ext uri="{FF2B5EF4-FFF2-40B4-BE49-F238E27FC236}">
                <a16:creationId xmlns:a16="http://schemas.microsoft.com/office/drawing/2014/main" id="{4D47940A-4353-E9B7-4853-EF54BF251985}"/>
              </a:ext>
            </a:extLst>
          </p:cNvPr>
          <p:cNvSpPr/>
          <p:nvPr/>
        </p:nvSpPr>
        <p:spPr>
          <a:xfrm>
            <a:off x="3032760" y="3328417"/>
            <a:ext cx="3227832"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Capture the mathematical relationship between them f(x)</a:t>
            </a:r>
          </a:p>
          <a:p>
            <a:pPr algn="ctr"/>
            <a:r>
              <a:rPr lang="en-IN" dirty="0">
                <a:solidFill>
                  <a:schemeClr val="tx1"/>
                </a:solidFill>
              </a:rPr>
              <a:t>that reduces the error</a:t>
            </a:r>
          </a:p>
        </p:txBody>
      </p:sp>
      <p:cxnSp>
        <p:nvCxnSpPr>
          <p:cNvPr id="10" name="Connector: Elbow 9">
            <a:extLst>
              <a:ext uri="{FF2B5EF4-FFF2-40B4-BE49-F238E27FC236}">
                <a16:creationId xmlns:a16="http://schemas.microsoft.com/office/drawing/2014/main" id="{84ED1006-7FDB-B919-4639-575C826756D4}"/>
              </a:ext>
            </a:extLst>
          </p:cNvPr>
          <p:cNvCxnSpPr>
            <a:cxnSpLocks/>
            <a:stCxn id="4" idx="2"/>
            <a:endCxn id="6" idx="0"/>
          </p:cNvCxnSpPr>
          <p:nvPr/>
        </p:nvCxnSpPr>
        <p:spPr>
          <a:xfrm rot="16200000" flipH="1">
            <a:off x="2636520" y="1318260"/>
            <a:ext cx="1078993" cy="29413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C00ABF4-77D7-FAD8-DAEB-BCC942C61C16}"/>
              </a:ext>
            </a:extLst>
          </p:cNvPr>
          <p:cNvCxnSpPr>
            <a:cxnSpLocks/>
            <a:stCxn id="5" idx="2"/>
            <a:endCxn id="6" idx="0"/>
          </p:cNvCxnSpPr>
          <p:nvPr/>
        </p:nvCxnSpPr>
        <p:spPr>
          <a:xfrm rot="5400000">
            <a:off x="5268468" y="1746504"/>
            <a:ext cx="960121" cy="2203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4105EDB-1053-FE40-F3DA-2D507012C436}"/>
              </a:ext>
            </a:extLst>
          </p:cNvPr>
          <p:cNvSpPr/>
          <p:nvPr/>
        </p:nvSpPr>
        <p:spPr>
          <a:xfrm>
            <a:off x="341376" y="5108449"/>
            <a:ext cx="1990344"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unseen inputs </a:t>
            </a:r>
          </a:p>
        </p:txBody>
      </p:sp>
      <p:sp>
        <p:nvSpPr>
          <p:cNvPr id="21" name="Rectangle 20">
            <a:extLst>
              <a:ext uri="{FF2B5EF4-FFF2-40B4-BE49-F238E27FC236}">
                <a16:creationId xmlns:a16="http://schemas.microsoft.com/office/drawing/2014/main" id="{1C7641A8-CA16-7CB2-1FF6-9FCFB8F37E6B}"/>
              </a:ext>
            </a:extLst>
          </p:cNvPr>
          <p:cNvSpPr/>
          <p:nvPr/>
        </p:nvSpPr>
        <p:spPr>
          <a:xfrm>
            <a:off x="3176016" y="5108449"/>
            <a:ext cx="3227832"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f(x)</a:t>
            </a:r>
          </a:p>
        </p:txBody>
      </p:sp>
      <p:sp>
        <p:nvSpPr>
          <p:cNvPr id="22" name="Rectangle 21">
            <a:extLst>
              <a:ext uri="{FF2B5EF4-FFF2-40B4-BE49-F238E27FC236}">
                <a16:creationId xmlns:a16="http://schemas.microsoft.com/office/drawing/2014/main" id="{AB63F4CA-FCEE-3587-A573-49FE13E26912}"/>
              </a:ext>
            </a:extLst>
          </p:cNvPr>
          <p:cNvSpPr/>
          <p:nvPr/>
        </p:nvSpPr>
        <p:spPr>
          <a:xfrm>
            <a:off x="7882128" y="5108449"/>
            <a:ext cx="1990344" cy="11795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corresponding output</a:t>
            </a:r>
          </a:p>
        </p:txBody>
      </p:sp>
      <p:cxnSp>
        <p:nvCxnSpPr>
          <p:cNvPr id="24" name="Straight Arrow Connector 23">
            <a:extLst>
              <a:ext uri="{FF2B5EF4-FFF2-40B4-BE49-F238E27FC236}">
                <a16:creationId xmlns:a16="http://schemas.microsoft.com/office/drawing/2014/main" id="{B3CE2841-734C-FFDF-3671-DEAD7925F7D0}"/>
              </a:ext>
            </a:extLst>
          </p:cNvPr>
          <p:cNvCxnSpPr>
            <a:stCxn id="20" idx="3"/>
            <a:endCxn id="21" idx="1"/>
          </p:cNvCxnSpPr>
          <p:nvPr/>
        </p:nvCxnSpPr>
        <p:spPr>
          <a:xfrm>
            <a:off x="2331720" y="5698237"/>
            <a:ext cx="844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B25FDBA-4D41-FA9F-CF11-BC4100F739DF}"/>
              </a:ext>
            </a:extLst>
          </p:cNvPr>
          <p:cNvCxnSpPr>
            <a:stCxn id="21" idx="3"/>
            <a:endCxn id="22" idx="1"/>
          </p:cNvCxnSpPr>
          <p:nvPr/>
        </p:nvCxnSpPr>
        <p:spPr>
          <a:xfrm>
            <a:off x="6403848" y="5698237"/>
            <a:ext cx="1478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C1895FB-D63A-9A68-0537-433862C49827}"/>
              </a:ext>
            </a:extLst>
          </p:cNvPr>
          <p:cNvCxnSpPr>
            <a:stCxn id="6" idx="2"/>
          </p:cNvCxnSpPr>
          <p:nvPr/>
        </p:nvCxnSpPr>
        <p:spPr>
          <a:xfrm>
            <a:off x="4646676" y="4507993"/>
            <a:ext cx="0" cy="66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317F7-034E-B42F-4C86-1B004F72EAD4}"/>
              </a:ext>
            </a:extLst>
          </p:cNvPr>
          <p:cNvSpPr txBox="1"/>
          <p:nvPr/>
        </p:nvSpPr>
        <p:spPr>
          <a:xfrm>
            <a:off x="166116" y="396216"/>
            <a:ext cx="6810756" cy="369332"/>
          </a:xfrm>
          <a:prstGeom prst="rect">
            <a:avLst/>
          </a:prstGeom>
          <a:noFill/>
        </p:spPr>
        <p:txBody>
          <a:bodyPr wrap="square">
            <a:spAutoFit/>
          </a:bodyPr>
          <a:lstStyle/>
          <a:p>
            <a:pPr marR="0" lvl="0" algn="l" defTabSz="914400" rtl="0" eaLnBrk="1" fontAlgn="auto" latinLnBrk="0" hangingPunct="1">
              <a:lnSpc>
                <a:spcPct val="100000"/>
              </a:lnSpc>
              <a:spcBef>
                <a:spcPts val="1200"/>
              </a:spcBef>
              <a:spcAft>
                <a:spcPts val="0"/>
              </a:spcAft>
              <a:buClrTx/>
              <a:buSzTx/>
              <a:tabLst/>
              <a:defRPr/>
            </a:pPr>
            <a:r>
              <a:rPr lang="en-US" dirty="0">
                <a:solidFill>
                  <a:srgbClr val="000000"/>
                </a:solidFill>
                <a:latin typeface="Verdana"/>
                <a:ea typeface="Verdana" panose="020B0604030504040204" pitchFamily="34" charset="0"/>
                <a:cs typeface="Verdana" panose="020B0604030504040204" pitchFamily="34" charset="0"/>
                <a:sym typeface="Verdana" panose="020B0604030504040204" pitchFamily="34" charset="0"/>
              </a:rPr>
              <a:t>Overall Architecture of Supervised Learning Algorithms</a:t>
            </a:r>
            <a:endParaRPr kumimoji="0" lang="en-US" sz="1800" b="0" i="0" u="none" strike="noStrike" kern="120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388045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4732</TotalTime>
  <Words>972</Words>
  <Application>Microsoft Office PowerPoint</Application>
  <PresentationFormat>Widescreen</PresentationFormat>
  <Paragraphs>257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Google Sans</vt:lpstr>
      <vt:lpstr>Times New Roman</vt:lpstr>
      <vt:lpstr>Verdana</vt:lpstr>
      <vt:lpstr>Office Theme</vt:lpstr>
      <vt:lpstr>PowerPoint Presentation</vt:lpstr>
      <vt:lpstr>Agenda for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Vasudev R</dc:creator>
  <cp:lastModifiedBy>Vasudev R</cp:lastModifiedBy>
  <cp:revision>3</cp:revision>
  <dcterms:created xsi:type="dcterms:W3CDTF">2024-10-18T19:50:11Z</dcterms:created>
  <dcterms:modified xsi:type="dcterms:W3CDTF">2024-10-22T02:42:28Z</dcterms:modified>
</cp:coreProperties>
</file>