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1" r:id="rId2"/>
    <p:sldId id="287" r:id="rId3"/>
    <p:sldId id="295" r:id="rId4"/>
    <p:sldId id="296" r:id="rId5"/>
    <p:sldId id="300" r:id="rId6"/>
    <p:sldId id="298" r:id="rId7"/>
    <p:sldId id="256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  <a:srgbClr val="98C5E9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19EE5-027E-4291-B499-BA4E7DB7796D}" v="88" dt="2024-11-11T19:50:57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6133-A30E-421A-A024-359101865FC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54CCC-3781-43C3-8503-5989F24800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6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54CCC-3781-43C3-8503-5989F248002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22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54CCC-3781-43C3-8503-5989F248002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4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12D1-51CF-67F1-2978-B80D838DF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7EBB1-0940-8987-50CB-FF03288AB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8BD4-013D-0BE0-EC9A-837CC5B9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471F-5C67-9BFA-A22F-BCD8BA0F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79010-E251-22A8-40F1-4F31CAD2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38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F847-B8DB-CEE6-B9E9-9126B010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F38BE-EBBE-6D9C-D5E4-3E2B0BCF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A2B47-EB6D-509F-3427-AC4FDEF2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249B-CC38-79BF-EC0D-B6DBBD18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D50FE-1442-5612-335F-99F9CCBD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52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4C389-118D-D586-E64A-BF56D8C32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3BBDD-545D-9AF2-06B9-149C07C75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D2FF9-82FE-0755-96CD-E5B646E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FC5E-9F31-D4B4-C156-8B2DC02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8BF07-1FBD-9092-EAED-F218F675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05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9AE9-7538-C807-5028-9351B419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B3D3-0E70-AD60-7F2A-945C791DC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7FA78-25BA-6FC9-9796-45E8F08A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03D5-6B54-8B27-4595-93FAF1F1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FD465-F4E7-58F2-466B-96CDCD47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75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C845-B977-9151-D32D-F4EC0635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4739C-62E3-06BF-C3A3-B32B7CC4A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9FE6-5DF4-ACA9-F600-3266E9AE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D282-5CA6-4CEC-9603-CCAC2084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3EB7B-BC82-FB27-FF52-14EDB110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03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09E2-99D6-CD5D-C2A3-311FFE33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0545-3A2C-65D0-B50C-7E0699D2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368A8-AED2-F422-ACA9-8D8874A26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CA6A2-92AE-33A5-C2AC-67D7BF3A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55121-1875-64C7-70CC-1E2B4DF4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AF838-208A-9E5C-06BA-61FFC1D8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45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0205-E4B8-E8CB-DF00-BA1EBD69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ACD1F-34C4-015F-B7EF-2C727361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FDDAB-3B14-08E9-0FB0-2550E28A0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4AF35-0D03-B0C6-0F6E-30E70F79C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EE84F-8544-ABB3-9BB9-804E3C6B5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CAB3C-FC60-2FBD-C8B2-2E3B6AF1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84FC7-643B-4B55-8830-16E01F5A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3EBE0-1FD3-E061-D544-5D988F2F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4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0564-F881-6419-719B-C54CC287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946A0-07D2-4AF5-87BC-EEC10B15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EACFA-F776-673F-E4AF-7676196D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92E03-D232-0BCF-2E8C-35F9ECBB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CD454-B541-AB2C-4549-32598FA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1D36D-8984-7D34-2C24-9E7BE031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B5B1A-1A97-105D-2D27-0142149A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0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8BDE-65A0-8F75-3B8E-0CEA1C38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CC051-3091-46F2-9790-1C57B23E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98741-3ABE-2193-5A11-B4DBA551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0FD66-C94E-5600-0ADB-D3F7BFEC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035DC-83B5-4EC0-F065-8BBA0F00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602E-315A-A151-6005-68C83478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4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3807-6C05-47D5-8C02-51CF0100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AB19C-349E-83B2-7240-762B86A95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F9440-45C5-595E-89CE-4C908CA1C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6A362-D1A6-658B-F6D0-C908E2B7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1584D-380A-F6DE-4D88-A133C37E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EC245-3703-C25A-83CD-480C4490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9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F0021-2F30-F83A-BD96-6494E24B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20A84-CF79-8471-D27D-138BD42D9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961E-A0C6-061F-0FAF-32FC6819D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92F27-3833-424F-AB5A-DA3515EC578A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549B-A150-7B2D-E717-046FA7DAA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92BD-F70E-812C-3E79-B8B540C91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4D70-E9E5-495A-9AA4-359E77F5F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8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F17811-03D5-97EC-D2B1-07DAA11DD7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6" b="41007"/>
          <a:stretch/>
        </p:blipFill>
        <p:spPr>
          <a:xfrm>
            <a:off x="0" y="1104"/>
            <a:ext cx="12192000" cy="6856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8DDCFF8-CFC2-2200-A3B2-947E5F442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3752" y="2501310"/>
            <a:ext cx="2148652" cy="472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A8EFDD-E19A-C261-1B13-879C58EB868D}"/>
              </a:ext>
            </a:extLst>
          </p:cNvPr>
          <p:cNvSpPr txBox="1"/>
          <p:nvPr/>
        </p:nvSpPr>
        <p:spPr>
          <a:xfrm>
            <a:off x="3623752" y="2960557"/>
            <a:ext cx="63932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err="1">
                <a:solidFill>
                  <a:srgbClr val="484848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GeneFormer</a:t>
            </a:r>
            <a:endParaRPr lang="en-IN" sz="6600" b="1" dirty="0">
              <a:solidFill>
                <a:srgbClr val="484848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68F20D-8A0D-FB57-500B-B824E80D652C}"/>
              </a:ext>
            </a:extLst>
          </p:cNvPr>
          <p:cNvSpPr/>
          <p:nvPr/>
        </p:nvSpPr>
        <p:spPr>
          <a:xfrm flipV="1">
            <a:off x="0" y="6779491"/>
            <a:ext cx="12192000" cy="119606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C9C13-BC80-0E4F-19D9-BE7B6301C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160F2A-156A-4E4B-98BE-1089BA29A65C}"/>
              </a:ext>
            </a:extLst>
          </p:cNvPr>
          <p:cNvSpPr txBox="1"/>
          <p:nvPr/>
        </p:nvSpPr>
        <p:spPr>
          <a:xfrm>
            <a:off x="131972" y="131976"/>
            <a:ext cx="394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484848"/>
                </a:solidFill>
              </a:rPr>
              <a:t>Network dynamics prediction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779BE6-3648-F0B8-AE02-41181F228F47}"/>
              </a:ext>
            </a:extLst>
          </p:cNvPr>
          <p:cNvCxnSpPr>
            <a:cxnSpLocks/>
          </p:cNvCxnSpPr>
          <p:nvPr/>
        </p:nvCxnSpPr>
        <p:spPr>
          <a:xfrm>
            <a:off x="121659" y="57075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A7D93-8860-3DE1-5362-D819331D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507D26-BE4E-963D-A816-403B787B3941}"/>
              </a:ext>
            </a:extLst>
          </p:cNvPr>
          <p:cNvSpPr txBox="1"/>
          <p:nvPr/>
        </p:nvSpPr>
        <p:spPr>
          <a:xfrm>
            <a:off x="131972" y="131976"/>
            <a:ext cx="394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484848"/>
                </a:solidFill>
              </a:rPr>
              <a:t>Pretraining Encoded Network Hierarchy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3E672E-8B89-EFAB-07C2-E827EB245D73}"/>
              </a:ext>
            </a:extLst>
          </p:cNvPr>
          <p:cNvCxnSpPr>
            <a:cxnSpLocks/>
          </p:cNvCxnSpPr>
          <p:nvPr/>
        </p:nvCxnSpPr>
        <p:spPr>
          <a:xfrm>
            <a:off x="121659" y="57075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9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2AAC6-6F4D-2D7A-C15D-2816A552E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14A375-2F0E-5992-50DB-19B5E8E9B82D}"/>
              </a:ext>
            </a:extLst>
          </p:cNvPr>
          <p:cNvSpPr txBox="1"/>
          <p:nvPr/>
        </p:nvSpPr>
        <p:spPr>
          <a:xfrm>
            <a:off x="131972" y="131976"/>
            <a:ext cx="394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srgbClr val="484848"/>
                </a:solidFill>
              </a:rPr>
              <a:t>Insilico</a:t>
            </a:r>
            <a:r>
              <a:rPr lang="en-IN" sz="1800" dirty="0">
                <a:solidFill>
                  <a:srgbClr val="484848"/>
                </a:solidFill>
              </a:rPr>
              <a:t> Gene Network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DA1563-275C-DFE7-3117-A02300EBC388}"/>
              </a:ext>
            </a:extLst>
          </p:cNvPr>
          <p:cNvCxnSpPr>
            <a:cxnSpLocks/>
          </p:cNvCxnSpPr>
          <p:nvPr/>
        </p:nvCxnSpPr>
        <p:spPr>
          <a:xfrm>
            <a:off x="121659" y="57075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0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1FFA8-7115-21F1-B5CD-35D864A2C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7737BB-51D4-3D2F-F5B1-4F672C090A93}"/>
              </a:ext>
            </a:extLst>
          </p:cNvPr>
          <p:cNvSpPr txBox="1"/>
          <p:nvPr/>
        </p:nvSpPr>
        <p:spPr>
          <a:xfrm>
            <a:off x="131972" y="131976"/>
            <a:ext cx="394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srgbClr val="484848"/>
                </a:solidFill>
              </a:rPr>
              <a:t>Insilico</a:t>
            </a:r>
            <a:r>
              <a:rPr lang="en-IN" sz="1800" dirty="0">
                <a:solidFill>
                  <a:srgbClr val="484848"/>
                </a:solidFill>
              </a:rPr>
              <a:t> Treatment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CA3FAD-D2F1-1809-F909-B433B5F39B92}"/>
              </a:ext>
            </a:extLst>
          </p:cNvPr>
          <p:cNvCxnSpPr>
            <a:cxnSpLocks/>
          </p:cNvCxnSpPr>
          <p:nvPr/>
        </p:nvCxnSpPr>
        <p:spPr>
          <a:xfrm>
            <a:off x="121659" y="57075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B8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AEE64-F11C-A042-9BF5-8BE5B0F0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FEA56A6-1FAC-16DE-65DC-46502111A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690" y="404432"/>
            <a:ext cx="1884216" cy="452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9095A0-3CD6-8A8D-5A7A-3E04422F3748}"/>
              </a:ext>
            </a:extLst>
          </p:cNvPr>
          <p:cNvSpPr txBox="1"/>
          <p:nvPr/>
        </p:nvSpPr>
        <p:spPr>
          <a:xfrm>
            <a:off x="1071417" y="1720665"/>
            <a:ext cx="775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1. 	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288F3-15E7-1344-DA7D-E2E236AF8E10}"/>
              </a:ext>
            </a:extLst>
          </p:cNvPr>
          <p:cNvCxnSpPr>
            <a:cxnSpLocks/>
          </p:cNvCxnSpPr>
          <p:nvPr/>
        </p:nvCxnSpPr>
        <p:spPr>
          <a:xfrm>
            <a:off x="1061720" y="2155986"/>
            <a:ext cx="737108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DA3D73-72D7-CFC9-533D-C38416633A54}"/>
              </a:ext>
            </a:extLst>
          </p:cNvPr>
          <p:cNvCxnSpPr>
            <a:cxnSpLocks/>
          </p:cNvCxnSpPr>
          <p:nvPr/>
        </p:nvCxnSpPr>
        <p:spPr>
          <a:xfrm>
            <a:off x="1071418" y="2675742"/>
            <a:ext cx="737108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1BA521-1EE6-5270-8F0C-5C9F2F2A5338}"/>
              </a:ext>
            </a:extLst>
          </p:cNvPr>
          <p:cNvSpPr txBox="1"/>
          <p:nvPr/>
        </p:nvSpPr>
        <p:spPr>
          <a:xfrm>
            <a:off x="1061720" y="22369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2.	ABOUT GENEFORMER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C340DE-EB6A-619B-F4B9-182D9CBD7408}"/>
              </a:ext>
            </a:extLst>
          </p:cNvPr>
          <p:cNvSpPr txBox="1"/>
          <p:nvPr/>
        </p:nvSpPr>
        <p:spPr>
          <a:xfrm>
            <a:off x="1061720" y="28300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3.	GENEFORMER ARCHITECTURE AND PRETRAINING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E89FBB-4BD2-EC6E-C006-6F159329D3C1}"/>
              </a:ext>
            </a:extLst>
          </p:cNvPr>
          <p:cNvSpPr txBox="1"/>
          <p:nvPr/>
        </p:nvSpPr>
        <p:spPr>
          <a:xfrm>
            <a:off x="1071418" y="33256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4.	DOWNSTREAM TASKS USING GENEFORMER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79329B-5D84-C158-6B3F-165115B7723D}"/>
              </a:ext>
            </a:extLst>
          </p:cNvPr>
          <p:cNvCxnSpPr>
            <a:cxnSpLocks/>
          </p:cNvCxnSpPr>
          <p:nvPr/>
        </p:nvCxnSpPr>
        <p:spPr>
          <a:xfrm>
            <a:off x="1071418" y="3199411"/>
            <a:ext cx="737108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268E9F-2818-4C98-7F3C-76E20E694E0B}"/>
              </a:ext>
            </a:extLst>
          </p:cNvPr>
          <p:cNvCxnSpPr>
            <a:cxnSpLocks/>
          </p:cNvCxnSpPr>
          <p:nvPr/>
        </p:nvCxnSpPr>
        <p:spPr>
          <a:xfrm>
            <a:off x="1071418" y="3719452"/>
            <a:ext cx="737108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6DFAAC-9FB6-CC40-BE58-CF3A939F3A5A}"/>
              </a:ext>
            </a:extLst>
          </p:cNvPr>
          <p:cNvSpPr txBox="1"/>
          <p:nvPr/>
        </p:nvSpPr>
        <p:spPr>
          <a:xfrm>
            <a:off x="1071418" y="5284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AGNEDA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59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ferring Gene Regulatory Networks from a Population of Yeast Segregants |  Scientific Reports">
            <a:extLst>
              <a:ext uri="{FF2B5EF4-FFF2-40B4-BE49-F238E27FC236}">
                <a16:creationId xmlns:a16="http://schemas.microsoft.com/office/drawing/2014/main" id="{7980E728-BBBD-F839-DB22-F726D280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814" y="2436017"/>
            <a:ext cx="3000408" cy="243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A3EFEA-9A31-E514-0AB7-8DE222826245}"/>
              </a:ext>
            </a:extLst>
          </p:cNvPr>
          <p:cNvSpPr txBox="1"/>
          <p:nvPr/>
        </p:nvSpPr>
        <p:spPr>
          <a:xfrm>
            <a:off x="175491" y="64777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B92AA8-85F8-AD94-5151-484D905F1F01}"/>
              </a:ext>
            </a:extLst>
          </p:cNvPr>
          <p:cNvSpPr/>
          <p:nvPr/>
        </p:nvSpPr>
        <p:spPr>
          <a:xfrm>
            <a:off x="-209194" y="738908"/>
            <a:ext cx="8965267" cy="1154547"/>
          </a:xfrm>
          <a:prstGeom prst="round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C5C92-BD9B-8971-DF1D-11DA68750F5B}"/>
              </a:ext>
            </a:extLst>
          </p:cNvPr>
          <p:cNvSpPr txBox="1"/>
          <p:nvPr/>
        </p:nvSpPr>
        <p:spPr>
          <a:xfrm>
            <a:off x="461818" y="914400"/>
            <a:ext cx="680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Mapping Gene Regulatory networks – for diseases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To target core regulatory elements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Rather than targeting peripheral downstream effectors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CA4F0E-1AA9-4D62-9C8F-B8D80430D58D}"/>
              </a:ext>
            </a:extLst>
          </p:cNvPr>
          <p:cNvSpPr/>
          <p:nvPr/>
        </p:nvSpPr>
        <p:spPr>
          <a:xfrm>
            <a:off x="-209194" y="2068947"/>
            <a:ext cx="8965268" cy="1154547"/>
          </a:xfrm>
          <a:prstGeom prst="round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9FCF4-9F12-8DDC-B19C-E4C5AF572B9B}"/>
              </a:ext>
            </a:extLst>
          </p:cNvPr>
          <p:cNvSpPr txBox="1"/>
          <p:nvPr/>
        </p:nvSpPr>
        <p:spPr>
          <a:xfrm>
            <a:off x="461818" y="2276888"/>
            <a:ext cx="680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Mapping requires large amount of Transcriptomic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Limited in case of rare diseases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Disease affecting clinically inaccessible tissues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E18BD9-5EA5-9FA7-1EBA-0D819612B5E5}"/>
              </a:ext>
            </a:extLst>
          </p:cNvPr>
          <p:cNvSpPr/>
          <p:nvPr/>
        </p:nvSpPr>
        <p:spPr>
          <a:xfrm>
            <a:off x="-209194" y="3398986"/>
            <a:ext cx="8965268" cy="1154547"/>
          </a:xfrm>
          <a:prstGeom prst="round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237E0-188D-01A7-C961-FB1B3D88E95C}"/>
              </a:ext>
            </a:extLst>
          </p:cNvPr>
          <p:cNvSpPr txBox="1"/>
          <p:nvPr/>
        </p:nvSpPr>
        <p:spPr>
          <a:xfrm>
            <a:off x="461818" y="3519179"/>
            <a:ext cx="6807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How to make a GRN in case for Rare Diseases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Limited Data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Precise and specific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7D27B6-531B-B04F-C6E0-D09B814F01B6}"/>
              </a:ext>
            </a:extLst>
          </p:cNvPr>
          <p:cNvSpPr/>
          <p:nvPr/>
        </p:nvSpPr>
        <p:spPr>
          <a:xfrm>
            <a:off x="-209194" y="4729026"/>
            <a:ext cx="8965268" cy="1390066"/>
          </a:xfrm>
          <a:prstGeom prst="roundRect">
            <a:avLst>
              <a:gd name="adj" fmla="val 12631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2F586-8769-176F-E28C-479113E6F7F3}"/>
              </a:ext>
            </a:extLst>
          </p:cNvPr>
          <p:cNvSpPr txBox="1"/>
          <p:nvPr/>
        </p:nvSpPr>
        <p:spPr>
          <a:xfrm>
            <a:off x="461817" y="4907536"/>
            <a:ext cx="7232073" cy="1169551"/>
          </a:xfrm>
          <a:prstGeom prst="rect">
            <a:avLst/>
          </a:prstGeom>
          <a:solidFill>
            <a:srgbClr val="41B883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 err="1">
                <a:solidFill>
                  <a:schemeClr val="bg1"/>
                </a:solidFill>
              </a:rPr>
              <a:t>GeneFormer</a:t>
            </a:r>
            <a:endParaRPr lang="en-IN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Trained on </a:t>
            </a:r>
            <a:r>
              <a:rPr lang="en-IN" sz="1400" dirty="0" err="1">
                <a:solidFill>
                  <a:schemeClr val="bg1"/>
                </a:solidFill>
              </a:rPr>
              <a:t>Genecorpus</a:t>
            </a:r>
            <a:r>
              <a:rPr lang="en-IN" sz="1400" dirty="0">
                <a:solidFill>
                  <a:schemeClr val="bg1"/>
                </a:solidFill>
              </a:rPr>
              <a:t> 30 M – Potentially providing more precise data for mapping GRN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>
                <a:solidFill>
                  <a:schemeClr val="bg1"/>
                </a:solidFill>
              </a:rPr>
              <a:t>Attention mechanism  with Transfer-learning creates GRN to handle precision, specificity and also the problem of limited data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059207-EF5D-02E1-9122-B65502E0EE4B}"/>
              </a:ext>
            </a:extLst>
          </p:cNvPr>
          <p:cNvCxnSpPr>
            <a:cxnSpLocks/>
          </p:cNvCxnSpPr>
          <p:nvPr/>
        </p:nvCxnSpPr>
        <p:spPr>
          <a:xfrm>
            <a:off x="121659" y="45068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2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BBF31-F05B-2A08-1850-C3F0D8713B38}"/>
              </a:ext>
            </a:extLst>
          </p:cNvPr>
          <p:cNvSpPr txBox="1"/>
          <p:nvPr/>
        </p:nvSpPr>
        <p:spPr>
          <a:xfrm>
            <a:off x="175490" y="64777"/>
            <a:ext cx="306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ABOUT GENEFORMER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93D8D-A079-28A4-47DA-D5CB398F5658}"/>
              </a:ext>
            </a:extLst>
          </p:cNvPr>
          <p:cNvCxnSpPr>
            <a:cxnSpLocks/>
          </p:cNvCxnSpPr>
          <p:nvPr/>
        </p:nvCxnSpPr>
        <p:spPr>
          <a:xfrm>
            <a:off x="121659" y="45068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D1AC8A-C386-8DAA-F693-EAE87C297593}"/>
              </a:ext>
            </a:extLst>
          </p:cNvPr>
          <p:cNvSpPr txBox="1"/>
          <p:nvPr/>
        </p:nvSpPr>
        <p:spPr>
          <a:xfrm>
            <a:off x="304800" y="729673"/>
            <a:ext cx="1118523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 err="1"/>
              <a:t>Geneformer</a:t>
            </a:r>
            <a:r>
              <a:rPr lang="en-IN" sz="1400" dirty="0"/>
              <a:t> is analogous to Transformer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Context-aware, attention-based deep learning model as (network dynamics may vary across cell types, developmental timepoints or disease states.)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pretrained on large-scale transcriptomic data to enable predictions in network biology.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/>
              <a:t>Advent of self-attention ( from BERT paper and AIAYN paper)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Attention over the large input space of genes – from transcriptomic data of single cell – to identify which genes are important to focus – to optimize predictive accuracy – given learning objective.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What’s preprocessing technique in Transformer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07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347755-D47E-1D3D-1D91-92C3C3D57DD4}"/>
              </a:ext>
            </a:extLst>
          </p:cNvPr>
          <p:cNvCxnSpPr>
            <a:cxnSpLocks/>
          </p:cNvCxnSpPr>
          <p:nvPr/>
        </p:nvCxnSpPr>
        <p:spPr>
          <a:xfrm>
            <a:off x="121659" y="450689"/>
            <a:ext cx="119186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B2FB384-3753-6767-8A9F-E4998CF06552}"/>
              </a:ext>
            </a:extLst>
          </p:cNvPr>
          <p:cNvSpPr/>
          <p:nvPr/>
        </p:nvSpPr>
        <p:spPr>
          <a:xfrm>
            <a:off x="0" y="544945"/>
            <a:ext cx="3814618" cy="6248278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4212DE-A583-1F15-CBF9-B055EE6FF757}"/>
              </a:ext>
            </a:extLst>
          </p:cNvPr>
          <p:cNvSpPr/>
          <p:nvPr/>
        </p:nvSpPr>
        <p:spPr>
          <a:xfrm>
            <a:off x="253998" y="1228200"/>
            <a:ext cx="3343565" cy="926474"/>
          </a:xfrm>
          <a:prstGeom prst="rect">
            <a:avLst/>
          </a:prstGeom>
          <a:solidFill>
            <a:srgbClr val="41B88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00BEA-5B23-F4DE-0276-CCDB17CE796B}"/>
              </a:ext>
            </a:extLst>
          </p:cNvPr>
          <p:cNvSpPr txBox="1"/>
          <p:nvPr/>
        </p:nvSpPr>
        <p:spPr>
          <a:xfrm>
            <a:off x="244761" y="1255745"/>
            <a:ext cx="34359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Gene Corpus 30 M</a:t>
            </a:r>
          </a:p>
          <a:p>
            <a:endParaRPr lang="en-IN" sz="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29.9 million human single-cell transcriptomes from a broad range of tissues from publicly available data</a:t>
            </a:r>
            <a:endParaRPr lang="en-I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ED17D-C5AE-98E3-4B4A-FD2C900E1A5F}"/>
              </a:ext>
            </a:extLst>
          </p:cNvPr>
          <p:cNvSpPr/>
          <p:nvPr/>
        </p:nvSpPr>
        <p:spPr>
          <a:xfrm>
            <a:off x="258614" y="2428937"/>
            <a:ext cx="3338949" cy="1222234"/>
          </a:xfrm>
          <a:prstGeom prst="rect">
            <a:avLst/>
          </a:prstGeom>
          <a:solidFill>
            <a:srgbClr val="41B88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B91B53-C7F7-02A8-F18F-E3D18146B193}"/>
              </a:ext>
            </a:extLst>
          </p:cNvPr>
          <p:cNvSpPr txBox="1"/>
          <p:nvPr/>
        </p:nvSpPr>
        <p:spPr>
          <a:xfrm>
            <a:off x="286325" y="2588372"/>
            <a:ext cx="32304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</a:rPr>
              <a:t>Excluded cells with high mutational burdens</a:t>
            </a:r>
          </a:p>
          <a:p>
            <a:endParaRPr lang="en-IN" sz="8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E.g. malignant cells and immortalized cell lines</a:t>
            </a:r>
            <a:endParaRPr lang="en-I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707BFB-38BB-800A-C71B-B8B96300B249}"/>
              </a:ext>
            </a:extLst>
          </p:cNvPr>
          <p:cNvSpPr/>
          <p:nvPr/>
        </p:nvSpPr>
        <p:spPr>
          <a:xfrm>
            <a:off x="271314" y="3931355"/>
            <a:ext cx="3308929" cy="1395338"/>
          </a:xfrm>
          <a:prstGeom prst="rect">
            <a:avLst/>
          </a:prstGeom>
          <a:solidFill>
            <a:srgbClr val="41B88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CDB9FA-C9FA-66DA-115C-4B08157A3C82}"/>
              </a:ext>
            </a:extLst>
          </p:cNvPr>
          <p:cNvSpPr txBox="1"/>
          <p:nvPr/>
        </p:nvSpPr>
        <p:spPr>
          <a:xfrm>
            <a:off x="272469" y="3978305"/>
            <a:ext cx="33250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Excluded possible doublets and/or damaged cells</a:t>
            </a:r>
          </a:p>
          <a:p>
            <a:endParaRPr lang="en-IN" sz="800" b="1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could lead to substantial network rewiring without companion genome sequencing to facilitate interpretation.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35BFFE-5ADB-9EA8-E261-69E42F28A08F}"/>
              </a:ext>
            </a:extLst>
          </p:cNvPr>
          <p:cNvSpPr/>
          <p:nvPr/>
        </p:nvSpPr>
        <p:spPr>
          <a:xfrm>
            <a:off x="272471" y="5633936"/>
            <a:ext cx="3306619" cy="1055236"/>
          </a:xfrm>
          <a:prstGeom prst="rect">
            <a:avLst/>
          </a:prstGeom>
          <a:solidFill>
            <a:srgbClr val="41B88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CBE71E-C73F-7B93-F0E9-0C01B97B4319}"/>
              </a:ext>
            </a:extLst>
          </p:cNvPr>
          <p:cNvSpPr txBox="1"/>
          <p:nvPr/>
        </p:nvSpPr>
        <p:spPr>
          <a:xfrm>
            <a:off x="270739" y="5635149"/>
            <a:ext cx="331008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Rank Value Encoding</a:t>
            </a:r>
          </a:p>
          <a:p>
            <a:endParaRPr lang="en-IN" sz="800" b="1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where genes are ranked by their expression in that cell normalized by their expression across the entire Genecorpus-30M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84FFEA-29F3-9973-7874-0F2DCEF93C66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1925781" y="2154674"/>
            <a:ext cx="2308" cy="274263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13DEC6-898F-F14E-621E-5A1B3BCA3BD3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925779" y="3651171"/>
            <a:ext cx="2310" cy="28018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0FE697-6184-E43B-1668-3B8EF5ABE4B7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1925779" y="5326693"/>
            <a:ext cx="1" cy="30845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4034DDC9-5B50-3CF2-1077-6149D4C1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40" y="554426"/>
            <a:ext cx="6603720" cy="257407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FA876A0-9179-F756-6846-5A284CD96B24}"/>
              </a:ext>
            </a:extLst>
          </p:cNvPr>
          <p:cNvSpPr txBox="1"/>
          <p:nvPr/>
        </p:nvSpPr>
        <p:spPr>
          <a:xfrm>
            <a:off x="186312" y="610125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OUTLINE</a:t>
            </a:r>
            <a:r>
              <a:rPr lang="en-IN" b="1" dirty="0"/>
              <a:t> </a:t>
            </a:r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19D534-1C9E-36DA-0456-0841A280395C}"/>
              </a:ext>
            </a:extLst>
          </p:cNvPr>
          <p:cNvSpPr/>
          <p:nvPr/>
        </p:nvSpPr>
        <p:spPr>
          <a:xfrm>
            <a:off x="3883885" y="3287934"/>
            <a:ext cx="8225699" cy="3505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C4104E-7F02-DA26-FF34-408AF2133074}"/>
              </a:ext>
            </a:extLst>
          </p:cNvPr>
          <p:cNvSpPr txBox="1"/>
          <p:nvPr/>
        </p:nvSpPr>
        <p:spPr>
          <a:xfrm>
            <a:off x="3918877" y="3429000"/>
            <a:ext cx="815571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Rank Value Encoding</a:t>
            </a:r>
          </a:p>
          <a:p>
            <a:endParaRPr lang="en-IN" sz="1400" b="1" dirty="0"/>
          </a:p>
          <a:p>
            <a:r>
              <a:rPr lang="en-IN" sz="1400" dirty="0"/>
              <a:t>Non Parametric representation for each single cell</a:t>
            </a:r>
          </a:p>
          <a:p>
            <a:r>
              <a:rPr lang="en-IN" sz="1400" dirty="0"/>
              <a:t>Low Rank - Genes with low cell state distinguishing power but are highly expressed</a:t>
            </a:r>
          </a:p>
          <a:p>
            <a:r>
              <a:rPr lang="en-IN" sz="1400" dirty="0"/>
              <a:t>High Rank - Genes with high cell state distinguishing power but are lowly expressed</a:t>
            </a:r>
          </a:p>
          <a:p>
            <a:endParaRPr lang="en-IN" sz="1400" dirty="0"/>
          </a:p>
          <a:p>
            <a:r>
              <a:rPr lang="en-IN" sz="1400" b="1" dirty="0"/>
              <a:t>How Rank is calculated</a:t>
            </a:r>
          </a:p>
          <a:p>
            <a:endParaRPr lang="en-IN" sz="1400" dirty="0"/>
          </a:p>
          <a:p>
            <a:pPr marL="342900" indent="-342900">
              <a:buAutoNum type="arabicPeriod"/>
            </a:pPr>
            <a:r>
              <a:rPr lang="en-US" sz="1400" dirty="0"/>
              <a:t>the non-zero median value of expression of each detected gene across all cells</a:t>
            </a:r>
          </a:p>
          <a:p>
            <a:pPr marL="342900" indent="-342900">
              <a:buAutoNum type="arabicPeriod"/>
            </a:pPr>
            <a:r>
              <a:rPr lang="en-US" sz="1400" dirty="0"/>
              <a:t>Aggregated the transcript count distribution for each gene in a memory-efficient manner</a:t>
            </a:r>
          </a:p>
          <a:p>
            <a:pPr marL="342900" indent="-342900">
              <a:buAutoNum type="arabicPeriod"/>
            </a:pPr>
            <a:r>
              <a:rPr lang="en-US" sz="1400" dirty="0"/>
              <a:t>Normalizing the gene transcript counts in each cell by the total transcript count of that cell</a:t>
            </a:r>
          </a:p>
          <a:p>
            <a:pPr marL="342900" indent="-342900">
              <a:buAutoNum type="arabicPeriod"/>
            </a:pPr>
            <a:r>
              <a:rPr lang="en-US" sz="1400" dirty="0"/>
              <a:t>then normalized the genes in each single-cell transcriptome by the non-zero median value of expression of that gene across Genecorpus-30M</a:t>
            </a:r>
            <a:r>
              <a:rPr lang="en-IN" sz="1400" dirty="0"/>
              <a:t>.</a:t>
            </a:r>
          </a:p>
          <a:p>
            <a:pPr marL="342900" indent="-342900">
              <a:buAutoNum type="arabicPeriod"/>
            </a:pPr>
            <a:r>
              <a:rPr lang="en-US" sz="1400" dirty="0"/>
              <a:t>ordered the genes by the rank of their normalized expression in that specific cell.</a:t>
            </a:r>
            <a:endParaRPr lang="en-IN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BE4B8A-3797-1789-A442-C36782F429B7}"/>
              </a:ext>
            </a:extLst>
          </p:cNvPr>
          <p:cNvSpPr txBox="1"/>
          <p:nvPr/>
        </p:nvSpPr>
        <p:spPr>
          <a:xfrm>
            <a:off x="175490" y="64777"/>
            <a:ext cx="575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GENEFORMER ARCHITECTURE AND PRETRAINING</a:t>
            </a:r>
          </a:p>
        </p:txBody>
      </p:sp>
    </p:spTree>
    <p:extLst>
      <p:ext uri="{BB962C8B-B14F-4D97-AF65-F5344CB8AC3E}">
        <p14:creationId xmlns:p14="http://schemas.microsoft.com/office/powerpoint/2010/main" val="15937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920D0-7E52-E5B6-30E4-AE0D7DF5F2B0}"/>
              </a:ext>
            </a:extLst>
          </p:cNvPr>
          <p:cNvSpPr/>
          <p:nvPr/>
        </p:nvSpPr>
        <p:spPr>
          <a:xfrm>
            <a:off x="0" y="544945"/>
            <a:ext cx="3814618" cy="6248278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D935A-796B-702C-B534-F74F12DBDB13}"/>
              </a:ext>
            </a:extLst>
          </p:cNvPr>
          <p:cNvSpPr/>
          <p:nvPr/>
        </p:nvSpPr>
        <p:spPr>
          <a:xfrm>
            <a:off x="196269" y="4074592"/>
            <a:ext cx="3499427" cy="1200329"/>
          </a:xfrm>
          <a:prstGeom prst="rect">
            <a:avLst/>
          </a:prstGeom>
          <a:solidFill>
            <a:srgbClr val="41B88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3BE8C-B66C-E68B-432B-A963E5CBA34F}"/>
              </a:ext>
            </a:extLst>
          </p:cNvPr>
          <p:cNvSpPr txBox="1"/>
          <p:nvPr/>
        </p:nvSpPr>
        <p:spPr>
          <a:xfrm>
            <a:off x="196271" y="4141553"/>
            <a:ext cx="34336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GENEFORMER’s ENCODER</a:t>
            </a:r>
          </a:p>
          <a:p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each composed of a self-attention layer + feed forward neural network layer network layer</a:t>
            </a:r>
            <a:endParaRPr lang="en-I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EB939-8BC4-955E-D14E-C576EC168027}"/>
              </a:ext>
            </a:extLst>
          </p:cNvPr>
          <p:cNvSpPr/>
          <p:nvPr/>
        </p:nvSpPr>
        <p:spPr>
          <a:xfrm>
            <a:off x="177417" y="684454"/>
            <a:ext cx="3535220" cy="1126301"/>
          </a:xfrm>
          <a:prstGeom prst="rect">
            <a:avLst/>
          </a:prstGeom>
          <a:solidFill>
            <a:srgbClr val="41B88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E7B31-7699-7818-7B89-C93134963BEC}"/>
              </a:ext>
            </a:extLst>
          </p:cNvPr>
          <p:cNvSpPr txBox="1"/>
          <p:nvPr/>
        </p:nvSpPr>
        <p:spPr>
          <a:xfrm>
            <a:off x="194354" y="764315"/>
            <a:ext cx="349942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Rank Value Encoding</a:t>
            </a:r>
          </a:p>
          <a:p>
            <a:endParaRPr lang="en-IN" sz="800" b="1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where genes are ranked by their expression in that cell normalized by their expression across the entire Genecorpus-30M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2424C-EB3E-F34B-B534-8BE23DAB8E4E}"/>
              </a:ext>
            </a:extLst>
          </p:cNvPr>
          <p:cNvSpPr/>
          <p:nvPr/>
        </p:nvSpPr>
        <p:spPr>
          <a:xfrm>
            <a:off x="196270" y="2329489"/>
            <a:ext cx="3499428" cy="1360049"/>
          </a:xfrm>
          <a:prstGeom prst="rect">
            <a:avLst/>
          </a:prstGeom>
          <a:solidFill>
            <a:srgbClr val="41B883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6C02D-FD5A-0207-428F-6EDB03A2BC7D}"/>
              </a:ext>
            </a:extLst>
          </p:cNvPr>
          <p:cNvSpPr txBox="1"/>
          <p:nvPr/>
        </p:nvSpPr>
        <p:spPr>
          <a:xfrm>
            <a:off x="167410" y="2413005"/>
            <a:ext cx="3564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PRETRAINING PROCESS</a:t>
            </a:r>
          </a:p>
          <a:p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15% of the genes are masked and the model is trained to predict these masked genes in a self supervised manner</a:t>
            </a:r>
            <a:endParaRPr lang="en-I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9F0FC-4E1A-E997-16A5-6B94DE02F14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945027" y="1810755"/>
            <a:ext cx="957" cy="51873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6173C2-D5A1-AE5B-F34B-DA4F101C6EC4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1945983" y="3689538"/>
            <a:ext cx="1" cy="38505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564C9D8-AB30-50AC-75EE-2D086DDA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87" t="5060" r="-1"/>
          <a:stretch/>
        </p:blipFill>
        <p:spPr>
          <a:xfrm>
            <a:off x="3883885" y="579208"/>
            <a:ext cx="6728697" cy="212211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3680249-743C-E41F-D566-C518CC548D72}"/>
              </a:ext>
            </a:extLst>
          </p:cNvPr>
          <p:cNvSpPr txBox="1"/>
          <p:nvPr/>
        </p:nvSpPr>
        <p:spPr>
          <a:xfrm>
            <a:off x="175490" y="64777"/>
            <a:ext cx="575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GENEFORMER ARCHITECTURE AND PRETRAINING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DE3735-BB31-81F5-5B81-00CCD62D9102}"/>
              </a:ext>
            </a:extLst>
          </p:cNvPr>
          <p:cNvCxnSpPr>
            <a:cxnSpLocks/>
          </p:cNvCxnSpPr>
          <p:nvPr/>
        </p:nvCxnSpPr>
        <p:spPr>
          <a:xfrm>
            <a:off x="121659" y="450689"/>
            <a:ext cx="119186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E88DC33-8A3D-60EE-2C00-698C52140D52}"/>
              </a:ext>
            </a:extLst>
          </p:cNvPr>
          <p:cNvSpPr/>
          <p:nvPr/>
        </p:nvSpPr>
        <p:spPr>
          <a:xfrm>
            <a:off x="213210" y="5976594"/>
            <a:ext cx="1731817" cy="657642"/>
          </a:xfrm>
          <a:prstGeom prst="rect">
            <a:avLst/>
          </a:prstGeom>
          <a:solidFill>
            <a:srgbClr val="41B88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A3ED9C-856C-3732-ECFD-4D792BF6F0E0}"/>
              </a:ext>
            </a:extLst>
          </p:cNvPr>
          <p:cNvSpPr/>
          <p:nvPr/>
        </p:nvSpPr>
        <p:spPr>
          <a:xfrm>
            <a:off x="2013914" y="5976594"/>
            <a:ext cx="1731817" cy="657642"/>
          </a:xfrm>
          <a:prstGeom prst="rect">
            <a:avLst/>
          </a:prstGeom>
          <a:solidFill>
            <a:srgbClr val="41B883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65FB9-ACD7-B524-0A61-88AE38E9E46F}"/>
              </a:ext>
            </a:extLst>
          </p:cNvPr>
          <p:cNvSpPr txBox="1"/>
          <p:nvPr/>
        </p:nvSpPr>
        <p:spPr>
          <a:xfrm>
            <a:off x="213210" y="6026658"/>
            <a:ext cx="1731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GENE EMBEDDINGS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E2D91E-8D5E-95D8-3E4D-692B2123143D}"/>
              </a:ext>
            </a:extLst>
          </p:cNvPr>
          <p:cNvSpPr txBox="1"/>
          <p:nvPr/>
        </p:nvSpPr>
        <p:spPr>
          <a:xfrm>
            <a:off x="2048357" y="5989889"/>
            <a:ext cx="1731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CELL EMBEDDINGS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C833910-85F3-B90A-90DA-8F7C7D79793F}"/>
              </a:ext>
            </a:extLst>
          </p:cNvPr>
          <p:cNvCxnSpPr>
            <a:stCxn id="5" idx="2"/>
            <a:endCxn id="26" idx="0"/>
          </p:cNvCxnSpPr>
          <p:nvPr/>
        </p:nvCxnSpPr>
        <p:spPr>
          <a:xfrm rot="5400000">
            <a:off x="1161715" y="5192325"/>
            <a:ext cx="701673" cy="866864"/>
          </a:xfrm>
          <a:prstGeom prst="bent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4281E97-A1ED-BB14-7FF9-E6DADEB9E301}"/>
              </a:ext>
            </a:extLst>
          </p:cNvPr>
          <p:cNvCxnSpPr>
            <a:stCxn id="5" idx="2"/>
            <a:endCxn id="30" idx="0"/>
          </p:cNvCxnSpPr>
          <p:nvPr/>
        </p:nvCxnSpPr>
        <p:spPr>
          <a:xfrm rot="16200000" flipH="1">
            <a:off x="2072640" y="5148263"/>
            <a:ext cx="714968" cy="968283"/>
          </a:xfrm>
          <a:prstGeom prst="bentConnector3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F97CC04-099A-DADC-5255-AF1AC7410DE3}"/>
              </a:ext>
            </a:extLst>
          </p:cNvPr>
          <p:cNvSpPr/>
          <p:nvPr/>
        </p:nvSpPr>
        <p:spPr>
          <a:xfrm>
            <a:off x="3883886" y="2829844"/>
            <a:ext cx="8156434" cy="396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F0C097-6ACA-52CE-1616-7ACF141BC1DF}"/>
              </a:ext>
            </a:extLst>
          </p:cNvPr>
          <p:cNvSpPr txBox="1"/>
          <p:nvPr/>
        </p:nvSpPr>
        <p:spPr>
          <a:xfrm>
            <a:off x="3899480" y="2829843"/>
            <a:ext cx="838488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Gene Embeddings</a:t>
            </a:r>
          </a:p>
          <a:p>
            <a:endParaRPr lang="en-IN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400" dirty="0"/>
              <a:t>Each single-cell transcriptome presented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/>
              <a:t>Geneformer</a:t>
            </a:r>
            <a:r>
              <a:rPr lang="en-US" sz="1400" dirty="0"/>
              <a:t> embeds each gene into a 256-dimensional space that encodes the characteristics of the gene specific to the context of that cell.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Gene embeddings last layer – more specific to the target objective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Gene embeddings second to last layer – generalizable representation (and considered for study).</a:t>
            </a:r>
          </a:p>
          <a:p>
            <a:endParaRPr lang="en-US" sz="1400" dirty="0"/>
          </a:p>
          <a:p>
            <a:r>
              <a:rPr lang="en-US" sz="1400" b="1" dirty="0"/>
              <a:t>Cell Embeddings</a:t>
            </a:r>
          </a:p>
          <a:p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generated by averaging the embeddings of each gene detected in that cell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Resulting in a 256-dimensional embedding.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r>
              <a:rPr lang="en-US" sz="1400" b="1" dirty="0"/>
              <a:t>Attention weights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Each </a:t>
            </a:r>
            <a:r>
              <a:rPr lang="en-US" sz="1400" dirty="0" err="1"/>
              <a:t>GeneFormer</a:t>
            </a:r>
            <a:r>
              <a:rPr lang="en-US" sz="1400" dirty="0"/>
              <a:t> had 4 attention weights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Unsupervised manner to pay attention to distinct classes of genes to jointly improve predictions without previous knowledge of the biological function of any gene.</a:t>
            </a:r>
          </a:p>
        </p:txBody>
      </p:sp>
    </p:spTree>
    <p:extLst>
      <p:ext uri="{BB962C8B-B14F-4D97-AF65-F5344CB8AC3E}">
        <p14:creationId xmlns:p14="http://schemas.microsoft.com/office/powerpoint/2010/main" val="309162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025D63-7DCB-3D66-6466-971B65E0E9B5}"/>
              </a:ext>
            </a:extLst>
          </p:cNvPr>
          <p:cNvSpPr/>
          <p:nvPr/>
        </p:nvSpPr>
        <p:spPr>
          <a:xfrm>
            <a:off x="4902079" y="2459181"/>
            <a:ext cx="1838037" cy="969819"/>
          </a:xfrm>
          <a:prstGeom prst="rect">
            <a:avLst/>
          </a:prstGeom>
          <a:solidFill>
            <a:srgbClr val="41B8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bg1"/>
                </a:solidFill>
              </a:rPr>
              <a:t>GeneFormer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26A4E-EDD4-D485-8D9C-2E5746333C14}"/>
              </a:ext>
            </a:extLst>
          </p:cNvPr>
          <p:cNvSpPr/>
          <p:nvPr/>
        </p:nvSpPr>
        <p:spPr>
          <a:xfrm>
            <a:off x="193964" y="4532750"/>
            <a:ext cx="1424646" cy="96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484848"/>
                </a:solidFill>
              </a:rPr>
              <a:t>Gene Dosage sensitivity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7F5F5-A2CD-FE3C-EAB5-A46039570D51}"/>
              </a:ext>
            </a:extLst>
          </p:cNvPr>
          <p:cNvSpPr txBox="1"/>
          <p:nvPr/>
        </p:nvSpPr>
        <p:spPr>
          <a:xfrm>
            <a:off x="186311" y="52472"/>
            <a:ext cx="4974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a typeface="Verdana" panose="020B0604030504040204" pitchFamily="34" charset="0"/>
                <a:cs typeface="Times New Roman" panose="02020603050405020304" pitchFamily="18" charset="0"/>
              </a:rPr>
              <a:t>GeneFormer</a:t>
            </a:r>
            <a:r>
              <a:rPr lang="en-US" b="1" dirty="0"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a typeface="Verdana" panose="020B0604030504040204" pitchFamily="34" charset="0"/>
                <a:cs typeface="Times New Roman" panose="02020603050405020304" pitchFamily="18" charset="0"/>
              </a:rPr>
              <a:t>DownStream</a:t>
            </a:r>
            <a:r>
              <a:rPr lang="en-US" b="1" dirty="0">
                <a:ea typeface="Verdana" panose="020B0604030504040204" pitchFamily="34" charset="0"/>
                <a:cs typeface="Times New Roman" panose="02020603050405020304" pitchFamily="18" charset="0"/>
              </a:rPr>
              <a:t> Tasks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8D883B-CA3F-A06A-891F-7E38BC35FC4D}"/>
              </a:ext>
            </a:extLst>
          </p:cNvPr>
          <p:cNvSpPr/>
          <p:nvPr/>
        </p:nvSpPr>
        <p:spPr>
          <a:xfrm>
            <a:off x="2025956" y="4532747"/>
            <a:ext cx="1424647" cy="96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484848"/>
                </a:solidFill>
              </a:rPr>
              <a:t>Chromatin dynamics prediction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928388-E8BA-B673-5F01-E56CBE31F0DF}"/>
              </a:ext>
            </a:extLst>
          </p:cNvPr>
          <p:cNvSpPr/>
          <p:nvPr/>
        </p:nvSpPr>
        <p:spPr>
          <a:xfrm>
            <a:off x="3923527" y="4532745"/>
            <a:ext cx="1424646" cy="96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484848"/>
                </a:solidFill>
              </a:rPr>
              <a:t>Network dynamics prediction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093444-5E85-590C-B64D-BD42C259EB8C}"/>
              </a:ext>
            </a:extLst>
          </p:cNvPr>
          <p:cNvSpPr/>
          <p:nvPr/>
        </p:nvSpPr>
        <p:spPr>
          <a:xfrm>
            <a:off x="5946972" y="4532747"/>
            <a:ext cx="1424646" cy="96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484848"/>
                </a:solidFill>
              </a:rPr>
              <a:t>Pretraining Encoded Network Hierarchy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FB91FF-3FE1-A478-7DD4-211A822FC470}"/>
              </a:ext>
            </a:extLst>
          </p:cNvPr>
          <p:cNvSpPr/>
          <p:nvPr/>
        </p:nvSpPr>
        <p:spPr>
          <a:xfrm>
            <a:off x="8046021" y="4532747"/>
            <a:ext cx="1424646" cy="96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rgbClr val="484848"/>
                </a:solidFill>
              </a:rPr>
              <a:t>Insilico</a:t>
            </a:r>
            <a:r>
              <a:rPr lang="en-IN" sz="1400" dirty="0">
                <a:solidFill>
                  <a:srgbClr val="484848"/>
                </a:solidFill>
              </a:rPr>
              <a:t> Gene Network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AE391A-F257-8344-5A5A-9CE4BA7733E4}"/>
              </a:ext>
            </a:extLst>
          </p:cNvPr>
          <p:cNvSpPr/>
          <p:nvPr/>
        </p:nvSpPr>
        <p:spPr>
          <a:xfrm>
            <a:off x="10062651" y="4532748"/>
            <a:ext cx="1424647" cy="969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rgbClr val="484848"/>
                </a:solidFill>
              </a:rPr>
              <a:t>Insilico</a:t>
            </a:r>
            <a:r>
              <a:rPr lang="en-IN" sz="1400" dirty="0">
                <a:solidFill>
                  <a:srgbClr val="484848"/>
                </a:solidFill>
              </a:rPr>
              <a:t> Treatment Analysis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D53D7E8-EDF2-BB9F-884A-04310B4FD75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811818" y="1523470"/>
            <a:ext cx="1103750" cy="49148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B9F1DCA-6647-A3BF-7B62-94EC7B342EC3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rot="16200000" flipH="1">
            <a:off x="7746162" y="1503935"/>
            <a:ext cx="1103748" cy="49538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7D6985A-B028-AF35-60AB-42795D66402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3727816" y="2439464"/>
            <a:ext cx="1103747" cy="30828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AFF3A5-E909-857C-8B02-E290B7340982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rot="16200000" flipH="1">
            <a:off x="6737848" y="2512250"/>
            <a:ext cx="1103747" cy="29372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41C371C-DD79-9407-4A95-7CA8E319078B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rot="16200000" flipH="1">
            <a:off x="5688323" y="3561774"/>
            <a:ext cx="1103747" cy="8381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DE0D51F-D0D0-E660-DFDC-EEB48853FF1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5400000">
            <a:off x="4676602" y="3388248"/>
            <a:ext cx="1103745" cy="11852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46EE695-63C0-C123-7C16-CF274DEFBD21}"/>
              </a:ext>
            </a:extLst>
          </p:cNvPr>
          <p:cNvSpPr txBox="1"/>
          <p:nvPr/>
        </p:nvSpPr>
        <p:spPr>
          <a:xfrm>
            <a:off x="193964" y="840509"/>
            <a:ext cx="59020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What are downstream tasks in  Machine Learning 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Google Sans"/>
              </a:rPr>
              <a:t>T</a:t>
            </a:r>
            <a:r>
              <a:rPr lang="en-US" sz="1400" b="0" i="0" dirty="0">
                <a:effectLst/>
                <a:latin typeface="Google Sans"/>
              </a:rPr>
              <a:t>ransferring knowledge from a trained model to a specific task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Google Sans"/>
              </a:rPr>
              <a:t>Retrain the model with task specific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Google Sans"/>
              </a:rPr>
              <a:t>Model will be able to give priority to only certain parameters </a:t>
            </a:r>
            <a:endParaRPr lang="en-IN" sz="1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F120FD-C69C-FE7E-EE77-C2DB8C41DA18}"/>
              </a:ext>
            </a:extLst>
          </p:cNvPr>
          <p:cNvCxnSpPr>
            <a:cxnSpLocks/>
          </p:cNvCxnSpPr>
          <p:nvPr/>
        </p:nvCxnSpPr>
        <p:spPr>
          <a:xfrm>
            <a:off x="121659" y="45068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8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0500B1-BEA4-C6AF-CF8E-6F467626A7ED}"/>
              </a:ext>
            </a:extLst>
          </p:cNvPr>
          <p:cNvSpPr txBox="1"/>
          <p:nvPr/>
        </p:nvSpPr>
        <p:spPr>
          <a:xfrm>
            <a:off x="121659" y="131894"/>
            <a:ext cx="362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484848"/>
                </a:solidFill>
              </a:rPr>
              <a:t>Gene Dosage sensitivity prediction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CF4ABE-2DF2-C509-84D2-F3E4821506EB}"/>
              </a:ext>
            </a:extLst>
          </p:cNvPr>
          <p:cNvCxnSpPr>
            <a:cxnSpLocks/>
          </p:cNvCxnSpPr>
          <p:nvPr/>
        </p:nvCxnSpPr>
        <p:spPr>
          <a:xfrm>
            <a:off x="121659" y="57075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7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796345-BAE8-DCA6-0844-063F4760848C}"/>
              </a:ext>
            </a:extLst>
          </p:cNvPr>
          <p:cNvSpPr txBox="1"/>
          <p:nvPr/>
        </p:nvSpPr>
        <p:spPr>
          <a:xfrm>
            <a:off x="131972" y="131976"/>
            <a:ext cx="3946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484848"/>
                </a:solidFill>
              </a:rPr>
              <a:t>Chromatin dynamics prediction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451F0B-FA92-11A0-01D8-54E278820C81}"/>
              </a:ext>
            </a:extLst>
          </p:cNvPr>
          <p:cNvCxnSpPr>
            <a:cxnSpLocks/>
          </p:cNvCxnSpPr>
          <p:nvPr/>
        </p:nvCxnSpPr>
        <p:spPr>
          <a:xfrm>
            <a:off x="121659" y="570759"/>
            <a:ext cx="1191866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0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664</Words>
  <Application>Microsoft Office PowerPoint</Application>
  <PresentationFormat>Widescreen</PresentationFormat>
  <Paragraphs>103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Google Sans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Vasudev R</dc:creator>
  <cp:lastModifiedBy>Vasudev R</cp:lastModifiedBy>
  <cp:revision>2</cp:revision>
  <dcterms:created xsi:type="dcterms:W3CDTF">2024-11-10T02:31:47Z</dcterms:created>
  <dcterms:modified xsi:type="dcterms:W3CDTF">2024-11-12T02:02:09Z</dcterms:modified>
</cp:coreProperties>
</file>