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76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377173D6-3DD0-4B27-9DD9-014D4DE3BAF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B2D0A9-ED0F-4CF5-BC8E-883EB151C80D}" type="slidenum">
              <a:rPr lang="en-IN" sz="1200" b="0" strike="noStrike" spc="-1">
                <a:latin typeface="Times New Roman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F97066-9E46-431F-B0B0-BB6D4EA77914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13-02-2025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99F0A6C-49E3-4428-AEAB-2025BED4555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C1E8F8-802F-4326-B450-41893B431C16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13-02-2025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BAFB0D-9D30-49A4-9372-3A94BA81A62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5863C-4D5E-9F4F-8761-7E3E3B09B877}"/>
              </a:ext>
            </a:extLst>
          </p:cNvPr>
          <p:cNvSpPr txBox="1"/>
          <p:nvPr/>
        </p:nvSpPr>
        <p:spPr>
          <a:xfrm>
            <a:off x="198343" y="122064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b="1" spc="-1" dirty="0">
                <a:latin typeface="Arial"/>
              </a:rPr>
              <a:t>GENEFORMER PROJECT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99C1A830-A774-1CEF-89FB-03431805CC8B}"/>
              </a:ext>
            </a:extLst>
          </p:cNvPr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100E91F6-AFB5-A28F-55AF-14A2F6318A01}"/>
              </a:ext>
            </a:extLst>
          </p:cNvPr>
          <p:cNvSpPr/>
          <p:nvPr/>
        </p:nvSpPr>
        <p:spPr>
          <a:xfrm>
            <a:off x="198343" y="900359"/>
            <a:ext cx="5307107" cy="1773301"/>
          </a:xfrm>
          <a:prstGeom prst="roundRect">
            <a:avLst>
              <a:gd name="adj" fmla="val 7217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4BEAA-5B35-36C2-3C8E-166935F1191F}"/>
              </a:ext>
            </a:extLst>
          </p:cNvPr>
          <p:cNvSpPr/>
          <p:nvPr/>
        </p:nvSpPr>
        <p:spPr>
          <a:xfrm>
            <a:off x="323850" y="79653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8A10C-A6BC-1201-102D-794106333563}"/>
              </a:ext>
            </a:extLst>
          </p:cNvPr>
          <p:cNvSpPr txBox="1"/>
          <p:nvPr/>
        </p:nvSpPr>
        <p:spPr>
          <a:xfrm>
            <a:off x="323848" y="1084001"/>
            <a:ext cx="5372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perturbation analysis on various cancer – to identify gene pairs whose inhibition that can shift from the </a:t>
            </a: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Tomour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Senescence. 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Classification                            generate embeddings                               perturbation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B2C52D-59C0-C414-54C7-25B9E2033E34}"/>
              </a:ext>
            </a:extLst>
          </p:cNvPr>
          <p:cNvSpPr/>
          <p:nvPr/>
        </p:nvSpPr>
        <p:spPr>
          <a:xfrm>
            <a:off x="5896309" y="3429000"/>
            <a:ext cx="6097349" cy="3041615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0D387-D14B-E102-BC63-FB606C8287CD}"/>
              </a:ext>
            </a:extLst>
          </p:cNvPr>
          <p:cNvSpPr/>
          <p:nvPr/>
        </p:nvSpPr>
        <p:spPr>
          <a:xfrm>
            <a:off x="6185435" y="3375542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Progress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050D18-7427-E2BD-E813-8299F4CCEA54}"/>
              </a:ext>
            </a:extLst>
          </p:cNvPr>
          <p:cNvSpPr/>
          <p:nvPr/>
        </p:nvSpPr>
        <p:spPr>
          <a:xfrm>
            <a:off x="5962651" y="889889"/>
            <a:ext cx="6097349" cy="2268073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736B3-ED2A-7965-DD59-D0A97906D5A0}"/>
              </a:ext>
            </a:extLst>
          </p:cNvPr>
          <p:cNvSpPr/>
          <p:nvPr/>
        </p:nvSpPr>
        <p:spPr>
          <a:xfrm>
            <a:off x="6241169" y="804585"/>
            <a:ext cx="1540756" cy="18601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Perturbation visual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77E7D1-FAA5-5E14-26E8-36BD5DE994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3517" y="1050357"/>
            <a:ext cx="2868527" cy="2007168"/>
          </a:xfrm>
          <a:prstGeom prst="rect">
            <a:avLst/>
          </a:prstGeom>
          <a:ln w="0">
            <a:noFill/>
          </a:ln>
        </p:spPr>
      </p:pic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654FB4E7-026C-B194-1DB5-7C0228E28C76}"/>
              </a:ext>
            </a:extLst>
          </p:cNvPr>
          <p:cNvSpPr/>
          <p:nvPr/>
        </p:nvSpPr>
        <p:spPr>
          <a:xfrm>
            <a:off x="187500" y="2879018"/>
            <a:ext cx="5307107" cy="887131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1" y="4017585"/>
            <a:ext cx="5307107" cy="1048752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59C666-9C37-0EE9-D8CA-994F1D4DD4ED}"/>
              </a:ext>
            </a:extLst>
          </p:cNvPr>
          <p:cNvSpPr/>
          <p:nvPr/>
        </p:nvSpPr>
        <p:spPr>
          <a:xfrm>
            <a:off x="408070" y="2784194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1" y="5271695"/>
            <a:ext cx="5307107" cy="1198920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6B2051-C7F5-12BB-CEE6-836B4718BE2E}"/>
              </a:ext>
            </a:extLst>
          </p:cNvPr>
          <p:cNvSpPr/>
          <p:nvPr/>
        </p:nvSpPr>
        <p:spPr>
          <a:xfrm>
            <a:off x="359944" y="5187391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17214C-1856-1CFD-7801-E62207C8004E}"/>
              </a:ext>
            </a:extLst>
          </p:cNvPr>
          <p:cNvSpPr txBox="1"/>
          <p:nvPr/>
        </p:nvSpPr>
        <p:spPr>
          <a:xfrm>
            <a:off x="323848" y="3261257"/>
            <a:ext cx="470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can model for various cancer studies?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00182-DD2D-5673-3AAA-B1944941D28C}"/>
              </a:ext>
            </a:extLst>
          </p:cNvPr>
          <p:cNvSpPr/>
          <p:nvPr/>
        </p:nvSpPr>
        <p:spPr>
          <a:xfrm>
            <a:off x="371975" y="3933281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F1771-7DBD-7B14-C47B-4BDAE7E81ACF}"/>
              </a:ext>
            </a:extLst>
          </p:cNvPr>
          <p:cNvSpPr txBox="1"/>
          <p:nvPr/>
        </p:nvSpPr>
        <p:spPr>
          <a:xfrm>
            <a:off x="323848" y="4235340"/>
            <a:ext cx="470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dataset for latest model were not available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curve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D5861-2938-E46A-7662-EDCFAC694ABF}"/>
              </a:ext>
            </a:extLst>
          </p:cNvPr>
          <p:cNvSpPr txBox="1"/>
          <p:nvPr/>
        </p:nvSpPr>
        <p:spPr>
          <a:xfrm>
            <a:off x="323849" y="5542142"/>
            <a:ext cx="470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these dataset for heart disease as reference study and construct similar one for colorectal cancer and Finetune it for classification task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555D3-1F7B-95B1-4EFB-A9D30DDBB8F5}"/>
              </a:ext>
            </a:extLst>
          </p:cNvPr>
          <p:cNvSpPr txBox="1"/>
          <p:nvPr/>
        </p:nvSpPr>
        <p:spPr>
          <a:xfrm>
            <a:off x="6185435" y="3960301"/>
            <a:ext cx="4702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Presentations on Gene2vec, Transformers,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Insilico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Perturbation analysis on Heart disease.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on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Constructed dataset for all the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avaible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Finetuning-  classification on colorectal cancer of 6 Belgian patients – discarded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 working on Korean patients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B36AEB-4DD8-6662-EF68-5E5DEB8DB91D}"/>
              </a:ext>
            </a:extLst>
          </p:cNvPr>
          <p:cNvSpPr/>
          <p:nvPr/>
        </p:nvSpPr>
        <p:spPr>
          <a:xfrm>
            <a:off x="539496" y="1865376"/>
            <a:ext cx="173736" cy="164592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FD1D67-2AB8-E616-AE37-BECEB1D3E57F}"/>
              </a:ext>
            </a:extLst>
          </p:cNvPr>
          <p:cNvSpPr/>
          <p:nvPr/>
        </p:nvSpPr>
        <p:spPr>
          <a:xfrm>
            <a:off x="2509841" y="1848067"/>
            <a:ext cx="173736" cy="164592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0E8219-B301-BBCE-C832-F241F6EFF086}"/>
              </a:ext>
            </a:extLst>
          </p:cNvPr>
          <p:cNvSpPr/>
          <p:nvPr/>
        </p:nvSpPr>
        <p:spPr>
          <a:xfrm>
            <a:off x="4976614" y="1848067"/>
            <a:ext cx="173736" cy="164592"/>
          </a:xfrm>
          <a:prstGeom prst="ellipse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CBB913-C60C-9C43-0B62-A8FC83CA1C17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713232" y="1930363"/>
            <a:ext cx="4263382" cy="17309"/>
          </a:xfrm>
          <a:prstGeom prst="line">
            <a:avLst/>
          </a:prstGeom>
          <a:ln>
            <a:solidFill>
              <a:srgbClr val="41B8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93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F1E7E90-88F2-3581-9ABD-EB4A7CFA287A}"/>
              </a:ext>
            </a:extLst>
          </p:cNvPr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Verdana"/>
              </a:rPr>
              <a:t>Transfer Learning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9327C-51B0-E164-A9BF-79DD8A8C735D}"/>
              </a:ext>
            </a:extLst>
          </p:cNvPr>
          <p:cNvSpPr txBox="1"/>
          <p:nvPr/>
        </p:nvSpPr>
        <p:spPr>
          <a:xfrm>
            <a:off x="186480" y="4304283"/>
            <a:ext cx="40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Transfer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Time is Significantly Cut down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Performance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Efficiency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Effectiveness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571A923-43D6-C9BF-7830-B684786B2342}"/>
              </a:ext>
            </a:extLst>
          </p:cNvPr>
          <p:cNvSpPr/>
          <p:nvPr/>
        </p:nvSpPr>
        <p:spPr>
          <a:xfrm>
            <a:off x="300077" y="766617"/>
            <a:ext cx="11651777" cy="3057238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4" descr="Motorcycle Biker Clipart Images | Free Download | PNG Transparent  Background - Pngtree">
            <a:extLst>
              <a:ext uri="{FF2B5EF4-FFF2-40B4-BE49-F238E27FC236}">
                <a16:creationId xmlns:a16="http://schemas.microsoft.com/office/drawing/2014/main" id="{30BB324A-F002-861F-8830-EBF4E55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39" y="1269999"/>
            <a:ext cx="2572328" cy="25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ute school boy cartoon riding bicycle Royalty Free Vector">
            <a:extLst>
              <a:ext uri="{FF2B5EF4-FFF2-40B4-BE49-F238E27FC236}">
                <a16:creationId xmlns:a16="http://schemas.microsoft.com/office/drawing/2014/main" id="{7D7547D3-BCF6-04CF-6EB1-769524668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7"/>
          <a:stretch/>
        </p:blipFill>
        <p:spPr bwMode="auto">
          <a:xfrm flipH="1">
            <a:off x="1414917" y="1574799"/>
            <a:ext cx="1754908" cy="20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B8B251-DCE1-37FF-5A5F-147B10901E59}"/>
              </a:ext>
            </a:extLst>
          </p:cNvPr>
          <p:cNvSpPr/>
          <p:nvPr/>
        </p:nvSpPr>
        <p:spPr>
          <a:xfrm>
            <a:off x="4008582" y="1995054"/>
            <a:ext cx="2983345" cy="858982"/>
          </a:xfrm>
          <a:prstGeom prst="rightArrow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6FC4F-ED48-B4A1-1185-0CF3FA048C06}"/>
              </a:ext>
            </a:extLst>
          </p:cNvPr>
          <p:cNvSpPr txBox="1"/>
          <p:nvPr/>
        </p:nvSpPr>
        <p:spPr>
          <a:xfrm>
            <a:off x="4091708" y="2817210"/>
            <a:ext cx="298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Balance</a:t>
            </a:r>
          </a:p>
          <a:p>
            <a:r>
              <a:rPr lang="en-IN" sz="1200" dirty="0"/>
              <a:t>Steering</a:t>
            </a:r>
          </a:p>
          <a:p>
            <a:r>
              <a:rPr lang="en-IN" sz="1200" dirty="0"/>
              <a:t>Road</a:t>
            </a:r>
          </a:p>
          <a:p>
            <a:r>
              <a:rPr lang="en-IN" sz="1200" dirty="0"/>
              <a:t>Signals etc</a:t>
            </a: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B4B16E5E-2281-FDC1-8653-9763B7CBACB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557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4"/>
          <p:cNvSpPr/>
          <p:nvPr/>
        </p:nvSpPr>
        <p:spPr>
          <a:xfrm>
            <a:off x="4902120" y="245916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Rectangle 5"/>
          <p:cNvSpPr/>
          <p:nvPr/>
        </p:nvSpPr>
        <p:spPr>
          <a:xfrm>
            <a:off x="1940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484848"/>
                </a:solidFill>
                <a:latin typeface="Calibri"/>
              </a:rPr>
              <a:t>Gene Dosage sensitivity prediction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GeneFormer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DownStream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Tasks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3" name="Rectangle 8"/>
          <p:cNvSpPr/>
          <p:nvPr/>
        </p:nvSpPr>
        <p:spPr>
          <a:xfrm>
            <a:off x="202608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Chromatin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4" name="Rectangle 9"/>
          <p:cNvSpPr/>
          <p:nvPr/>
        </p:nvSpPr>
        <p:spPr>
          <a:xfrm>
            <a:off x="39236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Network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5" name="Rectangle 10"/>
          <p:cNvSpPr/>
          <p:nvPr/>
        </p:nvSpPr>
        <p:spPr>
          <a:xfrm>
            <a:off x="59468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Encoded Network Hierarchy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" name="Rectangle 11"/>
          <p:cNvSpPr/>
          <p:nvPr/>
        </p:nvSpPr>
        <p:spPr>
          <a:xfrm>
            <a:off x="804600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Gene Network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7" name="Rectangle 12"/>
          <p:cNvSpPr/>
          <p:nvPr/>
        </p:nvSpPr>
        <p:spPr>
          <a:xfrm>
            <a:off x="1006272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Treatment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8" name="Connector: Elbow 16"/>
          <p:cNvSpPr/>
          <p:nvPr/>
        </p:nvSpPr>
        <p:spPr>
          <a:xfrm rot="5400000">
            <a:off x="2812320" y="1523160"/>
            <a:ext cx="1103400" cy="4914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nector: Elbow 18"/>
          <p:cNvSpPr/>
          <p:nvPr/>
        </p:nvSpPr>
        <p:spPr>
          <a:xfrm rot="16200000" flipH="1">
            <a:off x="7746120" y="1503720"/>
            <a:ext cx="1103400" cy="495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nector: Elbow 20"/>
          <p:cNvSpPr/>
          <p:nvPr/>
        </p:nvSpPr>
        <p:spPr>
          <a:xfrm rot="5400000">
            <a:off x="3728160" y="2439360"/>
            <a:ext cx="1103400" cy="3082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nector: Elbow 22"/>
          <p:cNvSpPr/>
          <p:nvPr/>
        </p:nvSpPr>
        <p:spPr>
          <a:xfrm rot="16200000" flipH="1">
            <a:off x="6738120" y="2512080"/>
            <a:ext cx="1103400" cy="2936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nector: Elbow 24"/>
          <p:cNvSpPr/>
          <p:nvPr/>
        </p:nvSpPr>
        <p:spPr>
          <a:xfrm rot="16200000" flipH="1">
            <a:off x="5688000" y="3561840"/>
            <a:ext cx="1103400" cy="837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nector: Elbow 26"/>
          <p:cNvSpPr/>
          <p:nvPr/>
        </p:nvSpPr>
        <p:spPr>
          <a:xfrm rot="5400000">
            <a:off x="4677120" y="3388320"/>
            <a:ext cx="1103400" cy="1184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27"/>
          <p:cNvSpPr/>
          <p:nvPr/>
        </p:nvSpPr>
        <p:spPr>
          <a:xfrm>
            <a:off x="194040" y="840600"/>
            <a:ext cx="562680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What are downstream tasks in  Machine Learning ?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Transferring knowledge from a trained model to a specific task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Retrain the model with task specific data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Model will be able to give priority to only certain parameters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5" name="Straight Connector 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185"/>
          <p:cNvSpPr txBox="1"/>
          <p:nvPr/>
        </p:nvSpPr>
        <p:spPr>
          <a:xfrm>
            <a:off x="972000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740000" y="2757059"/>
            <a:ext cx="1730160" cy="44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In </a:t>
            </a:r>
            <a:r>
              <a:rPr lang="en-IN" sz="1400" b="0" strike="noStrike" spc="-1" dirty="0" err="1">
                <a:latin typeface="Calibri"/>
              </a:rPr>
              <a:t>slico</a:t>
            </a:r>
            <a:r>
              <a:rPr lang="en-IN" sz="1400" b="0" strike="noStrike" spc="-1" dirty="0">
                <a:latin typeface="Calibri"/>
              </a:rPr>
              <a:t> </a:t>
            </a:r>
            <a:r>
              <a:rPr lang="en-IN" sz="1400" b="0" strike="noStrike" spc="-1" dirty="0" err="1">
                <a:latin typeface="Calibri"/>
              </a:rPr>
              <a:t>perbutration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4"/>
          <p:cNvSpPr/>
          <p:nvPr/>
        </p:nvSpPr>
        <p:spPr>
          <a:xfrm>
            <a:off x="121680" y="131760"/>
            <a:ext cx="563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- 1: Gene Dosage sensitivity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90" name="Straight Connector 5"/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: Rounded Corners 1"/>
          <p:cNvSpPr/>
          <p:nvPr/>
        </p:nvSpPr>
        <p:spPr>
          <a:xfrm>
            <a:off x="212435" y="676440"/>
            <a:ext cx="5394497" cy="1312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TextBox 1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3" name="TextBox 2"/>
          <p:cNvSpPr/>
          <p:nvPr/>
        </p:nvSpPr>
        <p:spPr>
          <a:xfrm>
            <a:off x="461880" y="914400"/>
            <a:ext cx="68068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Box 193"/>
          <p:cNvSpPr txBox="1"/>
          <p:nvPr/>
        </p:nvSpPr>
        <p:spPr>
          <a:xfrm>
            <a:off x="360000" y="900000"/>
            <a:ext cx="630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Genome 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Copy number variants (CNVs)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Genetic diagnosis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Gene Dosage sensitive vs </a:t>
            </a:r>
            <a:r>
              <a:rPr lang="en-IN" sz="1400" b="0" strike="noStrike" spc="-1" dirty="0">
                <a:latin typeface="Arial"/>
              </a:rPr>
              <a:t>Gene Dosage insensitive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Rectangle: Rounded Corners 2"/>
          <p:cNvSpPr/>
          <p:nvPr/>
        </p:nvSpPr>
        <p:spPr>
          <a:xfrm>
            <a:off x="200766" y="3525840"/>
            <a:ext cx="5406167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95"/>
          <p:cNvSpPr txBox="1"/>
          <p:nvPr/>
        </p:nvSpPr>
        <p:spPr>
          <a:xfrm>
            <a:off x="432000" y="3538440"/>
            <a:ext cx="486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interpret the CNVs 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To identify whether gene is Dosage sensitive or Dosage insensitive?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Which tissues are affected by dosage change?  </a:t>
            </a:r>
          </a:p>
        </p:txBody>
      </p:sp>
      <p:sp>
        <p:nvSpPr>
          <p:cNvPr id="197" name="Rectangle: Rounded Corners 3"/>
          <p:cNvSpPr/>
          <p:nvPr/>
        </p:nvSpPr>
        <p:spPr>
          <a:xfrm>
            <a:off x="200766" y="2199240"/>
            <a:ext cx="5406167" cy="1158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Box 197"/>
          <p:cNvSpPr txBox="1"/>
          <p:nvPr/>
        </p:nvSpPr>
        <p:spPr>
          <a:xfrm>
            <a:off x="360000" y="2318400"/>
            <a:ext cx="521964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Interpreting the CNVs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Drawbacks of Conservation and allele methods</a:t>
            </a:r>
          </a:p>
          <a:p>
            <a:r>
              <a:rPr lang="en-IN" sz="1400" b="0" strike="noStrike" spc="-1" dirty="0">
                <a:latin typeface="Arial"/>
              </a:rPr>
              <a:t>	Features captured may not vary </a:t>
            </a:r>
            <a:r>
              <a:rPr lang="en-IN" sz="1400" b="0" strike="noStrike" spc="-1" dirty="0" err="1">
                <a:latin typeface="Arial"/>
              </a:rPr>
              <a:t>accross</a:t>
            </a:r>
            <a:r>
              <a:rPr lang="en-IN" sz="1400" b="0" strike="noStrike" spc="-1" dirty="0">
                <a:latin typeface="Arial"/>
              </a:rPr>
              <a:t> cell states</a:t>
            </a:r>
          </a:p>
          <a:p>
            <a:r>
              <a:rPr lang="en-IN" sz="1400" b="0" strike="noStrike" spc="-1" dirty="0">
                <a:latin typeface="Arial"/>
              </a:rPr>
              <a:t>	Do not capture transcriptional dynamics</a:t>
            </a:r>
          </a:p>
        </p:txBody>
      </p:sp>
      <p:sp>
        <p:nvSpPr>
          <p:cNvPr id="199" name="Rectangle: Rounded Corners 4"/>
          <p:cNvSpPr/>
          <p:nvPr/>
        </p:nvSpPr>
        <p:spPr>
          <a:xfrm>
            <a:off x="200766" y="4889160"/>
            <a:ext cx="5406166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99"/>
          <p:cNvSpPr txBox="1"/>
          <p:nvPr/>
        </p:nvSpPr>
        <p:spPr>
          <a:xfrm>
            <a:off x="402493" y="5021459"/>
            <a:ext cx="4968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Transfer Learning with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for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previously reported datasets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 Tuned using 10,000 single cell transcriptomes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Captured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Factors</a:t>
            </a:r>
          </a:p>
        </p:txBody>
      </p:sp>
      <p:sp>
        <p:nvSpPr>
          <p:cNvPr id="202" name="Rectangle: Rounded Corners 6"/>
          <p:cNvSpPr/>
          <p:nvPr/>
        </p:nvSpPr>
        <p:spPr>
          <a:xfrm>
            <a:off x="6137460" y="676440"/>
            <a:ext cx="5725080" cy="5742720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202"/>
          <p:cNvSpPr txBox="1"/>
          <p:nvPr/>
        </p:nvSpPr>
        <p:spPr>
          <a:xfrm>
            <a:off x="6291885" y="3458339"/>
            <a:ext cx="5400000" cy="128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Improving the pretraining dataset with more and diverse </a:t>
            </a:r>
            <a:r>
              <a:rPr lang="en-IN" sz="1400" b="0" strike="noStrike" spc="-1" dirty="0" err="1">
                <a:latin typeface="Arial"/>
              </a:rPr>
              <a:t>datset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improved predictive power with same specific limited data for finetuning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60000" y="5760000"/>
            <a:ext cx="19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Nuero devlopemnetal disease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360000" y="5760000"/>
            <a:ext cx="21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Silico deletion approach in cardiomyopath</a:t>
            </a:r>
            <a:r>
              <a:rPr lang="en-IN" sz="1200" b="0" strike="noStrike" spc="-1">
                <a:latin typeface="Calibri"/>
              </a:rPr>
              <a:t>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00000" y="4680000"/>
            <a:ext cx="18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Applications</a:t>
            </a:r>
          </a:p>
        </p:txBody>
      </p:sp>
      <p:cxnSp>
        <p:nvCxnSpPr>
          <p:cNvPr id="207" name="Straight Arrow Connector 206"/>
          <p:cNvCxnSpPr>
            <a:stCxn id="206" idx="2"/>
            <a:endCxn id="204" idx="0"/>
          </p:cNvCxnSpPr>
          <p:nvPr/>
        </p:nvCxnSpPr>
        <p:spPr>
          <a:xfrm flipH="1">
            <a:off x="7650000" y="5220000"/>
            <a:ext cx="135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208" name="Straight Arrow Connector 207"/>
          <p:cNvCxnSpPr>
            <a:stCxn id="206" idx="2"/>
            <a:endCxn id="205" idx="0"/>
          </p:cNvCxnSpPr>
          <p:nvPr/>
        </p:nvCxnSpPr>
        <p:spPr>
          <a:xfrm>
            <a:off x="9000000" y="5220000"/>
            <a:ext cx="144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7C933B-2453-644B-C38F-7FE2CB269B35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94C05-37AC-DC5D-36A7-4F3DA9D8F86D}"/>
              </a:ext>
            </a:extLst>
          </p:cNvPr>
          <p:cNvSpPr/>
          <p:nvPr/>
        </p:nvSpPr>
        <p:spPr>
          <a:xfrm rot="16200000">
            <a:off x="-285638" y="269894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A279-0C2C-46D6-59CD-A68584B47CC9}"/>
              </a:ext>
            </a:extLst>
          </p:cNvPr>
          <p:cNvSpPr/>
          <p:nvPr/>
        </p:nvSpPr>
        <p:spPr>
          <a:xfrm rot="16200000">
            <a:off x="-284372" y="402347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CBA5B-7F21-9793-A6B5-8A426466F1B5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D926E-8692-B2D1-7ADC-91883DA76203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6284160" y="900000"/>
            <a:ext cx="541584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80000" y="143184"/>
            <a:ext cx="2902564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300" b="0" strike="noStrike" spc="-1" dirty="0" err="1">
                <a:latin typeface="Calibri"/>
              </a:rPr>
              <a:t>Nuero</a:t>
            </a:r>
            <a:r>
              <a:rPr lang="en-IN" sz="1300" b="0" strike="noStrike" spc="-1" dirty="0">
                <a:latin typeface="Calibri"/>
              </a:rPr>
              <a:t> developmental disease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096000" y="143184"/>
            <a:ext cx="3299678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 dirty="0">
                <a:latin typeface="Calibri"/>
              </a:rPr>
              <a:t>Silico deletion approach in cardiomyocytes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12" name="Straight Connector 211"/>
          <p:cNvSpPr/>
          <p:nvPr/>
        </p:nvSpPr>
        <p:spPr>
          <a:xfrm>
            <a:off x="5647769" y="180000"/>
            <a:ext cx="0" cy="6480000"/>
          </a:xfrm>
          <a:prstGeom prst="line">
            <a:avLst/>
          </a:prstGeom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214"/>
          <p:cNvSpPr txBox="1"/>
          <p:nvPr/>
        </p:nvSpPr>
        <p:spPr>
          <a:xfrm>
            <a:off x="80892" y="2852128"/>
            <a:ext cx="5782580" cy="400587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1" strike="noStrike" spc="-1" dirty="0">
                <a:latin typeface="Calibri"/>
              </a:rPr>
              <a:t>Training labels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Without </a:t>
            </a:r>
            <a:r>
              <a:rPr lang="en-IN" sz="1300" b="0" strike="noStrike" spc="-1" dirty="0" err="1">
                <a:latin typeface="Calibri"/>
              </a:rPr>
              <a:t>furthur</a:t>
            </a:r>
            <a:r>
              <a:rPr lang="en-IN" sz="1300" b="0" strike="noStrike" spc="-1" dirty="0">
                <a:latin typeface="Calibri"/>
              </a:rPr>
              <a:t> Finetuning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Genes whose deletion -  </a:t>
            </a:r>
            <a:r>
              <a:rPr lang="en-IN" sz="1300" b="0" strike="noStrike" spc="-1" dirty="0" err="1">
                <a:latin typeface="Calibri"/>
              </a:rPr>
              <a:t>primarly</a:t>
            </a:r>
            <a:r>
              <a:rPr lang="en-IN" sz="1300" b="0" strike="noStrike" spc="-1" dirty="0">
                <a:latin typeface="Calibri"/>
              </a:rPr>
              <a:t> associated – high or moderate confidence </a:t>
            </a:r>
            <a:endParaRPr lang="en-IN" sz="1300" b="0" strike="noStrike" spc="-1" dirty="0">
              <a:latin typeface="Arial"/>
            </a:endParaRPr>
          </a:p>
          <a:p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Concordance</a:t>
            </a:r>
            <a:r>
              <a:rPr lang="en-IN" sz="1300" b="0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(High conf)  - 96% concordance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Other </a:t>
            </a:r>
            <a:r>
              <a:rPr lang="en-IN" sz="1300" b="0" strike="noStrike" spc="-1" dirty="0" err="1">
                <a:latin typeface="Calibri"/>
              </a:rPr>
              <a:t>celss</a:t>
            </a:r>
            <a:r>
              <a:rPr lang="en-IN" sz="1300" b="0" strike="noStrike" spc="-1" dirty="0">
                <a:latin typeface="Calibri"/>
              </a:rPr>
              <a:t> (High Conf) – 95% confidence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(Mod conf)  - 84% concordance with original study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latin typeface="Calibri"/>
              </a:rPr>
              <a:t>Context specificity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Moderate – confidence genes were more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Count </a:t>
            </a: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&gt; Neurons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Consistent </a:t>
            </a:r>
            <a:r>
              <a:rPr lang="en-IN" sz="1300" b="0" strike="noStrike" spc="-1" dirty="0" err="1">
                <a:latin typeface="Calibri"/>
              </a:rPr>
              <a:t>wrt</a:t>
            </a:r>
            <a:r>
              <a:rPr lang="en-IN" sz="1300" b="0" strike="noStrike" spc="-1" dirty="0">
                <a:latin typeface="Calibri"/>
              </a:rPr>
              <a:t> phenotype (across any adult or </a:t>
            </a:r>
            <a:r>
              <a:rPr lang="en-IN" sz="1300" b="0" strike="noStrike" spc="-1" dirty="0" err="1">
                <a:latin typeface="Calibri"/>
              </a:rPr>
              <a:t>developemental</a:t>
            </a:r>
            <a:r>
              <a:rPr lang="en-IN" sz="1300" b="0" strike="noStrike" spc="-1" dirty="0">
                <a:latin typeface="Calibri"/>
              </a:rPr>
              <a:t> timepoint</a:t>
            </a:r>
            <a:r>
              <a:rPr lang="en-IN" sz="1300" b="0" strike="noStrike" spc="-1" dirty="0">
                <a:latin typeface="Arial"/>
              </a:rPr>
              <a:t>)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787954" y="2874696"/>
            <a:ext cx="6323154" cy="384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In – </a:t>
            </a:r>
            <a:r>
              <a:rPr lang="en-IN" sz="1300" b="0" strike="noStrike" spc="-1" dirty="0" err="1">
                <a:latin typeface="Calibri"/>
              </a:rPr>
              <a:t>slico</a:t>
            </a:r>
            <a:r>
              <a:rPr lang="en-IN" sz="1300" b="0" strike="noStrike" spc="-1" dirty="0">
                <a:latin typeface="Calibri"/>
              </a:rPr>
              <a:t> deletion approach in cardiomyocytes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Identify if gene has </a:t>
            </a:r>
            <a:r>
              <a:rPr lang="en-IN" sz="1300" b="0" strike="noStrike" spc="-1" dirty="0" err="1">
                <a:latin typeface="Calibri"/>
              </a:rPr>
              <a:t>deleterios</a:t>
            </a:r>
            <a:r>
              <a:rPr lang="en-IN" sz="1300" b="0" strike="noStrike" spc="-1" dirty="0">
                <a:latin typeface="Calibri"/>
              </a:rPr>
              <a:t> effect on cell context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Removed genes from rank value encoding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endParaRPr lang="en-IN" sz="1300" b="0" strike="noStrike" spc="-1" dirty="0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Genes known for cardiomyopathy and heart diseases had more effect than  control set of </a:t>
            </a:r>
            <a:r>
              <a:rPr lang="en-IN" sz="1300" b="0" strike="noStrike" spc="-1" dirty="0" err="1">
                <a:latin typeface="Calibri"/>
              </a:rPr>
              <a:t>hyperlipidemia</a:t>
            </a:r>
            <a:r>
              <a:rPr lang="en-IN" sz="1300" b="0" strike="noStrike" spc="-1" dirty="0">
                <a:latin typeface="Calibri"/>
              </a:rPr>
              <a:t> genes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Study was enriched for human phenotypes (including cardiomyopathy and abnormal myocardial morphology) 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TOP 25 genes included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Transcription factors known to regulate myocardial development (</a:t>
            </a:r>
            <a:r>
              <a:rPr lang="en-IN" sz="1300" b="0" strike="noStrike" spc="-1" dirty="0" err="1">
                <a:latin typeface="Calibri"/>
              </a:rPr>
              <a:t>eg</a:t>
            </a:r>
            <a:r>
              <a:rPr lang="en-IN" sz="1300" b="0" strike="noStrike" spc="-1" dirty="0">
                <a:latin typeface="Calibri"/>
              </a:rPr>
              <a:t> FOXM1)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New dosage sensitivity gene candidates (TEAD4)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Experiment with TEAD4</a:t>
            </a:r>
            <a:endParaRPr lang="en-IN" sz="1300" b="0" strike="noStrike" spc="-1" dirty="0">
              <a:latin typeface="Calibri"/>
            </a:endParaRP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0" strike="noStrike" spc="-1" dirty="0">
                <a:latin typeface="Calibri"/>
              </a:rPr>
              <a:t>CRISPR mediated knockout of TEAD4 (</a:t>
            </a:r>
            <a:r>
              <a:rPr lang="en-IN" sz="1300" b="0" strike="noStrike" spc="-1" dirty="0" err="1">
                <a:latin typeface="Calibri"/>
              </a:rPr>
              <a:t>ipsc</a:t>
            </a:r>
            <a:r>
              <a:rPr lang="en-IN" sz="1300" b="0" strike="noStrike" spc="-1" dirty="0">
                <a:latin typeface="Calibri"/>
              </a:rPr>
              <a:t> state) – affected generate contractile stress  </a:t>
            </a:r>
          </a:p>
          <a:p>
            <a:endParaRPr lang="en-IN" sz="1400" b="0" strike="noStrike" spc="-1" dirty="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B5BF1-CF3F-5CBC-FF1E-AE126748425C}"/>
              </a:ext>
            </a:extLst>
          </p:cNvPr>
          <p:cNvSpPr/>
          <p:nvPr/>
        </p:nvSpPr>
        <p:spPr>
          <a:xfrm>
            <a:off x="180000" y="786323"/>
            <a:ext cx="5019532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41885" y="856207"/>
            <a:ext cx="3420000" cy="19296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95DD54-C618-4598-B1FB-E8C44C20222B}"/>
              </a:ext>
            </a:extLst>
          </p:cNvPr>
          <p:cNvSpPr/>
          <p:nvPr/>
        </p:nvSpPr>
        <p:spPr>
          <a:xfrm>
            <a:off x="5952820" y="786323"/>
            <a:ext cx="5397049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055903" y="977587"/>
            <a:ext cx="5005799" cy="16169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4"/>
          <p:cNvSpPr/>
          <p:nvPr/>
        </p:nvSpPr>
        <p:spPr>
          <a:xfrm>
            <a:off x="132120" y="132120"/>
            <a:ext cx="490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3 :Network dynamics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219" name="Rectangle: Rounded Corners 10"/>
          <p:cNvSpPr/>
          <p:nvPr/>
        </p:nvSpPr>
        <p:spPr>
          <a:xfrm>
            <a:off x="207390" y="720000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219"/>
          <p:cNvSpPr txBox="1"/>
          <p:nvPr/>
        </p:nvSpPr>
        <p:spPr>
          <a:xfrm>
            <a:off x="389160" y="941148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GRN – Top level, Middle level and lower level </a:t>
            </a:r>
            <a:r>
              <a:rPr lang="en-IN" sz="1400" b="0" strike="noStrike" spc="-1" dirty="0">
                <a:latin typeface="Arial"/>
              </a:rPr>
              <a:t>Regulators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Determining therapies </a:t>
            </a:r>
            <a:r>
              <a:rPr lang="en-IN" sz="1400" b="0" strike="noStrike" spc="-1" dirty="0" err="1">
                <a:latin typeface="Arial"/>
              </a:rPr>
              <a:t>targetting</a:t>
            </a:r>
            <a:r>
              <a:rPr lang="en-IN" sz="1400" b="0" strike="noStrike" spc="-1" dirty="0">
                <a:latin typeface="Arial"/>
              </a:rPr>
              <a:t> core regulatory elements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1" name="Rectangle: Rounded Corners 12"/>
          <p:cNvSpPr/>
          <p:nvPr/>
        </p:nvSpPr>
        <p:spPr>
          <a:xfrm>
            <a:off x="207389" y="1980371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221"/>
          <p:cNvSpPr txBox="1"/>
          <p:nvPr/>
        </p:nvSpPr>
        <p:spPr>
          <a:xfrm>
            <a:off x="389160" y="2161080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Mapping GRN requires large amount of Transcriptomic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Patient specific cells with isogenic controls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For learning connection between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3" name="Rectangle: Rounded Corners 13"/>
          <p:cNvSpPr/>
          <p:nvPr/>
        </p:nvSpPr>
        <p:spPr>
          <a:xfrm>
            <a:off x="175470" y="4442071"/>
            <a:ext cx="5609160" cy="2187018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223"/>
          <p:cNvSpPr txBox="1"/>
          <p:nvPr/>
        </p:nvSpPr>
        <p:spPr>
          <a:xfrm>
            <a:off x="251999" y="4613800"/>
            <a:ext cx="546064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Finetuning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Training data : NOTCH1 (N1)-dependent gene network governing cardiac valve disease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30,000 normal endothelial cells (ECs)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Distinguish between Central vs Peripheral factors within training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Investigated to find minimum data threshold for optimal fine 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6300000" y="720000"/>
            <a:ext cx="4213080" cy="184608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6274440" y="2656440"/>
            <a:ext cx="4345560" cy="18435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6438960" y="4669560"/>
            <a:ext cx="4181040" cy="1990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555B77-8504-4933-898D-0F78E3A49446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2D9E8-FE35-6581-B5DC-616C0AB4E5DD}"/>
              </a:ext>
            </a:extLst>
          </p:cNvPr>
          <p:cNvSpPr/>
          <p:nvPr/>
        </p:nvSpPr>
        <p:spPr>
          <a:xfrm rot="16200000">
            <a:off x="-269310" y="246665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79CDACC9-ACC7-DFA6-D06C-B69F8C91471C}"/>
              </a:ext>
            </a:extLst>
          </p:cNvPr>
          <p:cNvSpPr/>
          <p:nvPr/>
        </p:nvSpPr>
        <p:spPr>
          <a:xfrm>
            <a:off x="207389" y="3152577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7C358-E6E7-2E68-C4B0-4B5D079F64C4}"/>
              </a:ext>
            </a:extLst>
          </p:cNvPr>
          <p:cNvSpPr/>
          <p:nvPr/>
        </p:nvSpPr>
        <p:spPr>
          <a:xfrm rot="16200000">
            <a:off x="-269310" y="3609049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5ABAB-538F-FBE0-A0D2-44CAB995C970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F3D6A-BE69-0EB5-195C-8D39271E72BB}"/>
              </a:ext>
            </a:extLst>
          </p:cNvPr>
          <p:cNvSpPr txBox="1"/>
          <p:nvPr/>
        </p:nvSpPr>
        <p:spPr>
          <a:xfrm>
            <a:off x="456718" y="3276739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handle the problem of limited data ?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52E407E0-B0BE-8405-1110-91A9979DD30F}"/>
              </a:ext>
            </a:extLst>
          </p:cNvPr>
          <p:cNvSpPr/>
          <p:nvPr/>
        </p:nvSpPr>
        <p:spPr>
          <a:xfrm>
            <a:off x="6137460" y="676440"/>
            <a:ext cx="5023876" cy="5982840"/>
          </a:xfrm>
          <a:prstGeom prst="roundRect">
            <a:avLst>
              <a:gd name="adj" fmla="val 4705"/>
            </a:avLst>
          </a:prstGeom>
          <a:solidFill>
            <a:srgbClr val="FFFFFF">
              <a:alpha val="0"/>
            </a:srgbClr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04A35-8A22-868E-A4BE-D241C975CCF1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63E8A1A8-9FFB-C5A8-CC73-B58197A7225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5">
            <a:extLst>
              <a:ext uri="{FF2B5EF4-FFF2-40B4-BE49-F238E27FC236}">
                <a16:creationId xmlns:a16="http://schemas.microsoft.com/office/drawing/2014/main" id="{94C1F625-8894-343E-AA5F-99DA897F02D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079E-EAF8-7280-E430-FAFD61FE2D7E}"/>
              </a:ext>
            </a:extLst>
          </p:cNvPr>
          <p:cNvSpPr/>
          <p:nvPr/>
        </p:nvSpPr>
        <p:spPr>
          <a:xfrm>
            <a:off x="132120" y="132120"/>
            <a:ext cx="52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4 : Pretraining Encoded Network Hierarchy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54E7E02D-007E-FCBC-2336-8263A0E9BE22}"/>
              </a:ext>
            </a:extLst>
          </p:cNvPr>
          <p:cNvSpPr/>
          <p:nvPr/>
        </p:nvSpPr>
        <p:spPr>
          <a:xfrm>
            <a:off x="243486" y="720461"/>
            <a:ext cx="611220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6673-7651-137A-FDBE-F0F01CBE8245}"/>
              </a:ext>
            </a:extLst>
          </p:cNvPr>
          <p:cNvSpPr/>
          <p:nvPr/>
        </p:nvSpPr>
        <p:spPr>
          <a:xfrm rot="16200000">
            <a:off x="-233213" y="117693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70319-1A40-5212-7EBC-550F6ECF4B16}"/>
              </a:ext>
            </a:extLst>
          </p:cNvPr>
          <p:cNvSpPr txBox="1"/>
          <p:nvPr/>
        </p:nvSpPr>
        <p:spPr>
          <a:xfrm>
            <a:off x="433635" y="825380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Investigating how the model was learning network dynamics during the pre-training stage ?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799518-7A46-5B09-8321-72258F73CD90}"/>
              </a:ext>
            </a:extLst>
          </p:cNvPr>
          <p:cNvSpPr/>
          <p:nvPr/>
        </p:nvSpPr>
        <p:spPr>
          <a:xfrm>
            <a:off x="243486" y="2032382"/>
            <a:ext cx="6112208" cy="1301165"/>
          </a:xfrm>
          <a:prstGeom prst="roundRect">
            <a:avLst>
              <a:gd name="adj" fmla="val 1059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A1E49-C933-5807-508B-4833A9F6C15F}"/>
              </a:ext>
            </a:extLst>
          </p:cNvPr>
          <p:cNvSpPr/>
          <p:nvPr/>
        </p:nvSpPr>
        <p:spPr>
          <a:xfrm rot="16200000">
            <a:off x="-219537" y="263491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FCFC-BC41-056E-4DC9-1E0FA34836E7}"/>
              </a:ext>
            </a:extLst>
          </p:cNvPr>
          <p:cNvSpPr txBox="1"/>
          <p:nvPr/>
        </p:nvSpPr>
        <p:spPr>
          <a:xfrm>
            <a:off x="409870" y="2244562"/>
            <a:ext cx="5276389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Trained attention weights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Each six layers had 4 attention heads – to pay attention to distinct classes of genes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751A9922-8926-7EFB-D1BD-3B5660BDD3B8}"/>
              </a:ext>
            </a:extLst>
          </p:cNvPr>
          <p:cNvSpPr/>
          <p:nvPr/>
        </p:nvSpPr>
        <p:spPr>
          <a:xfrm>
            <a:off x="211566" y="3845602"/>
            <a:ext cx="6112208" cy="2698352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6AD5A-E807-3E2E-63D8-25310D60E987}"/>
              </a:ext>
            </a:extLst>
          </p:cNvPr>
          <p:cNvSpPr txBox="1"/>
          <p:nvPr/>
        </p:nvSpPr>
        <p:spPr>
          <a:xfrm>
            <a:off x="350037" y="4066896"/>
            <a:ext cx="581509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Fine-Tuned with Aortic ECs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Examined attention weights in Aortic </a:t>
            </a:r>
            <a:r>
              <a:rPr lang="en-IN" sz="1400" b="0" strike="noStrike" spc="-1" dirty="0" err="1">
                <a:latin typeface="Arial"/>
              </a:rPr>
              <a:t>Ecs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20 % attended transcription factor than other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Relative importance in distinguishing cell states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Certain attention heads – attended Central RN than peripheral nodes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Attended highest ranked genes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0E1BF-C9E2-93B9-ADDC-AEB041C81C09}"/>
              </a:ext>
            </a:extLst>
          </p:cNvPr>
          <p:cNvSpPr/>
          <p:nvPr/>
        </p:nvSpPr>
        <p:spPr>
          <a:xfrm rot="16200000">
            <a:off x="-781583" y="4843336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A6FFE9-4D17-0C03-ABEA-DD714175FC99}"/>
              </a:ext>
            </a:extLst>
          </p:cNvPr>
          <p:cNvPicPr/>
          <p:nvPr/>
        </p:nvPicPr>
        <p:blipFill>
          <a:blip r:embed="rId2"/>
          <a:srcRect l="8809"/>
          <a:stretch/>
        </p:blipFill>
        <p:spPr>
          <a:xfrm>
            <a:off x="6664752" y="760220"/>
            <a:ext cx="5283762" cy="1832151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3A271E-6873-AAFB-31CF-09CD49302A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526760" y="2700000"/>
            <a:ext cx="1533240" cy="1875960"/>
          </a:xfrm>
          <a:prstGeom prst="rect">
            <a:avLst/>
          </a:prstGeom>
          <a:ln w="0"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F61C08-36F6-D9D4-C0D8-7F98F4AAA12E}"/>
              </a:ext>
            </a:extLst>
          </p:cNvPr>
          <p:cNvSpPr txBox="1"/>
          <p:nvPr/>
        </p:nvSpPr>
        <p:spPr>
          <a:xfrm>
            <a:off x="6664752" y="3241710"/>
            <a:ext cx="3431355" cy="169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Layers description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Earliest layers : Most diverse in terms of the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Middle layers : Broad </a:t>
            </a:r>
            <a:r>
              <a:rPr lang="en-IN" sz="1400" b="0" strike="noStrike" spc="-1" dirty="0" err="1">
                <a:latin typeface="Calibri"/>
              </a:rPr>
              <a:t>interms</a:t>
            </a:r>
            <a:r>
              <a:rPr lang="en-IN" sz="1400" b="0" strike="noStrike" spc="-1" dirty="0">
                <a:latin typeface="Calibri"/>
              </a:rPr>
              <a:t> of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Final layers :  </a:t>
            </a:r>
            <a:r>
              <a:rPr lang="en-IN" sz="1400" b="0" strike="noStrike" spc="-1" dirty="0" err="1">
                <a:latin typeface="Calibri"/>
              </a:rPr>
              <a:t>foccused</a:t>
            </a:r>
            <a:r>
              <a:rPr lang="en-IN" sz="1400" b="0" strike="noStrike" spc="-1" dirty="0">
                <a:latin typeface="Calibri"/>
              </a:rPr>
              <a:t> on highest ranked genes that uniquely define cell state</a:t>
            </a:r>
          </a:p>
        </p:txBody>
      </p:sp>
    </p:spTree>
    <p:extLst>
      <p:ext uri="{BB962C8B-B14F-4D97-AF65-F5344CB8AC3E}">
        <p14:creationId xmlns:p14="http://schemas.microsoft.com/office/powerpoint/2010/main" val="45939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DAA1930-2707-19CD-8FDF-3A4E9B37FF6C}"/>
              </a:ext>
            </a:extLst>
          </p:cNvPr>
          <p:cNvSpPr/>
          <p:nvPr/>
        </p:nvSpPr>
        <p:spPr>
          <a:xfrm>
            <a:off x="291015" y="2015961"/>
            <a:ext cx="5673731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5F6B-B88A-9A01-9233-0FF8D811B2D1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FE91-EC40-6509-92EE-EA0C8CBB28AC}"/>
              </a:ext>
            </a:extLst>
          </p:cNvPr>
          <p:cNvSpPr txBox="1"/>
          <p:nvPr/>
        </p:nvSpPr>
        <p:spPr>
          <a:xfrm>
            <a:off x="433635" y="2186601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Does the pre-trained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encoded network connection between transcriptome factors and their targets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228435-3C25-D03B-DE13-99C949B50E5C}"/>
              </a:ext>
            </a:extLst>
          </p:cNvPr>
          <p:cNvSpPr/>
          <p:nvPr/>
        </p:nvSpPr>
        <p:spPr>
          <a:xfrm>
            <a:off x="132120" y="132120"/>
            <a:ext cx="43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5 : 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Gene Network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8" name="Straight Connector 5">
            <a:extLst>
              <a:ext uri="{FF2B5EF4-FFF2-40B4-BE49-F238E27FC236}">
                <a16:creationId xmlns:a16="http://schemas.microsoft.com/office/drawing/2014/main" id="{B21AA3B4-CD04-A26B-3123-5DCB55AFBB7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3FA93339-5002-3F75-BF24-25934E47355A}"/>
              </a:ext>
            </a:extLst>
          </p:cNvPr>
          <p:cNvSpPr/>
          <p:nvPr/>
        </p:nvSpPr>
        <p:spPr>
          <a:xfrm>
            <a:off x="291013" y="715442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EA557-8695-7786-248B-9535C0946DB9}"/>
              </a:ext>
            </a:extLst>
          </p:cNvPr>
          <p:cNvSpPr txBox="1"/>
          <p:nvPr/>
        </p:nvSpPr>
        <p:spPr>
          <a:xfrm>
            <a:off x="537358" y="927743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 and their targets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Gene Embeddings generated by </a:t>
            </a:r>
            <a:r>
              <a:rPr lang="en-IN" sz="1400" spc="-1" dirty="0" err="1">
                <a:latin typeface="Arial"/>
              </a:rPr>
              <a:t>GeneFormer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89B40-8B0E-8A56-FFE0-C652EE49D7EA}"/>
              </a:ext>
            </a:extLst>
          </p:cNvPr>
          <p:cNvSpPr/>
          <p:nvPr/>
        </p:nvSpPr>
        <p:spPr>
          <a:xfrm rot="16200000">
            <a:off x="-121221" y="1138680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71C779DF-4C13-A071-898B-4FEA2F850208}"/>
              </a:ext>
            </a:extLst>
          </p:cNvPr>
          <p:cNvSpPr/>
          <p:nvPr/>
        </p:nvSpPr>
        <p:spPr>
          <a:xfrm>
            <a:off x="307341" y="3456542"/>
            <a:ext cx="5673731" cy="2256101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F6CB8-6F41-3D6A-8E8A-831714EDF68A}"/>
              </a:ext>
            </a:extLst>
          </p:cNvPr>
          <p:cNvSpPr/>
          <p:nvPr/>
        </p:nvSpPr>
        <p:spPr>
          <a:xfrm rot="16200000">
            <a:off x="-680332" y="4454277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37358" y="3772520"/>
            <a:ext cx="5212994" cy="174887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Analyzed</a:t>
            </a:r>
            <a:r>
              <a:rPr lang="en-IN" sz="1400" b="0" strike="noStrike" spc="-1" dirty="0">
                <a:latin typeface="Arial"/>
              </a:rPr>
              <a:t> for Gene embeddings in </a:t>
            </a:r>
            <a:r>
              <a:rPr lang="en-IN" sz="1400" b="0" strike="noStrike" spc="-1" dirty="0" err="1">
                <a:latin typeface="Arial"/>
              </a:rPr>
              <a:t>Fetal</a:t>
            </a:r>
            <a:r>
              <a:rPr lang="en-IN" sz="1400" b="0" strike="noStrike" spc="-1" dirty="0">
                <a:latin typeface="Arial"/>
              </a:rPr>
              <a:t> cardiomyocytes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in silico deletion of GATA4 (</a:t>
            </a:r>
            <a:r>
              <a:rPr lang="en-IN" sz="1400" b="0" strike="noStrike" spc="-1" dirty="0" err="1">
                <a:latin typeface="Arial"/>
              </a:rPr>
              <a:t>congental</a:t>
            </a:r>
            <a:r>
              <a:rPr lang="en-IN" sz="1400" b="0" strike="noStrike" spc="-1" dirty="0">
                <a:latin typeface="Arial"/>
              </a:rPr>
              <a:t>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 err="1">
                <a:latin typeface="Arial"/>
              </a:rPr>
              <a:t>Insilico</a:t>
            </a:r>
            <a:r>
              <a:rPr lang="en-IN" sz="1400" b="0" strike="noStrike" spc="-1" dirty="0">
                <a:latin typeface="Arial"/>
              </a:rPr>
              <a:t> deletion of TBX5 (another congenital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 in silico deletion of the combination of GATA4 and TBX5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7419530" y="656662"/>
            <a:ext cx="3119638" cy="1629316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7557328" y="4818575"/>
            <a:ext cx="3584160" cy="19447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48"/>
          <p:cNvPicPr/>
          <p:nvPr/>
        </p:nvPicPr>
        <p:blipFill>
          <a:blip r:embed="rId4"/>
          <a:stretch/>
        </p:blipFill>
        <p:spPr>
          <a:xfrm>
            <a:off x="7251465" y="2476778"/>
            <a:ext cx="3702481" cy="194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375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789F945-571C-B110-DC93-217B29EE1CC1}"/>
              </a:ext>
            </a:extLst>
          </p:cNvPr>
          <p:cNvSpPr/>
          <p:nvPr/>
        </p:nvSpPr>
        <p:spPr>
          <a:xfrm>
            <a:off x="132120" y="132120"/>
            <a:ext cx="3945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6 :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Treatment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8A0AC79-9A4B-C128-25D8-8BF311056B80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BCAF9F70-1534-A8E2-F5F0-BB7D62030E0A}"/>
              </a:ext>
            </a:extLst>
          </p:cNvPr>
          <p:cNvSpPr/>
          <p:nvPr/>
        </p:nvSpPr>
        <p:spPr>
          <a:xfrm>
            <a:off x="227894" y="715441"/>
            <a:ext cx="5406560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E87D8-57BD-2CCD-336D-B69FADF2DE51}"/>
              </a:ext>
            </a:extLst>
          </p:cNvPr>
          <p:cNvSpPr/>
          <p:nvPr/>
        </p:nvSpPr>
        <p:spPr>
          <a:xfrm rot="16200000">
            <a:off x="-203209" y="1159667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19444" y="799244"/>
            <a:ext cx="48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Cardiomyopathy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States – Hypertrophic, dilated , Non- Falling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29ADCA2-A3ED-9E90-A0F5-8AA2C3F28CB5}"/>
              </a:ext>
            </a:extLst>
          </p:cNvPr>
          <p:cNvSpPr/>
          <p:nvPr/>
        </p:nvSpPr>
        <p:spPr>
          <a:xfrm>
            <a:off x="291016" y="2015961"/>
            <a:ext cx="534343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0E1D5-4BFB-13F5-91C5-A5F5834B81CB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2020B-07CD-3EC7-F3A9-C1D75F6012EA}"/>
              </a:ext>
            </a:extLst>
          </p:cNvPr>
          <p:cNvSpPr txBox="1"/>
          <p:nvPr/>
        </p:nvSpPr>
        <p:spPr>
          <a:xfrm>
            <a:off x="433635" y="2186601"/>
            <a:ext cx="5269581" cy="6508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Can one use Insilco perturbation strategy to model human diseases and reveal their candidate therapeutic targets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10E968AF-2B77-BDEE-8A9C-D9C081C54B75}"/>
              </a:ext>
            </a:extLst>
          </p:cNvPr>
          <p:cNvSpPr/>
          <p:nvPr/>
        </p:nvSpPr>
        <p:spPr>
          <a:xfrm>
            <a:off x="291015" y="3425376"/>
            <a:ext cx="5242519" cy="1947902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62064-1671-388B-21EC-2A0938B930B3}"/>
              </a:ext>
            </a:extLst>
          </p:cNvPr>
          <p:cNvSpPr/>
          <p:nvPr/>
        </p:nvSpPr>
        <p:spPr>
          <a:xfrm rot="16200000">
            <a:off x="-153765" y="4121832"/>
            <a:ext cx="889560" cy="15889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C9640-B9C8-0F5D-3857-631CC902D5AA}"/>
              </a:ext>
            </a:extLst>
          </p:cNvPr>
          <p:cNvSpPr txBox="1"/>
          <p:nvPr/>
        </p:nvSpPr>
        <p:spPr>
          <a:xfrm>
            <a:off x="449911" y="3735959"/>
            <a:ext cx="5594283" cy="13545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inhibition in Cardiomyopathy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deletion in Non- Failing Hearts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Studied their effects and Pathway analysis was done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Classification model to distinguish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latin typeface="Arial"/>
              </a:rPr>
              <a:t>Dialated</a:t>
            </a:r>
            <a:r>
              <a:rPr lang="en-IN" sz="1400" spc="-1" dirty="0">
                <a:latin typeface="Arial"/>
              </a:rPr>
              <a:t> , Hypertrophic vs Non Failing Hearts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Out of sample accuracy : 90 %</a:t>
            </a:r>
          </a:p>
          <a:p>
            <a:pPr lvl="1">
              <a:buClr>
                <a:srgbClr val="000000"/>
              </a:buClr>
              <a:buSzPct val="45000"/>
            </a:pPr>
            <a:endParaRPr lang="en-IN" sz="1400" spc="-1" dirty="0">
              <a:latin typeface="Arial"/>
            </a:endParaRPr>
          </a:p>
        </p:txBody>
      </p:sp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5730229" y="1015736"/>
            <a:ext cx="2459880" cy="1491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62"/>
          <p:cNvPicPr/>
          <p:nvPr/>
        </p:nvPicPr>
        <p:blipFill>
          <a:blip r:embed="rId3"/>
          <a:stretch/>
        </p:blipFill>
        <p:spPr>
          <a:xfrm>
            <a:off x="8243911" y="1144124"/>
            <a:ext cx="1985040" cy="15447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63"/>
          <p:cNvPicPr/>
          <p:nvPr/>
        </p:nvPicPr>
        <p:blipFill>
          <a:blip r:embed="rId4"/>
          <a:stretch/>
        </p:blipFill>
        <p:spPr>
          <a:xfrm>
            <a:off x="10325640" y="1199564"/>
            <a:ext cx="1729800" cy="14893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64"/>
          <p:cNvPicPr/>
          <p:nvPr/>
        </p:nvPicPr>
        <p:blipFill>
          <a:blip r:embed="rId5"/>
          <a:stretch/>
        </p:blipFill>
        <p:spPr>
          <a:xfrm>
            <a:off x="6464203" y="3240918"/>
            <a:ext cx="4726337" cy="1730508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5"/>
          <p:cNvPicPr/>
          <p:nvPr/>
        </p:nvPicPr>
        <p:blipFill>
          <a:blip r:embed="rId6"/>
          <a:stretch/>
        </p:blipFill>
        <p:spPr>
          <a:xfrm>
            <a:off x="6548541" y="4951804"/>
            <a:ext cx="4419360" cy="1780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556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4"/>
          <p:cNvSpPr/>
          <p:nvPr/>
        </p:nvSpPr>
        <p:spPr>
          <a:xfrm>
            <a:off x="132120" y="132120"/>
            <a:ext cx="472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484848"/>
                </a:solidFill>
                <a:latin typeface="Calibri"/>
              </a:rPr>
              <a:t>D.TASK - 2: Chromatin dynamics prediction</a:t>
            </a:r>
            <a:endParaRPr lang="en-IN" sz="1800" b="1" strike="noStrike" spc="-1">
              <a:latin typeface="Arial"/>
            </a:endParaRPr>
          </a:p>
        </p:txBody>
      </p:sp>
      <p:sp>
        <p:nvSpPr>
          <p:cNvPr id="268" name="Straight Connector 5"/>
          <p:cNvSpPr/>
          <p:nvPr/>
        </p:nvSpPr>
        <p:spPr>
          <a:xfrm>
            <a:off x="121320" y="5706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9" name="Picture 268"/>
          <p:cNvPicPr/>
          <p:nvPr/>
        </p:nvPicPr>
        <p:blipFill>
          <a:blip r:embed="rId2"/>
          <a:srcRect t="14944"/>
          <a:stretch/>
        </p:blipFill>
        <p:spPr>
          <a:xfrm>
            <a:off x="7740000" y="720000"/>
            <a:ext cx="3780000" cy="1800000"/>
          </a:xfrm>
          <a:prstGeom prst="rect">
            <a:avLst/>
          </a:prstGeom>
          <a:ln w="0">
            <a:noFill/>
          </a:ln>
        </p:spPr>
      </p:pic>
      <p:sp>
        <p:nvSpPr>
          <p:cNvPr id="270" name="Rectangle: Rounded Corners 8"/>
          <p:cNvSpPr/>
          <p:nvPr/>
        </p:nvSpPr>
        <p:spPr>
          <a:xfrm>
            <a:off x="0" y="570960"/>
            <a:ext cx="6840000" cy="212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Box 270"/>
          <p:cNvSpPr txBox="1"/>
          <p:nvPr/>
        </p:nvSpPr>
        <p:spPr>
          <a:xfrm>
            <a:off x="311984" y="720000"/>
            <a:ext cx="6085411" cy="15192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Chromatin structure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Chromatin structure :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H3K27me3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Promoters are in poised state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promoters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Solely by 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Calibri"/>
              </a:rPr>
              <a:t>Unmethyled</a:t>
            </a:r>
            <a:r>
              <a:rPr lang="en-IN" sz="1400" b="0" strike="noStrike" spc="-1" dirty="0">
                <a:latin typeface="Calibri"/>
              </a:rPr>
              <a:t> promoters</a:t>
            </a:r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 </a:t>
            </a:r>
          </a:p>
        </p:txBody>
      </p:sp>
      <p:sp>
        <p:nvSpPr>
          <p:cNvPr id="272" name="Rectangle: Rounded Corners 22"/>
          <p:cNvSpPr/>
          <p:nvPr/>
        </p:nvSpPr>
        <p:spPr>
          <a:xfrm>
            <a:off x="132120" y="2773800"/>
            <a:ext cx="6167880" cy="136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272"/>
          <p:cNvSpPr txBox="1"/>
          <p:nvPr/>
        </p:nvSpPr>
        <p:spPr>
          <a:xfrm>
            <a:off x="180000" y="3025440"/>
            <a:ext cx="7843320" cy="11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Fine Tuning single cell transcriptomes of 15,000 ESCs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 distinguish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Bivalently marked genes from those whose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Promoters were unmethylated or marked solely by H3K4me3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>
              <a:latin typeface="Calibri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6840000" y="3220920"/>
            <a:ext cx="4883040" cy="217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: Rounded Corners 23"/>
          <p:cNvSpPr/>
          <p:nvPr/>
        </p:nvSpPr>
        <p:spPr>
          <a:xfrm>
            <a:off x="-251640" y="57096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5"/>
          <p:cNvSpPr txBox="1"/>
          <p:nvPr/>
        </p:nvSpPr>
        <p:spPr>
          <a:xfrm>
            <a:off x="180000" y="101772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7" name="Rectangle: Rounded Corners 24"/>
          <p:cNvSpPr/>
          <p:nvPr/>
        </p:nvSpPr>
        <p:spPr>
          <a:xfrm>
            <a:off x="-252000" y="234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Box 277"/>
          <p:cNvSpPr txBox="1"/>
          <p:nvPr/>
        </p:nvSpPr>
        <p:spPr>
          <a:xfrm>
            <a:off x="180000" y="101808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80000" y="2700000"/>
            <a:ext cx="594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Determining the genomic distances over which transcription factor binding influences downstream expression is valuable for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interpreting regulatory variants and inferring target genes from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 genome occupancy data.</a:t>
            </a:r>
          </a:p>
        </p:txBody>
      </p:sp>
      <p:sp>
        <p:nvSpPr>
          <p:cNvPr id="280" name="Rectangle: Rounded Corners 25"/>
          <p:cNvSpPr/>
          <p:nvPr/>
        </p:nvSpPr>
        <p:spPr>
          <a:xfrm>
            <a:off x="-252000" y="396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280"/>
          <p:cNvSpPr txBox="1"/>
          <p:nvPr/>
        </p:nvSpPr>
        <p:spPr>
          <a:xfrm>
            <a:off x="0" y="4150440"/>
            <a:ext cx="594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GeneFormer was finetuned to distinguish long range vs Short range Tfs.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Single cell transcriptomic data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34,000 cells undergoing iPSC to cardiomyo_x0002_cyte differentiation with no associated ChIP–seq or genomic distance data</a:t>
            </a: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6840000" y="900000"/>
            <a:ext cx="5158080" cy="23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E9588-EB84-6055-9B06-4850D8C9F60A}"/>
              </a:ext>
            </a:extLst>
          </p:cNvPr>
          <p:cNvSpPr txBox="1"/>
          <p:nvPr/>
        </p:nvSpPr>
        <p:spPr>
          <a:xfrm>
            <a:off x="304799" y="219075"/>
            <a:ext cx="879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 ?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have a </a:t>
            </a:r>
            <a:r>
              <a:rPr lang="en-IN" dirty="0" err="1"/>
              <a:t>geneformer</a:t>
            </a:r>
            <a:r>
              <a:rPr lang="en-IN" dirty="0"/>
              <a:t> model which applied this perturbation analysis on a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31621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rcRect r="23457" b="23005"/>
          <a:stretch/>
        </p:blipFill>
        <p:spPr>
          <a:xfrm>
            <a:off x="0" y="0"/>
            <a:ext cx="12191760" cy="6897960"/>
          </a:xfrm>
          <a:prstGeom prst="rect">
            <a:avLst/>
          </a:prstGeom>
          <a:ln w="0">
            <a:noFill/>
          </a:ln>
        </p:spPr>
      </p:pic>
      <p:sp>
        <p:nvSpPr>
          <p:cNvPr id="89" name="TextBox 11"/>
          <p:cNvSpPr/>
          <p:nvPr/>
        </p:nvSpPr>
        <p:spPr>
          <a:xfrm>
            <a:off x="420120" y="2320920"/>
            <a:ext cx="639288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6600" b="1" strike="noStrike" spc="-1" dirty="0" err="1">
                <a:solidFill>
                  <a:srgbClr val="FFFFFF"/>
                </a:solidFill>
                <a:latin typeface="Arial Black"/>
              </a:rPr>
              <a:t>GeneFormer</a:t>
            </a:r>
            <a:endParaRPr lang="en-IN" sz="6600" b="0" strike="noStrike" spc="-1" dirty="0">
              <a:latin typeface="Arial"/>
            </a:endParaRPr>
          </a:p>
        </p:txBody>
      </p:sp>
      <p:pic>
        <p:nvPicPr>
          <p:cNvPr id="90" name="Graphic 4"/>
          <p:cNvPicPr/>
          <p:nvPr/>
        </p:nvPicPr>
        <p:blipFill>
          <a:blip r:embed="rId3"/>
          <a:stretch/>
        </p:blipFill>
        <p:spPr>
          <a:xfrm>
            <a:off x="604800" y="195984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22"/>
          <p:cNvSpPr/>
          <p:nvPr/>
        </p:nvSpPr>
        <p:spPr>
          <a:xfrm flipV="1">
            <a:off x="0" y="6778440"/>
            <a:ext cx="12191760" cy="11916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2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3" name="TextBox 10"/>
          <p:cNvSpPr/>
          <p:nvPr/>
        </p:nvSpPr>
        <p:spPr>
          <a:xfrm>
            <a:off x="1071360" y="1720800"/>
            <a:ext cx="775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1. 	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4" name="Straight Connector 11"/>
          <p:cNvSpPr/>
          <p:nvPr/>
        </p:nvSpPr>
        <p:spPr>
          <a:xfrm>
            <a:off x="1061640" y="215568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2.	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3.	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4.	DOWNSTREAM TASKS USING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Inferring Gene Regulatory Networks from a Population of Yeast Segregants |  Scientific Reports"/>
          <p:cNvPicPr/>
          <p:nvPr/>
        </p:nvPicPr>
        <p:blipFill>
          <a:blip r:embed="rId2"/>
          <a:stretch/>
        </p:blipFill>
        <p:spPr>
          <a:xfrm>
            <a:off x="9015840" y="2436120"/>
            <a:ext cx="2999880" cy="243612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75320" y="64800"/>
            <a:ext cx="2188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Rectangle: Rounded Corners 5"/>
          <p:cNvSpPr/>
          <p:nvPr/>
        </p:nvSpPr>
        <p:spPr>
          <a:xfrm>
            <a:off x="-209160" y="73908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6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6" name="Rectangle: Rounded Corners 7"/>
          <p:cNvSpPr/>
          <p:nvPr/>
        </p:nvSpPr>
        <p:spPr>
          <a:xfrm>
            <a:off x="-209160" y="20689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8"/>
          <p:cNvSpPr/>
          <p:nvPr/>
        </p:nvSpPr>
        <p:spPr>
          <a:xfrm>
            <a:off x="461880" y="22770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requires large amount of Transcriptomic data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in case of rare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Disease affecting clinically inaccessible tissues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8" name="Rectangle: Rounded Corners 9"/>
          <p:cNvSpPr/>
          <p:nvPr/>
        </p:nvSpPr>
        <p:spPr>
          <a:xfrm>
            <a:off x="-209160" y="33991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10"/>
          <p:cNvSpPr/>
          <p:nvPr/>
        </p:nvSpPr>
        <p:spPr>
          <a:xfrm>
            <a:off x="461880" y="3519000"/>
            <a:ext cx="6806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How to make a GRN in case for Rare Diseases 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Data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Precise and specific 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0" name="Rectangle: Rounded Corners 11"/>
          <p:cNvSpPr/>
          <p:nvPr/>
        </p:nvSpPr>
        <p:spPr>
          <a:xfrm>
            <a:off x="-209160" y="4728960"/>
            <a:ext cx="8965080" cy="1389600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12"/>
          <p:cNvSpPr/>
          <p:nvPr/>
        </p:nvSpPr>
        <p:spPr>
          <a:xfrm>
            <a:off x="461880" y="4907520"/>
            <a:ext cx="7231680" cy="1155960"/>
          </a:xfrm>
          <a:prstGeom prst="rect">
            <a:avLst/>
          </a:prstGeom>
          <a:solidFill>
            <a:srgbClr val="41B8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Trained on Genecorpus 30 M – Potentially providing more precise data for mapping GRN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Attention mechanism  with Transfer-learning creates GRN to handle precision, specificity and also the problem of limited data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2" name="Straight Connector 13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/>
          <p:nvPr/>
        </p:nvSpPr>
        <p:spPr>
          <a:xfrm>
            <a:off x="175320" y="64800"/>
            <a:ext cx="306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5"/>
          <p:cNvSpPr/>
          <p:nvPr/>
        </p:nvSpPr>
        <p:spPr>
          <a:xfrm>
            <a:off x="304920" y="729720"/>
            <a:ext cx="11184840" cy="64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Geneformer is analogous to Transformer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Context-aware, attention-based deep learning model as (network dynamics may vary across cell types, developmental timepoints or disease states.)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pretrained on large-scale transcriptomic data to enable predictions in network biology.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Advent of self-attention ( from BERT paper and AIAYN paper)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Attention over the large input space of genes – from transcriptomic data of single cell – to identify which genes are important to focus – to optimize predictive accuracy – given learning objective.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Pre-training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technique in Transformer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Involves training a transformer model on a large, diverse dataset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This process typically uses unsupervised learning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Model learns to predict parts of the input data without explicit labels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Common techniques 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Masked Language Modeling (MLM):  some words in a sentence are masked, and the model learns to predict them based on the context.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Next Sentence Prediction (NSP):  model learns to predict if one sentence follows another.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Causal Language Modeling (CLM):  model predicts the next word in a sequence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Advantages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Knowledge Transfer: Pretraining allows the model to learn general language patterns and structures from a large corpus of text. This knowledge can then be transferred to specific tasks, improving performance.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Efficiency: It reduces the amount of labeled data needed for training on specific tasks, as the model already has a strong understanding of language.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6" name="Rectangle 13"/>
          <p:cNvSpPr/>
          <p:nvPr/>
        </p:nvSpPr>
        <p:spPr>
          <a:xfrm>
            <a:off x="306000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Mutihead Attention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7" name="Rectangle 14"/>
          <p:cNvSpPr/>
          <p:nvPr/>
        </p:nvSpPr>
        <p:spPr>
          <a:xfrm>
            <a:off x="37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8" name="Rectangle 15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9" name="Rectangle 18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0" name="Rectangle 20"/>
          <p:cNvSpPr/>
          <p:nvPr/>
        </p:nvSpPr>
        <p:spPr>
          <a:xfrm>
            <a:off x="9000000" y="6050520"/>
            <a:ext cx="2737800" cy="60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Constructing GRN for disease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1" name="Straight Connector 120"/>
          <p:cNvSpPr/>
          <p:nvPr/>
        </p:nvSpPr>
        <p:spPr>
          <a:xfrm>
            <a:off x="7740000" y="6336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Straight Connector 121"/>
          <p:cNvSpPr/>
          <p:nvPr/>
        </p:nvSpPr>
        <p:spPr>
          <a:xfrm>
            <a:off x="2520000" y="63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122"/>
          <p:cNvSpPr/>
          <p:nvPr/>
        </p:nvSpPr>
        <p:spPr>
          <a:xfrm>
            <a:off x="5204160" y="6300000"/>
            <a:ext cx="3916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6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7"/>
          <p:cNvSpPr/>
          <p:nvPr/>
        </p:nvSpPr>
        <p:spPr>
          <a:xfrm>
            <a:off x="254160" y="1228320"/>
            <a:ext cx="3343320" cy="9262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8"/>
          <p:cNvSpPr/>
          <p:nvPr/>
        </p:nvSpPr>
        <p:spPr>
          <a:xfrm>
            <a:off x="244800" y="1255680"/>
            <a:ext cx="3495096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Corpus 30 M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29.9 million human single-cell transcriptomes from a broad range of tissues from publicly available data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28" name="Rectangle 19"/>
          <p:cNvSpPr/>
          <p:nvPr/>
        </p:nvSpPr>
        <p:spPr>
          <a:xfrm>
            <a:off x="258480" y="2428920"/>
            <a:ext cx="3338640" cy="122184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20"/>
          <p:cNvSpPr/>
          <p:nvPr/>
        </p:nvSpPr>
        <p:spPr>
          <a:xfrm>
            <a:off x="286200" y="2588400"/>
            <a:ext cx="32299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Excluded cells with high mutational burdens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E.g. malignant cells and immortalized cell lines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0" name="Rectangle 21"/>
          <p:cNvSpPr/>
          <p:nvPr/>
        </p:nvSpPr>
        <p:spPr>
          <a:xfrm>
            <a:off x="271440" y="3931200"/>
            <a:ext cx="3308400" cy="139500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2"/>
          <p:cNvSpPr/>
          <p:nvPr/>
        </p:nvSpPr>
        <p:spPr>
          <a:xfrm>
            <a:off x="272520" y="3978360"/>
            <a:ext cx="3324600" cy="130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Excluded possible doublets and/or damaged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could lead to substantial network rewiring without companion genome sequencing to facilitate interpretation.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2" name="Rectangle 23"/>
          <p:cNvSpPr/>
          <p:nvPr/>
        </p:nvSpPr>
        <p:spPr>
          <a:xfrm>
            <a:off x="272520" y="5634000"/>
            <a:ext cx="3306240" cy="105480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24"/>
          <p:cNvSpPr/>
          <p:nvPr/>
        </p:nvSpPr>
        <p:spPr>
          <a:xfrm>
            <a:off x="-83520" y="5568480"/>
            <a:ext cx="330984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4" name="Straight Arrow Connector 25"/>
          <p:cNvSpPr/>
          <p:nvPr/>
        </p:nvSpPr>
        <p:spPr>
          <a:xfrm>
            <a:off x="1925640" y="2154600"/>
            <a:ext cx="1800" cy="2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Arrow Connector 26"/>
          <p:cNvSpPr/>
          <p:nvPr/>
        </p:nvSpPr>
        <p:spPr>
          <a:xfrm flipH="1">
            <a:off x="1924920" y="3651120"/>
            <a:ext cx="1800" cy="27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Arrow Connector 27"/>
          <p:cNvSpPr/>
          <p:nvPr/>
        </p:nvSpPr>
        <p:spPr>
          <a:xfrm>
            <a:off x="1925640" y="5326560"/>
            <a:ext cx="360" cy="30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37"/>
          <p:cNvPicPr/>
          <p:nvPr/>
        </p:nvPicPr>
        <p:blipFill>
          <a:blip r:embed="rId2"/>
          <a:stretch/>
        </p:blipFill>
        <p:spPr>
          <a:xfrm>
            <a:off x="3897720" y="554400"/>
            <a:ext cx="6603480" cy="25736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38" name="TextBox 54"/>
          <p:cNvSpPr/>
          <p:nvPr/>
        </p:nvSpPr>
        <p:spPr>
          <a:xfrm>
            <a:off x="186480" y="610200"/>
            <a:ext cx="6146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OUTLINE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" name="Rectangle 55"/>
          <p:cNvSpPr/>
          <p:nvPr/>
        </p:nvSpPr>
        <p:spPr>
          <a:xfrm>
            <a:off x="3884040" y="3287880"/>
            <a:ext cx="8225280" cy="3504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57"/>
          <p:cNvSpPr/>
          <p:nvPr/>
        </p:nvSpPr>
        <p:spPr>
          <a:xfrm>
            <a:off x="3918960" y="3429000"/>
            <a:ext cx="8155440" cy="30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Rank Value Encoding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Non Parametric representation for each single cell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High Rank - Genes with high cell state distinguishing power but are lowly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Low Rank - Genes with low cell state distinguishing power but are highly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How Rank is calculated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 non-zero median value of expression of each detected gene across all cells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Aggregated the transcript count distribution for each gene in a memory-efficient manner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Normalizing the gene transcript counts in each cell by the total transcript count of that cell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then normalized the genes in each single-cell transcriptome by the non-zero median value of expression of that gene across Genecorpus-30M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ordered the genes by the rank of their normalized expression in that specific cell.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41" name="TextBox 58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"/>
          <p:cNvSpPr/>
          <p:nvPr/>
        </p:nvSpPr>
        <p:spPr>
          <a:xfrm>
            <a:off x="196200" y="4074480"/>
            <a:ext cx="3499200" cy="11998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5"/>
          <p:cNvSpPr/>
          <p:nvPr/>
        </p:nvSpPr>
        <p:spPr>
          <a:xfrm>
            <a:off x="196200" y="4141440"/>
            <a:ext cx="3433320" cy="11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GENEFORMER’s ENCODER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each composed of a self-attention layer + feed forward neural network layer network layer, 4 -attention heads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5" name="Rectangle 6"/>
          <p:cNvSpPr/>
          <p:nvPr/>
        </p:nvSpPr>
        <p:spPr>
          <a:xfrm>
            <a:off x="177480" y="684360"/>
            <a:ext cx="3534840" cy="11260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7"/>
          <p:cNvSpPr/>
          <p:nvPr/>
        </p:nvSpPr>
        <p:spPr>
          <a:xfrm>
            <a:off x="194400" y="764280"/>
            <a:ext cx="349920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196200" y="2329560"/>
            <a:ext cx="3499200" cy="135972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167400" y="2413080"/>
            <a:ext cx="3564360" cy="11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PRETRAINING PROCESS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15% of the genes are masked and the model is trained to predict these masked genes in a self supervised manner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9" name="Straight Arrow Connector 10"/>
          <p:cNvSpPr/>
          <p:nvPr/>
        </p:nvSpPr>
        <p:spPr>
          <a:xfrm>
            <a:off x="1945080" y="1810800"/>
            <a:ext cx="72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11"/>
          <p:cNvSpPr/>
          <p:nvPr/>
        </p:nvSpPr>
        <p:spPr>
          <a:xfrm flipH="1">
            <a:off x="1945440" y="3689640"/>
            <a:ext cx="360" cy="38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9"/>
          <p:cNvPicPr/>
          <p:nvPr/>
        </p:nvPicPr>
        <p:blipFill>
          <a:blip r:embed="rId3"/>
          <a:srcRect l="-287" t="5062"/>
          <a:stretch/>
        </p:blipFill>
        <p:spPr>
          <a:xfrm>
            <a:off x="3884040" y="579240"/>
            <a:ext cx="6728400" cy="21218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52" name="TextBox 20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3" name="Straight Connector 2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5"/>
          <p:cNvSpPr/>
          <p:nvPr/>
        </p:nvSpPr>
        <p:spPr>
          <a:xfrm>
            <a:off x="21312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26"/>
          <p:cNvSpPr/>
          <p:nvPr/>
        </p:nvSpPr>
        <p:spPr>
          <a:xfrm>
            <a:off x="201384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28"/>
          <p:cNvSpPr/>
          <p:nvPr/>
        </p:nvSpPr>
        <p:spPr>
          <a:xfrm>
            <a:off x="213120" y="602676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EMBEDDINGS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57" name="TextBox 29"/>
          <p:cNvSpPr/>
          <p:nvPr/>
        </p:nvSpPr>
        <p:spPr>
          <a:xfrm>
            <a:off x="2048400" y="599004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CELL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8" name="Connector: Elbow 31"/>
          <p:cNvSpPr/>
          <p:nvPr/>
        </p:nvSpPr>
        <p:spPr>
          <a:xfrm rot="5400000">
            <a:off x="1162080" y="5192280"/>
            <a:ext cx="701280" cy="866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onnector: Elbow 33"/>
          <p:cNvSpPr/>
          <p:nvPr/>
        </p:nvSpPr>
        <p:spPr>
          <a:xfrm rot="16200000" flipH="1">
            <a:off x="2072160" y="5148360"/>
            <a:ext cx="714600" cy="96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34"/>
          <p:cNvSpPr/>
          <p:nvPr/>
        </p:nvSpPr>
        <p:spPr>
          <a:xfrm>
            <a:off x="3884040" y="2829960"/>
            <a:ext cx="8156160" cy="396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36"/>
          <p:cNvSpPr/>
          <p:nvPr/>
        </p:nvSpPr>
        <p:spPr>
          <a:xfrm>
            <a:off x="3899520" y="2829960"/>
            <a:ext cx="838440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Gene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Each single-cell transcriptome presented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Geneformer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embeds each gene into a 256-dimensional space that encodes the characteristics of the gene specific to the context of that cell.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last layer – more specific to the target objective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second to last layer – generalizable representation (and considered for study).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Cell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generated by averaging the embeddings of each gene detected in that cell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Resulting in a 256-dimensional embedding.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/>
          <p:cNvSpPr txBox="1"/>
          <p:nvPr/>
        </p:nvSpPr>
        <p:spPr>
          <a:xfrm>
            <a:off x="180000" y="1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Arial"/>
              </a:rPr>
              <a:t>In silico perturbation</a:t>
            </a:r>
          </a:p>
        </p:txBody>
      </p:sp>
      <p:sp>
        <p:nvSpPr>
          <p:cNvPr id="163" name="Straight Connector 2"/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163"/>
          <p:cNvSpPr txBox="1"/>
          <p:nvPr/>
        </p:nvSpPr>
        <p:spPr>
          <a:xfrm>
            <a:off x="180000" y="720000"/>
            <a:ext cx="6300000" cy="408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Perturbation the rank value encodings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Effects are measured at cell and gene embedding level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Study how Perturbation affects cell state and regulation of downstream tasks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In Silico deletion can be done removing single genes or multiple genes</a:t>
            </a:r>
          </a:p>
          <a:p>
            <a:r>
              <a:rPr lang="en-IN" sz="1400" b="0" strike="noStrike" spc="-1" dirty="0">
                <a:latin typeface="Arial"/>
              </a:rPr>
              <a:t>In Silico activation can be done shifting the rank of the genes up and down in the rank value encodings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Quantifying the similarity between original and perturbed 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	1. Cell embeddings : prediction of deleterious effect of genes</a:t>
            </a:r>
          </a:p>
          <a:p>
            <a:r>
              <a:rPr lang="en-IN" sz="1400" b="0" strike="noStrike" spc="-1" dirty="0">
                <a:latin typeface="Arial"/>
              </a:rPr>
              <a:t>	2. Gene embeddings : embeddings of remaining genes in a single cell 					transcriptome to find out sensitivity </a:t>
            </a:r>
            <a:r>
              <a:rPr lang="en-IN" sz="1400" b="0" strike="noStrike" spc="-1" dirty="0" err="1">
                <a:latin typeface="Arial"/>
              </a:rPr>
              <a:t>wrt</a:t>
            </a:r>
            <a:r>
              <a:rPr lang="en-IN" sz="1400" b="0" strike="noStrike" spc="-1" dirty="0">
                <a:latin typeface="Arial"/>
              </a:rPr>
              <a:t> to current 					gene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631584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Deletion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6" name="Rectangle 2"/>
          <p:cNvSpPr/>
          <p:nvPr/>
        </p:nvSpPr>
        <p:spPr>
          <a:xfrm>
            <a:off x="972000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Activation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7" name="Rectangle 7"/>
          <p:cNvSpPr/>
          <p:nvPr/>
        </p:nvSpPr>
        <p:spPr>
          <a:xfrm>
            <a:off x="8062200" y="299052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In Silico Perturbation</a:t>
            </a:r>
            <a:endParaRPr lang="en-IN" sz="1800" b="0" strike="noStrike" spc="-1">
              <a:latin typeface="Arial"/>
            </a:endParaRPr>
          </a:p>
        </p:txBody>
      </p:sp>
      <p:cxnSp>
        <p:nvCxnSpPr>
          <p:cNvPr id="169" name="Straight Arrow Connector 168"/>
          <p:cNvCxnSpPr>
            <a:stCxn id="167" idx="2"/>
            <a:endCxn id="166" idx="0"/>
          </p:cNvCxnSpPr>
          <p:nvPr/>
        </p:nvCxnSpPr>
        <p:spPr>
          <a:xfrm>
            <a:off x="8980920" y="3960000"/>
            <a:ext cx="181152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4C4B748-B2A8-1324-D6B0-F5669FDBFDB6}"/>
              </a:ext>
            </a:extLst>
          </p:cNvPr>
          <p:cNvCxnSpPr>
            <a:stCxn id="167" idx="2"/>
            <a:endCxn id="165" idx="0"/>
          </p:cNvCxnSpPr>
          <p:nvPr/>
        </p:nvCxnSpPr>
        <p:spPr>
          <a:xfrm rot="5400000">
            <a:off x="7859250" y="3488670"/>
            <a:ext cx="650520" cy="1593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4828</TotalTime>
  <Words>1919</Words>
  <Application>Microsoft Office PowerPoint</Application>
  <PresentationFormat>Widescreen</PresentationFormat>
  <Paragraphs>328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Google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Vasudev R</dc:creator>
  <dc:description/>
  <cp:lastModifiedBy>Vasudev R</cp:lastModifiedBy>
  <cp:revision>20</cp:revision>
  <dcterms:created xsi:type="dcterms:W3CDTF">2024-11-10T02:31:47Z</dcterms:created>
  <dcterms:modified xsi:type="dcterms:W3CDTF">2025-02-14T03:07:00Z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