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4" r:id="rId2"/>
    <p:sldId id="281" r:id="rId3"/>
    <p:sldId id="286" r:id="rId4"/>
    <p:sldId id="287" r:id="rId5"/>
    <p:sldId id="289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7" r:id="rId16"/>
    <p:sldId id="283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0A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28B25-0DFF-4077-BC53-DF40CB8DE0C8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C62E-855D-456F-A919-010B04001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9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C62E-855D-456F-A919-010B040013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7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C62E-855D-456F-A919-010B040013D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C62E-855D-456F-A919-010B040013D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6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C62E-855D-456F-A919-010B040013D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C62E-855D-456F-A919-010B040013D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0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1C62E-855D-456F-A919-010B040013D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4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602C-F6DF-64C2-BB59-5983575D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4D2DB-C2DA-B877-EC9C-7F70B655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56E4-9D4C-0FAE-F449-5A23AF3E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2DD1-9A20-982B-8A14-937BBA8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CCCA-7948-454B-D1B7-E33A0FDE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03BD-A5C4-75A7-2218-0B04F4AC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71789-D0B7-2F04-0E51-B62EB17F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B769-792D-1969-DE7B-06E1335B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7FA6-3BB4-493D-9672-EA700D3C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7C81-8232-2BD8-66B7-094099FA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228EA-C938-B4AA-2522-5F09216F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239AB-EAAE-6CA9-9128-E53DD587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5EE2-CE6E-F057-BEC9-3C8ADEA7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75A7-FDF8-84C3-276D-8557A93C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1028-A605-638A-4750-5AEC5265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A6B8-7AD0-ECB5-3B3D-8CE14ED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2A23-C032-DF77-E754-BBA16C87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836F-8D34-854D-B616-079AB114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8FBA-BAD5-E830-BAC8-D510142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D716-6360-DE1A-163C-1916815F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BAE0-D7B3-B70E-8A02-B9BF3078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0E09-5EFA-90A5-7528-EBE324FC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3F78-6017-5E39-8B4B-53B60B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D2C8-A54D-0C22-E9A4-1151441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8E6F-7970-E7A7-7183-4EAC4FA7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5171-DAD4-D8F5-8267-B22A26D3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2D4A-975A-7AC8-5DED-15F753E58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96C7D-6867-731C-9320-7A238DC9F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2E1D-68ED-5A2A-220B-12F0D229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37830-4DC4-856C-E9CA-2E266B20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290D-CA40-F47D-198C-0F65F7E1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2107-93E0-0632-0519-566F7B7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F611-4F54-DDA5-5723-973827D7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0B8CD-7781-3882-C50A-F909D1C5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7721A-D14D-B019-2A10-99AA8F372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0AAD8-04A8-891E-704F-7F0465FB5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EDAB3-BAA1-1525-3063-5D3D6B8E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2039D-6B5E-2B6D-9F47-32CEA05C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FFCEA-31B1-BF35-510E-E68A9256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5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DF83-D1CB-29C0-6150-B40E1D6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D5F14-E333-B93F-E196-599C7BB7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B714D-FAE7-0C21-E916-B31586DE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C0F2A-F808-9587-2859-7745107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A5A5D-B5B1-AABB-9696-CC199015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117FF-CD09-D8D0-4577-C6951EE9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97D02-4133-BB1A-DC67-6E0191A5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010A-34D9-F9D0-B1C1-591A8078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9880-29B8-2D3B-1F73-CA03FB53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B1BD-973B-92C6-8FF8-3DDB8562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4D89-8102-23A5-E855-734953E8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2B05-8E75-AE27-65D0-2332691C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8BFB-6F00-FFA6-80DA-40D687F7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0597-84FC-D31A-A135-3D943E0A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A8343-6E3C-B037-200D-86EBC0301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B3AA-3019-61B4-EBA4-2293DCF11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4D489-2138-4B3B-A29B-C8D3C790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AA49-5EF5-1252-4D7A-192670F3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456A-7D10-1EA8-5C4E-4F2EBF22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9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D5CAD-03FB-AFE3-DDD2-B457AA6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FF10-7FA3-32DA-4BDC-10F368FD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D95A-AAFF-2CA3-B9BD-B1C7AC4C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EE14-6802-8A1F-05D6-26DDA61C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36F0-195B-C7A9-EE9B-F180A9CF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8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89C3C-871C-C4A6-8911-07EC033FED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0811" y="2013408"/>
            <a:ext cx="6871188" cy="2831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7A76F9-2F0D-60C2-F656-B7914DD47821}"/>
              </a:ext>
            </a:extLst>
          </p:cNvPr>
          <p:cNvSpPr/>
          <p:nvPr/>
        </p:nvSpPr>
        <p:spPr>
          <a:xfrm>
            <a:off x="-1" y="0"/>
            <a:ext cx="9360815" cy="6858000"/>
          </a:xfrm>
          <a:prstGeom prst="rect">
            <a:avLst/>
          </a:prstGeom>
          <a:solidFill>
            <a:srgbClr val="41B883">
              <a:alpha val="90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2C1A3-2820-5865-1172-1ED019F5F83D}"/>
              </a:ext>
            </a:extLst>
          </p:cNvPr>
          <p:cNvSpPr/>
          <p:nvPr/>
        </p:nvSpPr>
        <p:spPr>
          <a:xfrm>
            <a:off x="104971" y="2533401"/>
            <a:ext cx="9161573" cy="17911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18AFC-A5D8-76C3-608C-28230647A683}"/>
              </a:ext>
            </a:extLst>
          </p:cNvPr>
          <p:cNvSpPr txBox="1"/>
          <p:nvPr/>
        </p:nvSpPr>
        <p:spPr>
          <a:xfrm>
            <a:off x="104972" y="3251981"/>
            <a:ext cx="9046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INTUITION : A prerequisite for LLMs and Biomedical Foundational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C9A61-A610-4DB9-BB7E-A60A0EFDCA66}"/>
              </a:ext>
            </a:extLst>
          </p:cNvPr>
          <p:cNvSpPr txBox="1"/>
          <p:nvPr/>
        </p:nvSpPr>
        <p:spPr>
          <a:xfrm>
            <a:off x="104972" y="4831338"/>
            <a:ext cx="3957981" cy="110799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Vasudev R</a:t>
            </a:r>
          </a:p>
          <a:p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Empid – 10073</a:t>
            </a:r>
          </a:p>
          <a:p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Trainee In Machine Learning </a:t>
            </a:r>
          </a:p>
          <a:p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Department</a:t>
            </a:r>
          </a:p>
          <a:p>
            <a:r>
              <a:rPr lang="en-I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Feathersoft</a:t>
            </a: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 IT Solutions Kochi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E832A-49B0-C37E-E50D-5126932BE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2" y="254323"/>
            <a:ext cx="611465" cy="6114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69D854-CBB9-9E0E-AD58-82460CAAFE45}"/>
              </a:ext>
            </a:extLst>
          </p:cNvPr>
          <p:cNvSpPr/>
          <p:nvPr/>
        </p:nvSpPr>
        <p:spPr>
          <a:xfrm>
            <a:off x="9370241" y="3138857"/>
            <a:ext cx="2831186" cy="729301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559CE4A-0C6C-9FB5-3CCE-70323F1BC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082" y="3199977"/>
            <a:ext cx="2433200" cy="63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91DB64-4976-C5E6-07AF-256BD7DF3749}"/>
              </a:ext>
            </a:extLst>
          </p:cNvPr>
          <p:cNvSpPr txBox="1"/>
          <p:nvPr/>
        </p:nvSpPr>
        <p:spPr>
          <a:xfrm>
            <a:off x="716437" y="345352"/>
            <a:ext cx="307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session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– 1 - 2024</a:t>
            </a: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11E5C943-AEF1-047F-83FC-86B7E5B6EA86}"/>
              </a:ext>
            </a:extLst>
          </p:cNvPr>
          <p:cNvSpPr/>
          <p:nvPr/>
        </p:nvSpPr>
        <p:spPr>
          <a:xfrm>
            <a:off x="-9432" y="130651"/>
            <a:ext cx="2262437" cy="788015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4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8C88028-E1FC-CA22-4497-31E6DA47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9" y="505260"/>
            <a:ext cx="4989912" cy="485775"/>
          </a:xfrm>
        </p:spPr>
        <p:txBody>
          <a:bodyPr vert="horz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Agenda For Discussion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D86B52-3A82-A427-7455-1F9D39927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3174" y="112318"/>
            <a:ext cx="1847146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A2E4E4-68A6-8C9E-A499-D1B977EE3C78}"/>
              </a:ext>
            </a:extLst>
          </p:cNvPr>
          <p:cNvSpPr txBox="1"/>
          <p:nvPr/>
        </p:nvSpPr>
        <p:spPr>
          <a:xfrm>
            <a:off x="5014010" y="991035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01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Sequence to Sequence Learning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02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Why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03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Intuition Of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04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Transformer Architecture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4A5222-8A85-C806-C410-32A40B40D4C6}"/>
              </a:ext>
            </a:extLst>
          </p:cNvPr>
          <p:cNvCxnSpPr>
            <a:cxnSpLocks/>
          </p:cNvCxnSpPr>
          <p:nvPr/>
        </p:nvCxnSpPr>
        <p:spPr>
          <a:xfrm>
            <a:off x="5004770" y="1789114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0519BB-E27B-ACF5-849D-087FCAD7099F}"/>
              </a:ext>
            </a:extLst>
          </p:cNvPr>
          <p:cNvCxnSpPr>
            <a:cxnSpLocks/>
          </p:cNvCxnSpPr>
          <p:nvPr/>
        </p:nvCxnSpPr>
        <p:spPr>
          <a:xfrm>
            <a:off x="5014010" y="273584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23FDE-32DE-D565-3ECB-B3B963731AA5}"/>
              </a:ext>
            </a:extLst>
          </p:cNvPr>
          <p:cNvCxnSpPr>
            <a:cxnSpLocks/>
          </p:cNvCxnSpPr>
          <p:nvPr/>
        </p:nvCxnSpPr>
        <p:spPr>
          <a:xfrm>
            <a:off x="5004767" y="377955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D1F02F-AE06-F61B-6BC3-E3DBE7C284B6}"/>
              </a:ext>
            </a:extLst>
          </p:cNvPr>
          <p:cNvSpPr/>
          <p:nvPr/>
        </p:nvSpPr>
        <p:spPr>
          <a:xfrm>
            <a:off x="4842661" y="2981474"/>
            <a:ext cx="5814532" cy="798077"/>
          </a:xfrm>
          <a:prstGeom prst="rect">
            <a:avLst/>
          </a:prstGeom>
          <a:solidFill>
            <a:srgbClr val="41B88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3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B3981D-FA50-9075-5719-F8CC3EB41918}"/>
              </a:ext>
            </a:extLst>
          </p:cNvPr>
          <p:cNvSpPr txBox="1"/>
          <p:nvPr/>
        </p:nvSpPr>
        <p:spPr>
          <a:xfrm>
            <a:off x="112014" y="1170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Intuition Of Attention Mechanism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209C4-F3AB-DCD8-3C92-0C706CEF8BB2}"/>
              </a:ext>
            </a:extLst>
          </p:cNvPr>
          <p:cNvCxnSpPr>
            <a:cxnSpLocks/>
          </p:cNvCxnSpPr>
          <p:nvPr/>
        </p:nvCxnSpPr>
        <p:spPr>
          <a:xfrm flipV="1">
            <a:off x="115145" y="489695"/>
            <a:ext cx="11951164" cy="470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927679-738F-2BB1-5962-E592EB8DC573}"/>
              </a:ext>
            </a:extLst>
          </p:cNvPr>
          <p:cNvSpPr txBox="1"/>
          <p:nvPr/>
        </p:nvSpPr>
        <p:spPr>
          <a:xfrm>
            <a:off x="174117" y="825042"/>
            <a:ext cx="5370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 is involved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capturing between every words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Exponential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measures in Euclidian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Dot Product</a:t>
            </a:r>
          </a:p>
        </p:txBody>
      </p:sp>
      <p:pic>
        <p:nvPicPr>
          <p:cNvPr id="13314" name="Picture 2" descr="Dot Product - Formula, Examples | Dot Product of Two Vectors">
            <a:extLst>
              <a:ext uri="{FF2B5EF4-FFF2-40B4-BE49-F238E27FC236}">
                <a16:creationId xmlns:a16="http://schemas.microsoft.com/office/drawing/2014/main" id="{31F95C17-266B-9374-C118-1812AC7B3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6"/>
          <a:stretch/>
        </p:blipFill>
        <p:spPr bwMode="auto">
          <a:xfrm>
            <a:off x="6647688" y="1206400"/>
            <a:ext cx="4156329" cy="193165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5DC884-854A-6346-74B9-44F5978924BF}"/>
              </a:ext>
            </a:extLst>
          </p:cNvPr>
          <p:cNvSpPr txBox="1"/>
          <p:nvPr/>
        </p:nvSpPr>
        <p:spPr>
          <a:xfrm>
            <a:off x="203454" y="312209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prisoner sat in his  </a:t>
            </a:r>
            <a:r>
              <a:rPr lang="en-US" sz="1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solidFill>
                <a:srgbClr val="202122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FBD30D-6072-92A1-2D04-9A81EB926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92978"/>
              </p:ext>
            </p:extLst>
          </p:nvPr>
        </p:nvGraphicFramePr>
        <p:xfrm>
          <a:off x="203454" y="3520128"/>
          <a:ext cx="5923485" cy="3122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65">
                  <a:extLst>
                    <a:ext uri="{9D8B030D-6E8A-4147-A177-3AD203B41FA5}">
                      <a16:colId xmlns:a16="http://schemas.microsoft.com/office/drawing/2014/main" val="917005607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4266381791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62552703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454868603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2742771750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313366086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675224243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592563690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3550800934"/>
                    </a:ext>
                  </a:extLst>
                </a:gridCol>
              </a:tblGrid>
              <a:tr h="560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The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Prisoner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Sat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27917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89043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Prisoner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498619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920000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914924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The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6771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376866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Tissue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619085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9936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81DB87C-7454-3B4B-5E85-0C14FC4B70F5}"/>
              </a:ext>
            </a:extLst>
          </p:cNvPr>
          <p:cNvSpPr txBox="1"/>
          <p:nvPr/>
        </p:nvSpPr>
        <p:spPr>
          <a:xfrm>
            <a:off x="6247943" y="4353032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Prisoner = 1 * Prisoner + 0.75 * Cell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7044A-59B2-F55D-96C9-0AE8B88E4470}"/>
              </a:ext>
            </a:extLst>
          </p:cNvPr>
          <p:cNvSpPr txBox="1"/>
          <p:nvPr/>
        </p:nvSpPr>
        <p:spPr>
          <a:xfrm>
            <a:off x="6247943" y="5739413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Cell = 0.75 * Prisoner + 1 * Cell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C02A3-318E-62B6-9751-94AE85CFFED1}"/>
              </a:ext>
            </a:extLst>
          </p:cNvPr>
          <p:cNvSpPr txBox="1"/>
          <p:nvPr/>
        </p:nvSpPr>
        <p:spPr>
          <a:xfrm>
            <a:off x="6247943" y="3983700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The 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4C97BC-B15B-A402-077A-1C05B5C1BA40}"/>
              </a:ext>
            </a:extLst>
          </p:cNvPr>
          <p:cNvSpPr txBox="1"/>
          <p:nvPr/>
        </p:nvSpPr>
        <p:spPr>
          <a:xfrm>
            <a:off x="6247943" y="4725544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Sat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B4F00B-E043-53DF-2C03-1325C427ABF5}"/>
              </a:ext>
            </a:extLst>
          </p:cNvPr>
          <p:cNvSpPr txBox="1"/>
          <p:nvPr/>
        </p:nvSpPr>
        <p:spPr>
          <a:xfrm>
            <a:off x="6247943" y="5081137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in 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3E159-7C02-0E12-2F00-B21686341249}"/>
              </a:ext>
            </a:extLst>
          </p:cNvPr>
          <p:cNvSpPr txBox="1"/>
          <p:nvPr/>
        </p:nvSpPr>
        <p:spPr>
          <a:xfrm>
            <a:off x="6247943" y="5410275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his =</a:t>
            </a:r>
          </a:p>
        </p:txBody>
      </p:sp>
    </p:spTree>
    <p:extLst>
      <p:ext uri="{BB962C8B-B14F-4D97-AF65-F5344CB8AC3E}">
        <p14:creationId xmlns:p14="http://schemas.microsoft.com/office/powerpoint/2010/main" val="49005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D2296-7D66-AD88-2C23-2D19EC2AE30A}"/>
              </a:ext>
            </a:extLst>
          </p:cNvPr>
          <p:cNvSpPr txBox="1"/>
          <p:nvPr/>
        </p:nvSpPr>
        <p:spPr>
          <a:xfrm>
            <a:off x="153467" y="151434"/>
            <a:ext cx="360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Normalization  and exponentiation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606F1-3FBF-CB69-D6D9-86912287EF8C}"/>
              </a:ext>
            </a:extLst>
          </p:cNvPr>
          <p:cNvSpPr txBox="1"/>
          <p:nvPr/>
        </p:nvSpPr>
        <p:spPr>
          <a:xfrm>
            <a:off x="153467" y="68142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prisoner sat in his  </a:t>
            </a:r>
            <a:r>
              <a:rPr lang="en-US" sz="1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cell. </a:t>
            </a:r>
            <a:endParaRPr lang="en-US" sz="1800" dirty="0">
              <a:solidFill>
                <a:srgbClr val="202122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535892-2B80-61B6-676A-906765C2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05804"/>
              </p:ext>
            </p:extLst>
          </p:nvPr>
        </p:nvGraphicFramePr>
        <p:xfrm>
          <a:off x="203454" y="1178784"/>
          <a:ext cx="5923485" cy="3122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65">
                  <a:extLst>
                    <a:ext uri="{9D8B030D-6E8A-4147-A177-3AD203B41FA5}">
                      <a16:colId xmlns:a16="http://schemas.microsoft.com/office/drawing/2014/main" val="917005607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4266381791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62552703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454868603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2742771750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313366086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1675224243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592563690"/>
                    </a:ext>
                  </a:extLst>
                </a:gridCol>
                <a:gridCol w="658165">
                  <a:extLst>
                    <a:ext uri="{9D8B030D-6E8A-4147-A177-3AD203B41FA5}">
                      <a16:colId xmlns:a16="http://schemas.microsoft.com/office/drawing/2014/main" val="3550800934"/>
                    </a:ext>
                  </a:extLst>
                </a:gridCol>
              </a:tblGrid>
              <a:tr h="5603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The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Prisoner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Sat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27917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89043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Prisoner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498619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920000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914924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The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406771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376866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Tissue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619085"/>
                  </a:ext>
                </a:extLst>
              </a:tr>
              <a:tr h="320207">
                <a:tc>
                  <a:txBody>
                    <a:bodyPr/>
                    <a:lstStyle/>
                    <a:p>
                      <a:r>
                        <a:rPr lang="en-IN" sz="1000" dirty="0"/>
                        <a:t>College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9936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7897541-ED84-71ED-5176-56B2661DE018}"/>
              </a:ext>
            </a:extLst>
          </p:cNvPr>
          <p:cNvSpPr txBox="1"/>
          <p:nvPr/>
        </p:nvSpPr>
        <p:spPr>
          <a:xfrm>
            <a:off x="6247943" y="2011688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Prisoner = 1 * Prisoner + 0.75 * Cell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54BDD-58C1-7BDF-BC77-01C06400294C}"/>
              </a:ext>
            </a:extLst>
          </p:cNvPr>
          <p:cNvSpPr txBox="1"/>
          <p:nvPr/>
        </p:nvSpPr>
        <p:spPr>
          <a:xfrm>
            <a:off x="6247943" y="3398069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Cell = 0.75 * Prisoner + 1 * Cell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D297C-E7B6-E33A-D983-C510213CB449}"/>
              </a:ext>
            </a:extLst>
          </p:cNvPr>
          <p:cNvSpPr txBox="1"/>
          <p:nvPr/>
        </p:nvSpPr>
        <p:spPr>
          <a:xfrm>
            <a:off x="6247943" y="1642356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The 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C85213-D9B2-E134-C003-6ADE750D616B}"/>
              </a:ext>
            </a:extLst>
          </p:cNvPr>
          <p:cNvSpPr txBox="1"/>
          <p:nvPr/>
        </p:nvSpPr>
        <p:spPr>
          <a:xfrm>
            <a:off x="6247943" y="2384200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Sat 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2F4E6-3D2A-9BFE-795D-558EF8ED971B}"/>
              </a:ext>
            </a:extLst>
          </p:cNvPr>
          <p:cNvSpPr txBox="1"/>
          <p:nvPr/>
        </p:nvSpPr>
        <p:spPr>
          <a:xfrm>
            <a:off x="6247943" y="2739793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in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7678C-E1A7-2617-19A6-F2F44EEA712A}"/>
              </a:ext>
            </a:extLst>
          </p:cNvPr>
          <p:cNvSpPr txBox="1"/>
          <p:nvPr/>
        </p:nvSpPr>
        <p:spPr>
          <a:xfrm>
            <a:off x="6247943" y="3068931"/>
            <a:ext cx="3970782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his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A6B88-DF91-D764-FEBF-1CC9E2B0116E}"/>
              </a:ext>
            </a:extLst>
          </p:cNvPr>
          <p:cNvSpPr txBox="1"/>
          <p:nvPr/>
        </p:nvSpPr>
        <p:spPr>
          <a:xfrm>
            <a:off x="203454" y="4569314"/>
            <a:ext cx="6094476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dirty="0"/>
              <a:t>Prisoner = </a:t>
            </a:r>
            <a:r>
              <a:rPr lang="en-IN" sz="1800" u="sng" dirty="0"/>
              <a:t>1 * Prisoner + 0.75 * Cell</a:t>
            </a:r>
            <a:r>
              <a:rPr lang="en-IN" sz="1800" dirty="0"/>
              <a:t>   =  0.58 Prisoner + 0.42 Cell</a:t>
            </a:r>
          </a:p>
          <a:p>
            <a:r>
              <a:rPr lang="en-IN" dirty="0"/>
              <a:t>		1+ 0.75</a:t>
            </a:r>
            <a:r>
              <a:rPr lang="en-IN" sz="1800" dirty="0"/>
              <a:t>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F3631-382D-B9CB-AF66-40449F500ABD}"/>
              </a:ext>
            </a:extLst>
          </p:cNvPr>
          <p:cNvSpPr txBox="1"/>
          <p:nvPr/>
        </p:nvSpPr>
        <p:spPr>
          <a:xfrm>
            <a:off x="203454" y="5626557"/>
            <a:ext cx="809929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800" dirty="0"/>
              <a:t>Prisoner =   (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𝑒 ^ </a:t>
            </a:r>
            <a:r>
              <a:rPr lang="en-IN" sz="1800" u="sng" dirty="0"/>
              <a:t>1) * Prisoner + (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𝑒 ^ </a:t>
            </a:r>
            <a:r>
              <a:rPr lang="en-IN" sz="1800" u="sng" dirty="0"/>
              <a:t>0.75) * Cell</a:t>
            </a:r>
            <a:r>
              <a:rPr lang="en-IN" sz="1800" dirty="0"/>
              <a:t>   =  0.58 Prisoner + 0.42 Cell</a:t>
            </a:r>
          </a:p>
          <a:p>
            <a:r>
              <a:rPr lang="en-IN" dirty="0"/>
              <a:t>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𝑒 ^ (</a:t>
            </a:r>
            <a:r>
              <a:rPr lang="en-IN" dirty="0"/>
              <a:t>1+ 0.75)</a:t>
            </a:r>
            <a:r>
              <a:rPr lang="en-IN" sz="1800" dirty="0"/>
              <a:t>  </a:t>
            </a:r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F6F7B573-865D-C1EB-C5AB-CB645BA1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10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493DCC-F79A-5AB1-0EF5-B6C80EEA16FB}"/>
              </a:ext>
            </a:extLst>
          </p:cNvPr>
          <p:cNvCxnSpPr>
            <a:cxnSpLocks/>
          </p:cNvCxnSpPr>
          <p:nvPr/>
        </p:nvCxnSpPr>
        <p:spPr>
          <a:xfrm flipV="1">
            <a:off x="546504" y="1489468"/>
            <a:ext cx="0" cy="3668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8BB2E5-9241-69AD-BB04-C6EBA4390D32}"/>
              </a:ext>
            </a:extLst>
          </p:cNvPr>
          <p:cNvCxnSpPr>
            <a:cxnSpLocks/>
          </p:cNvCxnSpPr>
          <p:nvPr/>
        </p:nvCxnSpPr>
        <p:spPr>
          <a:xfrm>
            <a:off x="515568" y="5157738"/>
            <a:ext cx="46965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E10CA1-D3D5-E389-4140-DCF891E5F323}"/>
              </a:ext>
            </a:extLst>
          </p:cNvPr>
          <p:cNvSpPr txBox="1"/>
          <p:nvPr/>
        </p:nvSpPr>
        <p:spPr>
          <a:xfrm>
            <a:off x="3140431" y="1858949"/>
            <a:ext cx="747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6BB79-484F-47E3-6467-2DD80F04AAB1}"/>
              </a:ext>
            </a:extLst>
          </p:cNvPr>
          <p:cNvSpPr txBox="1"/>
          <p:nvPr/>
        </p:nvSpPr>
        <p:spPr>
          <a:xfrm>
            <a:off x="825246" y="4501279"/>
            <a:ext cx="1062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2F52A-217E-B39C-57BC-A3204C64F098}"/>
              </a:ext>
            </a:extLst>
          </p:cNvPr>
          <p:cNvSpPr txBox="1"/>
          <p:nvPr/>
        </p:nvSpPr>
        <p:spPr>
          <a:xfrm>
            <a:off x="4407409" y="3705115"/>
            <a:ext cx="42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11B8A5-07F4-4A15-BB5F-963132A1BB14}"/>
              </a:ext>
            </a:extLst>
          </p:cNvPr>
          <p:cNvSpPr/>
          <p:nvPr/>
        </p:nvSpPr>
        <p:spPr>
          <a:xfrm>
            <a:off x="1904239" y="376618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C01B20-999F-F142-90EC-48F59ED1DD77}"/>
              </a:ext>
            </a:extLst>
          </p:cNvPr>
          <p:cNvSpPr/>
          <p:nvPr/>
        </p:nvSpPr>
        <p:spPr>
          <a:xfrm>
            <a:off x="904495" y="438369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38F2FE-A472-5049-CDCB-054792723E7E}"/>
              </a:ext>
            </a:extLst>
          </p:cNvPr>
          <p:cNvSpPr/>
          <p:nvPr/>
        </p:nvSpPr>
        <p:spPr>
          <a:xfrm>
            <a:off x="1156793" y="243997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9A976D-EF97-3122-95F3-74BC1EA86BAD}"/>
              </a:ext>
            </a:extLst>
          </p:cNvPr>
          <p:cNvSpPr/>
          <p:nvPr/>
        </p:nvSpPr>
        <p:spPr>
          <a:xfrm>
            <a:off x="3094712" y="206915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99114B-CE98-C2FF-8B05-DE0C2E4EA78B}"/>
              </a:ext>
            </a:extLst>
          </p:cNvPr>
          <p:cNvSpPr/>
          <p:nvPr/>
        </p:nvSpPr>
        <p:spPr>
          <a:xfrm>
            <a:off x="3714751" y="31744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CC47E5-1F0A-5746-5841-5A5F4DF9582B}"/>
              </a:ext>
            </a:extLst>
          </p:cNvPr>
          <p:cNvSpPr/>
          <p:nvPr/>
        </p:nvSpPr>
        <p:spPr>
          <a:xfrm>
            <a:off x="4407409" y="387590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25FD66-0544-3AC7-69E1-838DA4C0948B}"/>
              </a:ext>
            </a:extLst>
          </p:cNvPr>
          <p:cNvCxnSpPr>
            <a:cxnSpLocks/>
            <a:stCxn id="10" idx="7"/>
            <a:endCxn id="11" idx="7"/>
          </p:cNvCxnSpPr>
          <p:nvPr/>
        </p:nvCxnSpPr>
        <p:spPr>
          <a:xfrm flipH="1">
            <a:off x="943519" y="3772882"/>
            <a:ext cx="999744" cy="6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857308-8A54-A5B9-C786-23FD5947BB0F}"/>
              </a:ext>
            </a:extLst>
          </p:cNvPr>
          <p:cNvSpPr txBox="1"/>
          <p:nvPr/>
        </p:nvSpPr>
        <p:spPr>
          <a:xfrm>
            <a:off x="1904239" y="3363779"/>
            <a:ext cx="68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8F29D-B27D-A088-B4DE-9059E78559F1}"/>
              </a:ext>
            </a:extLst>
          </p:cNvPr>
          <p:cNvSpPr txBox="1"/>
          <p:nvPr/>
        </p:nvSpPr>
        <p:spPr>
          <a:xfrm>
            <a:off x="8204454" y="1826158"/>
            <a:ext cx="313410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/>
              <a:t>= 0.58 Prisoner + 0.42 Cell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428435-E919-23B2-6FC3-FC64519A12EC}"/>
              </a:ext>
            </a:extLst>
          </p:cNvPr>
          <p:cNvSpPr txBox="1"/>
          <p:nvPr/>
        </p:nvSpPr>
        <p:spPr>
          <a:xfrm>
            <a:off x="8204453" y="2321928"/>
            <a:ext cx="3441043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/>
              <a:t>= 0.42 Prisoner + 0.58 Cell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5556F7-A830-97E3-1496-D001ABC27313}"/>
              </a:ext>
            </a:extLst>
          </p:cNvPr>
          <p:cNvCxnSpPr>
            <a:cxnSpLocks/>
          </p:cNvCxnSpPr>
          <p:nvPr/>
        </p:nvCxnSpPr>
        <p:spPr>
          <a:xfrm flipV="1">
            <a:off x="6741109" y="2994298"/>
            <a:ext cx="0" cy="3668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77BD16-016A-A5C9-E881-576C315768D3}"/>
              </a:ext>
            </a:extLst>
          </p:cNvPr>
          <p:cNvCxnSpPr>
            <a:cxnSpLocks/>
          </p:cNvCxnSpPr>
          <p:nvPr/>
        </p:nvCxnSpPr>
        <p:spPr>
          <a:xfrm>
            <a:off x="6710173" y="6662568"/>
            <a:ext cx="469651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FBF381-3A35-638C-A0C7-9CDB4AE9A1DB}"/>
              </a:ext>
            </a:extLst>
          </p:cNvPr>
          <p:cNvSpPr txBox="1"/>
          <p:nvPr/>
        </p:nvSpPr>
        <p:spPr>
          <a:xfrm>
            <a:off x="9335036" y="3363779"/>
            <a:ext cx="747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43512-7F03-E7CC-0B2F-5170CD9A6831}"/>
              </a:ext>
            </a:extLst>
          </p:cNvPr>
          <p:cNvSpPr txBox="1"/>
          <p:nvPr/>
        </p:nvSpPr>
        <p:spPr>
          <a:xfrm>
            <a:off x="10602014" y="5209945"/>
            <a:ext cx="42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045A22-AE89-6F83-56F2-8831A5C508A9}"/>
              </a:ext>
            </a:extLst>
          </p:cNvPr>
          <p:cNvSpPr/>
          <p:nvPr/>
        </p:nvSpPr>
        <p:spPr>
          <a:xfrm>
            <a:off x="7351398" y="394480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08223C-BC96-A4A9-5183-8FA5F13B41C0}"/>
              </a:ext>
            </a:extLst>
          </p:cNvPr>
          <p:cNvSpPr/>
          <p:nvPr/>
        </p:nvSpPr>
        <p:spPr>
          <a:xfrm>
            <a:off x="9289317" y="357398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60849B-CA9F-64AB-4B79-8EDDA9C032B4}"/>
              </a:ext>
            </a:extLst>
          </p:cNvPr>
          <p:cNvSpPr/>
          <p:nvPr/>
        </p:nvSpPr>
        <p:spPr>
          <a:xfrm>
            <a:off x="9909356" y="467924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759169-104A-1B9F-C2BB-6F741FD1E01D}"/>
              </a:ext>
            </a:extLst>
          </p:cNvPr>
          <p:cNvSpPr/>
          <p:nvPr/>
        </p:nvSpPr>
        <p:spPr>
          <a:xfrm>
            <a:off x="10602014" y="538073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9A3C0C-09B6-CC4D-0F1A-D7E76A29416B}"/>
              </a:ext>
            </a:extLst>
          </p:cNvPr>
          <p:cNvSpPr/>
          <p:nvPr/>
        </p:nvSpPr>
        <p:spPr>
          <a:xfrm>
            <a:off x="6859462" y="4557924"/>
            <a:ext cx="2181591" cy="19083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B735B87-0E17-5A07-0DF4-BA86E35B3416}"/>
              </a:ext>
            </a:extLst>
          </p:cNvPr>
          <p:cNvSpPr/>
          <p:nvPr/>
        </p:nvSpPr>
        <p:spPr>
          <a:xfrm>
            <a:off x="8098844" y="527101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0A24CA-B58B-1FFD-265E-CD150E822E71}"/>
              </a:ext>
            </a:extLst>
          </p:cNvPr>
          <p:cNvSpPr/>
          <p:nvPr/>
        </p:nvSpPr>
        <p:spPr>
          <a:xfrm>
            <a:off x="7621791" y="544088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E4B4A4-906B-6074-C7D6-9536D31DC009}"/>
              </a:ext>
            </a:extLst>
          </p:cNvPr>
          <p:cNvSpPr txBox="1"/>
          <p:nvPr/>
        </p:nvSpPr>
        <p:spPr>
          <a:xfrm>
            <a:off x="7991282" y="5279082"/>
            <a:ext cx="68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D0C2A5-8B9F-93A4-4073-5D406E7A38D6}"/>
              </a:ext>
            </a:extLst>
          </p:cNvPr>
          <p:cNvSpPr txBox="1"/>
          <p:nvPr/>
        </p:nvSpPr>
        <p:spPr>
          <a:xfrm>
            <a:off x="6975243" y="5121183"/>
            <a:ext cx="1062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004A5A-7A45-17FC-04D9-6AA0C6214CAC}"/>
              </a:ext>
            </a:extLst>
          </p:cNvPr>
          <p:cNvSpPr txBox="1"/>
          <p:nvPr/>
        </p:nvSpPr>
        <p:spPr>
          <a:xfrm>
            <a:off x="1134924" y="2022437"/>
            <a:ext cx="8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9B7AF6-13C9-2D75-258E-0D66DECC886C}"/>
              </a:ext>
            </a:extLst>
          </p:cNvPr>
          <p:cNvSpPr txBox="1"/>
          <p:nvPr/>
        </p:nvSpPr>
        <p:spPr>
          <a:xfrm>
            <a:off x="7318553" y="3591326"/>
            <a:ext cx="8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F1AE2-606E-52DB-FB7C-0F0144EA9FDB}"/>
              </a:ext>
            </a:extLst>
          </p:cNvPr>
          <p:cNvSpPr txBox="1"/>
          <p:nvPr/>
        </p:nvSpPr>
        <p:spPr>
          <a:xfrm>
            <a:off x="3760470" y="2968153"/>
            <a:ext cx="48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7C6F3E-E513-DDB9-678B-3F5BC1D13B4A}"/>
              </a:ext>
            </a:extLst>
          </p:cNvPr>
          <p:cNvSpPr txBox="1"/>
          <p:nvPr/>
        </p:nvSpPr>
        <p:spPr>
          <a:xfrm>
            <a:off x="9932215" y="4410494"/>
            <a:ext cx="48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9683C-C485-1613-E034-A5EFB7CC4F96}"/>
              </a:ext>
            </a:extLst>
          </p:cNvPr>
          <p:cNvSpPr txBox="1"/>
          <p:nvPr/>
        </p:nvSpPr>
        <p:spPr>
          <a:xfrm>
            <a:off x="185166" y="5102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prisoner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 in his  </a:t>
            </a:r>
            <a:r>
              <a:rPr lang="en-US" sz="1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cell. </a:t>
            </a:r>
            <a:endParaRPr lang="en-US" sz="1800" dirty="0">
              <a:solidFill>
                <a:srgbClr val="202122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7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8C88028-E1FC-CA22-4497-31E6DA47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9" y="505260"/>
            <a:ext cx="4989912" cy="485775"/>
          </a:xfrm>
        </p:spPr>
        <p:txBody>
          <a:bodyPr vert="horz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Agenda For Discussion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D86B52-3A82-A427-7455-1F9D39927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3174" y="112318"/>
            <a:ext cx="1847146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A2E4E4-68A6-8C9E-A499-D1B977EE3C78}"/>
              </a:ext>
            </a:extLst>
          </p:cNvPr>
          <p:cNvSpPr txBox="1"/>
          <p:nvPr/>
        </p:nvSpPr>
        <p:spPr>
          <a:xfrm>
            <a:off x="5014010" y="991035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01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Sequence to Sequence Learning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02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Why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03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Intuition Of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04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Transformer Architecture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4A5222-8A85-C806-C410-32A40B40D4C6}"/>
              </a:ext>
            </a:extLst>
          </p:cNvPr>
          <p:cNvCxnSpPr>
            <a:cxnSpLocks/>
          </p:cNvCxnSpPr>
          <p:nvPr/>
        </p:nvCxnSpPr>
        <p:spPr>
          <a:xfrm>
            <a:off x="5004770" y="1789114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0519BB-E27B-ACF5-849D-087FCAD7099F}"/>
              </a:ext>
            </a:extLst>
          </p:cNvPr>
          <p:cNvCxnSpPr>
            <a:cxnSpLocks/>
          </p:cNvCxnSpPr>
          <p:nvPr/>
        </p:nvCxnSpPr>
        <p:spPr>
          <a:xfrm>
            <a:off x="5014010" y="273584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23FDE-32DE-D565-3ECB-B3B963731AA5}"/>
              </a:ext>
            </a:extLst>
          </p:cNvPr>
          <p:cNvCxnSpPr>
            <a:cxnSpLocks/>
          </p:cNvCxnSpPr>
          <p:nvPr/>
        </p:nvCxnSpPr>
        <p:spPr>
          <a:xfrm>
            <a:off x="5004767" y="377955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DA470C-D3D8-C43E-A96E-D0DA7DC0D336}"/>
              </a:ext>
            </a:extLst>
          </p:cNvPr>
          <p:cNvSpPr/>
          <p:nvPr/>
        </p:nvSpPr>
        <p:spPr>
          <a:xfrm>
            <a:off x="5004767" y="3849373"/>
            <a:ext cx="5814532" cy="798077"/>
          </a:xfrm>
          <a:prstGeom prst="rect">
            <a:avLst/>
          </a:prstGeom>
          <a:solidFill>
            <a:srgbClr val="41B88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4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BE4EB3-A456-B2FC-1717-BBAFB49663AB}"/>
              </a:ext>
            </a:extLst>
          </p:cNvPr>
          <p:cNvSpPr/>
          <p:nvPr/>
        </p:nvSpPr>
        <p:spPr>
          <a:xfrm>
            <a:off x="0" y="0"/>
            <a:ext cx="4114652" cy="6858000"/>
          </a:xfrm>
          <a:prstGeom prst="rect">
            <a:avLst/>
          </a:prstGeom>
          <a:solidFill>
            <a:srgbClr val="41B883">
              <a:alpha val="90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8D719-C96D-E248-F40A-6FDDD56AFBEA}"/>
              </a:ext>
            </a:extLst>
          </p:cNvPr>
          <p:cNvSpPr txBox="1"/>
          <p:nvPr/>
        </p:nvSpPr>
        <p:spPr>
          <a:xfrm>
            <a:off x="1524" y="601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High level Architecture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C7E3CE8-32E7-4A30-D9A8-7216D13B4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5" y="897850"/>
            <a:ext cx="3713703" cy="232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B2ED00-04C8-1FE1-D1D0-FD4FD6EBB965}"/>
              </a:ext>
            </a:extLst>
          </p:cNvPr>
          <p:cNvCxnSpPr>
            <a:cxnSpLocks/>
          </p:cNvCxnSpPr>
          <p:nvPr/>
        </p:nvCxnSpPr>
        <p:spPr>
          <a:xfrm>
            <a:off x="113549" y="489695"/>
            <a:ext cx="3818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44CF93C-3581-00A0-85CD-E6DE5411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1" y="3631718"/>
            <a:ext cx="3760309" cy="2566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FA2F7A-1ACB-62EE-610A-7B093A1D9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36" y="630573"/>
            <a:ext cx="7117080" cy="2291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8820B-A62E-EC95-436B-84151A79B2C5}"/>
              </a:ext>
            </a:extLst>
          </p:cNvPr>
          <p:cNvSpPr txBox="1"/>
          <p:nvPr/>
        </p:nvSpPr>
        <p:spPr>
          <a:xfrm>
            <a:off x="4250436" y="109684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inside Encoder and Decoder ? 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A557CEC-02CB-25DA-E993-120FDC2F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49" y="3122908"/>
            <a:ext cx="6034787" cy="34289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4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0515E2-A0A9-143C-87BB-F4F6AA80DE0E}"/>
              </a:ext>
            </a:extLst>
          </p:cNvPr>
          <p:cNvSpPr/>
          <p:nvPr/>
        </p:nvSpPr>
        <p:spPr>
          <a:xfrm>
            <a:off x="648856" y="969525"/>
            <a:ext cx="10086109" cy="132343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50C8B0-98DC-DE09-2DDC-538AF89BC448}"/>
              </a:ext>
            </a:extLst>
          </p:cNvPr>
          <p:cNvSpPr/>
          <p:nvPr/>
        </p:nvSpPr>
        <p:spPr>
          <a:xfrm>
            <a:off x="180106" y="1237672"/>
            <a:ext cx="932873" cy="679405"/>
          </a:xfrm>
          <a:prstGeom prst="ellipse">
            <a:avLst/>
          </a:prstGeom>
          <a:solidFill>
            <a:srgbClr val="41B8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2BF95-B813-CF5E-48E7-F5B34AF29D6F}"/>
              </a:ext>
            </a:extLst>
          </p:cNvPr>
          <p:cNvSpPr/>
          <p:nvPr/>
        </p:nvSpPr>
        <p:spPr>
          <a:xfrm>
            <a:off x="683491" y="2412864"/>
            <a:ext cx="10086109" cy="160207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EF579-2A9F-D32D-7E65-119A88F1F84C}"/>
              </a:ext>
            </a:extLst>
          </p:cNvPr>
          <p:cNvSpPr txBox="1"/>
          <p:nvPr/>
        </p:nvSpPr>
        <p:spPr>
          <a:xfrm>
            <a:off x="1332349" y="1069218"/>
            <a:ext cx="7509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Word Embeddings</a:t>
            </a:r>
          </a:p>
          <a:p>
            <a:endParaRPr lang="en-IN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Hinton proposed the idea of “learning distributed representation of words”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Representing semantics of a word by mapping it into a higher dimension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Such that words that are together have similar meaning.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5F337-3A7A-269F-43F3-0E9E3FBD9F30}"/>
              </a:ext>
            </a:extLst>
          </p:cNvPr>
          <p:cNvSpPr txBox="1"/>
          <p:nvPr/>
        </p:nvSpPr>
        <p:spPr>
          <a:xfrm>
            <a:off x="1279235" y="2656223"/>
            <a:ext cx="7509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Word2vec</a:t>
            </a:r>
          </a:p>
          <a:p>
            <a:endParaRPr lang="en-IN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This was a breakthrough in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Embeddings generated were called Neural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These embedding were of lower dimensions also.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54EE38-CFA5-0ED1-AD5C-C7CEB3B5347B}"/>
              </a:ext>
            </a:extLst>
          </p:cNvPr>
          <p:cNvSpPr/>
          <p:nvPr/>
        </p:nvSpPr>
        <p:spPr>
          <a:xfrm>
            <a:off x="646546" y="4189033"/>
            <a:ext cx="10086109" cy="14312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294C3B-A9DD-6825-8D79-D158B721E54E}"/>
              </a:ext>
            </a:extLst>
          </p:cNvPr>
          <p:cNvSpPr/>
          <p:nvPr/>
        </p:nvSpPr>
        <p:spPr>
          <a:xfrm>
            <a:off x="180105" y="4495069"/>
            <a:ext cx="932873" cy="679405"/>
          </a:xfrm>
          <a:prstGeom prst="ellipse">
            <a:avLst/>
          </a:prstGeom>
          <a:solidFill>
            <a:srgbClr val="41B8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BA5C-FE20-2BEA-0285-AED6C3272D8B}"/>
              </a:ext>
            </a:extLst>
          </p:cNvPr>
          <p:cNvSpPr txBox="1"/>
          <p:nvPr/>
        </p:nvSpPr>
        <p:spPr>
          <a:xfrm>
            <a:off x="1279236" y="4277857"/>
            <a:ext cx="750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Transformer ( Attention )</a:t>
            </a:r>
          </a:p>
          <a:p>
            <a:endParaRPr lang="en-IN" sz="14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Update the embedding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Updated values will be able to capture </a:t>
            </a:r>
            <a:r>
              <a:rPr lang="en-IN" sz="1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wrt</a:t>
            </a:r>
            <a:r>
              <a:rPr lang="en-IN" sz="1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to context of the sentence</a:t>
            </a:r>
            <a:r>
              <a:rPr lang="en-IN" sz="1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87E374D-FC99-3A83-F184-1B20822E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600" y="112318"/>
            <a:ext cx="1270719" cy="3341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6034470-8CB2-E990-601B-DDF15F0938CC}"/>
              </a:ext>
            </a:extLst>
          </p:cNvPr>
          <p:cNvSpPr txBox="1"/>
          <p:nvPr/>
        </p:nvSpPr>
        <p:spPr>
          <a:xfrm>
            <a:off x="121659" y="115233"/>
            <a:ext cx="4974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Transformer Timeline</a:t>
            </a:r>
            <a:endParaRPr lang="en-IN" sz="2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501D23-19BA-6EA6-66D1-2ACCDE455815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A88D7B1-BEDE-63F8-6F09-5B89999391A0}"/>
              </a:ext>
            </a:extLst>
          </p:cNvPr>
          <p:cNvSpPr/>
          <p:nvPr/>
        </p:nvSpPr>
        <p:spPr>
          <a:xfrm>
            <a:off x="177078" y="2959876"/>
            <a:ext cx="932873" cy="679405"/>
          </a:xfrm>
          <a:prstGeom prst="ellipse">
            <a:avLst/>
          </a:prstGeom>
          <a:solidFill>
            <a:srgbClr val="41B8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425899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62330-192A-10AC-90BC-B0952D263ACE}"/>
              </a:ext>
            </a:extLst>
          </p:cNvPr>
          <p:cNvSpPr txBox="1"/>
          <p:nvPr/>
        </p:nvSpPr>
        <p:spPr>
          <a:xfrm>
            <a:off x="1593342" y="2293358"/>
            <a:ext cx="79804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41B883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Thank You </a:t>
            </a:r>
            <a:r>
              <a:rPr lang="en-US" sz="4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 your Valuable Time.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9367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8C88028-E1FC-CA22-4497-31E6DA47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9" y="505260"/>
            <a:ext cx="4989912" cy="485775"/>
          </a:xfrm>
        </p:spPr>
        <p:txBody>
          <a:bodyPr vert="horz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Agenda For Discussion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D86B52-3A82-A427-7455-1F9D39927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3174" y="112318"/>
            <a:ext cx="1847146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A2E4E4-68A6-8C9E-A499-D1B977EE3C78}"/>
              </a:ext>
            </a:extLst>
          </p:cNvPr>
          <p:cNvSpPr txBox="1"/>
          <p:nvPr/>
        </p:nvSpPr>
        <p:spPr>
          <a:xfrm>
            <a:off x="5014010" y="991035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01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Sequence to Sequence Learning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02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Why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03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Intuition Of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04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Transformer Architecture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4A5222-8A85-C806-C410-32A40B40D4C6}"/>
              </a:ext>
            </a:extLst>
          </p:cNvPr>
          <p:cNvCxnSpPr>
            <a:cxnSpLocks/>
          </p:cNvCxnSpPr>
          <p:nvPr/>
        </p:nvCxnSpPr>
        <p:spPr>
          <a:xfrm>
            <a:off x="5004770" y="1789114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0519BB-E27B-ACF5-849D-087FCAD7099F}"/>
              </a:ext>
            </a:extLst>
          </p:cNvPr>
          <p:cNvCxnSpPr>
            <a:cxnSpLocks/>
          </p:cNvCxnSpPr>
          <p:nvPr/>
        </p:nvCxnSpPr>
        <p:spPr>
          <a:xfrm>
            <a:off x="5014010" y="273584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23FDE-32DE-D565-3ECB-B3B963731AA5}"/>
              </a:ext>
            </a:extLst>
          </p:cNvPr>
          <p:cNvCxnSpPr>
            <a:cxnSpLocks/>
          </p:cNvCxnSpPr>
          <p:nvPr/>
        </p:nvCxnSpPr>
        <p:spPr>
          <a:xfrm>
            <a:off x="5004767" y="377955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DA470C-D3D8-C43E-A96E-D0DA7DC0D336}"/>
              </a:ext>
            </a:extLst>
          </p:cNvPr>
          <p:cNvSpPr/>
          <p:nvPr/>
        </p:nvSpPr>
        <p:spPr>
          <a:xfrm>
            <a:off x="4992013" y="990653"/>
            <a:ext cx="5814532" cy="798077"/>
          </a:xfrm>
          <a:prstGeom prst="rect">
            <a:avLst/>
          </a:prstGeom>
          <a:solidFill>
            <a:srgbClr val="41B88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7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A6902-4F20-0FA2-4AA5-287F5F4D6E66}"/>
              </a:ext>
            </a:extLst>
          </p:cNvPr>
          <p:cNvSpPr/>
          <p:nvPr/>
        </p:nvSpPr>
        <p:spPr>
          <a:xfrm>
            <a:off x="0" y="0"/>
            <a:ext cx="4114652" cy="6858000"/>
          </a:xfrm>
          <a:prstGeom prst="rect">
            <a:avLst/>
          </a:prstGeom>
          <a:solidFill>
            <a:srgbClr val="41B883">
              <a:alpha val="90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A8FC2-E7A6-691C-9724-56FDA931D744}"/>
              </a:ext>
            </a:extLst>
          </p:cNvPr>
          <p:cNvSpPr txBox="1"/>
          <p:nvPr/>
        </p:nvSpPr>
        <p:spPr>
          <a:xfrm>
            <a:off x="-1" y="56906"/>
            <a:ext cx="3731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History of Seq2Seq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9A62A-8682-E223-C198-C368AA4CD551}"/>
              </a:ext>
            </a:extLst>
          </p:cNvPr>
          <p:cNvCxnSpPr>
            <a:cxnSpLocks/>
          </p:cNvCxnSpPr>
          <p:nvPr/>
        </p:nvCxnSpPr>
        <p:spPr>
          <a:xfrm>
            <a:off x="92364" y="500130"/>
            <a:ext cx="393469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norbert wiener | Sbagliando s'impera">
            <a:extLst>
              <a:ext uri="{FF2B5EF4-FFF2-40B4-BE49-F238E27FC236}">
                <a16:creationId xmlns:a16="http://schemas.microsoft.com/office/drawing/2014/main" id="{570FA8CC-206E-72D3-EC2D-EB3D89A7E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2"/>
          <a:stretch/>
        </p:blipFill>
        <p:spPr bwMode="auto">
          <a:xfrm>
            <a:off x="110836" y="2901651"/>
            <a:ext cx="3842327" cy="215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854854-5BE3-BBDB-B2D5-8353DF7CDA7B}"/>
              </a:ext>
            </a:extLst>
          </p:cNvPr>
          <p:cNvSpPr txBox="1"/>
          <p:nvPr/>
        </p:nvSpPr>
        <p:spPr>
          <a:xfrm>
            <a:off x="-1" y="5146923"/>
            <a:ext cx="42439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Warren Weaver, Letter to Norbert Wiener, March 4, 1947</a:t>
            </a:r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naturally wonders if the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of translation 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 conceivably be treated as a </a:t>
            </a:r>
            <a:r>
              <a:rPr lang="en-US" sz="1400" b="1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in cryptography. 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61566-2AB0-F457-9512-357CD0518BE7}"/>
              </a:ext>
            </a:extLst>
          </p:cNvPr>
          <p:cNvSpPr txBox="1"/>
          <p:nvPr/>
        </p:nvSpPr>
        <p:spPr>
          <a:xfrm>
            <a:off x="83129" y="581891"/>
            <a:ext cx="3842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Seq2seq ?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a sequence (like sentence)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a sequence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include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Models</a:t>
            </a:r>
          </a:p>
          <a:p>
            <a:pPr marL="285750" indent="-285750">
              <a:buFontTx/>
              <a:buChar char="-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51B54-F7D9-03FB-4122-2CCCDEF166AC}"/>
              </a:ext>
            </a:extLst>
          </p:cNvPr>
          <p:cNvSpPr txBox="1"/>
          <p:nvPr/>
        </p:nvSpPr>
        <p:spPr>
          <a:xfrm>
            <a:off x="4337824" y="57925"/>
            <a:ext cx="60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Technique </a:t>
            </a:r>
          </a:p>
          <a:p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73B71E-BFC4-40C3-857B-86530D0F9653}"/>
              </a:ext>
            </a:extLst>
          </p:cNvPr>
          <p:cNvSpPr/>
          <p:nvPr/>
        </p:nvSpPr>
        <p:spPr>
          <a:xfrm>
            <a:off x="5650285" y="3033778"/>
            <a:ext cx="1838037" cy="969819"/>
          </a:xfrm>
          <a:prstGeom prst="rect">
            <a:avLst/>
          </a:prstGeom>
          <a:solidFill>
            <a:srgbClr val="41B883">
              <a:alpha val="8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59587-0F34-B3E2-7C99-371906FAFD28}"/>
              </a:ext>
            </a:extLst>
          </p:cNvPr>
          <p:cNvSpPr/>
          <p:nvPr/>
        </p:nvSpPr>
        <p:spPr>
          <a:xfrm>
            <a:off x="4666481" y="3033779"/>
            <a:ext cx="581954" cy="969818"/>
          </a:xfrm>
          <a:prstGeom prst="rect">
            <a:avLst/>
          </a:prstGeom>
          <a:solidFill>
            <a:schemeClr val="bg1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018C5E-A232-B695-D29D-8963C9383C71}"/>
              </a:ext>
            </a:extLst>
          </p:cNvPr>
          <p:cNvSpPr/>
          <p:nvPr/>
        </p:nvSpPr>
        <p:spPr>
          <a:xfrm>
            <a:off x="7922432" y="1658057"/>
            <a:ext cx="849644" cy="969818"/>
          </a:xfrm>
          <a:prstGeom prst="rect">
            <a:avLst/>
          </a:prstGeom>
          <a:solidFill>
            <a:schemeClr val="bg1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805BC-B1BB-B83E-EAD9-AC0E1F48F495}"/>
              </a:ext>
            </a:extLst>
          </p:cNvPr>
          <p:cNvSpPr/>
          <p:nvPr/>
        </p:nvSpPr>
        <p:spPr>
          <a:xfrm>
            <a:off x="11335135" y="1658057"/>
            <a:ext cx="581954" cy="969818"/>
          </a:xfrm>
          <a:prstGeom prst="rect">
            <a:avLst/>
          </a:prstGeom>
          <a:solidFill>
            <a:schemeClr val="bg1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2F443A5-D0B9-AAC8-AE6A-CE30860669A3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7488322" y="2142966"/>
            <a:ext cx="434110" cy="1375722"/>
          </a:xfrm>
          <a:prstGeom prst="bentConnector3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00B927-567E-E4E4-73B3-BCF9C8177A7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772076" y="2142966"/>
            <a:ext cx="586477" cy="1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9C637D-9127-792E-4795-21DEF937BCC0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1113461" y="2142966"/>
            <a:ext cx="221674" cy="1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48B5BE-9D27-09DC-349A-592DB7BDDA36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>
            <a:off x="5248435" y="3518688"/>
            <a:ext cx="401850" cy="0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18168A-0C92-AD82-1098-91FD021F47F2}"/>
              </a:ext>
            </a:extLst>
          </p:cNvPr>
          <p:cNvSpPr txBox="1"/>
          <p:nvPr/>
        </p:nvSpPr>
        <p:spPr>
          <a:xfrm>
            <a:off x="4657180" y="3257077"/>
            <a:ext cx="65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662DF6-D93E-4B01-9B89-EC02B045A94B}"/>
              </a:ext>
            </a:extLst>
          </p:cNvPr>
          <p:cNvSpPr/>
          <p:nvPr/>
        </p:nvSpPr>
        <p:spPr>
          <a:xfrm>
            <a:off x="9312470" y="1658056"/>
            <a:ext cx="1838037" cy="969819"/>
          </a:xfrm>
          <a:prstGeom prst="rect">
            <a:avLst/>
          </a:prstGeom>
          <a:solidFill>
            <a:srgbClr val="41B883">
              <a:alpha val="8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3FA571-9491-00AD-9AF0-EA31B34B5A7C}"/>
              </a:ext>
            </a:extLst>
          </p:cNvPr>
          <p:cNvSpPr txBox="1"/>
          <p:nvPr/>
        </p:nvSpPr>
        <p:spPr>
          <a:xfrm>
            <a:off x="11365295" y="1854220"/>
            <a:ext cx="65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9C3D7C-F5F5-DBCC-0AEE-A94CD400FBCF}"/>
              </a:ext>
            </a:extLst>
          </p:cNvPr>
          <p:cNvSpPr txBox="1"/>
          <p:nvPr/>
        </p:nvSpPr>
        <p:spPr>
          <a:xfrm>
            <a:off x="8009976" y="1854220"/>
            <a:ext cx="73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 Text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F6F826-2FA2-7DF1-BEFE-BF04A13B853F}"/>
              </a:ext>
            </a:extLst>
          </p:cNvPr>
          <p:cNvCxnSpPr>
            <a:cxnSpLocks/>
          </p:cNvCxnSpPr>
          <p:nvPr/>
        </p:nvCxnSpPr>
        <p:spPr>
          <a:xfrm>
            <a:off x="4414867" y="500130"/>
            <a:ext cx="73475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007FB6-1D2B-D21B-F04A-58EF43206F27}"/>
              </a:ext>
            </a:extLst>
          </p:cNvPr>
          <p:cNvSpPr txBox="1"/>
          <p:nvPr/>
        </p:nvSpPr>
        <p:spPr>
          <a:xfrm>
            <a:off x="4456546" y="4113617"/>
            <a:ext cx="116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6BA75B-AD9A-F7DC-71A6-E41A3B507D49}"/>
              </a:ext>
            </a:extLst>
          </p:cNvPr>
          <p:cNvSpPr txBox="1"/>
          <p:nvPr/>
        </p:nvSpPr>
        <p:spPr>
          <a:xfrm>
            <a:off x="11178129" y="2698400"/>
            <a:ext cx="116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3401C2-F057-FEE6-FFEE-28B4BA63D59E}"/>
              </a:ext>
            </a:extLst>
          </p:cNvPr>
          <p:cNvSpPr txBox="1"/>
          <p:nvPr/>
        </p:nvSpPr>
        <p:spPr>
          <a:xfrm>
            <a:off x="7898948" y="2698400"/>
            <a:ext cx="145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Readable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530563-179E-26BE-8C22-05B33D68D102}"/>
              </a:ext>
            </a:extLst>
          </p:cNvPr>
          <p:cNvSpPr txBox="1"/>
          <p:nvPr/>
        </p:nvSpPr>
        <p:spPr>
          <a:xfrm>
            <a:off x="4382522" y="5121745"/>
            <a:ext cx="76339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 is involved – Encryption and Decryption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en-IN" sz="1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IN" sz="14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99DA1A-1598-61AD-8D2B-8F76A1E0C77B}"/>
              </a:ext>
            </a:extLst>
          </p:cNvPr>
          <p:cNvSpPr txBox="1"/>
          <p:nvPr/>
        </p:nvSpPr>
        <p:spPr>
          <a:xfrm>
            <a:off x="4382522" y="564015"/>
            <a:ext cx="6206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Architecture – Encoder Decoder Model</a:t>
            </a:r>
          </a:p>
        </p:txBody>
      </p:sp>
    </p:spTree>
    <p:extLst>
      <p:ext uri="{BB962C8B-B14F-4D97-AF65-F5344CB8AC3E}">
        <p14:creationId xmlns:p14="http://schemas.microsoft.com/office/powerpoint/2010/main" val="18311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FCEE4-AADB-F2B7-62A8-9C7925E229F2}"/>
              </a:ext>
            </a:extLst>
          </p:cNvPr>
          <p:cNvSpPr txBox="1"/>
          <p:nvPr/>
        </p:nvSpPr>
        <p:spPr>
          <a:xfrm>
            <a:off x="133797" y="93854"/>
            <a:ext cx="60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to </a:t>
            </a: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Models</a:t>
            </a:r>
            <a:endParaRPr lang="en-US" b="1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EE9B13-C025-5358-69CE-3932040645F9}"/>
              </a:ext>
            </a:extLst>
          </p:cNvPr>
          <p:cNvCxnSpPr>
            <a:cxnSpLocks/>
          </p:cNvCxnSpPr>
          <p:nvPr/>
        </p:nvCxnSpPr>
        <p:spPr>
          <a:xfrm>
            <a:off x="133797" y="537077"/>
            <a:ext cx="1197507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BB6DC2F-7B62-C6BA-8BD2-A69E8CAA8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3" y="1260350"/>
            <a:ext cx="3584448" cy="1635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158D65-C1A4-16C9-C62A-D780DAF734F2}"/>
              </a:ext>
            </a:extLst>
          </p:cNvPr>
          <p:cNvSpPr txBox="1"/>
          <p:nvPr/>
        </p:nvSpPr>
        <p:spPr>
          <a:xfrm>
            <a:off x="133796" y="703239"/>
            <a:ext cx="496855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Transduction Process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to Sequential Model in Natural Lang Processing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Sequential data (sequence of words or sentences)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Output: Sequential data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Seq2seq</a:t>
            </a:r>
          </a:p>
          <a:p>
            <a:pPr marL="800100" lvl="1" indent="-342900"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  <a:p>
            <a:pPr marL="800100" lvl="1" indent="-342900"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Based Methods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Unable to handle long term dependencies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Model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RNN based Networks for input processing and as well as Output generation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342CC-ADDD-27D5-61D8-F0BF0DCD2B87}"/>
              </a:ext>
            </a:extLst>
          </p:cNvPr>
          <p:cNvSpPr/>
          <p:nvPr/>
        </p:nvSpPr>
        <p:spPr>
          <a:xfrm>
            <a:off x="5484921" y="2131137"/>
            <a:ext cx="1963163" cy="800218"/>
          </a:xfrm>
          <a:prstGeom prst="rect">
            <a:avLst/>
          </a:prstGeom>
          <a:solidFill>
            <a:srgbClr val="41B883">
              <a:alpha val="8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FB2B4-FF47-04AA-3673-2C9A46841BB3}"/>
              </a:ext>
            </a:extLst>
          </p:cNvPr>
          <p:cNvSpPr/>
          <p:nvPr/>
        </p:nvSpPr>
        <p:spPr>
          <a:xfrm>
            <a:off x="7993068" y="1453897"/>
            <a:ext cx="907484" cy="1051556"/>
          </a:xfrm>
          <a:prstGeom prst="rect">
            <a:avLst/>
          </a:prstGeom>
          <a:solidFill>
            <a:schemeClr val="bg1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EE304E-6AC3-FDE6-F2D2-6B14FB2E35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448084" y="1979675"/>
            <a:ext cx="544984" cy="551571"/>
          </a:xfrm>
          <a:prstGeom prst="bentConnector3">
            <a:avLst>
              <a:gd name="adj1" fmla="val 50000"/>
            </a:avLst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0C5CD-610B-E3D7-7E81-504BE0B47EF4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8900552" y="1979675"/>
            <a:ext cx="382570" cy="1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5F935D-2FE5-91B7-D53A-CDBDFCD8456A}"/>
              </a:ext>
            </a:extLst>
          </p:cNvPr>
          <p:cNvSpPr txBox="1"/>
          <p:nvPr/>
        </p:nvSpPr>
        <p:spPr>
          <a:xfrm>
            <a:off x="5830963" y="3369958"/>
            <a:ext cx="1271079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BF31D0-8204-CD1B-300C-FC2268FEFE06}"/>
              </a:ext>
            </a:extLst>
          </p:cNvPr>
          <p:cNvSpPr/>
          <p:nvPr/>
        </p:nvSpPr>
        <p:spPr>
          <a:xfrm>
            <a:off x="9283122" y="1453898"/>
            <a:ext cx="1963163" cy="1051556"/>
          </a:xfrm>
          <a:prstGeom prst="rect">
            <a:avLst/>
          </a:prstGeom>
          <a:solidFill>
            <a:srgbClr val="41B883">
              <a:alpha val="8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7F1DF-0C89-37A3-7480-8BA0E67694FE}"/>
              </a:ext>
            </a:extLst>
          </p:cNvPr>
          <p:cNvSpPr txBox="1"/>
          <p:nvPr/>
        </p:nvSpPr>
        <p:spPr>
          <a:xfrm>
            <a:off x="8042667" y="1545294"/>
            <a:ext cx="781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(context vector)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080651-6967-B4CF-243F-5CB4993D022A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466503" y="2931355"/>
            <a:ext cx="0" cy="438603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BEE1ED-1072-1A64-7569-DCB51F9A5336}"/>
              </a:ext>
            </a:extLst>
          </p:cNvPr>
          <p:cNvSpPr txBox="1"/>
          <p:nvPr/>
        </p:nvSpPr>
        <p:spPr>
          <a:xfrm>
            <a:off x="9623155" y="703239"/>
            <a:ext cx="1271079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107E7B-5DEF-DDFC-D598-811C1058E8C0}"/>
              </a:ext>
            </a:extLst>
          </p:cNvPr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10258695" y="1226459"/>
            <a:ext cx="6009" cy="227439"/>
          </a:xfrm>
          <a:prstGeom prst="straightConnector1">
            <a:avLst/>
          </a:prstGeom>
          <a:ln>
            <a:solidFill>
              <a:srgbClr val="41B8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347E4E-F5E7-2829-6C9F-9CE83A2898C7}"/>
              </a:ext>
            </a:extLst>
          </p:cNvPr>
          <p:cNvSpPr txBox="1"/>
          <p:nvPr/>
        </p:nvSpPr>
        <p:spPr>
          <a:xfrm>
            <a:off x="5312010" y="4253483"/>
            <a:ext cx="6094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input sequence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into a fixed size hidden representation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hidden state representation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target sequence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 –  semantic information and other important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version -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602217-7264-35BA-D471-0DE633632F07}"/>
              </a:ext>
            </a:extLst>
          </p:cNvPr>
          <p:cNvCxnSpPr>
            <a:cxnSpLocks/>
          </p:cNvCxnSpPr>
          <p:nvPr/>
        </p:nvCxnSpPr>
        <p:spPr>
          <a:xfrm>
            <a:off x="5115271" y="703239"/>
            <a:ext cx="2159" cy="590787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9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8C88028-E1FC-CA22-4497-31E6DA47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79" y="505260"/>
            <a:ext cx="4989912" cy="485775"/>
          </a:xfrm>
        </p:spPr>
        <p:txBody>
          <a:bodyPr vert="horz"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Agenda For Discussion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D86B52-3A82-A427-7455-1F9D39927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3174" y="112318"/>
            <a:ext cx="1847146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A2E4E4-68A6-8C9E-A499-D1B977EE3C78}"/>
              </a:ext>
            </a:extLst>
          </p:cNvPr>
          <p:cNvSpPr txBox="1"/>
          <p:nvPr/>
        </p:nvSpPr>
        <p:spPr>
          <a:xfrm>
            <a:off x="5014010" y="991035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01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Sequence to Sequence Learning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02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Why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03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Mathematical Intuition Of Attention Mechanism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04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Transformer Architecture</a:t>
            </a:r>
          </a:p>
          <a:p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4A5222-8A85-C806-C410-32A40B40D4C6}"/>
              </a:ext>
            </a:extLst>
          </p:cNvPr>
          <p:cNvCxnSpPr>
            <a:cxnSpLocks/>
          </p:cNvCxnSpPr>
          <p:nvPr/>
        </p:nvCxnSpPr>
        <p:spPr>
          <a:xfrm>
            <a:off x="5004770" y="1789114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0519BB-E27B-ACF5-849D-087FCAD7099F}"/>
              </a:ext>
            </a:extLst>
          </p:cNvPr>
          <p:cNvCxnSpPr>
            <a:cxnSpLocks/>
          </p:cNvCxnSpPr>
          <p:nvPr/>
        </p:nvCxnSpPr>
        <p:spPr>
          <a:xfrm>
            <a:off x="5014010" y="273584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23FDE-32DE-D565-3ECB-B3B963731AA5}"/>
              </a:ext>
            </a:extLst>
          </p:cNvPr>
          <p:cNvCxnSpPr>
            <a:cxnSpLocks/>
          </p:cNvCxnSpPr>
          <p:nvPr/>
        </p:nvCxnSpPr>
        <p:spPr>
          <a:xfrm>
            <a:off x="5004767" y="3779551"/>
            <a:ext cx="52106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DA470C-D3D8-C43E-A96E-D0DA7DC0D336}"/>
              </a:ext>
            </a:extLst>
          </p:cNvPr>
          <p:cNvSpPr/>
          <p:nvPr/>
        </p:nvSpPr>
        <p:spPr>
          <a:xfrm>
            <a:off x="4992013" y="1923341"/>
            <a:ext cx="5814532" cy="798077"/>
          </a:xfrm>
          <a:prstGeom prst="rect">
            <a:avLst/>
          </a:prstGeom>
          <a:solidFill>
            <a:srgbClr val="41B88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BE1F53-BE22-D429-63EE-A383707FDD71}"/>
              </a:ext>
            </a:extLst>
          </p:cNvPr>
          <p:cNvSpPr txBox="1"/>
          <p:nvPr/>
        </p:nvSpPr>
        <p:spPr>
          <a:xfrm>
            <a:off x="4403682" y="118308"/>
            <a:ext cx="60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?</a:t>
            </a:r>
            <a:endParaRPr lang="en-US" b="1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A94D0-42FE-3F3B-C331-2C6F04AC5907}"/>
              </a:ext>
            </a:extLst>
          </p:cNvPr>
          <p:cNvSpPr/>
          <p:nvPr/>
        </p:nvSpPr>
        <p:spPr>
          <a:xfrm>
            <a:off x="0" y="0"/>
            <a:ext cx="4114652" cy="6858000"/>
          </a:xfrm>
          <a:prstGeom prst="rect">
            <a:avLst/>
          </a:prstGeom>
          <a:solidFill>
            <a:srgbClr val="41B883">
              <a:alpha val="90000"/>
            </a:srgbClr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DA212-33B3-E767-21F9-C3B975B2CDEA}"/>
              </a:ext>
            </a:extLst>
          </p:cNvPr>
          <p:cNvSpPr txBox="1"/>
          <p:nvPr/>
        </p:nvSpPr>
        <p:spPr>
          <a:xfrm>
            <a:off x="176357" y="118308"/>
            <a:ext cx="3660963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re-requisite :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Embeddings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 between humans and computers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Text to numbers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the embedding better the model prediction will be</a:t>
            </a: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D13A1-71BD-B472-6A5D-539E78A9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29"/>
          <a:stretch/>
        </p:blipFill>
        <p:spPr>
          <a:xfrm>
            <a:off x="556112" y="1394203"/>
            <a:ext cx="2375225" cy="1960774"/>
          </a:xfrm>
          <a:prstGeom prst="rect">
            <a:avLst/>
          </a:prstGeom>
        </p:spPr>
      </p:pic>
      <p:pic>
        <p:nvPicPr>
          <p:cNvPr id="8194" name="Picture 2" descr="Word embeddings in NLP: A Complete Guide">
            <a:extLst>
              <a:ext uri="{FF2B5EF4-FFF2-40B4-BE49-F238E27FC236}">
                <a16:creationId xmlns:a16="http://schemas.microsoft.com/office/drawing/2014/main" id="{99543DE4-0181-5177-3F1F-7C47AF5B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12" y="3584442"/>
            <a:ext cx="2375225" cy="160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4ABFB6-9623-44E1-5B66-66104080E7A9}"/>
              </a:ext>
            </a:extLst>
          </p:cNvPr>
          <p:cNvSpPr txBox="1"/>
          <p:nvPr/>
        </p:nvSpPr>
        <p:spPr>
          <a:xfrm>
            <a:off x="4317491" y="637485"/>
            <a:ext cx="60944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with the Word Embeddings</a:t>
            </a:r>
          </a:p>
          <a:p>
            <a:endPara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will you keep the word Cell ?</a:t>
            </a:r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498AE-00D4-F9AB-954B-7EFC69ED88CE}"/>
              </a:ext>
            </a:extLst>
          </p:cNvPr>
          <p:cNvCxnSpPr>
            <a:cxnSpLocks/>
          </p:cNvCxnSpPr>
          <p:nvPr/>
        </p:nvCxnSpPr>
        <p:spPr>
          <a:xfrm flipV="1">
            <a:off x="4606440" y="2374590"/>
            <a:ext cx="0" cy="40094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8CCC5-7A6A-4074-7949-5D9F961CE38E}"/>
              </a:ext>
            </a:extLst>
          </p:cNvPr>
          <p:cNvCxnSpPr>
            <a:cxnSpLocks/>
          </p:cNvCxnSpPr>
          <p:nvPr/>
        </p:nvCxnSpPr>
        <p:spPr>
          <a:xfrm>
            <a:off x="4606440" y="6384038"/>
            <a:ext cx="68692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573A788-8E8B-A9E2-A105-DD41539BFE2C}"/>
              </a:ext>
            </a:extLst>
          </p:cNvPr>
          <p:cNvSpPr/>
          <p:nvPr/>
        </p:nvSpPr>
        <p:spPr>
          <a:xfrm>
            <a:off x="4819276" y="4299094"/>
            <a:ext cx="2181591" cy="19083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4B3B56-BD9B-C724-6BDC-9F05C92E552E}"/>
              </a:ext>
            </a:extLst>
          </p:cNvPr>
          <p:cNvSpPr/>
          <p:nvPr/>
        </p:nvSpPr>
        <p:spPr>
          <a:xfrm>
            <a:off x="8362190" y="2241708"/>
            <a:ext cx="2049777" cy="18808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619BC-84E0-17AB-93E3-0D32D50846B7}"/>
              </a:ext>
            </a:extLst>
          </p:cNvPr>
          <p:cNvSpPr txBox="1"/>
          <p:nvPr/>
        </p:nvSpPr>
        <p:spPr>
          <a:xfrm>
            <a:off x="4861947" y="4486338"/>
            <a:ext cx="21815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i="0" dirty="0">
              <a:solidFill>
                <a:srgbClr val="001D35"/>
              </a:solidFill>
              <a:effectLst/>
              <a:latin typeface="Google Sans"/>
            </a:endParaRPr>
          </a:p>
          <a:p>
            <a:endParaRPr lang="en-IN" sz="1400" dirty="0">
              <a:solidFill>
                <a:srgbClr val="001D35"/>
              </a:solidFill>
              <a:latin typeface="Google Sans"/>
            </a:endParaRP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	Tissues 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Organs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	Blood vessels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4FAB05-8710-47C8-B464-2F9EB11FC024}"/>
              </a:ext>
            </a:extLst>
          </p:cNvPr>
          <p:cNvSpPr txBox="1"/>
          <p:nvPr/>
        </p:nvSpPr>
        <p:spPr>
          <a:xfrm>
            <a:off x="8641138" y="2618981"/>
            <a:ext cx="17106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Prison</a:t>
            </a:r>
            <a:endParaRPr lang="en-IN" sz="1400" i="0" dirty="0">
              <a:solidFill>
                <a:srgbClr val="001D35"/>
              </a:solidFill>
              <a:effectLst/>
              <a:latin typeface="Google Sans"/>
            </a:endParaRPr>
          </a:p>
          <a:p>
            <a:endParaRPr lang="en-IN" sz="1400" dirty="0">
              <a:solidFill>
                <a:srgbClr val="001D35"/>
              </a:solidFill>
              <a:latin typeface="Google Sans"/>
            </a:endParaRP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Jailer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                       Warden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           Prisoner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4FA09E-10CF-0009-C06A-B6B3A9FF6FCE}"/>
              </a:ext>
            </a:extLst>
          </p:cNvPr>
          <p:cNvSpPr/>
          <p:nvPr/>
        </p:nvSpPr>
        <p:spPr>
          <a:xfrm>
            <a:off x="8176262" y="4414941"/>
            <a:ext cx="2049777" cy="18808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F65BF3-A623-B988-5266-5F17647212DD}"/>
              </a:ext>
            </a:extLst>
          </p:cNvPr>
          <p:cNvSpPr txBox="1"/>
          <p:nvPr/>
        </p:nvSpPr>
        <p:spPr>
          <a:xfrm>
            <a:off x="8431768" y="4763336"/>
            <a:ext cx="21815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0" dirty="0">
                <a:solidFill>
                  <a:srgbClr val="001D35"/>
                </a:solidFill>
                <a:effectLst/>
                <a:latin typeface="Google Sans"/>
              </a:rPr>
              <a:t>College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	Students</a:t>
            </a:r>
          </a:p>
          <a:p>
            <a:r>
              <a:rPr lang="en-IN" sz="1400" i="0" dirty="0">
                <a:solidFill>
                  <a:srgbClr val="001D35"/>
                </a:solidFill>
                <a:effectLst/>
                <a:latin typeface="Google Sans"/>
              </a:rPr>
              <a:t>Faculty</a:t>
            </a:r>
          </a:p>
          <a:p>
            <a:endParaRPr lang="en-IN" sz="1400" dirty="0">
              <a:solidFill>
                <a:srgbClr val="001D35"/>
              </a:solidFill>
              <a:latin typeface="Google Sans"/>
            </a:endParaRPr>
          </a:p>
          <a:p>
            <a:r>
              <a:rPr lang="en-IN" sz="1400" i="0" dirty="0">
                <a:solidFill>
                  <a:srgbClr val="001D35"/>
                </a:solidFill>
                <a:effectLst/>
                <a:latin typeface="Google Sans"/>
              </a:rPr>
              <a:t>Department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08849B-03AB-25E4-C0F5-987C2197F819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4403682" y="518418"/>
            <a:ext cx="765725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E6DC11-3675-0938-76C7-4B09C5E72F16}"/>
              </a:ext>
            </a:extLst>
          </p:cNvPr>
          <p:cNvCxnSpPr>
            <a:cxnSpLocks/>
          </p:cNvCxnSpPr>
          <p:nvPr/>
        </p:nvCxnSpPr>
        <p:spPr>
          <a:xfrm>
            <a:off x="101508" y="536706"/>
            <a:ext cx="393469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1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025C9-6AB7-F1E5-3233-1E300B350B87}"/>
              </a:ext>
            </a:extLst>
          </p:cNvPr>
          <p:cNvSpPr txBox="1"/>
          <p:nvPr/>
        </p:nvSpPr>
        <p:spPr>
          <a:xfrm>
            <a:off x="115145" y="109164"/>
            <a:ext cx="798469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Attention does ?</a:t>
            </a:r>
          </a:p>
          <a:p>
            <a:endParaRPr lang="en-US" b="1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the context of the whole sentence to know what we are talking about by adjusting the embeddings values </a:t>
            </a:r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"The </a:t>
            </a:r>
            <a:r>
              <a:rPr lang="en-US" sz="1400" dirty="0">
                <a:highlight>
                  <a:srgbClr val="C0C0C0"/>
                </a:highlight>
              </a:rPr>
              <a:t>cell </a:t>
            </a:r>
            <a:r>
              <a:rPr lang="en-US" sz="1400" dirty="0"/>
              <a:t>houses essential components like the </a:t>
            </a:r>
            <a:r>
              <a:rPr lang="en-US" sz="1400" dirty="0">
                <a:highlight>
                  <a:srgbClr val="C0C0C0"/>
                </a:highlight>
              </a:rPr>
              <a:t>nucleus, mitochondria, and  cytoplasm...“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</a:t>
            </a:r>
            <a:r>
              <a:rPr lang="en-US" sz="1400" dirty="0">
                <a:highlight>
                  <a:srgbClr val="C0C0C0"/>
                </a:highlight>
              </a:rPr>
              <a:t>department</a:t>
            </a:r>
            <a:r>
              <a:rPr lang="en-US" sz="1400" dirty="0"/>
              <a:t> formed a </a:t>
            </a:r>
            <a:r>
              <a:rPr lang="en-US" sz="1400" dirty="0">
                <a:highlight>
                  <a:srgbClr val="C0C0C0"/>
                </a:highlight>
              </a:rPr>
              <a:t>cell</a:t>
            </a:r>
            <a:r>
              <a:rPr lang="en-US" sz="1400" dirty="0"/>
              <a:t> to drive innovation and quick solutions</a:t>
            </a:r>
          </a:p>
          <a:p>
            <a:endParaRPr lang="en-US" sz="1400" i="0" dirty="0">
              <a:solidFill>
                <a:srgbClr val="202122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>
                <a:highlight>
                  <a:srgbClr val="C0C0C0"/>
                </a:highlight>
              </a:rPr>
              <a:t>prisoner</a:t>
            </a:r>
            <a:r>
              <a:rPr lang="en-US" sz="1400" dirty="0"/>
              <a:t> sat alone in his small </a:t>
            </a:r>
            <a:r>
              <a:rPr lang="en-US" sz="1400" dirty="0">
                <a:highlight>
                  <a:srgbClr val="C0C0C0"/>
                </a:highlight>
              </a:rPr>
              <a:t>cell. </a:t>
            </a:r>
            <a:endParaRPr lang="en-US" sz="1400" dirty="0">
              <a:solidFill>
                <a:srgbClr val="202122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i="0" dirty="0">
              <a:solidFill>
                <a:srgbClr val="202122"/>
              </a:solidFill>
              <a:effectLst/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6EAF98-1095-F692-E9F6-478D50ED4D48}"/>
              </a:ext>
            </a:extLst>
          </p:cNvPr>
          <p:cNvCxnSpPr>
            <a:cxnSpLocks/>
          </p:cNvCxnSpPr>
          <p:nvPr/>
        </p:nvCxnSpPr>
        <p:spPr>
          <a:xfrm flipV="1">
            <a:off x="4917336" y="2770632"/>
            <a:ext cx="0" cy="3668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A2FAB4-10B4-B042-71F8-79E530700CC6}"/>
              </a:ext>
            </a:extLst>
          </p:cNvPr>
          <p:cNvCxnSpPr>
            <a:cxnSpLocks/>
          </p:cNvCxnSpPr>
          <p:nvPr/>
        </p:nvCxnSpPr>
        <p:spPr>
          <a:xfrm flipV="1">
            <a:off x="4917336" y="6424309"/>
            <a:ext cx="6713832" cy="145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4D571C2-D8CA-AD5B-FE04-7FB7000F9D4C}"/>
              </a:ext>
            </a:extLst>
          </p:cNvPr>
          <p:cNvSpPr/>
          <p:nvPr/>
        </p:nvSpPr>
        <p:spPr>
          <a:xfrm>
            <a:off x="5130172" y="4353958"/>
            <a:ext cx="2181591" cy="19083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3E35DB-0FDD-AB04-08E4-BB4AB9B9B679}"/>
              </a:ext>
            </a:extLst>
          </p:cNvPr>
          <p:cNvSpPr/>
          <p:nvPr/>
        </p:nvSpPr>
        <p:spPr>
          <a:xfrm>
            <a:off x="8673086" y="2296572"/>
            <a:ext cx="2049777" cy="18808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D3E77-1A0C-570C-1C61-81205597567A}"/>
              </a:ext>
            </a:extLst>
          </p:cNvPr>
          <p:cNvSpPr txBox="1"/>
          <p:nvPr/>
        </p:nvSpPr>
        <p:spPr>
          <a:xfrm>
            <a:off x="5172843" y="4541202"/>
            <a:ext cx="21815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               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	Tissues 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Organs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	Blood vessels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FA3AA-DF64-5903-8820-DE17EE980582}"/>
              </a:ext>
            </a:extLst>
          </p:cNvPr>
          <p:cNvSpPr txBox="1"/>
          <p:nvPr/>
        </p:nvSpPr>
        <p:spPr>
          <a:xfrm>
            <a:off x="8952034" y="2673845"/>
            <a:ext cx="171061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Prison</a:t>
            </a:r>
            <a:endParaRPr lang="en-IN" sz="1400" i="0" dirty="0">
              <a:solidFill>
                <a:srgbClr val="001D35"/>
              </a:solidFill>
              <a:effectLst/>
              <a:latin typeface="Google Sans"/>
            </a:endParaRPr>
          </a:p>
          <a:p>
            <a:endParaRPr lang="en-IN" sz="1400" dirty="0">
              <a:solidFill>
                <a:srgbClr val="001D35"/>
              </a:solidFill>
              <a:latin typeface="Google Sans"/>
            </a:endParaRP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Jailer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                       Warden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           Prisoner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4130E5-09C8-4E73-C367-8885BB489CED}"/>
              </a:ext>
            </a:extLst>
          </p:cNvPr>
          <p:cNvSpPr/>
          <p:nvPr/>
        </p:nvSpPr>
        <p:spPr>
          <a:xfrm>
            <a:off x="8487158" y="4469805"/>
            <a:ext cx="2049777" cy="18808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FEC39-7D9D-EC8C-5169-5A029E250C8D}"/>
              </a:ext>
            </a:extLst>
          </p:cNvPr>
          <p:cNvSpPr txBox="1"/>
          <p:nvPr/>
        </p:nvSpPr>
        <p:spPr>
          <a:xfrm>
            <a:off x="8742664" y="4818200"/>
            <a:ext cx="21815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0" dirty="0">
                <a:solidFill>
                  <a:srgbClr val="001D35"/>
                </a:solidFill>
                <a:effectLst/>
                <a:latin typeface="Google Sans"/>
              </a:rPr>
              <a:t>College</a:t>
            </a:r>
          </a:p>
          <a:p>
            <a:r>
              <a:rPr lang="en-IN" sz="1400" dirty="0">
                <a:solidFill>
                  <a:srgbClr val="001D35"/>
                </a:solidFill>
                <a:latin typeface="Google Sans"/>
              </a:rPr>
              <a:t>	Students</a:t>
            </a:r>
          </a:p>
          <a:p>
            <a:r>
              <a:rPr lang="en-IN" sz="1400" i="0" dirty="0">
                <a:solidFill>
                  <a:srgbClr val="001D35"/>
                </a:solidFill>
                <a:effectLst/>
                <a:latin typeface="Google Sans"/>
              </a:rPr>
              <a:t>Faculty</a:t>
            </a:r>
          </a:p>
          <a:p>
            <a:endParaRPr lang="en-IN" sz="1400" dirty="0">
              <a:solidFill>
                <a:srgbClr val="001D35"/>
              </a:solidFill>
              <a:latin typeface="Google Sans"/>
            </a:endParaRPr>
          </a:p>
          <a:p>
            <a:r>
              <a:rPr lang="en-IN" sz="1400" i="0" dirty="0">
                <a:solidFill>
                  <a:srgbClr val="001D35"/>
                </a:solidFill>
                <a:effectLst/>
                <a:latin typeface="Google Sans"/>
              </a:rPr>
              <a:t>Department</a:t>
            </a:r>
          </a:p>
        </p:txBody>
      </p:sp>
      <p:pic>
        <p:nvPicPr>
          <p:cNvPr id="10242" name="Picture 2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B31D3C0-1182-D567-4474-0D0B1606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07" y="3572047"/>
            <a:ext cx="4406829" cy="241570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D84CE0-5C7A-9B46-9D77-8141981AFB42}"/>
              </a:ext>
            </a:extLst>
          </p:cNvPr>
          <p:cNvSpPr txBox="1"/>
          <p:nvPr/>
        </p:nvSpPr>
        <p:spPr>
          <a:xfrm>
            <a:off x="6949441" y="3429000"/>
            <a:ext cx="502920" cy="30777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Cell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157F46-BEBA-A25E-2889-D04F96AAAD8A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6402345" y="3555401"/>
            <a:ext cx="617181" cy="979933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E06E37-F032-8358-E71C-FD0D960C7E94}"/>
              </a:ext>
            </a:extLst>
          </p:cNvPr>
          <p:cNvSpPr txBox="1"/>
          <p:nvPr/>
        </p:nvSpPr>
        <p:spPr>
          <a:xfrm>
            <a:off x="6110108" y="3811461"/>
            <a:ext cx="9761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i="0" dirty="0">
                <a:solidFill>
                  <a:srgbClr val="001D35"/>
                </a:solidFill>
                <a:effectLst/>
                <a:latin typeface="Google Sans"/>
              </a:rPr>
              <a:t>sentence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814D0D1-7F24-1F1F-3C3C-B83E441AC21B}"/>
              </a:ext>
            </a:extLst>
          </p:cNvPr>
          <p:cNvCxnSpPr>
            <a:cxnSpLocks/>
            <a:stCxn id="15" idx="2"/>
            <a:endCxn id="8" idx="2"/>
          </p:cNvCxnSpPr>
          <p:nvPr/>
        </p:nvCxnSpPr>
        <p:spPr>
          <a:xfrm rot="5400000" flipH="1" flipV="1">
            <a:off x="7687092" y="2750784"/>
            <a:ext cx="499801" cy="1472185"/>
          </a:xfrm>
          <a:prstGeom prst="bentConnector4">
            <a:avLst>
              <a:gd name="adj1" fmla="val -40249"/>
              <a:gd name="adj2" fmla="val 5854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B519B4-E754-E037-0769-588F6B0F5A00}"/>
              </a:ext>
            </a:extLst>
          </p:cNvPr>
          <p:cNvSpPr txBox="1"/>
          <p:nvPr/>
        </p:nvSpPr>
        <p:spPr>
          <a:xfrm>
            <a:off x="7651706" y="3000717"/>
            <a:ext cx="9761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i="0" dirty="0">
                <a:solidFill>
                  <a:srgbClr val="001D35"/>
                </a:solidFill>
                <a:effectLst/>
                <a:latin typeface="Google Sans"/>
              </a:rPr>
              <a:t>sentence </a:t>
            </a:r>
            <a:r>
              <a:rPr lang="en-IN" sz="1000" dirty="0">
                <a:solidFill>
                  <a:srgbClr val="001D35"/>
                </a:solidFill>
                <a:latin typeface="Google Sans"/>
              </a:rPr>
              <a:t>3</a:t>
            </a:r>
            <a:endParaRPr lang="en-IN" sz="1000" i="0" dirty="0">
              <a:solidFill>
                <a:srgbClr val="001D35"/>
              </a:solidFill>
              <a:effectLst/>
              <a:latin typeface="Google Sans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A4F3CA-F7F4-80AE-55D8-19F1ABD78FE0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6200000" flipH="1">
            <a:off x="7989960" y="2947718"/>
            <a:ext cx="733028" cy="2311146"/>
          </a:xfrm>
          <a:prstGeom prst="bentConnector3">
            <a:avLst>
              <a:gd name="adj1" fmla="val 81186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5BDD9D-A0CF-87F1-DC69-20ED889D58C3}"/>
              </a:ext>
            </a:extLst>
          </p:cNvPr>
          <p:cNvSpPr txBox="1"/>
          <p:nvPr/>
        </p:nvSpPr>
        <p:spPr>
          <a:xfrm>
            <a:off x="7454299" y="4278284"/>
            <a:ext cx="9761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i="0" dirty="0">
                <a:solidFill>
                  <a:srgbClr val="001D35"/>
                </a:solidFill>
                <a:effectLst/>
                <a:latin typeface="Google Sans"/>
              </a:rPr>
              <a:t>sentence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1F9B39-CB2E-E664-68C5-BC7D3D47284A}"/>
              </a:ext>
            </a:extLst>
          </p:cNvPr>
          <p:cNvCxnSpPr>
            <a:cxnSpLocks/>
          </p:cNvCxnSpPr>
          <p:nvPr/>
        </p:nvCxnSpPr>
        <p:spPr>
          <a:xfrm flipV="1">
            <a:off x="115145" y="448056"/>
            <a:ext cx="11900071" cy="886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4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3B01E-5CD5-1BCF-3122-0769629AD063}"/>
              </a:ext>
            </a:extLst>
          </p:cNvPr>
          <p:cNvSpPr txBox="1"/>
          <p:nvPr/>
        </p:nvSpPr>
        <p:spPr>
          <a:xfrm>
            <a:off x="139446" y="805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other words</a:t>
            </a:r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F68031-F353-580B-C6A7-71A1FD03C88E}"/>
              </a:ext>
            </a:extLst>
          </p:cNvPr>
          <p:cNvCxnSpPr>
            <a:cxnSpLocks/>
          </p:cNvCxnSpPr>
          <p:nvPr/>
        </p:nvCxnSpPr>
        <p:spPr>
          <a:xfrm flipV="1">
            <a:off x="115145" y="448056"/>
            <a:ext cx="11900071" cy="886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ED3A90-7FE1-EB9C-566A-EA194228C0A4}"/>
              </a:ext>
            </a:extLst>
          </p:cNvPr>
          <p:cNvCxnSpPr>
            <a:cxnSpLocks/>
          </p:cNvCxnSpPr>
          <p:nvPr/>
        </p:nvCxnSpPr>
        <p:spPr>
          <a:xfrm flipV="1">
            <a:off x="546504" y="1489468"/>
            <a:ext cx="0" cy="3668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03B626-FC30-FDF6-44EB-C1ADD85F5C9D}"/>
              </a:ext>
            </a:extLst>
          </p:cNvPr>
          <p:cNvCxnSpPr>
            <a:cxnSpLocks/>
          </p:cNvCxnSpPr>
          <p:nvPr/>
        </p:nvCxnSpPr>
        <p:spPr>
          <a:xfrm flipV="1">
            <a:off x="515568" y="5143145"/>
            <a:ext cx="6713832" cy="145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C6CA82-F6DA-AD69-2E5B-4F06E5A42784}"/>
              </a:ext>
            </a:extLst>
          </p:cNvPr>
          <p:cNvSpPr txBox="1"/>
          <p:nvPr/>
        </p:nvSpPr>
        <p:spPr>
          <a:xfrm>
            <a:off x="304038" y="84760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prisoner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 alone in his small </a:t>
            </a:r>
            <a:r>
              <a:rPr lang="en-US" sz="18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cell. </a:t>
            </a:r>
            <a:endParaRPr lang="en-US" sz="1800" dirty="0">
              <a:solidFill>
                <a:srgbClr val="202122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0F6EB-9F0D-F3E0-98BA-A555EC4A5EFF}"/>
              </a:ext>
            </a:extLst>
          </p:cNvPr>
          <p:cNvSpPr txBox="1"/>
          <p:nvPr/>
        </p:nvSpPr>
        <p:spPr>
          <a:xfrm>
            <a:off x="3140431" y="1858949"/>
            <a:ext cx="747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2AAD9-BF25-C1C1-30E6-5940D7BA1829}"/>
              </a:ext>
            </a:extLst>
          </p:cNvPr>
          <p:cNvSpPr txBox="1"/>
          <p:nvPr/>
        </p:nvSpPr>
        <p:spPr>
          <a:xfrm>
            <a:off x="825246" y="45012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prisoner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86052-2E5E-8A1F-78EC-10FF39D924E0}"/>
              </a:ext>
            </a:extLst>
          </p:cNvPr>
          <p:cNvSpPr txBox="1"/>
          <p:nvPr/>
        </p:nvSpPr>
        <p:spPr>
          <a:xfrm>
            <a:off x="4793742" y="451106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9E40C-A198-DD25-570E-0EEF7F123090}"/>
              </a:ext>
            </a:extLst>
          </p:cNvPr>
          <p:cNvSpPr txBox="1"/>
          <p:nvPr/>
        </p:nvSpPr>
        <p:spPr>
          <a:xfrm>
            <a:off x="1134924" y="202243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2A881D-F3A5-3BF6-3537-225BAEDC1231}"/>
              </a:ext>
            </a:extLst>
          </p:cNvPr>
          <p:cNvSpPr txBox="1"/>
          <p:nvPr/>
        </p:nvSpPr>
        <p:spPr>
          <a:xfrm>
            <a:off x="4407409" y="3705115"/>
            <a:ext cx="42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249AD-40D2-9B89-F54C-6FD08FFCC1B3}"/>
              </a:ext>
            </a:extLst>
          </p:cNvPr>
          <p:cNvSpPr txBox="1"/>
          <p:nvPr/>
        </p:nvSpPr>
        <p:spPr>
          <a:xfrm>
            <a:off x="3760470" y="2968153"/>
            <a:ext cx="48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23FBD6-7352-FCD1-9C24-7D3CB50B7C27}"/>
              </a:ext>
            </a:extLst>
          </p:cNvPr>
          <p:cNvSpPr txBox="1"/>
          <p:nvPr/>
        </p:nvSpPr>
        <p:spPr>
          <a:xfrm>
            <a:off x="1904239" y="336377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A0D048-BF4A-7E8E-D38C-8001A89BC3B8}"/>
              </a:ext>
            </a:extLst>
          </p:cNvPr>
          <p:cNvSpPr/>
          <p:nvPr/>
        </p:nvSpPr>
        <p:spPr>
          <a:xfrm>
            <a:off x="1904239" y="376618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748FD-1FA3-A503-86EA-3701F7B26920}"/>
              </a:ext>
            </a:extLst>
          </p:cNvPr>
          <p:cNvSpPr/>
          <p:nvPr/>
        </p:nvSpPr>
        <p:spPr>
          <a:xfrm>
            <a:off x="904495" y="438369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1EA42E-6412-F7AE-3B95-0F3C7B15FBE2}"/>
              </a:ext>
            </a:extLst>
          </p:cNvPr>
          <p:cNvSpPr/>
          <p:nvPr/>
        </p:nvSpPr>
        <p:spPr>
          <a:xfrm>
            <a:off x="1156793" y="243997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97E410-9C1A-4434-C347-074308DCBDC6}"/>
              </a:ext>
            </a:extLst>
          </p:cNvPr>
          <p:cNvSpPr/>
          <p:nvPr/>
        </p:nvSpPr>
        <p:spPr>
          <a:xfrm>
            <a:off x="3094712" y="206915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582E85-0051-EBDC-E081-4688378E129F}"/>
              </a:ext>
            </a:extLst>
          </p:cNvPr>
          <p:cNvSpPr/>
          <p:nvPr/>
        </p:nvSpPr>
        <p:spPr>
          <a:xfrm>
            <a:off x="3714751" y="31744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5137D7-0CFA-A058-1094-D164B27C260E}"/>
              </a:ext>
            </a:extLst>
          </p:cNvPr>
          <p:cNvSpPr/>
          <p:nvPr/>
        </p:nvSpPr>
        <p:spPr>
          <a:xfrm>
            <a:off x="4407409" y="3875908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B8C6D4-7AA4-AB7B-D683-01BE8C4335B4}"/>
              </a:ext>
            </a:extLst>
          </p:cNvPr>
          <p:cNvSpPr/>
          <p:nvPr/>
        </p:nvSpPr>
        <p:spPr>
          <a:xfrm>
            <a:off x="4654448" y="467287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2E236A-F0E2-64BA-42A5-1D5EFE01583D}"/>
              </a:ext>
            </a:extLst>
          </p:cNvPr>
          <p:cNvCxnSpPr>
            <a:cxnSpLocks/>
            <a:stCxn id="25" idx="7"/>
            <a:endCxn id="26" idx="7"/>
          </p:cNvCxnSpPr>
          <p:nvPr/>
        </p:nvCxnSpPr>
        <p:spPr>
          <a:xfrm flipH="1">
            <a:off x="943519" y="3772882"/>
            <a:ext cx="999744" cy="6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8EADDF-35C9-714A-E62A-1B63649E088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203925" y="2506594"/>
            <a:ext cx="723174" cy="125959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22EFB7-4BA0-3FB6-4E61-CD095A0100DD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915669" y="2092015"/>
            <a:ext cx="1179043" cy="168086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F55613-CFFF-91B4-6163-154483AD65F1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927099" y="3197272"/>
            <a:ext cx="1787652" cy="56891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B37A64-DA89-ABF1-8A29-3EA477AC39BE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1961298" y="3777872"/>
            <a:ext cx="2452806" cy="13706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A491A4-7005-76F5-ECD7-4B893E71397D}"/>
              </a:ext>
            </a:extLst>
          </p:cNvPr>
          <p:cNvCxnSpPr>
            <a:cxnSpLocks/>
            <a:stCxn id="25" idx="0"/>
            <a:endCxn id="31" idx="1"/>
          </p:cNvCxnSpPr>
          <p:nvPr/>
        </p:nvCxnSpPr>
        <p:spPr>
          <a:xfrm>
            <a:off x="1927099" y="3766187"/>
            <a:ext cx="2734044" cy="91338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290" name="Picture 2" descr="Single-head attention | TikZ Diagrams">
            <a:extLst>
              <a:ext uri="{FF2B5EF4-FFF2-40B4-BE49-F238E27FC236}">
                <a16:creationId xmlns:a16="http://schemas.microsoft.com/office/drawing/2014/main" id="{3F92DE77-EFEA-A344-78B3-E57D001B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94" y="1032268"/>
            <a:ext cx="4502891" cy="331614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2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6B9C8-BA47-3E40-EEE6-5D0F4DEFD31B}"/>
              </a:ext>
            </a:extLst>
          </p:cNvPr>
          <p:cNvSpPr txBox="1"/>
          <p:nvPr/>
        </p:nvSpPr>
        <p:spPr>
          <a:xfrm>
            <a:off x="139446" y="805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Single Head Attention Enough ?</a:t>
            </a:r>
            <a:endParaRPr lang="en-US" b="1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CF0C9C-2536-C63B-8918-1FA0587FC505}"/>
              </a:ext>
            </a:extLst>
          </p:cNvPr>
          <p:cNvCxnSpPr>
            <a:cxnSpLocks/>
          </p:cNvCxnSpPr>
          <p:nvPr/>
        </p:nvCxnSpPr>
        <p:spPr>
          <a:xfrm flipV="1">
            <a:off x="115145" y="489695"/>
            <a:ext cx="11951164" cy="470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5B3101-E9A9-4209-057F-00BBC53EF05D}"/>
              </a:ext>
            </a:extLst>
          </p:cNvPr>
          <p:cNvSpPr txBox="1"/>
          <p:nvPr/>
        </p:nvSpPr>
        <p:spPr>
          <a:xfrm>
            <a:off x="150264" y="842789"/>
            <a:ext cx="537667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No its not, You need multiple attention aka </a:t>
            </a:r>
            <a:r>
              <a:rPr lang="en-IN" sz="1400" dirty="0" err="1"/>
              <a:t>multihead</a:t>
            </a:r>
            <a:r>
              <a:rPr lang="en-IN" sz="1400" dirty="0"/>
              <a:t>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More specifically multiple embeddings are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Among the multiple embeddings we select the embeddings with the best separation of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Select the best clusters from a set of clusters for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One embedding is created – Apply linear transformations on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Shear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Stretch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Rotate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Combination of all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34F17-DE9B-438E-3E99-9EC852D9071E}"/>
              </a:ext>
            </a:extLst>
          </p:cNvPr>
          <p:cNvCxnSpPr>
            <a:cxnSpLocks/>
          </p:cNvCxnSpPr>
          <p:nvPr/>
        </p:nvCxnSpPr>
        <p:spPr>
          <a:xfrm flipV="1">
            <a:off x="482496" y="2564571"/>
            <a:ext cx="0" cy="203486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DC1BA-8D81-1E7E-9E8B-9A2CB159D3F6}"/>
              </a:ext>
            </a:extLst>
          </p:cNvPr>
          <p:cNvCxnSpPr>
            <a:cxnSpLocks/>
          </p:cNvCxnSpPr>
          <p:nvPr/>
        </p:nvCxnSpPr>
        <p:spPr>
          <a:xfrm>
            <a:off x="482496" y="4599432"/>
            <a:ext cx="311109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E9D6B2-1AF0-34B2-A17D-09EFBC2EA33E}"/>
              </a:ext>
            </a:extLst>
          </p:cNvPr>
          <p:cNvSpPr/>
          <p:nvPr/>
        </p:nvSpPr>
        <p:spPr>
          <a:xfrm>
            <a:off x="639706" y="3473164"/>
            <a:ext cx="1216525" cy="10061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14D82A-513E-F941-F9F5-B6E0B3E07929}"/>
              </a:ext>
            </a:extLst>
          </p:cNvPr>
          <p:cNvSpPr/>
          <p:nvPr/>
        </p:nvSpPr>
        <p:spPr>
          <a:xfrm>
            <a:off x="1856231" y="2575844"/>
            <a:ext cx="1151757" cy="10061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9AD8CD-5547-9627-B91E-172C09948748}"/>
              </a:ext>
            </a:extLst>
          </p:cNvPr>
          <p:cNvCxnSpPr>
            <a:cxnSpLocks/>
          </p:cNvCxnSpPr>
          <p:nvPr/>
        </p:nvCxnSpPr>
        <p:spPr>
          <a:xfrm flipV="1">
            <a:off x="4277256" y="3267263"/>
            <a:ext cx="1301795" cy="1320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2717E7-B058-4EE9-AF12-4AD90888ABAF}"/>
              </a:ext>
            </a:extLst>
          </p:cNvPr>
          <p:cNvCxnSpPr>
            <a:cxnSpLocks/>
          </p:cNvCxnSpPr>
          <p:nvPr/>
        </p:nvCxnSpPr>
        <p:spPr>
          <a:xfrm>
            <a:off x="4277256" y="4588159"/>
            <a:ext cx="240409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5421C8F-E941-E901-011D-4374C71E7476}"/>
              </a:ext>
            </a:extLst>
          </p:cNvPr>
          <p:cNvSpPr/>
          <p:nvPr/>
        </p:nvSpPr>
        <p:spPr>
          <a:xfrm>
            <a:off x="4928153" y="3976242"/>
            <a:ext cx="940066" cy="35302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48326B-C8DD-2A5D-43AB-59139BDB8272}"/>
              </a:ext>
            </a:extLst>
          </p:cNvPr>
          <p:cNvSpPr/>
          <p:nvPr/>
        </p:nvSpPr>
        <p:spPr>
          <a:xfrm>
            <a:off x="5510124" y="3751198"/>
            <a:ext cx="890017" cy="3530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B1A4EA-CCFF-E37D-3424-76426B7C0601}"/>
              </a:ext>
            </a:extLst>
          </p:cNvPr>
          <p:cNvCxnSpPr>
            <a:cxnSpLocks/>
          </p:cNvCxnSpPr>
          <p:nvPr/>
        </p:nvCxnSpPr>
        <p:spPr>
          <a:xfrm flipV="1">
            <a:off x="5614416" y="764579"/>
            <a:ext cx="0" cy="89732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DB3508-EAF2-9D59-2D1C-D9749A6507CC}"/>
              </a:ext>
            </a:extLst>
          </p:cNvPr>
          <p:cNvCxnSpPr>
            <a:cxnSpLocks/>
          </p:cNvCxnSpPr>
          <p:nvPr/>
        </p:nvCxnSpPr>
        <p:spPr>
          <a:xfrm>
            <a:off x="5614416" y="1661899"/>
            <a:ext cx="240409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2154EC8-3A08-6ECF-3146-0B4C8C3E9279}"/>
              </a:ext>
            </a:extLst>
          </p:cNvPr>
          <p:cNvSpPr/>
          <p:nvPr/>
        </p:nvSpPr>
        <p:spPr>
          <a:xfrm>
            <a:off x="5701897" y="1013919"/>
            <a:ext cx="1691637" cy="5709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CBF528-E56B-7A76-F9D2-D32BEECF794C}"/>
              </a:ext>
            </a:extLst>
          </p:cNvPr>
          <p:cNvSpPr/>
          <p:nvPr/>
        </p:nvSpPr>
        <p:spPr>
          <a:xfrm>
            <a:off x="6591347" y="933776"/>
            <a:ext cx="1780597" cy="3530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3797C2B-DED8-FE77-05C3-B40A16B86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5" y="764579"/>
            <a:ext cx="3342921" cy="432954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895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1009</Words>
  <Application>Microsoft Office PowerPoint</Application>
  <PresentationFormat>Widescreen</PresentationFormat>
  <Paragraphs>475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Times New Roman</vt:lpstr>
      <vt:lpstr>Office Theme</vt:lpstr>
      <vt:lpstr>PowerPoint Presentation</vt:lpstr>
      <vt:lpstr>Agenda For Discussion</vt:lpstr>
      <vt:lpstr>PowerPoint Presentation</vt:lpstr>
      <vt:lpstr>PowerPoint Presentation</vt:lpstr>
      <vt:lpstr>Agenda For Discussion</vt:lpstr>
      <vt:lpstr>PowerPoint Presentation</vt:lpstr>
      <vt:lpstr>PowerPoint Presentation</vt:lpstr>
      <vt:lpstr>PowerPoint Presentation</vt:lpstr>
      <vt:lpstr>PowerPoint Presentation</vt:lpstr>
      <vt:lpstr>Agenda For Discussion</vt:lpstr>
      <vt:lpstr>PowerPoint Presentation</vt:lpstr>
      <vt:lpstr>PowerPoint Presentation</vt:lpstr>
      <vt:lpstr>PowerPoint Presentation</vt:lpstr>
      <vt:lpstr>Agenda For Discussion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R</dc:creator>
  <cp:lastModifiedBy>Vasudev R</cp:lastModifiedBy>
  <cp:revision>6</cp:revision>
  <dcterms:created xsi:type="dcterms:W3CDTF">2024-10-23T16:08:11Z</dcterms:created>
  <dcterms:modified xsi:type="dcterms:W3CDTF">2024-10-31T17:54:32Z</dcterms:modified>
</cp:coreProperties>
</file>