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66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DAB3A-DEEA-456B-B3C9-6AE99406E9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5D133-BE52-4F7B-B543-2FE2258B6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2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5D133-BE52-4F7B-B543-2FE2258B61D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82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AD85E-3E2A-AEB1-EF71-7A8A7F1FD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C7ED5-CC61-AC4E-1F89-B24C49427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8F9E-1DE6-4D45-9CA6-2925E9C0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C9637-F813-AF5B-DB00-EB05B592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36AD1-1605-B6CC-9CDF-9224113E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DC0-B3D2-061C-FAED-8EE9CB362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4C77A-6C83-F373-5595-3D7478EA9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B84F9-E972-113B-0E6C-5205C07A1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5506E-6F3B-D7C8-8581-14D51417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61AE-D536-D701-ABA1-0BD425D8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1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AFD38-BF47-9D75-9CFB-742E5254B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570AD0-F583-C6C5-B1A6-A017CD889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D13B-1CB7-B7FD-6EC8-6256BB2E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6806A-B461-2DA1-C205-00326D3A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240D-D558-17BC-02C7-5FFAEEC9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69-A908-A58B-8087-356014BC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389C4-3DFD-888F-6A1E-8B15D4EE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17E1F-1C22-1D9E-6ADD-20F91B2C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F8942-21C1-908B-38C6-1BD78669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E6E7-BC11-E839-FE75-049E0F77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97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E958-2913-A1B5-AA23-0D7CB693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C56D4-5B3B-DA53-5DB1-E99DBB56B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B1EB5-36CD-8649-4654-3722A54B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5BA63-3471-3BDF-FEF4-AC1B6B2D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251F4-02A8-6685-2E2C-23ABE0E1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3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DC33-15C1-DBAE-8532-793DA3B8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531F-56CD-8AD5-50AD-4A5B0F12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A22F0-4F46-A257-9B42-B75360F7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1DEA2-F077-5E08-0D52-DF4A3554B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5064A-CC68-7CD2-2C5A-C683F369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DBD14-F3E0-E6FB-959E-F8C228E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05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0695-C612-1EEB-8337-1F8A50F9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24558-F7A2-FFDD-AC7F-25D30929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73AA1-5ABF-98B3-D6F8-D52AB823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65C3F-06F2-29F1-AA66-43A83DC473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4446-9C52-76D6-EDA4-0283F004E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507C4-5A73-F9E1-FB93-C24EA45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54C6-3013-29FB-3640-29A98C4A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CD29D1-08F2-3193-CF27-BBEFB714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96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4366-FE7E-87F4-3DE2-BF7E1E09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EAFC2-C355-43D0-0731-155EFB802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36F-B06D-12F4-DEE0-6E35D90A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86F58-88D5-159A-5BD6-44CD2408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9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D95474-0050-9331-3D38-ABE58D70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6148-7D48-C303-E04D-E9015B43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EECED-26DC-24F5-769C-35BCF87F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86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3E64-7A89-1136-633E-B4E8B2A1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21C3-1078-7404-98D9-B45C2D47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E0F1-3FAE-86F0-1341-250618DA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19077-EBBA-C2B8-F6C5-4A10047A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1D808-7BDB-B060-ABB5-4340B9D4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0B1E-18AD-C3FF-83C2-7F12101B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1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7A7F-7A6B-FE72-660E-0451EBFA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B26BA-65F5-10C2-0546-BCAD2867C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65A2B-0942-18A7-B99B-4F0566812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3031A-736F-2F18-5ED0-8280FDAD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32D6E-DE7F-6DCC-5222-9AA93146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BE1F0-F6E5-AA34-7B0A-EA997929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4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35BE5-BA64-EE5A-87D5-CBB4DDABB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5C90C-2EFB-3B74-F9CD-F40F6F77B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8364-EDFF-A0E8-84D1-08AFC507E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9A46-22D6-496F-928F-44E80CBCEE53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0DC8-276A-5CD7-CAD9-B35B094D8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2740-6EEB-7EFE-D62D-87FE0869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D305-9217-4F85-AC7E-BACC18C01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2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A3ED-50AA-3C27-E159-F054DC162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1350962"/>
            <a:ext cx="11231880" cy="3248469"/>
          </a:xfrm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>
            <a:normAutofit/>
          </a:bodyPr>
          <a:lstStyle/>
          <a:p>
            <a:pPr algn="l"/>
            <a:r>
              <a:rPr lang="en-IN" sz="3200" dirty="0"/>
              <a:t>Discussion Session</a:t>
            </a:r>
            <a:br>
              <a:rPr lang="en-IN" sz="4000" dirty="0"/>
            </a:br>
            <a:r>
              <a:rPr lang="en-IN" sz="4000" b="1" dirty="0"/>
              <a:t>Biomedical Foundation Models integration into TBDSS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7575745-89C1-C0F6-9842-C2B72EEF9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88" y="1660779"/>
            <a:ext cx="1921764" cy="5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10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B8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F2F2F2"/>
                </a:solidFill>
                <a:latin typeface="Calibri"/>
              </a:rPr>
              <a:t>1</a:t>
            </a: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.	ABOUT GENEFORMER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F2F2F2"/>
                </a:solidFill>
                <a:latin typeface="Calibri"/>
              </a:rPr>
              <a:t>2</a:t>
            </a: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.	</a:t>
            </a:r>
            <a:r>
              <a:rPr lang="en-IN" b="1" spc="-1" dirty="0">
                <a:solidFill>
                  <a:srgbClr val="F2F2F2"/>
                </a:solidFill>
                <a:latin typeface="Calibri"/>
              </a:rPr>
              <a:t>ABOUT SC-FOUNDATION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b="1" spc="-1" dirty="0">
                <a:solidFill>
                  <a:srgbClr val="F2F2F2"/>
                </a:solidFill>
                <a:latin typeface="Calibri"/>
              </a:rPr>
              <a:t>3</a:t>
            </a: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.	</a:t>
            </a:r>
            <a:r>
              <a:rPr lang="en-IN" b="1" spc="-1" dirty="0">
                <a:solidFill>
                  <a:srgbClr val="F2F2F2"/>
                </a:solidFill>
                <a:latin typeface="Calibri"/>
              </a:rPr>
              <a:t>DISCUSSION SESSION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87A5E1-07F6-EBD6-9ABB-5EE6F905F2A0}"/>
              </a:ext>
            </a:extLst>
          </p:cNvPr>
          <p:cNvSpPr/>
          <p:nvPr/>
        </p:nvSpPr>
        <p:spPr>
          <a:xfrm>
            <a:off x="5878070" y="1964073"/>
            <a:ext cx="2715768" cy="1574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Combined format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h5ad (14 GB) 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.loom(3 GB) 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0A224B-0FB6-681C-6BC8-81D0C0E221E1}"/>
              </a:ext>
            </a:extLst>
          </p:cNvPr>
          <p:cNvSpPr/>
          <p:nvPr/>
        </p:nvSpPr>
        <p:spPr>
          <a:xfrm>
            <a:off x="9736074" y="1989311"/>
            <a:ext cx="2343150" cy="183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Rank value Encodings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Hugging Face Dataset Format (356 MB) 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36D49A-7849-0ADB-0CD8-356A8971C53C}"/>
              </a:ext>
            </a:extLst>
          </p:cNvPr>
          <p:cNvSpPr/>
          <p:nvPr/>
        </p:nvSpPr>
        <p:spPr>
          <a:xfrm>
            <a:off x="310895" y="1755649"/>
            <a:ext cx="4766201" cy="4709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Raw Count Matrix and cell annotation data (1GB + 100KB File)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F81C8E-5394-765F-6B7D-25232A6E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408236"/>
            <a:ext cx="2586990" cy="13143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6B63E87-8C7A-0E7D-063D-FD26266BD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" y="3821586"/>
            <a:ext cx="2586990" cy="55491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87EA2D-8329-1BE1-C376-17577A7870A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77096" y="2751401"/>
            <a:ext cx="80097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9F8557-FECB-3E6E-1761-D9DF62B8218F}"/>
              </a:ext>
            </a:extLst>
          </p:cNvPr>
          <p:cNvCxnSpPr>
            <a:cxnSpLocks/>
          </p:cNvCxnSpPr>
          <p:nvPr/>
        </p:nvCxnSpPr>
        <p:spPr>
          <a:xfrm>
            <a:off x="8593838" y="2618812"/>
            <a:ext cx="114223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E3C0C72-1CC7-0931-8EAB-4DE81002EA70}"/>
              </a:ext>
            </a:extLst>
          </p:cNvPr>
          <p:cNvSpPr txBox="1"/>
          <p:nvPr/>
        </p:nvSpPr>
        <p:spPr>
          <a:xfrm>
            <a:off x="221742" y="2085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GENEFORMER’S INPUT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D5CF7C-441E-4EA9-2202-7DF0B983F965}"/>
              </a:ext>
            </a:extLst>
          </p:cNvPr>
          <p:cNvCxnSpPr/>
          <p:nvPr/>
        </p:nvCxnSpPr>
        <p:spPr>
          <a:xfrm>
            <a:off x="221742" y="577857"/>
            <a:ext cx="11857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ACEF1B7-6A7C-7A91-97F2-84C06B3E92F6}"/>
              </a:ext>
            </a:extLst>
          </p:cNvPr>
          <p:cNvSpPr/>
          <p:nvPr/>
        </p:nvSpPr>
        <p:spPr>
          <a:xfrm>
            <a:off x="5878070" y="3129143"/>
            <a:ext cx="2715768" cy="494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Developed python code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(5 – 10 Mins)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CEF1B7-6A7C-7A91-97F2-84C06B3E92F6}"/>
              </a:ext>
            </a:extLst>
          </p:cNvPr>
          <p:cNvSpPr/>
          <p:nvPr/>
        </p:nvSpPr>
        <p:spPr>
          <a:xfrm>
            <a:off x="9736074" y="3335493"/>
            <a:ext cx="2343150" cy="494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solidFill>
                  <a:schemeClr val="tx1"/>
                </a:solidFill>
              </a:rPr>
              <a:t>Geneformer’s</a:t>
            </a:r>
            <a:r>
              <a:rPr lang="en-IN" sz="1400" dirty="0">
                <a:solidFill>
                  <a:schemeClr val="tx1"/>
                </a:solidFill>
              </a:rPr>
              <a:t> Tokenizer code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(5 Mins)</a:t>
            </a:r>
          </a:p>
        </p:txBody>
      </p:sp>
    </p:spTree>
    <p:extLst>
      <p:ext uri="{BB962C8B-B14F-4D97-AF65-F5344CB8AC3E}">
        <p14:creationId xmlns:p14="http://schemas.microsoft.com/office/powerpoint/2010/main" val="2341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D48F9F-A7E4-1756-A768-5B85CF1BA912}"/>
              </a:ext>
            </a:extLst>
          </p:cNvPr>
          <p:cNvSpPr txBox="1"/>
          <p:nvPr/>
        </p:nvSpPr>
        <p:spPr>
          <a:xfrm>
            <a:off x="221742" y="2085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GENE PERTURBATION ANALYSIS SAMPLE WORKFLOW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4E73AE-7D4B-45D5-5FF3-C11863D7BEBB}"/>
              </a:ext>
            </a:extLst>
          </p:cNvPr>
          <p:cNvCxnSpPr/>
          <p:nvPr/>
        </p:nvCxnSpPr>
        <p:spPr>
          <a:xfrm>
            <a:off x="221742" y="577857"/>
            <a:ext cx="11857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E490D84-FB9C-193D-496B-4D0C5875C0B6}"/>
              </a:ext>
            </a:extLst>
          </p:cNvPr>
          <p:cNvSpPr/>
          <p:nvPr/>
        </p:nvSpPr>
        <p:spPr>
          <a:xfrm>
            <a:off x="1396845" y="1152140"/>
            <a:ext cx="3244407" cy="841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Select the dataset (.HF format)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cell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</a:rPr>
              <a:t>gene or gene pairs</a:t>
            </a:r>
          </a:p>
          <a:p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F1D486-2303-2CA1-F583-88A5996865AE}"/>
              </a:ext>
            </a:extLst>
          </p:cNvPr>
          <p:cNvSpPr/>
          <p:nvPr/>
        </p:nvSpPr>
        <p:spPr>
          <a:xfrm>
            <a:off x="6488999" y="1152141"/>
            <a:ext cx="4450461" cy="2582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Do Gene Perturbation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(Deletion or overexpression)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45BA1-AA35-2623-CD7A-1BC703F96B9F}"/>
              </a:ext>
            </a:extLst>
          </p:cNvPr>
          <p:cNvSpPr/>
          <p:nvPr/>
        </p:nvSpPr>
        <p:spPr>
          <a:xfrm>
            <a:off x="7661810" y="4456799"/>
            <a:ext cx="2104837" cy="5314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Interpret results 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(Cosine Similarity value)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6F04D1-3275-5FF4-7EC6-2B73EDE2C229}"/>
              </a:ext>
            </a:extLst>
          </p:cNvPr>
          <p:cNvSpPr/>
          <p:nvPr/>
        </p:nvSpPr>
        <p:spPr>
          <a:xfrm>
            <a:off x="245175" y="2371060"/>
            <a:ext cx="5552121" cy="39748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Generate Cell Embeddings</a:t>
            </a: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  <a:p>
            <a:pPr algn="ctr"/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D4D345-56C6-2946-5796-5AFC51024E28}"/>
              </a:ext>
            </a:extLst>
          </p:cNvPr>
          <p:cNvSpPr/>
          <p:nvPr/>
        </p:nvSpPr>
        <p:spPr>
          <a:xfrm>
            <a:off x="464157" y="5604265"/>
            <a:ext cx="1865376" cy="5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err="1">
                <a:solidFill>
                  <a:schemeClr val="tx1"/>
                </a:solidFill>
              </a:rPr>
              <a:t>Prtrained</a:t>
            </a:r>
            <a:r>
              <a:rPr lang="en-IN" sz="1200" dirty="0">
                <a:solidFill>
                  <a:schemeClr val="tx1"/>
                </a:solidFill>
              </a:rPr>
              <a:t> Model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(1- 2 mins)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8F2BCD-FE5E-4241-9F99-A1380677327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3019049" y="1993390"/>
            <a:ext cx="2187" cy="3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76D42F3-CBFC-48F7-CEB5-61ED1C1D0917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>
          <a:xfrm rot="5400000" flipH="1" flipV="1">
            <a:off x="3270840" y="902537"/>
            <a:ext cx="5193786" cy="5692994"/>
          </a:xfrm>
          <a:prstGeom prst="bentConnector5">
            <a:avLst>
              <a:gd name="adj1" fmla="val -4401"/>
              <a:gd name="adj2" fmla="val 54838"/>
              <a:gd name="adj3" fmla="val 104401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EDDF0B2B-CABC-0294-A702-4E85F6D95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661908"/>
              </p:ext>
            </p:extLst>
          </p:nvPr>
        </p:nvGraphicFramePr>
        <p:xfrm>
          <a:off x="6797419" y="2071359"/>
          <a:ext cx="3998214" cy="1109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9107">
                  <a:extLst>
                    <a:ext uri="{9D8B030D-6E8A-4147-A177-3AD203B41FA5}">
                      <a16:colId xmlns:a16="http://schemas.microsoft.com/office/drawing/2014/main" val="284177725"/>
                    </a:ext>
                  </a:extLst>
                </a:gridCol>
                <a:gridCol w="1999107">
                  <a:extLst>
                    <a:ext uri="{9D8B030D-6E8A-4147-A177-3AD203B41FA5}">
                      <a16:colId xmlns:a16="http://schemas.microsoft.com/office/drawing/2014/main" val="2581493279"/>
                    </a:ext>
                  </a:extLst>
                </a:gridCol>
              </a:tblGrid>
              <a:tr h="320027">
                <a:tc>
                  <a:txBody>
                    <a:bodyPr/>
                    <a:lstStyle/>
                    <a:p>
                      <a:r>
                        <a:rPr lang="en-IN" sz="900" dirty="0"/>
                        <a:t>Pairs (</a:t>
                      </a:r>
                      <a:r>
                        <a:rPr lang="en-IN" sz="900" dirty="0" err="1"/>
                        <a:t>eg</a:t>
                      </a:r>
                      <a:r>
                        <a:rPr lang="en-IN" sz="900" dirty="0"/>
                        <a:t> gene1 , gene2) in all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1- 2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451631"/>
                  </a:ext>
                </a:extLst>
              </a:tr>
              <a:tr h="789106">
                <a:tc>
                  <a:txBody>
                    <a:bodyPr/>
                    <a:lstStyle/>
                    <a:p>
                      <a:r>
                        <a:rPr lang="en-IN" sz="900" dirty="0"/>
                        <a:t>All genes</a:t>
                      </a:r>
                    </a:p>
                    <a:p>
                      <a:r>
                        <a:rPr lang="en-IN" sz="900" dirty="0"/>
                        <a:t>Perturbing 1 at a time </a:t>
                      </a:r>
                    </a:p>
                    <a:p>
                      <a:r>
                        <a:rPr lang="en-IN" sz="900" dirty="0" err="1"/>
                        <a:t>Analyzed</a:t>
                      </a:r>
                      <a:r>
                        <a:rPr lang="en-IN" sz="900" dirty="0"/>
                        <a:t> in 100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900" dirty="0"/>
                        <a:t>7 hrs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19951"/>
                  </a:ext>
                </a:extLst>
              </a:tr>
            </a:tbl>
          </a:graphicData>
        </a:graphic>
      </p:graphicFrame>
      <p:sp>
        <p:nvSpPr>
          <p:cNvPr id="44" name="Rectangle 43">
            <a:extLst>
              <a:ext uri="{FF2B5EF4-FFF2-40B4-BE49-F238E27FC236}">
                <a16:creationId xmlns:a16="http://schemas.microsoft.com/office/drawing/2014/main" id="{E9711203-F66F-8D0D-18AD-21FC859C09ED}"/>
              </a:ext>
            </a:extLst>
          </p:cNvPr>
          <p:cNvSpPr/>
          <p:nvPr/>
        </p:nvSpPr>
        <p:spPr>
          <a:xfrm>
            <a:off x="3569016" y="4842388"/>
            <a:ext cx="1865376" cy="581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Make a Fine tuned model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 Hrs- 2 Hrs)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9AE1449-41AE-55C2-2876-97C61A8886B8}"/>
              </a:ext>
            </a:extLst>
          </p:cNvPr>
          <p:cNvSpPr/>
          <p:nvPr/>
        </p:nvSpPr>
        <p:spPr>
          <a:xfrm>
            <a:off x="3569016" y="5604265"/>
            <a:ext cx="1865376" cy="561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</a:rPr>
              <a:t>Use Fine Tuned  Model</a:t>
            </a:r>
          </a:p>
          <a:p>
            <a:pPr algn="ctr"/>
            <a:r>
              <a:rPr lang="en-IN" sz="1200" dirty="0">
                <a:solidFill>
                  <a:schemeClr val="tx1"/>
                </a:solidFill>
              </a:rPr>
              <a:t>(1- 2 mins)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E1D6650-7968-E1B2-252A-DD2899440FF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8714229" y="3735058"/>
            <a:ext cx="1" cy="7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755297-57D7-5A56-29BF-B81D19CA9E75}"/>
              </a:ext>
            </a:extLst>
          </p:cNvPr>
          <p:cNvCxnSpPr>
            <a:stCxn id="44" idx="2"/>
            <a:endCxn id="45" idx="0"/>
          </p:cNvCxnSpPr>
          <p:nvPr/>
        </p:nvCxnSpPr>
        <p:spPr>
          <a:xfrm>
            <a:off x="4501704" y="5423960"/>
            <a:ext cx="0" cy="180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4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25B5F-74F4-1C32-C3E9-65B06B7CD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CBA2E5-43AA-B5BA-040A-E06FFE5AF6FF}"/>
              </a:ext>
            </a:extLst>
          </p:cNvPr>
          <p:cNvSpPr/>
          <p:nvPr/>
        </p:nvSpPr>
        <p:spPr>
          <a:xfrm>
            <a:off x="5878070" y="1964073"/>
            <a:ext cx="2715768" cy="1574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Combined format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h5ad (14 GB) </a:t>
            </a:r>
          </a:p>
          <a:p>
            <a:pPr algn="ctr"/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29AEE3-DB64-3467-3720-A6C32769634C}"/>
              </a:ext>
            </a:extLst>
          </p:cNvPr>
          <p:cNvSpPr/>
          <p:nvPr/>
        </p:nvSpPr>
        <p:spPr>
          <a:xfrm>
            <a:off x="9736074" y="1989311"/>
            <a:ext cx="2343150" cy="1832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/>
              </a:solidFill>
            </a:endParaRP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8DFFC8-5D57-3310-D261-1ABC26E5AB83}"/>
              </a:ext>
            </a:extLst>
          </p:cNvPr>
          <p:cNvSpPr/>
          <p:nvPr/>
        </p:nvSpPr>
        <p:spPr>
          <a:xfrm>
            <a:off x="310895" y="1755649"/>
            <a:ext cx="4766201" cy="4709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Raw Count Matrix and cell annotation data (1GB + 100KB File)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  <a:p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E0C382-F151-800A-D4E3-627F231A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530" y="2408236"/>
            <a:ext cx="2586990" cy="131439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0C3289-D000-CD25-ECB7-2F51617633C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077096" y="2751401"/>
            <a:ext cx="800974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529EE3-7D55-F101-82BC-7F0EDC8C64FC}"/>
              </a:ext>
            </a:extLst>
          </p:cNvPr>
          <p:cNvCxnSpPr>
            <a:cxnSpLocks/>
          </p:cNvCxnSpPr>
          <p:nvPr/>
        </p:nvCxnSpPr>
        <p:spPr>
          <a:xfrm>
            <a:off x="8593838" y="2618812"/>
            <a:ext cx="114223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F34CBC9-FFB4-D2E6-9C34-72B287A32102}"/>
              </a:ext>
            </a:extLst>
          </p:cNvPr>
          <p:cNvSpPr txBox="1"/>
          <p:nvPr/>
        </p:nvSpPr>
        <p:spPr>
          <a:xfrm>
            <a:off x="221742" y="20852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SC-F’S INPUT DATA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799FCE-77AB-D4D6-8D40-F212F2D86F59}"/>
              </a:ext>
            </a:extLst>
          </p:cNvPr>
          <p:cNvCxnSpPr/>
          <p:nvPr/>
        </p:nvCxnSpPr>
        <p:spPr>
          <a:xfrm>
            <a:off x="221742" y="577857"/>
            <a:ext cx="1185748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9772905-9124-9432-A090-1D03A4548DB7}"/>
              </a:ext>
            </a:extLst>
          </p:cNvPr>
          <p:cNvSpPr/>
          <p:nvPr/>
        </p:nvSpPr>
        <p:spPr>
          <a:xfrm>
            <a:off x="5878070" y="3129143"/>
            <a:ext cx="2715768" cy="494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Developed python code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(5 – 10 Mins)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C31AAB5-F996-C5E3-F214-7B3B59352C0F}"/>
              </a:ext>
            </a:extLst>
          </p:cNvPr>
          <p:cNvSpPr/>
          <p:nvPr/>
        </p:nvSpPr>
        <p:spPr>
          <a:xfrm>
            <a:off x="9736074" y="3129143"/>
            <a:ext cx="2343150" cy="700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Sc </a:t>
            </a:r>
            <a:r>
              <a:rPr lang="en-IN" sz="1400" dirty="0" err="1">
                <a:solidFill>
                  <a:schemeClr val="tx1"/>
                </a:solidFill>
              </a:rPr>
              <a:t>Foundations’s</a:t>
            </a:r>
            <a:r>
              <a:rPr lang="en-IN" sz="1400" dirty="0">
                <a:solidFill>
                  <a:schemeClr val="tx1"/>
                </a:solidFill>
              </a:rPr>
              <a:t> Tokenizer code</a:t>
            </a:r>
          </a:p>
          <a:p>
            <a:pPr algn="ctr"/>
            <a:r>
              <a:rPr lang="en-IN" sz="1400" dirty="0">
                <a:solidFill>
                  <a:schemeClr val="tx1"/>
                </a:solidFill>
              </a:rPr>
              <a:t>(5 Mins)</a:t>
            </a:r>
          </a:p>
        </p:txBody>
      </p:sp>
    </p:spTree>
    <p:extLst>
      <p:ext uri="{BB962C8B-B14F-4D97-AF65-F5344CB8AC3E}">
        <p14:creationId xmlns:p14="http://schemas.microsoft.com/office/powerpoint/2010/main" val="994479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214</Words>
  <Application>Microsoft Office PowerPoint</Application>
  <PresentationFormat>Widescreen</PresentationFormat>
  <Paragraphs>108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Discussion Session Biomedical Foundation Models integration into TBDSS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Vasudev R</dc:creator>
  <cp:lastModifiedBy>Vasudev R</cp:lastModifiedBy>
  <cp:revision>4</cp:revision>
  <dcterms:created xsi:type="dcterms:W3CDTF">2025-03-09T17:23:25Z</dcterms:created>
  <dcterms:modified xsi:type="dcterms:W3CDTF">2025-03-09T18:38:47Z</dcterms:modified>
</cp:coreProperties>
</file>