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AC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AB3A-DEEA-456B-B3C9-6AE99406E9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5D133-BE52-4F7B-B543-2FE2258B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2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D85E-3E2A-AEB1-EF71-7A8A7F1FD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C7ED5-CC61-AC4E-1F89-B24C49427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8F9E-1DE6-4D45-9CA6-2925E9C0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9637-F813-AF5B-DB00-EB05B592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6AD1-1605-B6CC-9CDF-9224113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DC0-B3D2-061C-FAED-8EE9CB3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C77A-6C83-F373-5595-3D7478EA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84F9-E972-113B-0E6C-5205C07A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506E-6F3B-D7C8-8581-14D5141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61AE-D536-D701-ABA1-0BD425D8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AFD38-BF47-9D75-9CFB-742E5254B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70AD0-F583-C6C5-B1A6-A017CD88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D13B-1CB7-B7FD-6EC8-6256BB2E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806A-B461-2DA1-C205-00326D3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240D-D558-17BC-02C7-5FFAEEC9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69-A908-A58B-8087-356014BC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89C4-3DFD-888F-6A1E-8B15D4EE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E1F-1C22-1D9E-6ADD-20F91B2C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8942-21C1-908B-38C6-1BD78669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E6E7-BC11-E839-FE75-049E0F77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7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958-2913-A1B5-AA23-0D7CB693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56D4-5B3B-DA53-5DB1-E99DBB56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1EB5-36CD-8649-4654-3722A54B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BA63-3471-3BDF-FEF4-AC1B6B2D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51F4-02A8-6685-2E2C-23ABE0E1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DC33-15C1-DBAE-8532-793DA3B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531F-56CD-8AD5-50AD-4A5B0F12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A22F0-4F46-A257-9B42-B75360F7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DEA2-F077-5E08-0D52-DF4A3554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064A-CC68-7CD2-2C5A-C683F369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BD14-F3E0-E6FB-959E-F8C228E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0695-C612-1EEB-8337-1F8A50F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4558-F7A2-FFDD-AC7F-25D30929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73AA1-5ABF-98B3-D6F8-D52AB823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65C3F-06F2-29F1-AA66-43A83DC4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4446-9C52-76D6-EDA4-0283F004E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507C4-5A73-F9E1-FB93-C24EA45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54C6-3013-29FB-3640-29A98C4A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D29D1-08F2-3193-CF27-BBEFB714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366-FE7E-87F4-3DE2-BF7E1E09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AFC2-C355-43D0-0731-155EFB80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36F-B06D-12F4-DEE0-6E35D90A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86F58-88D5-159A-5BD6-44CD240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95474-0050-9331-3D38-ABE58D70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6148-7D48-C303-E04D-E9015B4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ECED-26DC-24F5-769C-35BCF87F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3E64-7A89-1136-633E-B4E8B2A1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1C3-1078-7404-98D9-B45C2D47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E0F1-3FAE-86F0-1341-250618DA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19077-EBBA-C2B8-F6C5-4A10047A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1D808-7BDB-B060-ABB5-4340B9D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0B1E-18AD-C3FF-83C2-7F12101B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7A7F-7A6B-FE72-660E-0451EBF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B26BA-65F5-10C2-0546-BCAD2867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65A2B-0942-18A7-B99B-4F056681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3031A-736F-2F18-5ED0-8280FDAD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2D6E-DE7F-6DCC-5222-9AA93146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E1F0-F6E5-AA34-7B0A-EA99792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35BE5-BA64-EE5A-87D5-CBB4DDAB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C90C-2EFB-3B74-F9CD-F40F6F77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8364-EDFF-A0E8-84D1-08AFC507E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0DC8-276A-5CD7-CAD9-B35B094D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2740-6EEB-7EFE-D62D-87FE0869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A3ED-50AA-3C27-E159-F054DC162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1350962"/>
            <a:ext cx="11231880" cy="3248469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3200" dirty="0"/>
              <a:t>Discussion Session</a:t>
            </a:r>
            <a:br>
              <a:rPr lang="en-IN" sz="4000" dirty="0"/>
            </a:br>
            <a:r>
              <a:rPr lang="en-IN" sz="4000" b="1" dirty="0"/>
              <a:t>Biomedical Foundation Models integration into TBDSS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575745-89C1-C0F6-9842-C2B72EEF9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88" y="1660779"/>
            <a:ext cx="1921764" cy="5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1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ABOUT GENEFORMER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2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</a:t>
            </a:r>
            <a:r>
              <a:rPr lang="en-IN" b="1" spc="-1" dirty="0">
                <a:solidFill>
                  <a:srgbClr val="F2F2F2"/>
                </a:solidFill>
                <a:latin typeface="Calibri"/>
              </a:rPr>
              <a:t>ABOUT SC-FOUNDATION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3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</a:t>
            </a:r>
            <a:r>
              <a:rPr lang="en-IN" b="1" spc="-1" dirty="0">
                <a:solidFill>
                  <a:srgbClr val="F2F2F2"/>
                </a:solidFill>
                <a:latin typeface="Calibri"/>
              </a:rPr>
              <a:t>DISCUSSION SESSION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E3C0C72-1CC7-0931-8EAB-4DE81002EA70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GENEFORMER’S INPUT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5CF7C-441E-4EA9-2202-7DF0B983F965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65AD7C-2400-0AA1-9A7C-0DED30911A5A}"/>
              </a:ext>
            </a:extLst>
          </p:cNvPr>
          <p:cNvSpPr/>
          <p:nvPr/>
        </p:nvSpPr>
        <p:spPr>
          <a:xfrm>
            <a:off x="397999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Source GEO Accession 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Only </a:t>
            </a:r>
            <a:r>
              <a:rPr lang="en-IN" sz="1200" dirty="0" err="1">
                <a:solidFill>
                  <a:schemeClr val="tx1"/>
                </a:solidFill>
              </a:rPr>
              <a:t>publically</a:t>
            </a:r>
            <a:r>
              <a:rPr lang="en-IN" sz="1200" dirty="0">
                <a:solidFill>
                  <a:schemeClr val="tx1"/>
                </a:solidFill>
              </a:rPr>
              <a:t> available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Find datasets using GEO 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annotation File + Raw Count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B9847-349A-1D59-7C2B-396EB142D2F4}"/>
              </a:ext>
            </a:extLst>
          </p:cNvPr>
          <p:cNvSpPr/>
          <p:nvPr/>
        </p:nvSpPr>
        <p:spPr>
          <a:xfrm>
            <a:off x="514958" y="818710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txt.gz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BB500D-2EE8-9A84-3EC8-8757D4748EBD}"/>
              </a:ext>
            </a:extLst>
          </p:cNvPr>
          <p:cNvSpPr/>
          <p:nvPr/>
        </p:nvSpPr>
        <p:spPr>
          <a:xfrm>
            <a:off x="4569508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annotation + Raw Count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14 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Conversion time – 5mins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F4095-9740-B267-8697-F7FC9E0B5F67}"/>
              </a:ext>
            </a:extLst>
          </p:cNvPr>
          <p:cNvSpPr/>
          <p:nvPr/>
        </p:nvSpPr>
        <p:spPr>
          <a:xfrm>
            <a:off x="4659883" y="829341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.h5ad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523E42-4D21-2E69-BEBB-BFF96DF85A2A}"/>
              </a:ext>
            </a:extLst>
          </p:cNvPr>
          <p:cNvSpPr/>
          <p:nvPr/>
        </p:nvSpPr>
        <p:spPr>
          <a:xfrm>
            <a:off x="4569508" y="2606746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annotation + Raw Count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3 GB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Conversion time – 10 mins (sometimes crash)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30C86-DDFB-07E7-DAD8-740AA407226E}"/>
              </a:ext>
            </a:extLst>
          </p:cNvPr>
          <p:cNvSpPr/>
          <p:nvPr/>
        </p:nvSpPr>
        <p:spPr>
          <a:xfrm>
            <a:off x="4734313" y="2523460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.loom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F61640-9CA8-CBA1-003D-7FAF4E1847EF}"/>
              </a:ext>
            </a:extLst>
          </p:cNvPr>
          <p:cNvSpPr/>
          <p:nvPr/>
        </p:nvSpPr>
        <p:spPr>
          <a:xfrm>
            <a:off x="8427356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Standard hugging face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350 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tx1"/>
                </a:solidFill>
              </a:rPr>
              <a:t>Geneformer’s</a:t>
            </a:r>
            <a:r>
              <a:rPr lang="en-IN" sz="1200" dirty="0">
                <a:solidFill>
                  <a:schemeClr val="tx1"/>
                </a:solidFill>
              </a:rPr>
              <a:t> rank value 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Final input to </a:t>
            </a:r>
            <a:r>
              <a:rPr lang="en-IN" sz="1200" dirty="0" err="1">
                <a:solidFill>
                  <a:schemeClr val="tx1"/>
                </a:solidFill>
              </a:rPr>
              <a:t>Geneformer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FBB7C-26D4-7EF4-47EC-6CE9405E9014}"/>
              </a:ext>
            </a:extLst>
          </p:cNvPr>
          <p:cNvSpPr/>
          <p:nvPr/>
        </p:nvSpPr>
        <p:spPr>
          <a:xfrm>
            <a:off x="8592161" y="818710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F81C8E-5394-765F-6B7D-25232A6E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8" y="5130803"/>
            <a:ext cx="3042533" cy="1545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D3198-48F1-E2DB-C3B9-CCADD1910F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236891" y="1624123"/>
            <a:ext cx="133261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F011BCF-D549-84A1-AB1F-91B8B4E6D22D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236891" y="1624123"/>
            <a:ext cx="1332617" cy="165247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C9B00-DF85-B277-5859-F6BDDC5F4C4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408400" y="1624123"/>
            <a:ext cx="101895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D84E65-0DF6-7902-BDFD-D5F0B86ABD7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408400" y="1624123"/>
            <a:ext cx="1018956" cy="165247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8DECCE2-3936-48AE-9CAA-BDE5F11E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85015"/>
              </p:ext>
            </p:extLst>
          </p:nvPr>
        </p:nvGraphicFramePr>
        <p:xfrm>
          <a:off x="3785191" y="5336948"/>
          <a:ext cx="3772064" cy="133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16">
                  <a:extLst>
                    <a:ext uri="{9D8B030D-6E8A-4147-A177-3AD203B41FA5}">
                      <a16:colId xmlns:a16="http://schemas.microsoft.com/office/drawing/2014/main" val="3678003945"/>
                    </a:ext>
                  </a:extLst>
                </a:gridCol>
                <a:gridCol w="943016">
                  <a:extLst>
                    <a:ext uri="{9D8B030D-6E8A-4147-A177-3AD203B41FA5}">
                      <a16:colId xmlns:a16="http://schemas.microsoft.com/office/drawing/2014/main" val="370115694"/>
                    </a:ext>
                  </a:extLst>
                </a:gridCol>
                <a:gridCol w="1008792">
                  <a:extLst>
                    <a:ext uri="{9D8B030D-6E8A-4147-A177-3AD203B41FA5}">
                      <a16:colId xmlns:a16="http://schemas.microsoft.com/office/drawing/2014/main" val="1103466395"/>
                    </a:ext>
                  </a:extLst>
                </a:gridCol>
                <a:gridCol w="877240">
                  <a:extLst>
                    <a:ext uri="{9D8B030D-6E8A-4147-A177-3AD203B41FA5}">
                      <a16:colId xmlns:a16="http://schemas.microsoft.com/office/drawing/2014/main" val="2318578467"/>
                    </a:ext>
                  </a:extLst>
                </a:gridCol>
              </a:tblGrid>
              <a:tr h="334925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CELL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CELL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CELL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748705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r>
                        <a:rPr lang="en-IN" sz="1000" dirty="0"/>
                        <a:t>Gene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8676986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r>
                        <a:rPr lang="en-IN" sz="1000" dirty="0"/>
                        <a:t>Gene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814909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r>
                        <a:rPr lang="en-IN" sz="1000" dirty="0"/>
                        <a:t>Gene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76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00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04F5E-8993-EF83-A085-506742C45954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PERTURBATION ANALYSIS SAMPLE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F8A1C7-DEF5-0075-E579-F328C4699F39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603009-6522-74F6-B3A8-73FAA4E1DB1A}"/>
              </a:ext>
            </a:extLst>
          </p:cNvPr>
          <p:cNvSpPr/>
          <p:nvPr/>
        </p:nvSpPr>
        <p:spPr>
          <a:xfrm>
            <a:off x="173978" y="1042384"/>
            <a:ext cx="2367079" cy="5026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Select dataset  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3D713-1137-E698-3058-66D2B36B2862}"/>
              </a:ext>
            </a:extLst>
          </p:cNvPr>
          <p:cNvSpPr/>
          <p:nvPr/>
        </p:nvSpPr>
        <p:spPr>
          <a:xfrm>
            <a:off x="173978" y="1988412"/>
            <a:ext cx="2367079" cy="5026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Define classification task  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6DDD016-CEA6-5B6E-AD98-C39D3411689C}"/>
              </a:ext>
            </a:extLst>
          </p:cNvPr>
          <p:cNvSpPr/>
          <p:nvPr/>
        </p:nvSpPr>
        <p:spPr>
          <a:xfrm>
            <a:off x="112776" y="2826632"/>
            <a:ext cx="2495479" cy="2073345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Pretrained or Fine-Tuned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A06EF9-0502-637E-FB7E-C23942D6E593}"/>
              </a:ext>
            </a:extLst>
          </p:cNvPr>
          <p:cNvSpPr/>
          <p:nvPr/>
        </p:nvSpPr>
        <p:spPr>
          <a:xfrm>
            <a:off x="148323" y="5550420"/>
            <a:ext cx="2418387" cy="552781"/>
          </a:xfrm>
          <a:prstGeom prst="rect">
            <a:avLst/>
          </a:prstGeom>
          <a:solidFill>
            <a:srgbClr val="ACE2CA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Pretrained weights (1-2 mins)  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D5366-E5CF-7164-2FA7-BBD2E5DD8DE4}"/>
              </a:ext>
            </a:extLst>
          </p:cNvPr>
          <p:cNvSpPr/>
          <p:nvPr/>
        </p:nvSpPr>
        <p:spPr>
          <a:xfrm>
            <a:off x="3702693" y="1054261"/>
            <a:ext cx="2817191" cy="9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Train it on a classification task</a:t>
            </a:r>
          </a:p>
          <a:p>
            <a:r>
              <a:rPr lang="en-IN" sz="1200" dirty="0">
                <a:solidFill>
                  <a:schemeClr val="tx1"/>
                </a:solidFill>
              </a:rPr>
              <a:t>(2-3 hrs)  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8EB51D-4568-4B33-69B6-B0C08B46922F}"/>
              </a:ext>
            </a:extLst>
          </p:cNvPr>
          <p:cNvSpPr/>
          <p:nvPr/>
        </p:nvSpPr>
        <p:spPr>
          <a:xfrm>
            <a:off x="4133713" y="2509520"/>
            <a:ext cx="1980764" cy="634224"/>
          </a:xfrm>
          <a:prstGeom prst="rect">
            <a:avLst/>
          </a:prstGeom>
          <a:solidFill>
            <a:srgbClr val="ACE2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FINE TUNED WEIGHTS (1-2 mins)  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3CBF4C-2921-71D7-506F-AF26E7BFF77B}"/>
              </a:ext>
            </a:extLst>
          </p:cNvPr>
          <p:cNvSpPr/>
          <p:nvPr/>
        </p:nvSpPr>
        <p:spPr>
          <a:xfrm>
            <a:off x="3079377" y="4401822"/>
            <a:ext cx="4093864" cy="2299448"/>
          </a:xfrm>
          <a:prstGeom prst="roundRect">
            <a:avLst>
              <a:gd name="adj" fmla="val 46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A40A1-E670-625B-E5EB-EE1865B685FC}"/>
              </a:ext>
            </a:extLst>
          </p:cNvPr>
          <p:cNvSpPr/>
          <p:nvPr/>
        </p:nvSpPr>
        <p:spPr>
          <a:xfrm>
            <a:off x="3282936" y="4203046"/>
            <a:ext cx="1710084" cy="347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GENERATE CLUSTERS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92D7D9-2273-36CE-40D3-F8798F3E6158}"/>
              </a:ext>
            </a:extLst>
          </p:cNvPr>
          <p:cNvSpPr/>
          <p:nvPr/>
        </p:nvSpPr>
        <p:spPr>
          <a:xfrm>
            <a:off x="8250864" y="989819"/>
            <a:ext cx="3828359" cy="2439178"/>
          </a:xfrm>
          <a:prstGeom prst="roundRect">
            <a:avLst>
              <a:gd name="adj" fmla="val 46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DDF0B2B-CABC-0294-A702-4E85F6D9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31067"/>
              </p:ext>
            </p:extLst>
          </p:nvPr>
        </p:nvGraphicFramePr>
        <p:xfrm>
          <a:off x="8424561" y="1993542"/>
          <a:ext cx="3263728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4933">
                  <a:extLst>
                    <a:ext uri="{9D8B030D-6E8A-4147-A177-3AD203B41FA5}">
                      <a16:colId xmlns:a16="http://schemas.microsoft.com/office/drawing/2014/main" val="284177725"/>
                    </a:ext>
                  </a:extLst>
                </a:gridCol>
                <a:gridCol w="928795">
                  <a:extLst>
                    <a:ext uri="{9D8B030D-6E8A-4147-A177-3AD203B41FA5}">
                      <a16:colId xmlns:a16="http://schemas.microsoft.com/office/drawing/2014/main" val="2581493279"/>
                    </a:ext>
                  </a:extLst>
                </a:gridCol>
              </a:tblGrid>
              <a:tr h="320027">
                <a:tc>
                  <a:txBody>
                    <a:bodyPr/>
                    <a:lstStyle/>
                    <a:p>
                      <a:r>
                        <a:rPr lang="en-IN" sz="1200" dirty="0"/>
                        <a:t>Pairs (</a:t>
                      </a:r>
                      <a:r>
                        <a:rPr lang="en-IN" sz="1200" dirty="0" err="1"/>
                        <a:t>eg</a:t>
                      </a:r>
                      <a:r>
                        <a:rPr lang="en-IN" sz="1200" dirty="0"/>
                        <a:t> gene1 , gene2) in all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1- 2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51631"/>
                  </a:ext>
                </a:extLst>
              </a:tr>
              <a:tr h="789106">
                <a:tc>
                  <a:txBody>
                    <a:bodyPr/>
                    <a:lstStyle/>
                    <a:p>
                      <a:r>
                        <a:rPr lang="en-IN" sz="1200" dirty="0"/>
                        <a:t>All genes</a:t>
                      </a:r>
                    </a:p>
                    <a:p>
                      <a:r>
                        <a:rPr lang="en-IN" sz="1200" dirty="0"/>
                        <a:t>Perturbing 1 at a time </a:t>
                      </a:r>
                    </a:p>
                    <a:p>
                      <a:r>
                        <a:rPr lang="en-IN" sz="1200" dirty="0" err="1"/>
                        <a:t>Analyzed</a:t>
                      </a:r>
                      <a:r>
                        <a:rPr lang="en-IN" sz="1200" dirty="0"/>
                        <a:t> in 100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1995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64576E2-CCD7-3817-206C-3F480774062B}"/>
              </a:ext>
            </a:extLst>
          </p:cNvPr>
          <p:cNvSpPr/>
          <p:nvPr/>
        </p:nvSpPr>
        <p:spPr>
          <a:xfrm>
            <a:off x="8343900" y="816278"/>
            <a:ext cx="1582245" cy="347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PERTURBATION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A46DA-B13D-39E7-BA87-11D0F1DFA836}"/>
              </a:ext>
            </a:extLst>
          </p:cNvPr>
          <p:cNvSpPr txBox="1"/>
          <p:nvPr/>
        </p:nvSpPr>
        <p:spPr>
          <a:xfrm>
            <a:off x="8250864" y="1244431"/>
            <a:ext cx="3263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Delete or overexpress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Select gene or gene pairs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Source cluster , target : </a:t>
            </a:r>
            <a:r>
              <a:rPr lang="en-IN" sz="1200" dirty="0" err="1"/>
              <a:t>clusturs</a:t>
            </a:r>
            <a:endParaRPr lang="en-I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13DDCF-AD87-D7E7-977D-4662A5AABFB9}"/>
              </a:ext>
            </a:extLst>
          </p:cNvPr>
          <p:cNvSpPr/>
          <p:nvPr/>
        </p:nvSpPr>
        <p:spPr>
          <a:xfrm>
            <a:off x="9112624" y="4038789"/>
            <a:ext cx="2104837" cy="53148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Interpret results 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(Cosine Similarity value)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CB7364-4B04-893E-BA81-1B06F0D5847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357518" y="1545035"/>
            <a:ext cx="0" cy="443377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7338C-AFDB-44BF-E9AB-70B664E09F7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57518" y="2491063"/>
            <a:ext cx="2998" cy="335569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CDB9C6-EAF7-C4AD-8601-D5C138A1EF7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357517" y="4899977"/>
            <a:ext cx="2999" cy="650443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30F6E90-3CEF-3BDF-A850-366C0E7DE08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608255" y="1054261"/>
            <a:ext cx="2503034" cy="2809044"/>
          </a:xfrm>
          <a:prstGeom prst="bentConnector4">
            <a:avLst>
              <a:gd name="adj1" fmla="val 21862"/>
              <a:gd name="adj2" fmla="val 108138"/>
            </a:avLst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CA2581-16C4-14B3-9A03-1DA14D845C4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111289" y="1954327"/>
            <a:ext cx="12806" cy="555193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BDC1B9-E639-FDEC-FC7E-26EC202E67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124095" y="3143744"/>
            <a:ext cx="2214" cy="1258078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9AD219-8305-FA67-0C72-E7CC50BC175A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10165043" y="3428997"/>
            <a:ext cx="1" cy="609792"/>
          </a:xfrm>
          <a:prstGeom prst="straightConnector1">
            <a:avLst/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200E963-C444-FFC9-1B40-34B35987F78E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V="1">
            <a:off x="7173241" y="989819"/>
            <a:ext cx="2991803" cy="4561727"/>
          </a:xfrm>
          <a:prstGeom prst="bentConnector4">
            <a:avLst>
              <a:gd name="adj1" fmla="val 18010"/>
              <a:gd name="adj2" fmla="val 105011"/>
            </a:avLst>
          </a:prstGeom>
          <a:ln w="3175"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E595814-7D52-CA21-D0A9-6FC5EB17F73A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 flipV="1">
            <a:off x="2566710" y="4401822"/>
            <a:ext cx="2559599" cy="1424989"/>
          </a:xfrm>
          <a:prstGeom prst="bentConnector4">
            <a:avLst>
              <a:gd name="adj1" fmla="val 10015"/>
              <a:gd name="adj2" fmla="val 120519"/>
            </a:avLst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D97E4-24E3-4A2E-1FC9-D99824C86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CF51F25-3750-5253-1248-FC7F0153574B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ScFOUNDATION’S</a:t>
            </a:r>
            <a:r>
              <a:rPr lang="en-IN" b="1" dirty="0"/>
              <a:t> INPUT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FAE6D2-BDA5-834F-A3A7-3B789E532006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283508-DFBE-3A7A-AEB4-EF1FC5B162D2}"/>
              </a:ext>
            </a:extLst>
          </p:cNvPr>
          <p:cNvSpPr/>
          <p:nvPr/>
        </p:nvSpPr>
        <p:spPr>
          <a:xfrm>
            <a:off x="397999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Source GEO Accession 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Only </a:t>
            </a:r>
            <a:r>
              <a:rPr lang="en-IN" sz="1200" dirty="0" err="1">
                <a:solidFill>
                  <a:schemeClr val="tx1"/>
                </a:solidFill>
              </a:rPr>
              <a:t>publically</a:t>
            </a:r>
            <a:r>
              <a:rPr lang="en-IN" sz="1200" dirty="0">
                <a:solidFill>
                  <a:schemeClr val="tx1"/>
                </a:solidFill>
              </a:rPr>
              <a:t> available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Find datasets using GEO 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annotation File + Raw Count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4F1CF-16D5-DEE9-A272-687A901C9B08}"/>
              </a:ext>
            </a:extLst>
          </p:cNvPr>
          <p:cNvSpPr/>
          <p:nvPr/>
        </p:nvSpPr>
        <p:spPr>
          <a:xfrm>
            <a:off x="514958" y="818710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txt.gz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ECFDF1-A2D8-A135-2DC9-0EE7A637305C}"/>
              </a:ext>
            </a:extLst>
          </p:cNvPr>
          <p:cNvSpPr/>
          <p:nvPr/>
        </p:nvSpPr>
        <p:spPr>
          <a:xfrm>
            <a:off x="4569508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annotation + Raw Count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14 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Conversion time – 5mins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4376C-69D2-6021-6E3B-B65FBA94D087}"/>
              </a:ext>
            </a:extLst>
          </p:cNvPr>
          <p:cNvSpPr/>
          <p:nvPr/>
        </p:nvSpPr>
        <p:spPr>
          <a:xfrm>
            <a:off x="4659883" y="829341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.h5ad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012AC2-7731-3ECE-D294-3A8D9BF9F355}"/>
              </a:ext>
            </a:extLst>
          </p:cNvPr>
          <p:cNvSpPr/>
          <p:nvPr/>
        </p:nvSpPr>
        <p:spPr>
          <a:xfrm>
            <a:off x="8427356" y="954273"/>
            <a:ext cx="2838892" cy="133970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DB60F-9A10-C16E-874D-F4D9EE5A3715}"/>
              </a:ext>
            </a:extLst>
          </p:cNvPr>
          <p:cNvSpPr/>
          <p:nvPr/>
        </p:nvSpPr>
        <p:spPr>
          <a:xfrm>
            <a:off x="8592161" y="818710"/>
            <a:ext cx="1254641" cy="249864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31DE8B-E931-C63A-FA1D-F864738AEDB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236891" y="1624123"/>
            <a:ext cx="133261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979BB-DAC6-AB1E-292B-64E6AF295A5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408400" y="1624123"/>
            <a:ext cx="101895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9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Discussion Session Biomedical Foundation Models integration into TBDSS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9</cp:revision>
  <dcterms:created xsi:type="dcterms:W3CDTF">2025-03-09T17:23:25Z</dcterms:created>
  <dcterms:modified xsi:type="dcterms:W3CDTF">2025-03-09T20:21:50Z</dcterms:modified>
</cp:coreProperties>
</file>