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836"/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602C-F6DF-64C2-BB59-5983575D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4D2DB-C2DA-B877-EC9C-7F70B655E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56E4-9D4C-0FAE-F449-5A23AF3E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2DD1-9A20-982B-8A14-937BBA85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CCCA-7948-454B-D1B7-E33A0FDE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9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03BD-A5C4-75A7-2218-0B04F4AC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71789-D0B7-2F04-0E51-B62EB17F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B769-792D-1969-DE7B-06E1335B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7FA6-3BB4-493D-9672-EA700D3C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7C81-8232-2BD8-66B7-094099FA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5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228EA-C938-B4AA-2522-5F09216F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239AB-EAAE-6CA9-9128-E53DD587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5EE2-CE6E-F057-BEC9-3C8ADEA7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75A7-FDF8-84C3-276D-8557A93C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1028-A605-638A-4750-5AEC5265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3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A6B8-7AD0-ECB5-3B3D-8CE14ED7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2A23-C032-DF77-E754-BBA16C87E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836F-8D34-854D-B616-079AB114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8FBA-BAD5-E830-BAC8-D5101426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2D716-6360-DE1A-163C-1916815F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6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BAE0-D7B3-B70E-8A02-B9BF3078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E0E09-5EFA-90A5-7528-EBE324FCC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3F78-6017-5E39-8B4B-53B60B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ED2C8-A54D-0C22-E9A4-11514410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8E6F-7970-E7A7-7183-4EAC4FA7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1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5171-DAD4-D8F5-8267-B22A26D3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2D4A-975A-7AC8-5DED-15F753E58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96C7D-6867-731C-9320-7A238DC9F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2E1D-68ED-5A2A-220B-12F0D229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37830-4DC4-856C-E9CA-2E266B20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8290D-CA40-F47D-198C-0F65F7E1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92107-93E0-0632-0519-566F7B7A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F611-4F54-DDA5-5723-973827D7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0B8CD-7781-3882-C50A-F909D1C54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7721A-D14D-B019-2A10-99AA8F372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0AAD8-04A8-891E-704F-7F0465FB5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EDAB3-BAA1-1525-3063-5D3D6B8E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2039D-6B5E-2B6D-9F47-32CEA05C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FFCEA-31B1-BF35-510E-E68A9256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5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DF83-D1CB-29C0-6150-B40E1D6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D5F14-E333-B93F-E196-599C7BB7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B714D-FAE7-0C21-E916-B31586DE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C0F2A-F808-9587-2859-7745107C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7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A5A5D-B5B1-AABB-9696-CC199015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117FF-CD09-D8D0-4577-C6951EE9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97D02-4133-BB1A-DC67-6E0191A5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010A-34D9-F9D0-B1C1-591A8078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9880-29B8-2D3B-1F73-CA03FB53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B1BD-973B-92C6-8FF8-3DDB8562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54D89-8102-23A5-E855-734953E8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2B05-8E75-AE27-65D0-2332691C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D8BFB-6F00-FFA6-80DA-40D687F7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0597-84FC-D31A-A135-3D943E0A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A8343-6E3C-B037-200D-86EBC0301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1B3AA-3019-61B4-EBA4-2293DCF11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4D489-2138-4B3B-A29B-C8D3C790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4AA49-5EF5-1252-4D7A-192670F3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456A-7D10-1EA8-5C4E-4F2EBF22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9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D5CAD-03FB-AFE3-DDD2-B457AA6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7FF10-7FA3-32DA-4BDC-10F368FD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D95A-AAFF-2CA3-B9BD-B1C7AC4C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D935-B165-4AAE-A543-C59236EA61D1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EE14-6802-8A1F-05D6-26DDA61C7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36F0-195B-C7A9-EE9B-F180A9CF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C7726-C8D9-4803-AE5F-8B5C7D7632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8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o we are image">
            <a:extLst>
              <a:ext uri="{FF2B5EF4-FFF2-40B4-BE49-F238E27FC236}">
                <a16:creationId xmlns:a16="http://schemas.microsoft.com/office/drawing/2014/main" id="{0CA34240-E87A-F818-22D5-2BD34A9A9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6" t="-2870" b="17580"/>
          <a:stretch/>
        </p:blipFill>
        <p:spPr bwMode="auto">
          <a:xfrm>
            <a:off x="0" y="64008"/>
            <a:ext cx="4745736" cy="679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661A55-4DA4-6B7F-DA6A-434AFA79934E}"/>
              </a:ext>
            </a:extLst>
          </p:cNvPr>
          <p:cNvSpPr/>
          <p:nvPr/>
        </p:nvSpPr>
        <p:spPr>
          <a:xfrm>
            <a:off x="0" y="0"/>
            <a:ext cx="8476488" cy="6858000"/>
          </a:xfrm>
          <a:prstGeom prst="rect">
            <a:avLst/>
          </a:prstGeom>
          <a:solidFill>
            <a:srgbClr val="0A2836">
              <a:alpha val="9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2A70-8ED8-41CF-C8DA-62BD25549875}"/>
              </a:ext>
            </a:extLst>
          </p:cNvPr>
          <p:cNvSpPr txBox="1"/>
          <p:nvPr/>
        </p:nvSpPr>
        <p:spPr>
          <a:xfrm>
            <a:off x="207736" y="2751132"/>
            <a:ext cx="7356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Gene2vec : distributed representation of genes based on co-expression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959B4-D1C9-6A56-31AD-AE68AF7DC023}"/>
              </a:ext>
            </a:extLst>
          </p:cNvPr>
          <p:cNvSpPr txBox="1"/>
          <p:nvPr/>
        </p:nvSpPr>
        <p:spPr>
          <a:xfrm>
            <a:off x="207737" y="5069090"/>
            <a:ext cx="5684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Vasudev R</a:t>
            </a:r>
          </a:p>
          <a:p>
            <a:r>
              <a:rPr lang="en-I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Empid – 10073</a:t>
            </a:r>
          </a:p>
          <a:p>
            <a:r>
              <a:rPr lang="en-I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Software developer trainee in machine learning </a:t>
            </a:r>
          </a:p>
          <a:p>
            <a:r>
              <a:rPr lang="en-I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Machine learning department</a:t>
            </a:r>
          </a:p>
          <a:p>
            <a:r>
              <a:rPr lang="en-IN" sz="1200" dirty="0" err="1">
                <a:solidFill>
                  <a:schemeClr val="bg1"/>
                </a:solidFill>
                <a:cs typeface="Times New Roman" panose="02020603050405020304" pitchFamily="18" charset="0"/>
              </a:rPr>
              <a:t>Feathersoft</a:t>
            </a:r>
            <a:r>
              <a:rPr lang="en-I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 Info IT Solutions Kochi</a:t>
            </a:r>
          </a:p>
          <a:p>
            <a:endParaRPr lang="en-I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8A6E3DD-B135-B935-F17C-5A3219AD6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3375" y="2924264"/>
            <a:ext cx="3076955" cy="809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5C96C76-6471-2C50-A3CA-4C1F0554B300}"/>
              </a:ext>
            </a:extLst>
          </p:cNvPr>
          <p:cNvSpPr/>
          <p:nvPr/>
        </p:nvSpPr>
        <p:spPr>
          <a:xfrm>
            <a:off x="104972" y="2309090"/>
            <a:ext cx="7875246" cy="16533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77C0D-E5CC-0F83-FE23-AAA07EAAB176}"/>
              </a:ext>
            </a:extLst>
          </p:cNvPr>
          <p:cNvSpPr txBox="1"/>
          <p:nvPr/>
        </p:nvSpPr>
        <p:spPr>
          <a:xfrm rot="16200000">
            <a:off x="7950610" y="741788"/>
            <a:ext cx="8055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chemeClr val="bg1"/>
                </a:solidFill>
              </a:rPr>
              <a:t>thinkbio.ai</a:t>
            </a:r>
          </a:p>
        </p:txBody>
      </p:sp>
    </p:spTree>
    <p:extLst>
      <p:ext uri="{BB962C8B-B14F-4D97-AF65-F5344CB8AC3E}">
        <p14:creationId xmlns:p14="http://schemas.microsoft.com/office/powerpoint/2010/main" val="153882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>
            <a:extLst>
              <a:ext uri="{FF2B5EF4-FFF2-40B4-BE49-F238E27FC236}">
                <a16:creationId xmlns:a16="http://schemas.microsoft.com/office/drawing/2014/main" id="{88C88028-E1FC-CA22-4497-31E6DA47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4" y="482976"/>
            <a:ext cx="11420475" cy="485775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Agenda for discussion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4FF73CCA-39BD-3D5F-9A55-B423BCE3AAE7}"/>
              </a:ext>
            </a:extLst>
          </p:cNvPr>
          <p:cNvSpPr txBox="1"/>
          <p:nvPr/>
        </p:nvSpPr>
        <p:spPr>
          <a:xfrm>
            <a:off x="237870" y="1542580"/>
            <a:ext cx="4352418" cy="58477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</a:t>
            </a:r>
          </a:p>
          <a:p>
            <a:pPr>
              <a:spcBef>
                <a:spcPts val="1200"/>
              </a:spcBef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72206-0FFB-44B6-BFFE-D3FB08603AB2}"/>
              </a:ext>
            </a:extLst>
          </p:cNvPr>
          <p:cNvSpPr/>
          <p:nvPr/>
        </p:nvSpPr>
        <p:spPr>
          <a:xfrm>
            <a:off x="384174" y="235670"/>
            <a:ext cx="84841" cy="980388"/>
          </a:xfrm>
          <a:prstGeom prst="rect">
            <a:avLst/>
          </a:prstGeom>
          <a:solidFill>
            <a:srgbClr val="0A2836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4A969711-94E2-D9B4-8044-3C9BC8FD0C4E}"/>
              </a:ext>
            </a:extLst>
          </p:cNvPr>
          <p:cNvSpPr txBox="1"/>
          <p:nvPr/>
        </p:nvSpPr>
        <p:spPr>
          <a:xfrm>
            <a:off x="426593" y="1216058"/>
            <a:ext cx="8208360" cy="427809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Word Embeddings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Word2vec – </a:t>
            </a:r>
            <a:r>
              <a:rPr lang="en-US" sz="1400" b="1" dirty="0" err="1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Skipgrams</a:t>
            </a:r>
            <a:r>
              <a:rPr lang="en-US" sz="1400" b="1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and Bag of Words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Gene2</a:t>
            </a:r>
            <a:r>
              <a:rPr lang="en-US" sz="1400" b="1" dirty="0" err="1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Vec</a:t>
            </a:r>
            <a:endParaRPr lang="en-US" sz="1400" b="1" dirty="0">
              <a:solidFill>
                <a:srgbClr val="000000"/>
              </a:solidFill>
              <a:latin typeface="Verdana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Introduction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About the Training data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Mathematical intuition behind </a:t>
            </a:r>
            <a:r>
              <a:rPr lang="en-US" sz="1400" dirty="0" err="1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Skipgram</a:t>
            </a: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model 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Additional steps to improve training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Applications of Gene2vec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Capturing the functional relationship - Performance evaluation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Gene to Gene Interaction – Performance Evaluation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Drawbacks of the model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D86B52-3A82-A427-7455-1F9D39927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782" y="112318"/>
            <a:ext cx="1224537" cy="3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179A3-8312-5469-E3D5-0A6F599C5508}"/>
              </a:ext>
            </a:extLst>
          </p:cNvPr>
          <p:cNvSpPr/>
          <p:nvPr/>
        </p:nvSpPr>
        <p:spPr>
          <a:xfrm>
            <a:off x="384174" y="235670"/>
            <a:ext cx="84841" cy="980388"/>
          </a:xfrm>
          <a:prstGeom prst="rect">
            <a:avLst/>
          </a:prstGeom>
          <a:solidFill>
            <a:srgbClr val="0A2836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0A4FA02-6FE8-CC60-03B2-26AC0EB7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44" y="482976"/>
            <a:ext cx="11420475" cy="485775"/>
          </a:xfrm>
        </p:spPr>
        <p:txBody>
          <a:bodyPr vert="horz">
            <a:norm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Word Embeddings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120A3-2922-41AE-7DCE-531893FBF739}"/>
              </a:ext>
            </a:extLst>
          </p:cNvPr>
          <p:cNvSpPr txBox="1"/>
          <p:nvPr/>
        </p:nvSpPr>
        <p:spPr>
          <a:xfrm>
            <a:off x="469015" y="1533236"/>
            <a:ext cx="921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Encoding – categorical data into numerical format</a:t>
            </a:r>
          </a:p>
          <a:p>
            <a:r>
              <a:rPr lang="en-IN" dirty="0"/>
              <a:t>Word Embeddings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EFF3D33-E3FE-9AA8-3EB0-DE5EBB67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5782" y="112318"/>
            <a:ext cx="1224537" cy="3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812190-64D6-B3E9-1C90-95232B325F09}"/>
              </a:ext>
            </a:extLst>
          </p:cNvPr>
          <p:cNvSpPr txBox="1"/>
          <p:nvPr/>
        </p:nvSpPr>
        <p:spPr>
          <a:xfrm>
            <a:off x="242453" y="1731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3.1. 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515E2-A0A9-143C-87BB-F4F6AA80DE0E}"/>
              </a:ext>
            </a:extLst>
          </p:cNvPr>
          <p:cNvSpPr/>
          <p:nvPr/>
        </p:nvSpPr>
        <p:spPr>
          <a:xfrm>
            <a:off x="711199" y="1096505"/>
            <a:ext cx="10086109" cy="156591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50C8B0-98DC-DE09-2DDC-538AF89BC448}"/>
              </a:ext>
            </a:extLst>
          </p:cNvPr>
          <p:cNvSpPr/>
          <p:nvPr/>
        </p:nvSpPr>
        <p:spPr>
          <a:xfrm>
            <a:off x="242449" y="1519914"/>
            <a:ext cx="932873" cy="766618"/>
          </a:xfrm>
          <a:prstGeom prst="ellipse">
            <a:avLst/>
          </a:prstGeom>
          <a:solidFill>
            <a:srgbClr val="0A28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1986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2BF95-B813-CF5E-48E7-F5B34AF29D6F}"/>
              </a:ext>
            </a:extLst>
          </p:cNvPr>
          <p:cNvSpPr/>
          <p:nvPr/>
        </p:nvSpPr>
        <p:spPr>
          <a:xfrm>
            <a:off x="708888" y="2792266"/>
            <a:ext cx="10086109" cy="160207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A4C010-2F53-1944-5841-09E6D4D6D11F}"/>
              </a:ext>
            </a:extLst>
          </p:cNvPr>
          <p:cNvSpPr/>
          <p:nvPr/>
        </p:nvSpPr>
        <p:spPr>
          <a:xfrm>
            <a:off x="242450" y="3262449"/>
            <a:ext cx="932873" cy="766618"/>
          </a:xfrm>
          <a:prstGeom prst="ellipse">
            <a:avLst/>
          </a:prstGeom>
          <a:solidFill>
            <a:srgbClr val="0A28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EF579-2A9F-D32D-7E65-119A88F1F84C}"/>
              </a:ext>
            </a:extLst>
          </p:cNvPr>
          <p:cNvSpPr txBox="1"/>
          <p:nvPr/>
        </p:nvSpPr>
        <p:spPr>
          <a:xfrm>
            <a:off x="1341577" y="1216405"/>
            <a:ext cx="75091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Word Embeddings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Hinton proposed the idea of “learning distributed representation of words”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Representing semantics of a word by mapping it into a higher dimension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Such that words that are together have similar meaning.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15F337-3A7A-269F-43F3-0E9E3FBD9F30}"/>
              </a:ext>
            </a:extLst>
          </p:cNvPr>
          <p:cNvSpPr txBox="1"/>
          <p:nvPr/>
        </p:nvSpPr>
        <p:spPr>
          <a:xfrm>
            <a:off x="1341578" y="3025677"/>
            <a:ext cx="75091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Word2vec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This was a breakthrough in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Embeddings generated were called Neural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These embedding were of lower dimensions also.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54EE38-CFA5-0ED1-AD5C-C7CEB3B5347B}"/>
              </a:ext>
            </a:extLst>
          </p:cNvPr>
          <p:cNvSpPr/>
          <p:nvPr/>
        </p:nvSpPr>
        <p:spPr>
          <a:xfrm>
            <a:off x="708889" y="4558487"/>
            <a:ext cx="10086109" cy="17780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294C3B-A9DD-6825-8D79-D158B721E54E}"/>
              </a:ext>
            </a:extLst>
          </p:cNvPr>
          <p:cNvSpPr/>
          <p:nvPr/>
        </p:nvSpPr>
        <p:spPr>
          <a:xfrm>
            <a:off x="242451" y="5064221"/>
            <a:ext cx="932873" cy="766618"/>
          </a:xfrm>
          <a:prstGeom prst="ellipse">
            <a:avLst/>
          </a:prstGeom>
          <a:solidFill>
            <a:srgbClr val="0A28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2019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BA5C-FE20-2BEA-0285-AED6C3272D8B}"/>
              </a:ext>
            </a:extLst>
          </p:cNvPr>
          <p:cNvSpPr txBox="1"/>
          <p:nvPr/>
        </p:nvSpPr>
        <p:spPr>
          <a:xfrm>
            <a:off x="1341579" y="4647311"/>
            <a:ext cx="75091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Gene2vec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Inspired by 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Representing Genes into a higher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 include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Capture the functional relationship between the genes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Gene to gene interaction prediction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87E374D-FC99-3A83-F184-1B20822E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9600" y="112318"/>
            <a:ext cx="1270719" cy="3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2933F9-B35F-BBC5-E8E2-A144CEC6F459}"/>
              </a:ext>
            </a:extLst>
          </p:cNvPr>
          <p:cNvSpPr txBox="1"/>
          <p:nvPr/>
        </p:nvSpPr>
        <p:spPr>
          <a:xfrm>
            <a:off x="242453" y="1731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3.2. D</a:t>
            </a:r>
            <a:r>
              <a:rPr lang="en-US" sz="2400" b="1" dirty="0" err="1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ata</a:t>
            </a:r>
            <a:r>
              <a:rPr lang="en-US" sz="2400" b="1" dirty="0">
                <a:solidFill>
                  <a:srgbClr val="000000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9D120-CC9A-47EA-95D1-FE0C0B9E8005}"/>
              </a:ext>
            </a:extLst>
          </p:cNvPr>
          <p:cNvSpPr/>
          <p:nvPr/>
        </p:nvSpPr>
        <p:spPr>
          <a:xfrm>
            <a:off x="4486561" y="903399"/>
            <a:ext cx="2382982" cy="545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Data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7E5F9-1B18-6808-B6CD-46AC9A350885}"/>
              </a:ext>
            </a:extLst>
          </p:cNvPr>
          <p:cNvSpPr/>
          <p:nvPr/>
        </p:nvSpPr>
        <p:spPr>
          <a:xfrm>
            <a:off x="344053" y="2314568"/>
            <a:ext cx="1948871" cy="545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Gene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C6152-51EE-4837-8477-AB9527796FD3}"/>
              </a:ext>
            </a:extLst>
          </p:cNvPr>
          <p:cNvSpPr/>
          <p:nvPr/>
        </p:nvSpPr>
        <p:spPr>
          <a:xfrm>
            <a:off x="2426854" y="2314568"/>
            <a:ext cx="1780308" cy="545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Gene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70042-FB2F-D1E5-A0A7-6A24F6FBD72C}"/>
              </a:ext>
            </a:extLst>
          </p:cNvPr>
          <p:cNvSpPr/>
          <p:nvPr/>
        </p:nvSpPr>
        <p:spPr>
          <a:xfrm>
            <a:off x="4341088" y="2330588"/>
            <a:ext cx="2673928" cy="545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Gene-gene interaction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E59F3-9CD3-002F-7ACC-9A19FB182464}"/>
              </a:ext>
            </a:extLst>
          </p:cNvPr>
          <p:cNvSpPr/>
          <p:nvPr/>
        </p:nvSpPr>
        <p:spPr>
          <a:xfrm>
            <a:off x="7288644" y="2330588"/>
            <a:ext cx="2064326" cy="545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Tissue specific genes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725B78-EF2E-52E8-D283-4A4B0D41ED09}"/>
              </a:ext>
            </a:extLst>
          </p:cNvPr>
          <p:cNvSpPr/>
          <p:nvPr/>
        </p:nvSpPr>
        <p:spPr>
          <a:xfrm>
            <a:off x="9594272" y="2314568"/>
            <a:ext cx="2410689" cy="54532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Functional set genes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89E2ED5-9380-1C75-7484-AFDE7DB23D8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065348" y="-298137"/>
            <a:ext cx="865847" cy="4359563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4C794E-9BDA-991E-DFA5-B3050BA818B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064607" y="701122"/>
            <a:ext cx="865847" cy="2361044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9A1264B-93EF-01C8-5A71-942D23631FC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558496" y="568276"/>
            <a:ext cx="881867" cy="2642755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9F45ECF-5B2D-C663-2EC2-159C77AE67B4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805911" y="-679139"/>
            <a:ext cx="865847" cy="5121565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BD6FB9-A047-DAE2-A093-0A9F07BC5DA5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678052" y="1448721"/>
            <a:ext cx="0" cy="88186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C5561C-5091-33CC-8CD6-5BD1321E47F1}"/>
              </a:ext>
            </a:extLst>
          </p:cNvPr>
          <p:cNvSpPr txBox="1"/>
          <p:nvPr/>
        </p:nvSpPr>
        <p:spPr>
          <a:xfrm>
            <a:off x="175491" y="157019"/>
            <a:ext cx="12016509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Train Test Input For the Model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Word2vec : input was a corpus (paragraph)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Gene2vec : input is gene pairs that are highly co-expressed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Data Source ?</a:t>
            </a:r>
          </a:p>
          <a:p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Gene Expression Omnibus (GEO) 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Keywords – “expression and human”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GPL570</a:t>
            </a:r>
          </a:p>
          <a:p>
            <a:r>
              <a:rPr lang="en-IN" sz="1400" dirty="0">
                <a:latin typeface="Verdana" panose="020B0604030504040204" pitchFamily="34" charset="0"/>
                <a:ea typeface="Verdana" panose="020B0604030504040204" pitchFamily="34" charset="0"/>
              </a:rPr>
              <a:t>Human Genome U133 array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400" b="1" dirty="0">
                <a:latin typeface="Verdana" panose="020B0604030504040204" pitchFamily="34" charset="0"/>
                <a:ea typeface="Verdana" panose="020B0604030504040204" pitchFamily="34" charset="0"/>
              </a:rPr>
              <a:t>Gene Pair selection</a:t>
            </a: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Number of samples &gt;= 30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Log transformed and Quantile normalized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There were genes with multiple probe sets – largest variance once were used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Gene Co-expression measured using PCC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Selected PCC &gt;=0.9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Labelling Process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F47D4-DD93-4AFD-0917-B64A305CD8A4}"/>
              </a:ext>
            </a:extLst>
          </p:cNvPr>
          <p:cNvSpPr/>
          <p:nvPr/>
        </p:nvSpPr>
        <p:spPr>
          <a:xfrm>
            <a:off x="175491" y="1859148"/>
            <a:ext cx="1948871" cy="47072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53576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288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Agenda for discussion</vt:lpstr>
      <vt:lpstr>Word Embeddings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Vasudev R</dc:creator>
  <cp:lastModifiedBy>Vasudev R</cp:lastModifiedBy>
  <cp:revision>1</cp:revision>
  <dcterms:created xsi:type="dcterms:W3CDTF">2024-10-23T16:08:11Z</dcterms:created>
  <dcterms:modified xsi:type="dcterms:W3CDTF">2024-10-23T18:30:29Z</dcterms:modified>
</cp:coreProperties>
</file>