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5" r:id="rId10"/>
    <p:sldId id="263" r:id="rId11"/>
    <p:sldId id="264" r:id="rId12"/>
    <p:sldId id="265" r:id="rId13"/>
    <p:sldId id="266" r:id="rId14"/>
    <p:sldId id="272" r:id="rId15"/>
    <p:sldId id="273" r:id="rId16"/>
    <p:sldId id="274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B8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388188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/>
            <a:fld id="{377173D6-3DD0-4B27-9DD9-014D4DE3BAF6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7B2D0A9-ED0F-4CF5-BC8E-883EB151C80D}" type="slidenum">
              <a:rPr lang="en-IN" sz="1200" b="0" strike="noStrike" spc="-1">
                <a:latin typeface="Times New Roman"/>
              </a:rPr>
              <a:t>6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9F97066-9E46-431F-B0B0-BB6D4EA77914}" type="datetime">
              <a:rPr lang="en-IN" sz="1200" b="0" strike="noStrike" spc="-1">
                <a:solidFill>
                  <a:srgbClr val="8B8B8B"/>
                </a:solidFill>
                <a:latin typeface="Calibri"/>
              </a:rPr>
              <a:t>19-11-2024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99F0A6C-49E3-4428-AEAB-2025BED45558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BDC1E8F8-802F-4326-B450-41893B431C16}" type="datetime">
              <a:rPr lang="en-IN" sz="1200" b="0" strike="noStrike" spc="-1">
                <a:solidFill>
                  <a:srgbClr val="8B8B8B"/>
                </a:solidFill>
                <a:latin typeface="Calibri"/>
              </a:rPr>
              <a:t>19-11-2024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BAFB0D-9D30-49A4-9372-3A94BA81A621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4"/>
          <p:cNvPicPr/>
          <p:nvPr/>
        </p:nvPicPr>
        <p:blipFill>
          <a:blip r:embed="rId2"/>
          <a:srcRect r="23457" b="23005"/>
          <a:stretch/>
        </p:blipFill>
        <p:spPr>
          <a:xfrm>
            <a:off x="0" y="0"/>
            <a:ext cx="12191760" cy="6897960"/>
          </a:xfrm>
          <a:prstGeom prst="rect">
            <a:avLst/>
          </a:prstGeom>
          <a:ln w="0">
            <a:noFill/>
          </a:ln>
        </p:spPr>
      </p:pic>
      <p:sp>
        <p:nvSpPr>
          <p:cNvPr id="89" name="TextBox 11"/>
          <p:cNvSpPr/>
          <p:nvPr/>
        </p:nvSpPr>
        <p:spPr>
          <a:xfrm>
            <a:off x="420120" y="2320920"/>
            <a:ext cx="6392880" cy="109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6600" b="1" strike="noStrike" spc="-1">
                <a:solidFill>
                  <a:srgbClr val="FFFFFF"/>
                </a:solidFill>
                <a:latin typeface="Arial Black"/>
              </a:rPr>
              <a:t>GeneFormer</a:t>
            </a:r>
            <a:endParaRPr lang="en-IN" sz="6600" b="0" strike="noStrike" spc="-1">
              <a:latin typeface="Arial"/>
            </a:endParaRPr>
          </a:p>
        </p:txBody>
      </p:sp>
      <p:pic>
        <p:nvPicPr>
          <p:cNvPr id="90" name="Graphic 4"/>
          <p:cNvPicPr/>
          <p:nvPr/>
        </p:nvPicPr>
        <p:blipFill>
          <a:blip r:embed="rId3"/>
          <a:stretch/>
        </p:blipFill>
        <p:spPr>
          <a:xfrm>
            <a:off x="604800" y="1959840"/>
            <a:ext cx="1883880" cy="452520"/>
          </a:xfrm>
          <a:prstGeom prst="rect">
            <a:avLst/>
          </a:prstGeom>
          <a:ln w="0">
            <a:noFill/>
          </a:ln>
        </p:spPr>
      </p:pic>
      <p:sp>
        <p:nvSpPr>
          <p:cNvPr id="91" name="Rectangle 22"/>
          <p:cNvSpPr/>
          <p:nvPr/>
        </p:nvSpPr>
        <p:spPr>
          <a:xfrm flipV="1">
            <a:off x="0" y="6778440"/>
            <a:ext cx="12191760" cy="119160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Box 4"/>
          <p:cNvSpPr/>
          <p:nvPr/>
        </p:nvSpPr>
        <p:spPr>
          <a:xfrm>
            <a:off x="121680" y="131760"/>
            <a:ext cx="56383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484848"/>
                </a:solidFill>
                <a:latin typeface="Calibri"/>
              </a:rPr>
              <a:t>D.TASK - 1: Gene Dosage sensitivity prediction</a:t>
            </a:r>
            <a:endParaRPr lang="en-IN" sz="1800" b="1" strike="noStrike" spc="-1" dirty="0">
              <a:latin typeface="Arial"/>
            </a:endParaRPr>
          </a:p>
        </p:txBody>
      </p:sp>
      <p:sp>
        <p:nvSpPr>
          <p:cNvPr id="190" name="Straight Connector 5"/>
          <p:cNvSpPr/>
          <p:nvPr/>
        </p:nvSpPr>
        <p:spPr>
          <a:xfrm>
            <a:off x="136560" y="465502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Rectangle: Rounded Corners 1"/>
          <p:cNvSpPr/>
          <p:nvPr/>
        </p:nvSpPr>
        <p:spPr>
          <a:xfrm>
            <a:off x="212435" y="676440"/>
            <a:ext cx="5394497" cy="1312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TextBox 1"/>
          <p:cNvSpPr/>
          <p:nvPr/>
        </p:nvSpPr>
        <p:spPr>
          <a:xfrm>
            <a:off x="461880" y="914400"/>
            <a:ext cx="6806880" cy="72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Mapping Gene Regulatory networks – for diseases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To target core regulatory elements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Rather than targeting peripheral downstream effectors 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93" name="TextBox 2"/>
          <p:cNvSpPr/>
          <p:nvPr/>
        </p:nvSpPr>
        <p:spPr>
          <a:xfrm>
            <a:off x="461880" y="914400"/>
            <a:ext cx="680688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TextBox 193"/>
          <p:cNvSpPr txBox="1"/>
          <p:nvPr/>
        </p:nvSpPr>
        <p:spPr>
          <a:xfrm>
            <a:off x="360000" y="900000"/>
            <a:ext cx="6300000" cy="108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Genome 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Copy number variants (CNVs)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Genetic diagnosis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  <a:ea typeface="Microsoft YaHei"/>
              </a:rPr>
              <a:t>Gene Dosage sensitive vs </a:t>
            </a:r>
            <a:r>
              <a:rPr lang="en-IN" sz="1400" b="0" strike="noStrike" spc="-1" dirty="0">
                <a:latin typeface="Arial"/>
              </a:rPr>
              <a:t>Gene Dosage insensitive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195" name="Rectangle: Rounded Corners 2"/>
          <p:cNvSpPr/>
          <p:nvPr/>
        </p:nvSpPr>
        <p:spPr>
          <a:xfrm>
            <a:off x="200766" y="3525840"/>
            <a:ext cx="5406167" cy="1154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TextBox 195"/>
          <p:cNvSpPr txBox="1"/>
          <p:nvPr/>
        </p:nvSpPr>
        <p:spPr>
          <a:xfrm>
            <a:off x="432000" y="3538440"/>
            <a:ext cx="4860000" cy="889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How to interpret the CNVs ?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To identify whether gene is Dosage sensitive or Dosage insensitive?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Which tissues are affected by dosage change?  </a:t>
            </a:r>
          </a:p>
        </p:txBody>
      </p:sp>
      <p:sp>
        <p:nvSpPr>
          <p:cNvPr id="197" name="Rectangle: Rounded Corners 3"/>
          <p:cNvSpPr/>
          <p:nvPr/>
        </p:nvSpPr>
        <p:spPr>
          <a:xfrm>
            <a:off x="200766" y="2199240"/>
            <a:ext cx="5406167" cy="1158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TextBox 197"/>
          <p:cNvSpPr txBox="1"/>
          <p:nvPr/>
        </p:nvSpPr>
        <p:spPr>
          <a:xfrm>
            <a:off x="360000" y="2318400"/>
            <a:ext cx="5219640" cy="889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Interpreting the CNVs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Drawbacks of Conservation and allele methods</a:t>
            </a:r>
          </a:p>
          <a:p>
            <a:r>
              <a:rPr lang="en-IN" sz="1400" b="0" strike="noStrike" spc="-1" dirty="0">
                <a:latin typeface="Arial"/>
              </a:rPr>
              <a:t>	Features captured may not vary </a:t>
            </a:r>
            <a:r>
              <a:rPr lang="en-IN" sz="1400" b="0" strike="noStrike" spc="-1" dirty="0" err="1">
                <a:latin typeface="Arial"/>
              </a:rPr>
              <a:t>accross</a:t>
            </a:r>
            <a:r>
              <a:rPr lang="en-IN" sz="1400" b="0" strike="noStrike" spc="-1" dirty="0">
                <a:latin typeface="Arial"/>
              </a:rPr>
              <a:t> cell states</a:t>
            </a:r>
          </a:p>
          <a:p>
            <a:r>
              <a:rPr lang="en-IN" sz="1400" b="0" strike="noStrike" spc="-1" dirty="0">
                <a:latin typeface="Arial"/>
              </a:rPr>
              <a:t>	Do not capture transcriptional dynamics</a:t>
            </a:r>
          </a:p>
        </p:txBody>
      </p:sp>
      <p:sp>
        <p:nvSpPr>
          <p:cNvPr id="199" name="Rectangle: Rounded Corners 4"/>
          <p:cNvSpPr/>
          <p:nvPr/>
        </p:nvSpPr>
        <p:spPr>
          <a:xfrm>
            <a:off x="200766" y="4889160"/>
            <a:ext cx="5406166" cy="1154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TextBox 199"/>
          <p:cNvSpPr txBox="1"/>
          <p:nvPr/>
        </p:nvSpPr>
        <p:spPr>
          <a:xfrm>
            <a:off x="402493" y="5021459"/>
            <a:ext cx="4968000" cy="889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 Transfer Learning with </a:t>
            </a:r>
            <a:r>
              <a:rPr lang="en-IN" sz="1400" b="0" strike="noStrike" spc="-1" dirty="0" err="1">
                <a:latin typeface="Arial"/>
              </a:rPr>
              <a:t>GeneFormer</a:t>
            </a:r>
            <a:r>
              <a:rPr lang="en-IN" sz="1400" b="0" strike="noStrike" spc="-1" dirty="0">
                <a:latin typeface="Arial"/>
              </a:rPr>
              <a:t> for </a:t>
            </a:r>
            <a:r>
              <a:rPr lang="en-IN" sz="1400" b="0" strike="noStrike" spc="-1" dirty="0" err="1">
                <a:latin typeface="Arial"/>
              </a:rPr>
              <a:t>DSen</a:t>
            </a:r>
            <a:r>
              <a:rPr lang="en-IN" sz="1400" b="0" strike="noStrike" spc="-1" dirty="0">
                <a:latin typeface="Arial"/>
              </a:rPr>
              <a:t> vs </a:t>
            </a:r>
            <a:r>
              <a:rPr lang="en-IN" sz="1400" b="0" strike="noStrike" spc="-1" dirty="0" err="1">
                <a:latin typeface="Arial"/>
              </a:rPr>
              <a:t>DinSen</a:t>
            </a:r>
            <a:r>
              <a:rPr lang="en-IN" sz="1400" b="0" strike="noStrike" spc="-1" dirty="0">
                <a:latin typeface="Arial"/>
              </a:rPr>
              <a:t> previously reported datasets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Fine Tuned using 10,000 single cell transcriptomes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Captured </a:t>
            </a:r>
            <a:r>
              <a:rPr lang="en-IN" sz="1400" b="0" strike="noStrike" spc="-1" dirty="0" err="1">
                <a:latin typeface="Arial"/>
              </a:rPr>
              <a:t>Dsen</a:t>
            </a:r>
            <a:r>
              <a:rPr lang="en-IN" sz="1400" b="0" strike="noStrike" spc="-1" dirty="0">
                <a:latin typeface="Arial"/>
              </a:rPr>
              <a:t> vs </a:t>
            </a:r>
            <a:r>
              <a:rPr lang="en-IN" sz="1400" b="0" strike="noStrike" spc="-1" dirty="0" err="1">
                <a:latin typeface="Arial"/>
              </a:rPr>
              <a:t>DinSen</a:t>
            </a:r>
            <a:r>
              <a:rPr lang="en-IN" sz="1400" b="0" strike="noStrike" spc="-1" dirty="0">
                <a:latin typeface="Arial"/>
              </a:rPr>
              <a:t> Factors</a:t>
            </a:r>
          </a:p>
        </p:txBody>
      </p:sp>
      <p:sp>
        <p:nvSpPr>
          <p:cNvPr id="202" name="Rectangle: Rounded Corners 6"/>
          <p:cNvSpPr/>
          <p:nvPr/>
        </p:nvSpPr>
        <p:spPr>
          <a:xfrm>
            <a:off x="6137460" y="676440"/>
            <a:ext cx="5725080" cy="5742720"/>
          </a:xfrm>
          <a:prstGeom prst="roundRect">
            <a:avLst>
              <a:gd name="adj" fmla="val 4705"/>
            </a:avLst>
          </a:prstGeom>
          <a:solidFill>
            <a:srgbClr val="FFFFFF"/>
          </a:solidFill>
          <a:ln w="12700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TextBox 202"/>
          <p:cNvSpPr txBox="1"/>
          <p:nvPr/>
        </p:nvSpPr>
        <p:spPr>
          <a:xfrm>
            <a:off x="6291885" y="3458339"/>
            <a:ext cx="5400000" cy="128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Improving the pretraining dataset with more and diverse </a:t>
            </a:r>
            <a:r>
              <a:rPr lang="en-IN" sz="1400" b="0" strike="noStrike" spc="-1" dirty="0" err="1">
                <a:latin typeface="Arial"/>
              </a:rPr>
              <a:t>datset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improved predictive power with same specific limited data for finetuning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6660000" y="5760000"/>
            <a:ext cx="1980000" cy="540000"/>
          </a:xfrm>
          <a:prstGeom prst="rect">
            <a:avLst/>
          </a:prstGeom>
          <a:solidFill>
            <a:srgbClr val="FFFFFF"/>
          </a:solidFill>
          <a:ln w="0">
            <a:solidFill>
              <a:srgbClr val="41B88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400" b="0" strike="noStrike" spc="-1">
                <a:latin typeface="Calibri"/>
              </a:rPr>
              <a:t>Nuero devlopemnetal disease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9360000" y="5760000"/>
            <a:ext cx="2160000" cy="540000"/>
          </a:xfrm>
          <a:prstGeom prst="rect">
            <a:avLst/>
          </a:prstGeom>
          <a:solidFill>
            <a:srgbClr val="FFFFFF"/>
          </a:solidFill>
          <a:ln w="0">
            <a:solidFill>
              <a:srgbClr val="41B88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400" b="0" strike="noStrike" spc="-1">
                <a:latin typeface="Calibri"/>
              </a:rPr>
              <a:t>Silico deletion approach in cardiomyopath</a:t>
            </a:r>
            <a:r>
              <a:rPr lang="en-IN" sz="1200" b="0" strike="noStrike" spc="-1">
                <a:latin typeface="Calibri"/>
              </a:rPr>
              <a:t>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8100000" y="4680000"/>
            <a:ext cx="1800000" cy="540000"/>
          </a:xfrm>
          <a:prstGeom prst="rect">
            <a:avLst/>
          </a:prstGeom>
          <a:solidFill>
            <a:srgbClr val="FFFFFF"/>
          </a:solidFill>
          <a:ln w="0">
            <a:solidFill>
              <a:srgbClr val="41B88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400" b="0" strike="noStrike" spc="-1">
                <a:latin typeface="Arial"/>
              </a:rPr>
              <a:t>Applications</a:t>
            </a:r>
          </a:p>
        </p:txBody>
      </p:sp>
      <p:cxnSp>
        <p:nvCxnSpPr>
          <p:cNvPr id="207" name="Straight Arrow Connector 206"/>
          <p:cNvCxnSpPr>
            <a:stCxn id="206" idx="2"/>
            <a:endCxn id="204" idx="0"/>
          </p:cNvCxnSpPr>
          <p:nvPr/>
        </p:nvCxnSpPr>
        <p:spPr>
          <a:xfrm flipH="1">
            <a:off x="7650000" y="5220000"/>
            <a:ext cx="1350360" cy="540360"/>
          </a:xfrm>
          <a:prstGeom prst="straightConnector1">
            <a:avLst/>
          </a:prstGeom>
          <a:ln w="0">
            <a:solidFill>
              <a:srgbClr val="3465A4"/>
            </a:solidFill>
            <a:tailEnd type="triangle" w="med" len="med"/>
          </a:ln>
        </p:spPr>
      </p:cxnSp>
      <p:cxnSp>
        <p:nvCxnSpPr>
          <p:cNvPr id="208" name="Straight Arrow Connector 207"/>
          <p:cNvCxnSpPr>
            <a:stCxn id="206" idx="2"/>
            <a:endCxn id="205" idx="0"/>
          </p:cNvCxnSpPr>
          <p:nvPr/>
        </p:nvCxnSpPr>
        <p:spPr>
          <a:xfrm>
            <a:off x="9000000" y="5220000"/>
            <a:ext cx="1440360" cy="540360"/>
          </a:xfrm>
          <a:prstGeom prst="straightConnector1">
            <a:avLst/>
          </a:prstGeom>
          <a:ln w="0">
            <a:solidFill>
              <a:srgbClr val="3465A4"/>
            </a:solidFill>
            <a:tailEnd type="triangl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47C933B-2453-644B-C38F-7FE2CB269B35}"/>
              </a:ext>
            </a:extLst>
          </p:cNvPr>
          <p:cNvSpPr/>
          <p:nvPr/>
        </p:nvSpPr>
        <p:spPr>
          <a:xfrm rot="16200000">
            <a:off x="-271960" y="1237125"/>
            <a:ext cx="862207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situation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294C05-37AC-DC5D-36A7-4F3DA9D8F86D}"/>
              </a:ext>
            </a:extLst>
          </p:cNvPr>
          <p:cNvSpPr/>
          <p:nvPr/>
        </p:nvSpPr>
        <p:spPr>
          <a:xfrm rot="16200000">
            <a:off x="-285638" y="2698942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challenge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4A279-0C2C-46D6-59CD-A68584B47CC9}"/>
              </a:ext>
            </a:extLst>
          </p:cNvPr>
          <p:cNvSpPr/>
          <p:nvPr/>
        </p:nvSpPr>
        <p:spPr>
          <a:xfrm rot="16200000">
            <a:off x="-284372" y="4023472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Queries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BCBA5B-7F21-9793-A6B5-8A426466F1B5}"/>
              </a:ext>
            </a:extLst>
          </p:cNvPr>
          <p:cNvSpPr/>
          <p:nvPr/>
        </p:nvSpPr>
        <p:spPr>
          <a:xfrm rot="16200000">
            <a:off x="-272228" y="5386792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Solutions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DD926E-8692-B2D1-7ADC-91883DA76203}"/>
              </a:ext>
            </a:extLst>
          </p:cNvPr>
          <p:cNvSpPr/>
          <p:nvPr/>
        </p:nvSpPr>
        <p:spPr>
          <a:xfrm rot="16200000">
            <a:off x="5561678" y="1363962"/>
            <a:ext cx="1119503" cy="22037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0" strike="noStrike" spc="-1" dirty="0">
                <a:latin typeface="Arial"/>
              </a:rPr>
              <a:t> observations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/>
        </p:blipFill>
        <p:spPr>
          <a:xfrm>
            <a:off x="6284160" y="900000"/>
            <a:ext cx="5415840" cy="252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209"/>
          <p:cNvSpPr/>
          <p:nvPr/>
        </p:nvSpPr>
        <p:spPr>
          <a:xfrm>
            <a:off x="180000" y="143184"/>
            <a:ext cx="2902564" cy="328156"/>
          </a:xfrm>
          <a:prstGeom prst="rect">
            <a:avLst/>
          </a:prstGeom>
          <a:solidFill>
            <a:srgbClr val="FFFFFF"/>
          </a:solidFill>
          <a:ln w="0">
            <a:solidFill>
              <a:srgbClr val="41B88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en-IN" sz="1300" b="0" strike="noStrike" spc="-1" dirty="0" err="1">
                <a:latin typeface="Calibri"/>
              </a:rPr>
              <a:t>Nuero</a:t>
            </a:r>
            <a:r>
              <a:rPr lang="en-IN" sz="1300" b="0" strike="noStrike" spc="-1" dirty="0">
                <a:latin typeface="Calibri"/>
              </a:rPr>
              <a:t> developmental disease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6096000" y="143184"/>
            <a:ext cx="3299678" cy="328156"/>
          </a:xfrm>
          <a:prstGeom prst="rect">
            <a:avLst/>
          </a:prstGeom>
          <a:solidFill>
            <a:srgbClr val="FFFFFF"/>
          </a:solidFill>
          <a:ln w="0">
            <a:solidFill>
              <a:srgbClr val="41B88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400" b="0" strike="noStrike" spc="-1" dirty="0">
                <a:latin typeface="Calibri"/>
              </a:rPr>
              <a:t>Silico deletion approach in cardiomyocytes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212" name="Straight Connector 211"/>
          <p:cNvSpPr/>
          <p:nvPr/>
        </p:nvSpPr>
        <p:spPr>
          <a:xfrm>
            <a:off x="5647769" y="180000"/>
            <a:ext cx="0" cy="6480000"/>
          </a:xfrm>
          <a:prstGeom prst="line">
            <a:avLst/>
          </a:prstGeom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TextBox 214"/>
          <p:cNvSpPr txBox="1"/>
          <p:nvPr/>
        </p:nvSpPr>
        <p:spPr>
          <a:xfrm>
            <a:off x="80892" y="2852128"/>
            <a:ext cx="5782580" cy="400587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300" b="1" strike="noStrike" spc="-1" dirty="0">
                <a:latin typeface="Calibri"/>
              </a:rPr>
              <a:t>Training labels</a:t>
            </a:r>
            <a:endParaRPr lang="en-IN" sz="1300" b="0" strike="noStrike" spc="-1" dirty="0">
              <a:latin typeface="Arial"/>
            </a:endParaRPr>
          </a:p>
          <a:p>
            <a:r>
              <a:rPr lang="en-IN" sz="1300" b="0" strike="noStrike" spc="-1" dirty="0">
                <a:latin typeface="Calibri"/>
              </a:rPr>
              <a:t>Without </a:t>
            </a:r>
            <a:r>
              <a:rPr lang="en-IN" sz="1300" b="0" strike="noStrike" spc="-1" dirty="0" err="1">
                <a:latin typeface="Calibri"/>
              </a:rPr>
              <a:t>furthur</a:t>
            </a:r>
            <a:r>
              <a:rPr lang="en-IN" sz="1300" b="0" strike="noStrike" spc="-1" dirty="0">
                <a:latin typeface="Calibri"/>
              </a:rPr>
              <a:t> Finetuning</a:t>
            </a:r>
            <a:endParaRPr lang="en-IN" sz="1300" b="0" strike="noStrike" spc="-1" dirty="0">
              <a:latin typeface="Arial"/>
            </a:endParaRPr>
          </a:p>
          <a:p>
            <a:r>
              <a:rPr lang="en-IN" sz="1300" b="0" strike="noStrike" spc="-1" dirty="0">
                <a:latin typeface="Calibri"/>
              </a:rPr>
              <a:t>Genes whose deletion -  </a:t>
            </a:r>
            <a:r>
              <a:rPr lang="en-IN" sz="1300" b="0" strike="noStrike" spc="-1" dirty="0" err="1">
                <a:latin typeface="Calibri"/>
              </a:rPr>
              <a:t>primarly</a:t>
            </a:r>
            <a:r>
              <a:rPr lang="en-IN" sz="1300" b="0" strike="noStrike" spc="-1" dirty="0">
                <a:latin typeface="Calibri"/>
              </a:rPr>
              <a:t> associated – high or moderate confidence </a:t>
            </a:r>
            <a:endParaRPr lang="en-IN" sz="1300" b="0" strike="noStrike" spc="-1" dirty="0">
              <a:latin typeface="Arial"/>
            </a:endParaRPr>
          </a:p>
          <a:p>
            <a:endParaRPr lang="en-IN" sz="1300" b="0" strike="noStrike" spc="-1" dirty="0">
              <a:latin typeface="Arial"/>
            </a:endParaRPr>
          </a:p>
          <a:p>
            <a:r>
              <a:rPr lang="en-IN" sz="1300" b="1" strike="noStrike" spc="-1" dirty="0">
                <a:latin typeface="Calibri"/>
              </a:rPr>
              <a:t>Observations</a:t>
            </a:r>
            <a:endParaRPr lang="en-IN" sz="1300" b="0" strike="noStrike" spc="-1" dirty="0">
              <a:latin typeface="Arial"/>
            </a:endParaRPr>
          </a:p>
          <a:p>
            <a:r>
              <a:rPr lang="en-IN" sz="1300" b="1" strike="noStrike" spc="-1" dirty="0">
                <a:latin typeface="Calibri"/>
              </a:rPr>
              <a:t> </a:t>
            </a:r>
            <a:endParaRPr lang="en-IN" sz="1300" b="0" strike="noStrike" spc="-1" dirty="0">
              <a:latin typeface="Arial"/>
            </a:endParaRPr>
          </a:p>
          <a:p>
            <a:r>
              <a:rPr lang="en-IN" sz="1300" b="1" strike="noStrike" spc="-1" dirty="0">
                <a:latin typeface="Calibri"/>
              </a:rPr>
              <a:t>Concordance</a:t>
            </a:r>
            <a:r>
              <a:rPr lang="en-IN" sz="1300" b="0" strike="noStrike" spc="-1" dirty="0">
                <a:latin typeface="Calibri"/>
              </a:rPr>
              <a:t> </a:t>
            </a:r>
            <a:endParaRPr lang="en-IN" sz="13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 err="1">
                <a:latin typeface="Calibri"/>
              </a:rPr>
              <a:t>Fetal</a:t>
            </a:r>
            <a:r>
              <a:rPr lang="en-IN" sz="1300" b="0" strike="noStrike" spc="-1" dirty="0">
                <a:latin typeface="Calibri"/>
              </a:rPr>
              <a:t> cerebral cells (High conf)  - 96% concordance with original study</a:t>
            </a:r>
            <a:endParaRPr lang="en-IN" sz="13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Other </a:t>
            </a:r>
            <a:r>
              <a:rPr lang="en-IN" sz="1300" b="0" strike="noStrike" spc="-1" dirty="0" err="1">
                <a:latin typeface="Calibri"/>
              </a:rPr>
              <a:t>celss</a:t>
            </a:r>
            <a:r>
              <a:rPr lang="en-IN" sz="1300" b="0" strike="noStrike" spc="-1" dirty="0">
                <a:latin typeface="Calibri"/>
              </a:rPr>
              <a:t> (High Conf) – 95% confidence with original study</a:t>
            </a:r>
            <a:endParaRPr lang="en-IN" sz="13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 err="1">
                <a:latin typeface="Calibri"/>
              </a:rPr>
              <a:t>Fetal</a:t>
            </a:r>
            <a:r>
              <a:rPr lang="en-IN" sz="1300" b="0" strike="noStrike" spc="-1" dirty="0">
                <a:latin typeface="Calibri"/>
              </a:rPr>
              <a:t> cerebral cells (Mod conf)  - 84% concordance with original study</a:t>
            </a:r>
            <a:endParaRPr lang="en-IN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300" b="1" strike="noStrike" spc="-1" dirty="0">
                <a:latin typeface="Calibri"/>
              </a:rPr>
              <a:t>Context specificity</a:t>
            </a:r>
            <a:endParaRPr lang="en-IN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3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Moderate – confidence genes were more </a:t>
            </a:r>
            <a:endParaRPr lang="en-IN" sz="13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Count </a:t>
            </a:r>
            <a:r>
              <a:rPr lang="en-IN" sz="1300" b="0" strike="noStrike" spc="-1" dirty="0" err="1">
                <a:latin typeface="Calibri"/>
              </a:rPr>
              <a:t>Fetal</a:t>
            </a:r>
            <a:r>
              <a:rPr lang="en-IN" sz="1300" b="0" strike="noStrike" spc="-1" dirty="0">
                <a:latin typeface="Calibri"/>
              </a:rPr>
              <a:t> cerebral cells &gt; Neurons </a:t>
            </a:r>
            <a:endParaRPr lang="en-IN" sz="13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Consistent </a:t>
            </a:r>
            <a:r>
              <a:rPr lang="en-IN" sz="1300" b="0" strike="noStrike" spc="-1" dirty="0" err="1">
                <a:latin typeface="Calibri"/>
              </a:rPr>
              <a:t>wrt</a:t>
            </a:r>
            <a:r>
              <a:rPr lang="en-IN" sz="1300" b="0" strike="noStrike" spc="-1" dirty="0">
                <a:latin typeface="Calibri"/>
              </a:rPr>
              <a:t> phenotype (across any adult or </a:t>
            </a:r>
            <a:r>
              <a:rPr lang="en-IN" sz="1300" b="0" strike="noStrike" spc="-1" dirty="0" err="1">
                <a:latin typeface="Calibri"/>
              </a:rPr>
              <a:t>developemental</a:t>
            </a:r>
            <a:r>
              <a:rPr lang="en-IN" sz="1300" b="0" strike="noStrike" spc="-1" dirty="0">
                <a:latin typeface="Calibri"/>
              </a:rPr>
              <a:t> timepoint</a:t>
            </a:r>
            <a:r>
              <a:rPr lang="en-IN" sz="1300" b="0" strike="noStrike" spc="-1" dirty="0">
                <a:latin typeface="Arial"/>
              </a:rPr>
              <a:t>) 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5787954" y="2874696"/>
            <a:ext cx="6323154" cy="3840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In – </a:t>
            </a:r>
            <a:r>
              <a:rPr lang="en-IN" sz="1300" b="0" strike="noStrike" spc="-1" dirty="0" err="1">
                <a:latin typeface="Calibri"/>
              </a:rPr>
              <a:t>slico</a:t>
            </a:r>
            <a:r>
              <a:rPr lang="en-IN" sz="1300" b="0" strike="noStrike" spc="-1" dirty="0">
                <a:latin typeface="Calibri"/>
              </a:rPr>
              <a:t> deletion approach in cardiomyocytes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Identify if gene has </a:t>
            </a:r>
            <a:r>
              <a:rPr lang="en-IN" sz="1300" b="0" strike="noStrike" spc="-1" dirty="0" err="1">
                <a:latin typeface="Calibri"/>
              </a:rPr>
              <a:t>deleterios</a:t>
            </a:r>
            <a:r>
              <a:rPr lang="en-IN" sz="1300" b="0" strike="noStrike" spc="-1" dirty="0">
                <a:latin typeface="Calibri"/>
              </a:rPr>
              <a:t> effect on cell context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Removed genes from rank value encoding</a:t>
            </a:r>
          </a:p>
          <a:p>
            <a:endParaRPr lang="en-IN" sz="1300" b="0" strike="noStrike" spc="-1" dirty="0">
              <a:latin typeface="Calibri"/>
            </a:endParaRPr>
          </a:p>
          <a:p>
            <a:r>
              <a:rPr lang="en-IN" sz="1300" b="1" strike="noStrike" spc="-1" dirty="0">
                <a:latin typeface="Calibri"/>
              </a:rPr>
              <a:t>Observations</a:t>
            </a:r>
            <a:r>
              <a:rPr lang="en-IN" sz="1300" b="0" strike="noStrike" spc="-1" dirty="0">
                <a:latin typeface="Calibri"/>
              </a:rPr>
              <a:t> </a:t>
            </a:r>
          </a:p>
          <a:p>
            <a:endParaRPr lang="en-IN" sz="1300" b="0" strike="noStrike" spc="-1" dirty="0"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Genes known for cardiomyopathy and heart diseases had more effect than  control set of </a:t>
            </a:r>
            <a:r>
              <a:rPr lang="en-IN" sz="1300" b="0" strike="noStrike" spc="-1" dirty="0" err="1">
                <a:latin typeface="Calibri"/>
              </a:rPr>
              <a:t>hyperlipidemia</a:t>
            </a:r>
            <a:r>
              <a:rPr lang="en-IN" sz="1300" b="0" strike="noStrike" spc="-1" dirty="0">
                <a:latin typeface="Calibri"/>
              </a:rPr>
              <a:t> genes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Study was enriched for human phenotypes (including cardiomyopathy and abnormal myocardial morphology) </a:t>
            </a:r>
          </a:p>
          <a:p>
            <a:endParaRPr lang="en-IN" sz="1300" b="0" strike="noStrike" spc="-1" dirty="0">
              <a:latin typeface="Calibri"/>
            </a:endParaRPr>
          </a:p>
          <a:p>
            <a:r>
              <a:rPr lang="en-IN" sz="1300" b="1" strike="noStrike" spc="-1" dirty="0">
                <a:latin typeface="Calibri"/>
              </a:rPr>
              <a:t>TOP 25 genes included</a:t>
            </a:r>
            <a:r>
              <a:rPr lang="en-IN" sz="1300" b="0" strike="noStrike" spc="-1" dirty="0">
                <a:latin typeface="Calibri"/>
              </a:rPr>
              <a:t>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Transcription factors known to regulate myocardial development (</a:t>
            </a:r>
            <a:r>
              <a:rPr lang="en-IN" sz="1300" b="0" strike="noStrike" spc="-1" dirty="0" err="1">
                <a:latin typeface="Calibri"/>
              </a:rPr>
              <a:t>eg</a:t>
            </a:r>
            <a:r>
              <a:rPr lang="en-IN" sz="1300" b="0" strike="noStrike" spc="-1" dirty="0">
                <a:latin typeface="Calibri"/>
              </a:rPr>
              <a:t> FOXM1)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New dosage sensitivity gene candidates (TEAD4)</a:t>
            </a:r>
          </a:p>
          <a:p>
            <a:endParaRPr lang="en-IN" sz="1300" b="0" strike="noStrike" spc="-1" dirty="0">
              <a:latin typeface="Calibri"/>
            </a:endParaRPr>
          </a:p>
          <a:p>
            <a:r>
              <a:rPr lang="en-IN" sz="1300" b="1" strike="noStrike" spc="-1" dirty="0">
                <a:latin typeface="Calibri"/>
              </a:rPr>
              <a:t>Experiment with TEAD4</a:t>
            </a:r>
            <a:endParaRPr lang="en-IN" sz="1300" b="0" strike="noStrike" spc="-1" dirty="0">
              <a:latin typeface="Calibri"/>
            </a:endParaRPr>
          </a:p>
          <a:p>
            <a:endParaRPr lang="en-IN" sz="1300" b="0" strike="noStrike" spc="-1" dirty="0">
              <a:latin typeface="Calibri"/>
            </a:endParaRPr>
          </a:p>
          <a:p>
            <a:r>
              <a:rPr lang="en-IN" sz="1300" b="0" strike="noStrike" spc="-1" dirty="0">
                <a:latin typeface="Calibri"/>
              </a:rPr>
              <a:t>CRISPR mediated knockout of TEAD4 (</a:t>
            </a:r>
            <a:r>
              <a:rPr lang="en-IN" sz="1300" b="0" strike="noStrike" spc="-1" dirty="0" err="1">
                <a:latin typeface="Calibri"/>
              </a:rPr>
              <a:t>ipsc</a:t>
            </a:r>
            <a:r>
              <a:rPr lang="en-IN" sz="1300" b="0" strike="noStrike" spc="-1" dirty="0">
                <a:latin typeface="Calibri"/>
              </a:rPr>
              <a:t> state) – affected generate contractile stress  </a:t>
            </a:r>
          </a:p>
          <a:p>
            <a:endParaRPr lang="en-IN" sz="1400" b="0" strike="noStrike" spc="-1" dirty="0">
              <a:latin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B5BF1-CF3F-5CBC-FF1E-AE126748425C}"/>
              </a:ext>
            </a:extLst>
          </p:cNvPr>
          <p:cNvSpPr/>
          <p:nvPr/>
        </p:nvSpPr>
        <p:spPr>
          <a:xfrm>
            <a:off x="180000" y="786323"/>
            <a:ext cx="5019532" cy="1999484"/>
          </a:xfrm>
          <a:prstGeom prst="rect">
            <a:avLst/>
          </a:prstGeom>
          <a:solidFill>
            <a:srgbClr val="FFFFFF"/>
          </a:solidFill>
          <a:ln w="0">
            <a:solidFill>
              <a:srgbClr val="41B88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endParaRPr lang="en-IN" sz="1400" b="0" strike="noStrike" spc="-1" dirty="0">
              <a:latin typeface="Calibri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/>
        </p:blipFill>
        <p:spPr>
          <a:xfrm>
            <a:off x="741885" y="856207"/>
            <a:ext cx="3420000" cy="1929600"/>
          </a:xfrm>
          <a:prstGeom prst="rect">
            <a:avLst/>
          </a:prstGeom>
          <a:ln w="0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695DD54-C618-4598-B1FB-E8C44C20222B}"/>
              </a:ext>
            </a:extLst>
          </p:cNvPr>
          <p:cNvSpPr/>
          <p:nvPr/>
        </p:nvSpPr>
        <p:spPr>
          <a:xfrm>
            <a:off x="5952820" y="786323"/>
            <a:ext cx="5397049" cy="1999484"/>
          </a:xfrm>
          <a:prstGeom prst="rect">
            <a:avLst/>
          </a:prstGeom>
          <a:solidFill>
            <a:srgbClr val="FFFFFF"/>
          </a:solidFill>
          <a:ln w="0">
            <a:solidFill>
              <a:srgbClr val="41B88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endParaRPr lang="en-IN" sz="1400" b="0" strike="noStrike" spc="-1" dirty="0">
              <a:latin typeface="Calibri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/>
        </p:blipFill>
        <p:spPr>
          <a:xfrm>
            <a:off x="6055903" y="977587"/>
            <a:ext cx="5005799" cy="1616957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Box 4"/>
          <p:cNvSpPr/>
          <p:nvPr/>
        </p:nvSpPr>
        <p:spPr>
          <a:xfrm>
            <a:off x="132120" y="132120"/>
            <a:ext cx="4907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484848"/>
                </a:solidFill>
                <a:latin typeface="Calibri"/>
              </a:rPr>
              <a:t>D.TASK – 3 :Network dynamics prediction</a:t>
            </a:r>
            <a:endParaRPr lang="en-IN" sz="1800" b="1" strike="noStrike" spc="-1" dirty="0">
              <a:latin typeface="Arial"/>
            </a:endParaRPr>
          </a:p>
        </p:txBody>
      </p:sp>
      <p:sp>
        <p:nvSpPr>
          <p:cNvPr id="219" name="Rectangle: Rounded Corners 10"/>
          <p:cNvSpPr/>
          <p:nvPr/>
        </p:nvSpPr>
        <p:spPr>
          <a:xfrm>
            <a:off x="207390" y="720000"/>
            <a:ext cx="5609158" cy="108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TextBox 219"/>
          <p:cNvSpPr txBox="1"/>
          <p:nvPr/>
        </p:nvSpPr>
        <p:spPr>
          <a:xfrm>
            <a:off x="389160" y="941148"/>
            <a:ext cx="5040000" cy="90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  <a:ea typeface="Microsoft YaHei"/>
              </a:rPr>
              <a:t>GRN – Top level, Middle level and lower level </a:t>
            </a:r>
            <a:r>
              <a:rPr lang="en-IN" sz="1400" b="0" strike="noStrike" spc="-1" dirty="0">
                <a:latin typeface="Arial"/>
              </a:rPr>
              <a:t>Regulators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Determining therapies </a:t>
            </a:r>
            <a:r>
              <a:rPr lang="en-IN" sz="1400" b="0" strike="noStrike" spc="-1" dirty="0" err="1">
                <a:latin typeface="Arial"/>
              </a:rPr>
              <a:t>targetting</a:t>
            </a:r>
            <a:r>
              <a:rPr lang="en-IN" sz="1400" b="0" strike="noStrike" spc="-1" dirty="0">
                <a:latin typeface="Arial"/>
              </a:rPr>
              <a:t> core regulatory elements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221" name="Rectangle: Rounded Corners 12"/>
          <p:cNvSpPr/>
          <p:nvPr/>
        </p:nvSpPr>
        <p:spPr>
          <a:xfrm>
            <a:off x="207389" y="1980371"/>
            <a:ext cx="5609159" cy="108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TextBox 221"/>
          <p:cNvSpPr txBox="1"/>
          <p:nvPr/>
        </p:nvSpPr>
        <p:spPr>
          <a:xfrm>
            <a:off x="389160" y="2161080"/>
            <a:ext cx="6300000" cy="90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Mapping GRN requires large amount of Transcriptomic data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Patient specific cells with isogenic controls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For learning connection between genes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223" name="Rectangle: Rounded Corners 13"/>
          <p:cNvSpPr/>
          <p:nvPr/>
        </p:nvSpPr>
        <p:spPr>
          <a:xfrm>
            <a:off x="175470" y="4442071"/>
            <a:ext cx="5609160" cy="2187018"/>
          </a:xfrm>
          <a:prstGeom prst="roundRect">
            <a:avLst>
              <a:gd name="adj" fmla="val 5872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TextBox 223"/>
          <p:cNvSpPr txBox="1"/>
          <p:nvPr/>
        </p:nvSpPr>
        <p:spPr>
          <a:xfrm>
            <a:off x="251999" y="4613800"/>
            <a:ext cx="5460643" cy="1843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 err="1">
                <a:latin typeface="Arial"/>
              </a:rPr>
              <a:t>Geneformer</a:t>
            </a:r>
            <a:r>
              <a:rPr lang="en-IN" sz="1400" b="0" strike="noStrike" spc="-1" dirty="0">
                <a:latin typeface="Arial"/>
              </a:rPr>
              <a:t> Finetuning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Training data : NOTCH1 (N1)-dependent gene network governing cardiac valve disease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 30,000 normal endothelial cells (ECs) 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Distinguish between Central vs Peripheral factors within training data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Investigated to find minimum data threshold for optimal fine tuning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</p:txBody>
      </p:sp>
      <p:pic>
        <p:nvPicPr>
          <p:cNvPr id="225" name="Picture 224"/>
          <p:cNvPicPr/>
          <p:nvPr/>
        </p:nvPicPr>
        <p:blipFill>
          <a:blip r:embed="rId2"/>
          <a:stretch/>
        </p:blipFill>
        <p:spPr>
          <a:xfrm>
            <a:off x="6300000" y="720000"/>
            <a:ext cx="4213080" cy="1846080"/>
          </a:xfrm>
          <a:prstGeom prst="rect">
            <a:avLst/>
          </a:prstGeom>
          <a:ln w="0">
            <a:noFill/>
          </a:ln>
        </p:spPr>
      </p:pic>
      <p:pic>
        <p:nvPicPr>
          <p:cNvPr id="226" name="Picture 225"/>
          <p:cNvPicPr/>
          <p:nvPr/>
        </p:nvPicPr>
        <p:blipFill>
          <a:blip r:embed="rId3"/>
          <a:stretch/>
        </p:blipFill>
        <p:spPr>
          <a:xfrm>
            <a:off x="6274440" y="2656440"/>
            <a:ext cx="4345560" cy="1843560"/>
          </a:xfrm>
          <a:prstGeom prst="rect">
            <a:avLst/>
          </a:prstGeom>
          <a:ln w="0">
            <a:noFill/>
          </a:ln>
        </p:spPr>
      </p:pic>
      <p:pic>
        <p:nvPicPr>
          <p:cNvPr id="227" name="Picture 226"/>
          <p:cNvPicPr/>
          <p:nvPr/>
        </p:nvPicPr>
        <p:blipFill>
          <a:blip r:embed="rId4"/>
          <a:stretch/>
        </p:blipFill>
        <p:spPr>
          <a:xfrm>
            <a:off x="6438960" y="4669560"/>
            <a:ext cx="4181040" cy="199044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555B77-8504-4933-898D-0F78E3A49446}"/>
              </a:ext>
            </a:extLst>
          </p:cNvPr>
          <p:cNvSpPr/>
          <p:nvPr/>
        </p:nvSpPr>
        <p:spPr>
          <a:xfrm rot="16200000">
            <a:off x="-271960" y="1237125"/>
            <a:ext cx="862207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situation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C2D9E8-FE35-6581-B5DC-616C0AB4E5DD}"/>
              </a:ext>
            </a:extLst>
          </p:cNvPr>
          <p:cNvSpPr/>
          <p:nvPr/>
        </p:nvSpPr>
        <p:spPr>
          <a:xfrm rot="16200000">
            <a:off x="-269310" y="2466652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challenge</a:t>
            </a:r>
          </a:p>
        </p:txBody>
      </p:sp>
      <p:sp>
        <p:nvSpPr>
          <p:cNvPr id="4" name="Rectangle: Rounded Corners 12">
            <a:extLst>
              <a:ext uri="{FF2B5EF4-FFF2-40B4-BE49-F238E27FC236}">
                <a16:creationId xmlns:a16="http://schemas.microsoft.com/office/drawing/2014/main" id="{79CDACC9-ACC7-DFA6-D06C-B69F8C91471C}"/>
              </a:ext>
            </a:extLst>
          </p:cNvPr>
          <p:cNvSpPr/>
          <p:nvPr/>
        </p:nvSpPr>
        <p:spPr>
          <a:xfrm>
            <a:off x="207389" y="3152577"/>
            <a:ext cx="5609159" cy="108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77C358-E6E7-2E68-C4B0-4B5D079F64C4}"/>
              </a:ext>
            </a:extLst>
          </p:cNvPr>
          <p:cNvSpPr/>
          <p:nvPr/>
        </p:nvSpPr>
        <p:spPr>
          <a:xfrm rot="16200000">
            <a:off x="-269310" y="3609049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Queries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55ABAB-538F-FBE0-A0D2-44CAB995C970}"/>
              </a:ext>
            </a:extLst>
          </p:cNvPr>
          <p:cNvSpPr/>
          <p:nvPr/>
        </p:nvSpPr>
        <p:spPr>
          <a:xfrm rot="16200000">
            <a:off x="-272228" y="5386792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Solutions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F3D6A-BE69-0EB5-195C-8D39271E72BB}"/>
              </a:ext>
            </a:extLst>
          </p:cNvPr>
          <p:cNvSpPr txBox="1"/>
          <p:nvPr/>
        </p:nvSpPr>
        <p:spPr>
          <a:xfrm>
            <a:off x="456718" y="3276739"/>
            <a:ext cx="6300000" cy="90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How to handle the problem of limited data ?</a:t>
            </a:r>
          </a:p>
        </p:txBody>
      </p:sp>
      <p:sp>
        <p:nvSpPr>
          <p:cNvPr id="8" name="Rectangle: Rounded Corners 6">
            <a:extLst>
              <a:ext uri="{FF2B5EF4-FFF2-40B4-BE49-F238E27FC236}">
                <a16:creationId xmlns:a16="http://schemas.microsoft.com/office/drawing/2014/main" id="{52E407E0-B0BE-8405-1110-91A9979DD30F}"/>
              </a:ext>
            </a:extLst>
          </p:cNvPr>
          <p:cNvSpPr/>
          <p:nvPr/>
        </p:nvSpPr>
        <p:spPr>
          <a:xfrm>
            <a:off x="6137460" y="676440"/>
            <a:ext cx="5023876" cy="5982840"/>
          </a:xfrm>
          <a:prstGeom prst="roundRect">
            <a:avLst>
              <a:gd name="adj" fmla="val 4705"/>
            </a:avLst>
          </a:prstGeom>
          <a:solidFill>
            <a:srgbClr val="FFFFFF">
              <a:alpha val="0"/>
            </a:srgbClr>
          </a:solidFill>
          <a:ln w="12700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F04A35-8A22-868E-A4BE-D241C975CCF1}"/>
              </a:ext>
            </a:extLst>
          </p:cNvPr>
          <p:cNvSpPr/>
          <p:nvPr/>
        </p:nvSpPr>
        <p:spPr>
          <a:xfrm rot="16200000">
            <a:off x="5561678" y="1363962"/>
            <a:ext cx="1119503" cy="22037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0" strike="noStrike" spc="-1" dirty="0">
                <a:latin typeface="Arial"/>
              </a:rPr>
              <a:t> observations</a:t>
            </a:r>
          </a:p>
        </p:txBody>
      </p:sp>
      <p:sp>
        <p:nvSpPr>
          <p:cNvPr id="10" name="Straight Connector 5">
            <a:extLst>
              <a:ext uri="{FF2B5EF4-FFF2-40B4-BE49-F238E27FC236}">
                <a16:creationId xmlns:a16="http://schemas.microsoft.com/office/drawing/2014/main" id="{63E8A1A8-9FFB-C5A8-CC73-B58197A72255}"/>
              </a:ext>
            </a:extLst>
          </p:cNvPr>
          <p:cNvSpPr/>
          <p:nvPr/>
        </p:nvSpPr>
        <p:spPr>
          <a:xfrm>
            <a:off x="136560" y="465502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5">
            <a:extLst>
              <a:ext uri="{FF2B5EF4-FFF2-40B4-BE49-F238E27FC236}">
                <a16:creationId xmlns:a16="http://schemas.microsoft.com/office/drawing/2014/main" id="{94C1F625-8894-343E-AA5F-99DA897F02D7}"/>
              </a:ext>
            </a:extLst>
          </p:cNvPr>
          <p:cNvSpPr/>
          <p:nvPr/>
        </p:nvSpPr>
        <p:spPr>
          <a:xfrm>
            <a:off x="136560" y="465502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61079E-EAF8-7280-E430-FAFD61FE2D7E}"/>
              </a:ext>
            </a:extLst>
          </p:cNvPr>
          <p:cNvSpPr/>
          <p:nvPr/>
        </p:nvSpPr>
        <p:spPr>
          <a:xfrm>
            <a:off x="132120" y="132120"/>
            <a:ext cx="5267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484848"/>
                </a:solidFill>
                <a:latin typeface="Calibri"/>
              </a:rPr>
              <a:t>D.TASK – 4 : Pretraining Encoded Network Hierarchy</a:t>
            </a:r>
            <a:endParaRPr lang="en-IN" sz="1800" b="1" strike="noStrike" spc="-1" dirty="0">
              <a:latin typeface="Arial"/>
            </a:endParaRPr>
          </a:p>
        </p:txBody>
      </p:sp>
      <p:sp>
        <p:nvSpPr>
          <p:cNvPr id="10" name="Rectangle: Rounded Corners 12">
            <a:extLst>
              <a:ext uri="{FF2B5EF4-FFF2-40B4-BE49-F238E27FC236}">
                <a16:creationId xmlns:a16="http://schemas.microsoft.com/office/drawing/2014/main" id="{54E7E02D-007E-FCBC-2336-8263A0E9BE22}"/>
              </a:ext>
            </a:extLst>
          </p:cNvPr>
          <p:cNvSpPr/>
          <p:nvPr/>
        </p:nvSpPr>
        <p:spPr>
          <a:xfrm>
            <a:off x="243486" y="720461"/>
            <a:ext cx="6112208" cy="1080000"/>
          </a:xfrm>
          <a:prstGeom prst="roundRect">
            <a:avLst>
              <a:gd name="adj" fmla="val 7939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2B6673-7651-137A-FDBE-F0F01CBE8245}"/>
              </a:ext>
            </a:extLst>
          </p:cNvPr>
          <p:cNvSpPr/>
          <p:nvPr/>
        </p:nvSpPr>
        <p:spPr>
          <a:xfrm rot="16200000">
            <a:off x="-233213" y="1176933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Queries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70319-1A40-5212-7EBC-550F6ECF4B16}"/>
              </a:ext>
            </a:extLst>
          </p:cNvPr>
          <p:cNvSpPr txBox="1"/>
          <p:nvPr/>
        </p:nvSpPr>
        <p:spPr>
          <a:xfrm>
            <a:off x="433635" y="825380"/>
            <a:ext cx="5662365" cy="90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Investigating how the model was learning network dynamics during the pre-training stage ?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1799518-7A46-5B09-8321-72258F73CD90}"/>
              </a:ext>
            </a:extLst>
          </p:cNvPr>
          <p:cNvSpPr/>
          <p:nvPr/>
        </p:nvSpPr>
        <p:spPr>
          <a:xfrm>
            <a:off x="243486" y="2032382"/>
            <a:ext cx="6112208" cy="1301165"/>
          </a:xfrm>
          <a:prstGeom prst="roundRect">
            <a:avLst>
              <a:gd name="adj" fmla="val 10592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BA1E49-C933-5807-508B-4833A9F6C15F}"/>
              </a:ext>
            </a:extLst>
          </p:cNvPr>
          <p:cNvSpPr/>
          <p:nvPr/>
        </p:nvSpPr>
        <p:spPr>
          <a:xfrm rot="16200000">
            <a:off x="-219537" y="2634916"/>
            <a:ext cx="862207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situation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DEFCFC-BC41-056E-4DC9-1E0FA34836E7}"/>
              </a:ext>
            </a:extLst>
          </p:cNvPr>
          <p:cNvSpPr txBox="1"/>
          <p:nvPr/>
        </p:nvSpPr>
        <p:spPr>
          <a:xfrm>
            <a:off x="409870" y="2244562"/>
            <a:ext cx="5276389" cy="90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Trained attention weights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Each six layers had 4 attention heads – to pay attention to distinct classes of genes</a:t>
            </a:r>
          </a:p>
        </p:txBody>
      </p:sp>
      <p:sp>
        <p:nvSpPr>
          <p:cNvPr id="16" name="Rectangle: Rounded Corners 13">
            <a:extLst>
              <a:ext uri="{FF2B5EF4-FFF2-40B4-BE49-F238E27FC236}">
                <a16:creationId xmlns:a16="http://schemas.microsoft.com/office/drawing/2014/main" id="{751A9922-8926-7EFB-D1BD-3B5660BDD3B8}"/>
              </a:ext>
            </a:extLst>
          </p:cNvPr>
          <p:cNvSpPr/>
          <p:nvPr/>
        </p:nvSpPr>
        <p:spPr>
          <a:xfrm>
            <a:off x="211566" y="3845602"/>
            <a:ext cx="6112208" cy="2698352"/>
          </a:xfrm>
          <a:prstGeom prst="roundRect">
            <a:avLst>
              <a:gd name="adj" fmla="val 5872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36AD5A-E807-3E2E-63D8-25310D60E987}"/>
              </a:ext>
            </a:extLst>
          </p:cNvPr>
          <p:cNvSpPr txBox="1"/>
          <p:nvPr/>
        </p:nvSpPr>
        <p:spPr>
          <a:xfrm>
            <a:off x="350037" y="4066896"/>
            <a:ext cx="5815093" cy="1843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Fine-Tuned with Aortic ECs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Examined attention weights in Aortic </a:t>
            </a:r>
            <a:r>
              <a:rPr lang="en-IN" sz="1400" b="0" strike="noStrike" spc="-1" dirty="0" err="1">
                <a:latin typeface="Arial"/>
              </a:rPr>
              <a:t>Ecs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20 % attended transcription factor than other genes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Transcription factors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Relative importance in distinguishing cell states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Certain attention heads – attended Central RN than peripheral nodes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Attended highest ranked genes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40E1BF-C9E2-93B9-ADDC-AEB041C81C09}"/>
              </a:ext>
            </a:extLst>
          </p:cNvPr>
          <p:cNvSpPr/>
          <p:nvPr/>
        </p:nvSpPr>
        <p:spPr>
          <a:xfrm rot="16200000">
            <a:off x="-781583" y="4843336"/>
            <a:ext cx="1942691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Solutions and </a:t>
            </a:r>
            <a:r>
              <a:rPr lang="en-IN" sz="1200" dirty="0" err="1"/>
              <a:t>obes</a:t>
            </a:r>
            <a:endParaRPr lang="en-IN" sz="12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A6FFE9-4D17-0C03-ABEA-DD714175FC99}"/>
              </a:ext>
            </a:extLst>
          </p:cNvPr>
          <p:cNvPicPr/>
          <p:nvPr/>
        </p:nvPicPr>
        <p:blipFill>
          <a:blip r:embed="rId2"/>
          <a:srcRect l="8809"/>
          <a:stretch/>
        </p:blipFill>
        <p:spPr>
          <a:xfrm>
            <a:off x="6664752" y="760220"/>
            <a:ext cx="5283762" cy="1832151"/>
          </a:xfrm>
          <a:prstGeom prst="rect">
            <a:avLst/>
          </a:prstGeom>
          <a:ln w="0"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B3A271E-6873-AAFB-31CF-09CD49302A5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0526760" y="2700000"/>
            <a:ext cx="1533240" cy="1875960"/>
          </a:xfrm>
          <a:prstGeom prst="rect">
            <a:avLst/>
          </a:prstGeom>
          <a:ln w="0"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5F61C08-36F6-D9D4-C0D8-7F98F4AAA12E}"/>
              </a:ext>
            </a:extLst>
          </p:cNvPr>
          <p:cNvSpPr txBox="1"/>
          <p:nvPr/>
        </p:nvSpPr>
        <p:spPr>
          <a:xfrm>
            <a:off x="6664752" y="3241710"/>
            <a:ext cx="3431355" cy="1697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400" b="0" strike="noStrike" spc="-1" dirty="0">
                <a:latin typeface="Calibri"/>
              </a:rPr>
              <a:t>Layers description</a:t>
            </a:r>
          </a:p>
          <a:p>
            <a:endParaRPr lang="en-IN" sz="1400" b="0" strike="noStrike" spc="-1" dirty="0">
              <a:latin typeface="Calibri"/>
            </a:endParaRPr>
          </a:p>
          <a:p>
            <a:r>
              <a:rPr lang="en-IN" sz="1400" b="0" strike="noStrike" spc="-1" dirty="0">
                <a:latin typeface="Calibri"/>
              </a:rPr>
              <a:t>Earliest layers : Most diverse in terms of the ranks they have attended</a:t>
            </a:r>
          </a:p>
          <a:p>
            <a:endParaRPr lang="en-IN" sz="1400" b="0" strike="noStrike" spc="-1" dirty="0">
              <a:latin typeface="Calibri"/>
            </a:endParaRPr>
          </a:p>
          <a:p>
            <a:r>
              <a:rPr lang="en-IN" sz="1400" b="0" strike="noStrike" spc="-1" dirty="0">
                <a:latin typeface="Calibri"/>
              </a:rPr>
              <a:t>Middle layers : Broad </a:t>
            </a:r>
            <a:r>
              <a:rPr lang="en-IN" sz="1400" b="0" strike="noStrike" spc="-1" dirty="0" err="1">
                <a:latin typeface="Calibri"/>
              </a:rPr>
              <a:t>interms</a:t>
            </a:r>
            <a:r>
              <a:rPr lang="en-IN" sz="1400" b="0" strike="noStrike" spc="-1" dirty="0">
                <a:latin typeface="Calibri"/>
              </a:rPr>
              <a:t> of Ranks they have attended</a:t>
            </a:r>
          </a:p>
          <a:p>
            <a:endParaRPr lang="en-IN" sz="1400" b="0" strike="noStrike" spc="-1" dirty="0">
              <a:latin typeface="Calibri"/>
            </a:endParaRPr>
          </a:p>
          <a:p>
            <a:r>
              <a:rPr lang="en-IN" sz="1400" b="0" strike="noStrike" spc="-1" dirty="0">
                <a:latin typeface="Calibri"/>
              </a:rPr>
              <a:t>Final layers :  </a:t>
            </a:r>
            <a:r>
              <a:rPr lang="en-IN" sz="1400" b="0" strike="noStrike" spc="-1" dirty="0" err="1">
                <a:latin typeface="Calibri"/>
              </a:rPr>
              <a:t>foccused</a:t>
            </a:r>
            <a:r>
              <a:rPr lang="en-IN" sz="1400" b="0" strike="noStrike" spc="-1" dirty="0">
                <a:latin typeface="Calibri"/>
              </a:rPr>
              <a:t> on highest ranked genes that uniquely define cell state</a:t>
            </a:r>
          </a:p>
        </p:txBody>
      </p:sp>
    </p:spTree>
    <p:extLst>
      <p:ext uri="{BB962C8B-B14F-4D97-AF65-F5344CB8AC3E}">
        <p14:creationId xmlns:p14="http://schemas.microsoft.com/office/powerpoint/2010/main" val="459399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2">
            <a:extLst>
              <a:ext uri="{FF2B5EF4-FFF2-40B4-BE49-F238E27FC236}">
                <a16:creationId xmlns:a16="http://schemas.microsoft.com/office/drawing/2014/main" id="{5DAA1930-2707-19CD-8FDF-3A4E9B37FF6C}"/>
              </a:ext>
            </a:extLst>
          </p:cNvPr>
          <p:cNvSpPr/>
          <p:nvPr/>
        </p:nvSpPr>
        <p:spPr>
          <a:xfrm>
            <a:off x="291015" y="2015961"/>
            <a:ext cx="5673731" cy="1080000"/>
          </a:xfrm>
          <a:prstGeom prst="roundRect">
            <a:avLst>
              <a:gd name="adj" fmla="val 7939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A5F6B-B88A-9A01-9233-0FF8D811B2D1}"/>
              </a:ext>
            </a:extLst>
          </p:cNvPr>
          <p:cNvSpPr/>
          <p:nvPr/>
        </p:nvSpPr>
        <p:spPr>
          <a:xfrm rot="16200000">
            <a:off x="-153766" y="2476513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Queries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0EFE91-EC40-6509-92EE-EA0C8CBB28AC}"/>
              </a:ext>
            </a:extLst>
          </p:cNvPr>
          <p:cNvSpPr txBox="1"/>
          <p:nvPr/>
        </p:nvSpPr>
        <p:spPr>
          <a:xfrm>
            <a:off x="433635" y="2186601"/>
            <a:ext cx="5662365" cy="90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Does the pre-trained </a:t>
            </a:r>
            <a:r>
              <a:rPr lang="en-IN" sz="1400" b="0" strike="noStrike" spc="-1" dirty="0" err="1">
                <a:latin typeface="Arial"/>
              </a:rPr>
              <a:t>Geneformer</a:t>
            </a:r>
            <a:r>
              <a:rPr lang="en-IN" sz="1400" b="0" strike="noStrike" spc="-1" dirty="0">
                <a:latin typeface="Arial"/>
              </a:rPr>
              <a:t> encoded network connection between transcriptome factors and their targets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AB228435-3C25-D03B-DE13-99C949B50E5C}"/>
              </a:ext>
            </a:extLst>
          </p:cNvPr>
          <p:cNvSpPr/>
          <p:nvPr/>
        </p:nvSpPr>
        <p:spPr>
          <a:xfrm>
            <a:off x="132120" y="132120"/>
            <a:ext cx="4367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484848"/>
                </a:solidFill>
                <a:latin typeface="Calibri"/>
              </a:rPr>
              <a:t>D.TASK – 5 : </a:t>
            </a:r>
            <a:r>
              <a:rPr lang="en-IN" sz="1800" b="1" strike="noStrike" spc="-1" dirty="0" err="1">
                <a:solidFill>
                  <a:srgbClr val="484848"/>
                </a:solidFill>
                <a:latin typeface="Calibri"/>
              </a:rPr>
              <a:t>Insilico</a:t>
            </a:r>
            <a:r>
              <a:rPr lang="en-IN" sz="1800" b="1" strike="noStrike" spc="-1" dirty="0">
                <a:solidFill>
                  <a:srgbClr val="484848"/>
                </a:solidFill>
                <a:latin typeface="Calibri"/>
              </a:rPr>
              <a:t> Gene Network Analysis</a:t>
            </a:r>
            <a:endParaRPr lang="en-IN" sz="1800" b="1" strike="noStrike" spc="-1" dirty="0">
              <a:latin typeface="Arial"/>
            </a:endParaRPr>
          </a:p>
        </p:txBody>
      </p:sp>
      <p:sp>
        <p:nvSpPr>
          <p:cNvPr id="8" name="Straight Connector 5">
            <a:extLst>
              <a:ext uri="{FF2B5EF4-FFF2-40B4-BE49-F238E27FC236}">
                <a16:creationId xmlns:a16="http://schemas.microsoft.com/office/drawing/2014/main" id="{B21AA3B4-CD04-A26B-3123-5DCB55AFBB75}"/>
              </a:ext>
            </a:extLst>
          </p:cNvPr>
          <p:cNvSpPr/>
          <p:nvPr/>
        </p:nvSpPr>
        <p:spPr>
          <a:xfrm>
            <a:off x="136560" y="465502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Rectangle: Rounded Corners 10">
            <a:extLst>
              <a:ext uri="{FF2B5EF4-FFF2-40B4-BE49-F238E27FC236}">
                <a16:creationId xmlns:a16="http://schemas.microsoft.com/office/drawing/2014/main" id="{3FA93339-5002-3F75-BF24-25934E47355A}"/>
              </a:ext>
            </a:extLst>
          </p:cNvPr>
          <p:cNvSpPr/>
          <p:nvPr/>
        </p:nvSpPr>
        <p:spPr>
          <a:xfrm>
            <a:off x="291013" y="715442"/>
            <a:ext cx="5609158" cy="108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7EA557-8695-7786-248B-9535C0946DB9}"/>
              </a:ext>
            </a:extLst>
          </p:cNvPr>
          <p:cNvSpPr txBox="1"/>
          <p:nvPr/>
        </p:nvSpPr>
        <p:spPr>
          <a:xfrm>
            <a:off x="537358" y="927743"/>
            <a:ext cx="5040000" cy="90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Transcription Factors and their targets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Gene Embeddings generated by </a:t>
            </a:r>
            <a:r>
              <a:rPr lang="en-IN" sz="1400" spc="-1" dirty="0" err="1">
                <a:latin typeface="Arial"/>
              </a:rPr>
              <a:t>GeneFormer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889B40-8B0E-8A56-FFE0-C652EE49D7EA}"/>
              </a:ext>
            </a:extLst>
          </p:cNvPr>
          <p:cNvSpPr/>
          <p:nvPr/>
        </p:nvSpPr>
        <p:spPr>
          <a:xfrm rot="16200000">
            <a:off x="-121221" y="1138680"/>
            <a:ext cx="862207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situation</a:t>
            </a:r>
          </a:p>
        </p:txBody>
      </p:sp>
      <p:sp>
        <p:nvSpPr>
          <p:cNvPr id="12" name="Rectangle: Rounded Corners 13">
            <a:extLst>
              <a:ext uri="{FF2B5EF4-FFF2-40B4-BE49-F238E27FC236}">
                <a16:creationId xmlns:a16="http://schemas.microsoft.com/office/drawing/2014/main" id="{71C779DF-4C13-A071-898B-4FEA2F850208}"/>
              </a:ext>
            </a:extLst>
          </p:cNvPr>
          <p:cNvSpPr/>
          <p:nvPr/>
        </p:nvSpPr>
        <p:spPr>
          <a:xfrm>
            <a:off x="307341" y="3456542"/>
            <a:ext cx="5673731" cy="2256101"/>
          </a:xfrm>
          <a:prstGeom prst="roundRect">
            <a:avLst>
              <a:gd name="adj" fmla="val 5872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EF6CB8-6F41-3D6A-8E8A-831714EDF68A}"/>
              </a:ext>
            </a:extLst>
          </p:cNvPr>
          <p:cNvSpPr/>
          <p:nvPr/>
        </p:nvSpPr>
        <p:spPr>
          <a:xfrm rot="16200000">
            <a:off x="-680332" y="4454277"/>
            <a:ext cx="1942691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Solutions and </a:t>
            </a:r>
            <a:r>
              <a:rPr lang="en-IN" sz="1200" dirty="0" err="1"/>
              <a:t>obes</a:t>
            </a:r>
            <a:endParaRPr lang="en-IN" sz="1200" dirty="0"/>
          </a:p>
        </p:txBody>
      </p:sp>
      <p:sp>
        <p:nvSpPr>
          <p:cNvPr id="248" name="TextBox 247"/>
          <p:cNvSpPr txBox="1"/>
          <p:nvPr/>
        </p:nvSpPr>
        <p:spPr>
          <a:xfrm>
            <a:off x="537358" y="3772520"/>
            <a:ext cx="5212994" cy="174887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 err="1">
                <a:latin typeface="Arial"/>
              </a:rPr>
              <a:t>Analyzed</a:t>
            </a:r>
            <a:r>
              <a:rPr lang="en-IN" sz="1400" b="0" strike="noStrike" spc="-1" dirty="0">
                <a:latin typeface="Arial"/>
              </a:rPr>
              <a:t> for Gene embeddings in </a:t>
            </a:r>
            <a:r>
              <a:rPr lang="en-IN" sz="1400" b="0" strike="noStrike" spc="-1" dirty="0" err="1">
                <a:latin typeface="Arial"/>
              </a:rPr>
              <a:t>Fetal</a:t>
            </a:r>
            <a:r>
              <a:rPr lang="en-IN" sz="1400" b="0" strike="noStrike" spc="-1" dirty="0">
                <a:latin typeface="Arial"/>
              </a:rPr>
              <a:t> cardiomyocytes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  <a:p>
            <a:pPr marL="800100" lvl="1" indent="-342900">
              <a:buClr>
                <a:srgbClr val="000000"/>
              </a:buClr>
              <a:buSzPct val="103000"/>
              <a:buFont typeface="+mj-lt"/>
              <a:buAutoNum type="arabicPeriod"/>
            </a:pPr>
            <a:r>
              <a:rPr lang="en-IN" sz="1400" b="0" strike="noStrike" spc="-1" dirty="0">
                <a:latin typeface="Arial"/>
              </a:rPr>
              <a:t>in silico deletion of GATA4 (</a:t>
            </a:r>
            <a:r>
              <a:rPr lang="en-IN" sz="1400" b="0" strike="noStrike" spc="-1" dirty="0" err="1">
                <a:latin typeface="Arial"/>
              </a:rPr>
              <a:t>congental</a:t>
            </a:r>
            <a:r>
              <a:rPr lang="en-IN" sz="1400" b="0" strike="noStrike" spc="-1" dirty="0">
                <a:latin typeface="Arial"/>
              </a:rPr>
              <a:t> heart disease)</a:t>
            </a:r>
          </a:p>
          <a:p>
            <a:pPr marL="800100" lvl="1" indent="-342900">
              <a:buClr>
                <a:srgbClr val="000000"/>
              </a:buClr>
              <a:buSzPct val="103000"/>
              <a:buFont typeface="+mj-lt"/>
              <a:buAutoNum type="arabicPeriod"/>
            </a:pPr>
            <a:r>
              <a:rPr lang="en-IN" sz="1400" b="0" strike="noStrike" spc="-1" dirty="0" err="1">
                <a:latin typeface="Arial"/>
              </a:rPr>
              <a:t>Insilico</a:t>
            </a:r>
            <a:r>
              <a:rPr lang="en-IN" sz="1400" b="0" strike="noStrike" spc="-1" dirty="0">
                <a:latin typeface="Arial"/>
              </a:rPr>
              <a:t> deletion of TBX5 (another congenital heart disease)</a:t>
            </a:r>
          </a:p>
          <a:p>
            <a:pPr marL="800100" lvl="1" indent="-342900">
              <a:buClr>
                <a:srgbClr val="000000"/>
              </a:buClr>
              <a:buSzPct val="103000"/>
              <a:buFont typeface="+mj-lt"/>
              <a:buAutoNum type="arabicPeriod"/>
            </a:pPr>
            <a:r>
              <a:rPr lang="en-IN" sz="1400" b="0" strike="noStrike" spc="-1" dirty="0">
                <a:latin typeface="Arial"/>
              </a:rPr>
              <a:t> in silico deletion of the combination of GATA4 and TBX5 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</p:txBody>
      </p:sp>
      <p:pic>
        <p:nvPicPr>
          <p:cNvPr id="245" name="Picture 244"/>
          <p:cNvPicPr/>
          <p:nvPr/>
        </p:nvPicPr>
        <p:blipFill>
          <a:blip r:embed="rId2"/>
          <a:stretch/>
        </p:blipFill>
        <p:spPr>
          <a:xfrm>
            <a:off x="7419530" y="656662"/>
            <a:ext cx="3119638" cy="1629316"/>
          </a:xfrm>
          <a:prstGeom prst="rect">
            <a:avLst/>
          </a:prstGeom>
          <a:ln w="0">
            <a:noFill/>
          </a:ln>
        </p:spPr>
      </p:pic>
      <p:pic>
        <p:nvPicPr>
          <p:cNvPr id="246" name="Picture 245"/>
          <p:cNvPicPr/>
          <p:nvPr/>
        </p:nvPicPr>
        <p:blipFill>
          <a:blip r:embed="rId3"/>
          <a:stretch/>
        </p:blipFill>
        <p:spPr>
          <a:xfrm>
            <a:off x="7557328" y="4818575"/>
            <a:ext cx="3584160" cy="1944720"/>
          </a:xfrm>
          <a:prstGeom prst="rect">
            <a:avLst/>
          </a:prstGeom>
          <a:ln w="0">
            <a:noFill/>
          </a:ln>
        </p:spPr>
      </p:pic>
      <p:pic>
        <p:nvPicPr>
          <p:cNvPr id="249" name="Picture 248"/>
          <p:cNvPicPr/>
          <p:nvPr/>
        </p:nvPicPr>
        <p:blipFill>
          <a:blip r:embed="rId4"/>
          <a:stretch/>
        </p:blipFill>
        <p:spPr>
          <a:xfrm>
            <a:off x="7251465" y="2476778"/>
            <a:ext cx="3702481" cy="19443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703757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1789F945-571C-B110-DC93-217B29EE1CC1}"/>
              </a:ext>
            </a:extLst>
          </p:cNvPr>
          <p:cNvSpPr/>
          <p:nvPr/>
        </p:nvSpPr>
        <p:spPr>
          <a:xfrm>
            <a:off x="132120" y="132120"/>
            <a:ext cx="39459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484848"/>
                </a:solidFill>
                <a:latin typeface="Calibri"/>
              </a:rPr>
              <a:t>D.TASK – 6 :</a:t>
            </a:r>
            <a:r>
              <a:rPr lang="en-IN" sz="1800" b="1" strike="noStrike" spc="-1" dirty="0" err="1">
                <a:solidFill>
                  <a:srgbClr val="484848"/>
                </a:solidFill>
                <a:latin typeface="Calibri"/>
              </a:rPr>
              <a:t>Insilico</a:t>
            </a:r>
            <a:r>
              <a:rPr lang="en-IN" sz="1800" b="1" strike="noStrike" spc="-1" dirty="0">
                <a:solidFill>
                  <a:srgbClr val="484848"/>
                </a:solidFill>
                <a:latin typeface="Calibri"/>
              </a:rPr>
              <a:t> Treatment Analysis</a:t>
            </a:r>
            <a:endParaRPr lang="en-IN" sz="1800" b="1" strike="noStrike" spc="-1" dirty="0">
              <a:latin typeface="Arial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08A0AC79-9A4B-C128-25D8-8BF311056B80}"/>
              </a:ext>
            </a:extLst>
          </p:cNvPr>
          <p:cNvSpPr/>
          <p:nvPr/>
        </p:nvSpPr>
        <p:spPr>
          <a:xfrm>
            <a:off x="136560" y="465502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Rectangle: Rounded Corners 10">
            <a:extLst>
              <a:ext uri="{FF2B5EF4-FFF2-40B4-BE49-F238E27FC236}">
                <a16:creationId xmlns:a16="http://schemas.microsoft.com/office/drawing/2014/main" id="{BCAF9F70-1534-A8E2-F5F0-BB7D62030E0A}"/>
              </a:ext>
            </a:extLst>
          </p:cNvPr>
          <p:cNvSpPr/>
          <p:nvPr/>
        </p:nvSpPr>
        <p:spPr>
          <a:xfrm>
            <a:off x="227894" y="715441"/>
            <a:ext cx="5406560" cy="108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AE87D8-57BD-2CCD-336D-B69FADF2DE51}"/>
              </a:ext>
            </a:extLst>
          </p:cNvPr>
          <p:cNvSpPr/>
          <p:nvPr/>
        </p:nvSpPr>
        <p:spPr>
          <a:xfrm rot="16200000">
            <a:off x="-203209" y="1159667"/>
            <a:ext cx="862207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situation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419444" y="799244"/>
            <a:ext cx="4860000" cy="68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Cardiomyopathy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States – Hypertrophic, dilated , Non- Falling</a:t>
            </a:r>
          </a:p>
        </p:txBody>
      </p:sp>
      <p:sp>
        <p:nvSpPr>
          <p:cNvPr id="9" name="Rectangle: Rounded Corners 12">
            <a:extLst>
              <a:ext uri="{FF2B5EF4-FFF2-40B4-BE49-F238E27FC236}">
                <a16:creationId xmlns:a16="http://schemas.microsoft.com/office/drawing/2014/main" id="{F29ADCA2-A3ED-9E90-A0F5-8AA2C3F28CB5}"/>
              </a:ext>
            </a:extLst>
          </p:cNvPr>
          <p:cNvSpPr/>
          <p:nvPr/>
        </p:nvSpPr>
        <p:spPr>
          <a:xfrm>
            <a:off x="291016" y="2015961"/>
            <a:ext cx="5343438" cy="1080000"/>
          </a:xfrm>
          <a:prstGeom prst="roundRect">
            <a:avLst>
              <a:gd name="adj" fmla="val 7939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90E1D5-4BFB-13F5-91C5-A5F5834B81CB}"/>
              </a:ext>
            </a:extLst>
          </p:cNvPr>
          <p:cNvSpPr/>
          <p:nvPr/>
        </p:nvSpPr>
        <p:spPr>
          <a:xfrm rot="16200000">
            <a:off x="-153766" y="2476513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Queries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32020B-07CD-3EC7-F3A9-C1D75F6012EA}"/>
              </a:ext>
            </a:extLst>
          </p:cNvPr>
          <p:cNvSpPr txBox="1"/>
          <p:nvPr/>
        </p:nvSpPr>
        <p:spPr>
          <a:xfrm>
            <a:off x="433635" y="2186601"/>
            <a:ext cx="5269581" cy="65086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Can one use Insilco perturbation strategy to model human diseases and reveal their candidate therapeutic targets </a:t>
            </a:r>
            <a:endParaRPr lang="en-IN" sz="1400" b="0" strike="noStrike" spc="-1" dirty="0">
              <a:latin typeface="Arial"/>
            </a:endParaRPr>
          </a:p>
        </p:txBody>
      </p:sp>
      <p:sp>
        <p:nvSpPr>
          <p:cNvPr id="12" name="Rectangle: Rounded Corners 12">
            <a:extLst>
              <a:ext uri="{FF2B5EF4-FFF2-40B4-BE49-F238E27FC236}">
                <a16:creationId xmlns:a16="http://schemas.microsoft.com/office/drawing/2014/main" id="{10E968AF-2B77-BDEE-8A9C-D9C081C54B75}"/>
              </a:ext>
            </a:extLst>
          </p:cNvPr>
          <p:cNvSpPr/>
          <p:nvPr/>
        </p:nvSpPr>
        <p:spPr>
          <a:xfrm>
            <a:off x="291015" y="3425376"/>
            <a:ext cx="5242519" cy="1947902"/>
          </a:xfrm>
          <a:prstGeom prst="roundRect">
            <a:avLst>
              <a:gd name="adj" fmla="val 7939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762064-1671-388B-21EC-2A0938B930B3}"/>
              </a:ext>
            </a:extLst>
          </p:cNvPr>
          <p:cNvSpPr/>
          <p:nvPr/>
        </p:nvSpPr>
        <p:spPr>
          <a:xfrm rot="16200000">
            <a:off x="-153765" y="4121832"/>
            <a:ext cx="889560" cy="158896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Solutions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FC9640-B9C8-0F5D-3857-631CC902D5AA}"/>
              </a:ext>
            </a:extLst>
          </p:cNvPr>
          <p:cNvSpPr txBox="1"/>
          <p:nvPr/>
        </p:nvSpPr>
        <p:spPr>
          <a:xfrm>
            <a:off x="449911" y="3735959"/>
            <a:ext cx="5594283" cy="135451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In silico inhibition in Cardiomyopathy 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In Silico deletion in Non- Failing Hearts 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Studied their effects and Pathway analysis was done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Classification model to distinguish 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 err="1">
                <a:latin typeface="Arial"/>
              </a:rPr>
              <a:t>Dialated</a:t>
            </a:r>
            <a:r>
              <a:rPr lang="en-IN" sz="1400" spc="-1" dirty="0">
                <a:latin typeface="Arial"/>
              </a:rPr>
              <a:t> , Hypertrophic vs Non Failing Hearts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Out of sample accuracy : 90 %</a:t>
            </a:r>
          </a:p>
          <a:p>
            <a:pPr lvl="1">
              <a:buClr>
                <a:srgbClr val="000000"/>
              </a:buClr>
              <a:buSzPct val="45000"/>
            </a:pPr>
            <a:endParaRPr lang="en-IN" sz="1400" spc="-1" dirty="0">
              <a:latin typeface="Arial"/>
            </a:endParaRPr>
          </a:p>
        </p:txBody>
      </p:sp>
      <p:pic>
        <p:nvPicPr>
          <p:cNvPr id="262" name="Picture 261"/>
          <p:cNvPicPr/>
          <p:nvPr/>
        </p:nvPicPr>
        <p:blipFill>
          <a:blip r:embed="rId2"/>
          <a:stretch/>
        </p:blipFill>
        <p:spPr>
          <a:xfrm>
            <a:off x="5730229" y="1015736"/>
            <a:ext cx="2459880" cy="1491480"/>
          </a:xfrm>
          <a:prstGeom prst="rect">
            <a:avLst/>
          </a:prstGeom>
          <a:ln w="0">
            <a:noFill/>
          </a:ln>
        </p:spPr>
      </p:pic>
      <p:pic>
        <p:nvPicPr>
          <p:cNvPr id="263" name="Picture 262"/>
          <p:cNvPicPr/>
          <p:nvPr/>
        </p:nvPicPr>
        <p:blipFill>
          <a:blip r:embed="rId3"/>
          <a:stretch/>
        </p:blipFill>
        <p:spPr>
          <a:xfrm>
            <a:off x="8243911" y="1144124"/>
            <a:ext cx="1985040" cy="1544760"/>
          </a:xfrm>
          <a:prstGeom prst="rect">
            <a:avLst/>
          </a:prstGeom>
          <a:ln w="0">
            <a:noFill/>
          </a:ln>
        </p:spPr>
      </p:pic>
      <p:pic>
        <p:nvPicPr>
          <p:cNvPr id="264" name="Picture 263"/>
          <p:cNvPicPr/>
          <p:nvPr/>
        </p:nvPicPr>
        <p:blipFill>
          <a:blip r:embed="rId4"/>
          <a:stretch/>
        </p:blipFill>
        <p:spPr>
          <a:xfrm>
            <a:off x="10325640" y="1199564"/>
            <a:ext cx="1729800" cy="1489320"/>
          </a:xfrm>
          <a:prstGeom prst="rect">
            <a:avLst/>
          </a:prstGeom>
          <a:ln w="0">
            <a:noFill/>
          </a:ln>
        </p:spPr>
      </p:pic>
      <p:pic>
        <p:nvPicPr>
          <p:cNvPr id="265" name="Picture 264"/>
          <p:cNvPicPr/>
          <p:nvPr/>
        </p:nvPicPr>
        <p:blipFill>
          <a:blip r:embed="rId5"/>
          <a:stretch/>
        </p:blipFill>
        <p:spPr>
          <a:xfrm>
            <a:off x="6464203" y="3240918"/>
            <a:ext cx="4726337" cy="1730508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5"/>
          <p:cNvPicPr/>
          <p:nvPr/>
        </p:nvPicPr>
        <p:blipFill>
          <a:blip r:embed="rId6"/>
          <a:stretch/>
        </p:blipFill>
        <p:spPr>
          <a:xfrm>
            <a:off x="6548541" y="4951804"/>
            <a:ext cx="4419360" cy="17809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485564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Box 4"/>
          <p:cNvSpPr/>
          <p:nvPr/>
        </p:nvSpPr>
        <p:spPr>
          <a:xfrm>
            <a:off x="132120" y="132120"/>
            <a:ext cx="4727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484848"/>
                </a:solidFill>
                <a:latin typeface="Calibri"/>
              </a:rPr>
              <a:t>D.TASK - 2: Chromatin dynamics prediction</a:t>
            </a:r>
            <a:endParaRPr lang="en-IN" sz="1800" b="1" strike="noStrike" spc="-1">
              <a:latin typeface="Arial"/>
            </a:endParaRPr>
          </a:p>
        </p:txBody>
      </p:sp>
      <p:sp>
        <p:nvSpPr>
          <p:cNvPr id="268" name="Straight Connector 5"/>
          <p:cNvSpPr/>
          <p:nvPr/>
        </p:nvSpPr>
        <p:spPr>
          <a:xfrm>
            <a:off x="121320" y="570600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9" name="Picture 268"/>
          <p:cNvPicPr/>
          <p:nvPr/>
        </p:nvPicPr>
        <p:blipFill>
          <a:blip r:embed="rId2"/>
          <a:srcRect t="14944"/>
          <a:stretch/>
        </p:blipFill>
        <p:spPr>
          <a:xfrm>
            <a:off x="7740000" y="720000"/>
            <a:ext cx="3780000" cy="1800000"/>
          </a:xfrm>
          <a:prstGeom prst="rect">
            <a:avLst/>
          </a:prstGeom>
          <a:ln w="0">
            <a:noFill/>
          </a:ln>
        </p:spPr>
      </p:pic>
      <p:sp>
        <p:nvSpPr>
          <p:cNvPr id="270" name="Rectangle: Rounded Corners 8"/>
          <p:cNvSpPr/>
          <p:nvPr/>
        </p:nvSpPr>
        <p:spPr>
          <a:xfrm>
            <a:off x="0" y="570960"/>
            <a:ext cx="6840000" cy="21272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TextBox 270"/>
          <p:cNvSpPr txBox="1"/>
          <p:nvPr/>
        </p:nvSpPr>
        <p:spPr>
          <a:xfrm>
            <a:off x="311984" y="720000"/>
            <a:ext cx="6085411" cy="1519274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Calibri"/>
              </a:rPr>
              <a:t>Chromatin structure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Calibri"/>
              </a:rPr>
              <a:t>Bivalent Chromatin structure :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Calibri"/>
              </a:rPr>
              <a:t>	H3K4me3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Calibri"/>
              </a:rPr>
              <a:t>	H3K27me3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Calibri"/>
              </a:rPr>
              <a:t>Promoters are in poised state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Calibri"/>
              </a:rPr>
              <a:t>Bivalent promoters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Calibri"/>
              </a:rPr>
              <a:t>Solely by H3k4me3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 err="1">
                <a:latin typeface="Calibri"/>
              </a:rPr>
              <a:t>Unmethyled</a:t>
            </a:r>
            <a:r>
              <a:rPr lang="en-IN" sz="1400" b="0" strike="noStrike" spc="-1" dirty="0">
                <a:latin typeface="Calibri"/>
              </a:rPr>
              <a:t> promoters</a:t>
            </a:r>
            <a:endParaRPr lang="en-IN" sz="1400" b="0" strike="noStrike" spc="-1" dirty="0">
              <a:latin typeface="Arial"/>
            </a:endParaRPr>
          </a:p>
          <a:p>
            <a:r>
              <a:rPr lang="en-IN" sz="1400" b="0" strike="noStrike" spc="-1" dirty="0">
                <a:latin typeface="Arial"/>
              </a:rPr>
              <a:t> </a:t>
            </a:r>
          </a:p>
        </p:txBody>
      </p:sp>
      <p:sp>
        <p:nvSpPr>
          <p:cNvPr id="272" name="Rectangle: Rounded Corners 22"/>
          <p:cNvSpPr/>
          <p:nvPr/>
        </p:nvSpPr>
        <p:spPr>
          <a:xfrm>
            <a:off x="132120" y="2773800"/>
            <a:ext cx="6167880" cy="1366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272"/>
          <p:cNvSpPr txBox="1"/>
          <p:nvPr/>
        </p:nvSpPr>
        <p:spPr>
          <a:xfrm>
            <a:off x="180000" y="3025440"/>
            <a:ext cx="7843320" cy="1114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Calibri"/>
              </a:rPr>
              <a:t>Fine Tuning single cell transcriptomes of 15,000 ESCs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Calibri"/>
              </a:rPr>
              <a:t> distinguish 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Calibri"/>
              </a:rPr>
              <a:t>Bivalently marked genes from those whose 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Calibri"/>
              </a:rPr>
              <a:t>Promoters were unmethylated or marked solely by H3K4me3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>
              <a:latin typeface="Calibri"/>
            </a:endParaRPr>
          </a:p>
        </p:txBody>
      </p:sp>
      <p:pic>
        <p:nvPicPr>
          <p:cNvPr id="274" name="Picture 273"/>
          <p:cNvPicPr/>
          <p:nvPr/>
        </p:nvPicPr>
        <p:blipFill>
          <a:blip r:embed="rId3"/>
          <a:stretch/>
        </p:blipFill>
        <p:spPr>
          <a:xfrm>
            <a:off x="6840000" y="3220920"/>
            <a:ext cx="4883040" cy="217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Rectangle: Rounded Corners 23"/>
          <p:cNvSpPr/>
          <p:nvPr/>
        </p:nvSpPr>
        <p:spPr>
          <a:xfrm>
            <a:off x="-251640" y="570960"/>
            <a:ext cx="6552000" cy="14090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TextBox 275"/>
          <p:cNvSpPr txBox="1"/>
          <p:nvPr/>
        </p:nvSpPr>
        <p:spPr>
          <a:xfrm>
            <a:off x="180000" y="1017720"/>
            <a:ext cx="5580000" cy="48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Transcription Factors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Regulatory variants</a:t>
            </a:r>
          </a:p>
        </p:txBody>
      </p:sp>
      <p:sp>
        <p:nvSpPr>
          <p:cNvPr id="277" name="Rectangle: Rounded Corners 24"/>
          <p:cNvSpPr/>
          <p:nvPr/>
        </p:nvSpPr>
        <p:spPr>
          <a:xfrm>
            <a:off x="-252000" y="2340000"/>
            <a:ext cx="6552000" cy="14090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TextBox 277"/>
          <p:cNvSpPr txBox="1"/>
          <p:nvPr/>
        </p:nvSpPr>
        <p:spPr>
          <a:xfrm>
            <a:off x="180000" y="1018080"/>
            <a:ext cx="5580000" cy="48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Transcription Factors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Regulatory variants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180000" y="2700000"/>
            <a:ext cx="5940000" cy="889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Determining the genomic distances over which transcription factor binding influences downstream expression is valuable for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interpreting regulatory variants and inferring target genes from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transcription factor genome occupancy data.</a:t>
            </a:r>
          </a:p>
        </p:txBody>
      </p:sp>
      <p:sp>
        <p:nvSpPr>
          <p:cNvPr id="280" name="Rectangle: Rounded Corners 25"/>
          <p:cNvSpPr/>
          <p:nvPr/>
        </p:nvSpPr>
        <p:spPr>
          <a:xfrm>
            <a:off x="-252000" y="3960000"/>
            <a:ext cx="6552000" cy="14090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TextBox 280"/>
          <p:cNvSpPr txBox="1"/>
          <p:nvPr/>
        </p:nvSpPr>
        <p:spPr>
          <a:xfrm>
            <a:off x="0" y="4150440"/>
            <a:ext cx="5940000" cy="108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GeneFormer was finetuned to distinguish long range vs Short range Tfs.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Single cell transcriptomic data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34,000 cells undergoing iPSC to cardiomyo_x0002_cyte differentiation with no associated ChIP–seq or genomic distance data</a:t>
            </a:r>
          </a:p>
        </p:txBody>
      </p:sp>
      <p:pic>
        <p:nvPicPr>
          <p:cNvPr id="282" name="Picture 281"/>
          <p:cNvPicPr/>
          <p:nvPr/>
        </p:nvPicPr>
        <p:blipFill>
          <a:blip r:embed="rId2"/>
          <a:stretch/>
        </p:blipFill>
        <p:spPr>
          <a:xfrm>
            <a:off x="6840000" y="900000"/>
            <a:ext cx="5158080" cy="234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A2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raphic 2"/>
          <p:cNvPicPr/>
          <p:nvPr/>
        </p:nvPicPr>
        <p:blipFill>
          <a:blip r:embed="rId2"/>
          <a:stretch/>
        </p:blipFill>
        <p:spPr>
          <a:xfrm>
            <a:off x="4950720" y="404280"/>
            <a:ext cx="1883880" cy="452520"/>
          </a:xfrm>
          <a:prstGeom prst="rect">
            <a:avLst/>
          </a:prstGeom>
          <a:ln w="0">
            <a:noFill/>
          </a:ln>
        </p:spPr>
      </p:pic>
      <p:sp>
        <p:nvSpPr>
          <p:cNvPr id="93" name="TextBox 10"/>
          <p:cNvSpPr/>
          <p:nvPr/>
        </p:nvSpPr>
        <p:spPr>
          <a:xfrm>
            <a:off x="1071360" y="1720800"/>
            <a:ext cx="775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2F2F2"/>
                </a:solidFill>
                <a:latin typeface="Calibri"/>
              </a:rPr>
              <a:t>1. 	INTRODUCTION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94" name="Straight Connector 11"/>
          <p:cNvSpPr/>
          <p:nvPr/>
        </p:nvSpPr>
        <p:spPr>
          <a:xfrm>
            <a:off x="1061640" y="2155680"/>
            <a:ext cx="7371000" cy="360"/>
          </a:xfrm>
          <a:prstGeom prst="line">
            <a:avLst/>
          </a:prstGeom>
          <a:ln>
            <a:solidFill>
              <a:srgbClr val="FFFFFF">
                <a:lumMod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Straight Connector 13"/>
          <p:cNvSpPr/>
          <p:nvPr/>
        </p:nvSpPr>
        <p:spPr>
          <a:xfrm>
            <a:off x="1071360" y="2675520"/>
            <a:ext cx="7371000" cy="360"/>
          </a:xfrm>
          <a:prstGeom prst="line">
            <a:avLst/>
          </a:prstGeom>
          <a:ln>
            <a:solidFill>
              <a:srgbClr val="FFFFFF">
                <a:lumMod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TextBox 15"/>
          <p:cNvSpPr/>
          <p:nvPr/>
        </p:nvSpPr>
        <p:spPr>
          <a:xfrm>
            <a:off x="1061640" y="2237040"/>
            <a:ext cx="6095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2F2F2"/>
                </a:solidFill>
                <a:latin typeface="Calibri"/>
              </a:rPr>
              <a:t>2.	ABOUT GENEFORMER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97" name="TextBox 17"/>
          <p:cNvSpPr/>
          <p:nvPr/>
        </p:nvSpPr>
        <p:spPr>
          <a:xfrm>
            <a:off x="1061640" y="2829960"/>
            <a:ext cx="6095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2F2F2"/>
                </a:solidFill>
                <a:latin typeface="Calibri"/>
              </a:rPr>
              <a:t>3.	GENEFORMER ARCHITECTURE AND PRETRAINING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98" name="TextBox 19"/>
          <p:cNvSpPr/>
          <p:nvPr/>
        </p:nvSpPr>
        <p:spPr>
          <a:xfrm>
            <a:off x="1071360" y="3325680"/>
            <a:ext cx="6095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2F2F2"/>
                </a:solidFill>
                <a:latin typeface="Calibri"/>
              </a:rPr>
              <a:t>4.	DOWNSTREAM TASKS USING GENEFORMER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99" name="Straight Connector 24"/>
          <p:cNvSpPr/>
          <p:nvPr/>
        </p:nvSpPr>
        <p:spPr>
          <a:xfrm>
            <a:off x="1071360" y="3199320"/>
            <a:ext cx="7371000" cy="360"/>
          </a:xfrm>
          <a:prstGeom prst="line">
            <a:avLst/>
          </a:prstGeom>
          <a:ln>
            <a:solidFill>
              <a:srgbClr val="FFFFFF">
                <a:lumMod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Straight Connector 25"/>
          <p:cNvSpPr/>
          <p:nvPr/>
        </p:nvSpPr>
        <p:spPr>
          <a:xfrm>
            <a:off x="1071360" y="3719160"/>
            <a:ext cx="7371000" cy="360"/>
          </a:xfrm>
          <a:prstGeom prst="line">
            <a:avLst/>
          </a:prstGeom>
          <a:ln>
            <a:solidFill>
              <a:srgbClr val="FFFFFF">
                <a:lumMod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4"/>
          <p:cNvSpPr/>
          <p:nvPr/>
        </p:nvSpPr>
        <p:spPr>
          <a:xfrm>
            <a:off x="1071360" y="528480"/>
            <a:ext cx="6095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FFFFF"/>
                </a:solidFill>
                <a:latin typeface="Calibri"/>
              </a:rPr>
              <a:t>AGNEDA</a:t>
            </a:r>
            <a:r>
              <a:rPr lang="en-IN" sz="1800" b="1" strike="noStrike" spc="-1">
                <a:solidFill>
                  <a:srgbClr val="F2F2F2"/>
                </a:solidFill>
                <a:latin typeface="Calibri"/>
              </a:rPr>
              <a:t>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2" descr="Inferring Gene Regulatory Networks from a Population of Yeast Segregants |  Scientific Reports"/>
          <p:cNvPicPr/>
          <p:nvPr/>
        </p:nvPicPr>
        <p:blipFill>
          <a:blip r:embed="rId2"/>
          <a:stretch/>
        </p:blipFill>
        <p:spPr>
          <a:xfrm>
            <a:off x="9015840" y="2436120"/>
            <a:ext cx="2999880" cy="2436120"/>
          </a:xfrm>
          <a:prstGeom prst="rect">
            <a:avLst/>
          </a:prstGeom>
          <a:ln w="0">
            <a:noFill/>
          </a:ln>
        </p:spPr>
      </p:pic>
      <p:sp>
        <p:nvSpPr>
          <p:cNvPr id="103" name="TextBox 4"/>
          <p:cNvSpPr/>
          <p:nvPr/>
        </p:nvSpPr>
        <p:spPr>
          <a:xfrm>
            <a:off x="175320" y="64800"/>
            <a:ext cx="21888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Calibri"/>
              </a:rPr>
              <a:t>INTRODUCTION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4" name="Rectangle: Rounded Corners 5"/>
          <p:cNvSpPr/>
          <p:nvPr/>
        </p:nvSpPr>
        <p:spPr>
          <a:xfrm>
            <a:off x="-209160" y="739080"/>
            <a:ext cx="8965080" cy="1154160"/>
          </a:xfrm>
          <a:prstGeom prst="roundRect">
            <a:avLst>
              <a:gd name="adj" fmla="val 16667"/>
            </a:avLst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TextBox 6"/>
          <p:cNvSpPr/>
          <p:nvPr/>
        </p:nvSpPr>
        <p:spPr>
          <a:xfrm>
            <a:off x="461880" y="914400"/>
            <a:ext cx="6806880" cy="72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Mapping Gene Regulatory networks – for diseases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To target core regulatory elements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Rather than targeting peripheral downstream effectors 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6" name="Rectangle: Rounded Corners 7"/>
          <p:cNvSpPr/>
          <p:nvPr/>
        </p:nvSpPr>
        <p:spPr>
          <a:xfrm>
            <a:off x="-209160" y="2068920"/>
            <a:ext cx="8965080" cy="1154160"/>
          </a:xfrm>
          <a:prstGeom prst="roundRect">
            <a:avLst>
              <a:gd name="adj" fmla="val 16667"/>
            </a:avLst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TextBox 8"/>
          <p:cNvSpPr/>
          <p:nvPr/>
        </p:nvSpPr>
        <p:spPr>
          <a:xfrm>
            <a:off x="461880" y="2277000"/>
            <a:ext cx="6806880" cy="72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Mapping requires large amount of Transcriptomic data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Limited in case of rare diseases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Disease affecting clinically inaccessible tissues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8" name="Rectangle: Rounded Corners 9"/>
          <p:cNvSpPr/>
          <p:nvPr/>
        </p:nvSpPr>
        <p:spPr>
          <a:xfrm>
            <a:off x="-209160" y="3399120"/>
            <a:ext cx="8965080" cy="1154160"/>
          </a:xfrm>
          <a:prstGeom prst="roundRect">
            <a:avLst>
              <a:gd name="adj" fmla="val 16667"/>
            </a:avLst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TextBox 10"/>
          <p:cNvSpPr/>
          <p:nvPr/>
        </p:nvSpPr>
        <p:spPr>
          <a:xfrm>
            <a:off x="461880" y="3519000"/>
            <a:ext cx="6806880" cy="115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How to make a GRN in case for Rare Diseases </a:t>
            </a:r>
            <a:endParaRPr lang="en-IN" sz="14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Limited Data</a:t>
            </a:r>
            <a:endParaRPr lang="en-IN" sz="14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Precise and specific  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</p:txBody>
      </p:sp>
      <p:sp>
        <p:nvSpPr>
          <p:cNvPr id="110" name="Rectangle: Rounded Corners 11"/>
          <p:cNvSpPr/>
          <p:nvPr/>
        </p:nvSpPr>
        <p:spPr>
          <a:xfrm>
            <a:off x="-209160" y="4728960"/>
            <a:ext cx="8965080" cy="1389600"/>
          </a:xfrm>
          <a:prstGeom prst="roundRect">
            <a:avLst>
              <a:gd name="adj" fmla="val 12631"/>
            </a:avLst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TextBox 12"/>
          <p:cNvSpPr/>
          <p:nvPr/>
        </p:nvSpPr>
        <p:spPr>
          <a:xfrm>
            <a:off x="461880" y="4907520"/>
            <a:ext cx="7231680" cy="1155960"/>
          </a:xfrm>
          <a:prstGeom prst="rect">
            <a:avLst/>
          </a:prstGeom>
          <a:solidFill>
            <a:srgbClr val="41B88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GeneFormer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Trained on Genecorpus 30 M – Potentially providing more precise data for mapping GRN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Attention mechanism  with Transfer-learning creates GRN to handle precision, specificity and also the problem of limited data 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</p:txBody>
      </p:sp>
      <p:sp>
        <p:nvSpPr>
          <p:cNvPr id="112" name="Straight Connector 13"/>
          <p:cNvSpPr/>
          <p:nvPr/>
        </p:nvSpPr>
        <p:spPr>
          <a:xfrm>
            <a:off x="121320" y="450360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3"/>
          <p:cNvSpPr/>
          <p:nvPr/>
        </p:nvSpPr>
        <p:spPr>
          <a:xfrm>
            <a:off x="175320" y="64800"/>
            <a:ext cx="3066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Calibri"/>
              </a:rPr>
              <a:t>ABOUT GENEFORMER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14" name="Straight Connector 4"/>
          <p:cNvSpPr/>
          <p:nvPr/>
        </p:nvSpPr>
        <p:spPr>
          <a:xfrm>
            <a:off x="121320" y="450360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TextBox 5"/>
          <p:cNvSpPr/>
          <p:nvPr/>
        </p:nvSpPr>
        <p:spPr>
          <a:xfrm>
            <a:off x="304920" y="729720"/>
            <a:ext cx="11184840" cy="645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000000"/>
                </a:solidFill>
                <a:latin typeface="Calibri"/>
              </a:rPr>
              <a:t>Geneformer is analogous to Transformer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Context-aware, attention-based deep learning model as (network dynamics may vary across cell types, developmental timepoints or disease states.)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pretrained on large-scale transcriptomic data to enable predictions in network biology.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000000"/>
                </a:solidFill>
                <a:latin typeface="Calibri"/>
              </a:rPr>
              <a:t>Advent of self-attention ( from BERT paper and AIAYN paper)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Attention over the large input space of genes – from transcriptomic data of single cell – to identify which genes are important to focus – to optimize predictive accuracy – given learning objective.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Microsoft YaHei"/>
              </a:rPr>
              <a:t>Pre-training 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technique in Transformer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Involves training a transformer model on a large, diverse dataset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This process typically uses unsupervised learning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Model learns to predict parts of the input data without explicit labels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Common techniques 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Masked Language Modeling (MLM):  some words in a sentence are masked, and the model learns to predict them based on the context.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Next Sentence Prediction (NSP):  model learns to predict if one sentence follows another.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Causal Language Modeling (CLM):  model predicts the next word in a sequence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en-IN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Advantages</a:t>
            </a:r>
            <a:endParaRPr lang="en-IN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IN" sz="12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Knowledge Transfer: Pretraining allows the model to learn general language patterns and structures from a large corpus of text. This knowledge can then be transferred to specific tasks, improving performance.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Efficiency: It reduces the amount of labeled data needed for training on specific tasks, as the model already has a strong understanding of language.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</p:txBody>
      </p:sp>
      <p:sp>
        <p:nvSpPr>
          <p:cNvPr id="116" name="Rectangle 13"/>
          <p:cNvSpPr/>
          <p:nvPr/>
        </p:nvSpPr>
        <p:spPr>
          <a:xfrm>
            <a:off x="3060000" y="6120000"/>
            <a:ext cx="214416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Mutihead Attention 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17" name="Rectangle 14"/>
          <p:cNvSpPr/>
          <p:nvPr/>
        </p:nvSpPr>
        <p:spPr>
          <a:xfrm>
            <a:off x="375840" y="6120000"/>
            <a:ext cx="214416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Pretraining 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18" name="Rectangle 15"/>
          <p:cNvSpPr/>
          <p:nvPr/>
        </p:nvSpPr>
        <p:spPr>
          <a:xfrm>
            <a:off x="5595840" y="6120000"/>
            <a:ext cx="214416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Knowledge transfer 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19" name="Rectangle 18"/>
          <p:cNvSpPr/>
          <p:nvPr/>
        </p:nvSpPr>
        <p:spPr>
          <a:xfrm>
            <a:off x="5595840" y="6120000"/>
            <a:ext cx="214416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Knowledge transfer 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20" name="Rectangle 20"/>
          <p:cNvSpPr/>
          <p:nvPr/>
        </p:nvSpPr>
        <p:spPr>
          <a:xfrm>
            <a:off x="9000000" y="6050520"/>
            <a:ext cx="2737800" cy="609480"/>
          </a:xfrm>
          <a:prstGeom prst="rect">
            <a:avLst/>
          </a:prstGeom>
          <a:solidFill>
            <a:srgbClr val="41B88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FFFFFF"/>
                </a:solidFill>
                <a:latin typeface="Calibri"/>
              </a:rPr>
              <a:t>Constructing GRN for disease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21" name="Straight Connector 120"/>
          <p:cNvSpPr/>
          <p:nvPr/>
        </p:nvSpPr>
        <p:spPr>
          <a:xfrm>
            <a:off x="7740000" y="6336000"/>
            <a:ext cx="1260000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Straight Connector 121"/>
          <p:cNvSpPr/>
          <p:nvPr/>
        </p:nvSpPr>
        <p:spPr>
          <a:xfrm>
            <a:off x="2520000" y="6300000"/>
            <a:ext cx="540000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Straight Connector 122"/>
          <p:cNvSpPr/>
          <p:nvPr/>
        </p:nvSpPr>
        <p:spPr>
          <a:xfrm>
            <a:off x="5204160" y="6300000"/>
            <a:ext cx="391680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traight Connector 4"/>
          <p:cNvSpPr/>
          <p:nvPr/>
        </p:nvSpPr>
        <p:spPr>
          <a:xfrm>
            <a:off x="121320" y="450360"/>
            <a:ext cx="1191888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Rectangle 16"/>
          <p:cNvSpPr/>
          <p:nvPr/>
        </p:nvSpPr>
        <p:spPr>
          <a:xfrm>
            <a:off x="0" y="545040"/>
            <a:ext cx="3814200" cy="6247800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Rectangle 17"/>
          <p:cNvSpPr/>
          <p:nvPr/>
        </p:nvSpPr>
        <p:spPr>
          <a:xfrm>
            <a:off x="254160" y="1228320"/>
            <a:ext cx="3343320" cy="926280"/>
          </a:xfrm>
          <a:prstGeom prst="rect">
            <a:avLst/>
          </a:prstGeom>
          <a:solidFill>
            <a:srgbClr val="41B883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TextBox 18"/>
          <p:cNvSpPr/>
          <p:nvPr/>
        </p:nvSpPr>
        <p:spPr>
          <a:xfrm>
            <a:off x="244800" y="1255680"/>
            <a:ext cx="3435480" cy="85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2F2F2"/>
                </a:solidFill>
                <a:latin typeface="Calibri"/>
              </a:rPr>
              <a:t>Gene Corpus 30 M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2F2F2"/>
                </a:solidFill>
                <a:latin typeface="Calibri"/>
              </a:rPr>
              <a:t>29.9 million human single-cell transcriptomes from a broad range of tissues from publicly available data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28" name="Rectangle 19"/>
          <p:cNvSpPr/>
          <p:nvPr/>
        </p:nvSpPr>
        <p:spPr>
          <a:xfrm>
            <a:off x="258480" y="2428920"/>
            <a:ext cx="3338640" cy="1221840"/>
          </a:xfrm>
          <a:prstGeom prst="rect">
            <a:avLst/>
          </a:prstGeom>
          <a:solidFill>
            <a:srgbClr val="41B883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TextBox 20"/>
          <p:cNvSpPr/>
          <p:nvPr/>
        </p:nvSpPr>
        <p:spPr>
          <a:xfrm>
            <a:off x="286200" y="2588400"/>
            <a:ext cx="3229920" cy="94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2F2F2"/>
                </a:solidFill>
                <a:latin typeface="Calibri"/>
              </a:rPr>
              <a:t>Excluded cells with high mutational burdens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2F2F2"/>
                </a:solidFill>
                <a:latin typeface="Calibri"/>
              </a:rPr>
              <a:t>E.g. malignant cells and immortalized cell lines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30" name="Rectangle 21"/>
          <p:cNvSpPr/>
          <p:nvPr/>
        </p:nvSpPr>
        <p:spPr>
          <a:xfrm>
            <a:off x="271440" y="3931200"/>
            <a:ext cx="3308400" cy="1395000"/>
          </a:xfrm>
          <a:prstGeom prst="rect">
            <a:avLst/>
          </a:prstGeom>
          <a:solidFill>
            <a:srgbClr val="41B883"/>
          </a:solidFill>
          <a:ln>
            <a:solidFill>
              <a:srgbClr val="FFFFFF">
                <a:lumMod val="9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TextBox 22"/>
          <p:cNvSpPr/>
          <p:nvPr/>
        </p:nvSpPr>
        <p:spPr>
          <a:xfrm>
            <a:off x="272520" y="3978360"/>
            <a:ext cx="3324600" cy="130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FFFFF"/>
                </a:solidFill>
                <a:latin typeface="Calibri"/>
              </a:rPr>
              <a:t>Excluded possible doublets and/or damaged cells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</a:rPr>
              <a:t>could lead to substantial network rewiring without companion genome sequencing to facilitate interpretation.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32" name="Rectangle 23"/>
          <p:cNvSpPr/>
          <p:nvPr/>
        </p:nvSpPr>
        <p:spPr>
          <a:xfrm>
            <a:off x="272520" y="5634000"/>
            <a:ext cx="3306240" cy="1054800"/>
          </a:xfrm>
          <a:prstGeom prst="rect">
            <a:avLst/>
          </a:prstGeom>
          <a:solidFill>
            <a:srgbClr val="41B883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TextBox 24"/>
          <p:cNvSpPr/>
          <p:nvPr/>
        </p:nvSpPr>
        <p:spPr>
          <a:xfrm>
            <a:off x="270720" y="5635080"/>
            <a:ext cx="3309840" cy="103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FFFFF"/>
                </a:solidFill>
                <a:latin typeface="Calibri"/>
              </a:rPr>
              <a:t>Rank Value Encoding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</a:rPr>
              <a:t>where genes are ranked by their expression in that cell normalized by their expression across the entire Genecorpus-30M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34" name="Straight Arrow Connector 25"/>
          <p:cNvSpPr/>
          <p:nvPr/>
        </p:nvSpPr>
        <p:spPr>
          <a:xfrm>
            <a:off x="1925640" y="2154600"/>
            <a:ext cx="1800" cy="27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lumMod val="95000"/>
              </a:srgb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Straight Arrow Connector 26"/>
          <p:cNvSpPr/>
          <p:nvPr/>
        </p:nvSpPr>
        <p:spPr>
          <a:xfrm flipH="1">
            <a:off x="1924920" y="3651120"/>
            <a:ext cx="1800" cy="27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lumMod val="95000"/>
              </a:srgb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Straight Arrow Connector 27"/>
          <p:cNvSpPr/>
          <p:nvPr/>
        </p:nvSpPr>
        <p:spPr>
          <a:xfrm>
            <a:off x="1925640" y="5326560"/>
            <a:ext cx="360" cy="308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lumMod val="95000"/>
              </a:srgb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7" name="Picture 37"/>
          <p:cNvPicPr/>
          <p:nvPr/>
        </p:nvPicPr>
        <p:blipFill>
          <a:blip r:embed="rId2"/>
          <a:stretch/>
        </p:blipFill>
        <p:spPr>
          <a:xfrm>
            <a:off x="3897720" y="554400"/>
            <a:ext cx="6603480" cy="2573640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</a:ln>
        </p:spPr>
      </p:pic>
      <p:sp>
        <p:nvSpPr>
          <p:cNvPr id="138" name="TextBox 54"/>
          <p:cNvSpPr/>
          <p:nvPr/>
        </p:nvSpPr>
        <p:spPr>
          <a:xfrm>
            <a:off x="186480" y="610200"/>
            <a:ext cx="61462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FFFFF"/>
                </a:solidFill>
                <a:latin typeface="Calibri"/>
              </a:rPr>
              <a:t>OUTLINE</a:t>
            </a:r>
            <a:r>
              <a:rPr lang="en-IN" sz="1800" b="1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39" name="Rectangle 55"/>
          <p:cNvSpPr/>
          <p:nvPr/>
        </p:nvSpPr>
        <p:spPr>
          <a:xfrm>
            <a:off x="3884040" y="3287880"/>
            <a:ext cx="8225280" cy="3504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TextBox 57"/>
          <p:cNvSpPr/>
          <p:nvPr/>
        </p:nvSpPr>
        <p:spPr>
          <a:xfrm>
            <a:off x="3918960" y="3429000"/>
            <a:ext cx="8155440" cy="307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400" b="1" strike="noStrike" spc="-1">
                <a:solidFill>
                  <a:srgbClr val="000000"/>
                </a:solidFill>
                <a:latin typeface="Calibri"/>
              </a:rPr>
              <a:t>Rank Value Encoding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latin typeface="Calibri"/>
              </a:rPr>
              <a:t>Non Parametric representation for each single cell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latin typeface="Calibri"/>
              </a:rPr>
              <a:t>High Rank - Genes with high cell state distinguishing power but are lowly expressed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latin typeface="Calibri"/>
              </a:rPr>
              <a:t>Low Rank - Genes with low cell state distinguishing power but are highly expressed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1" strike="noStrike" spc="-1">
                <a:solidFill>
                  <a:srgbClr val="000000"/>
                </a:solidFill>
                <a:latin typeface="Calibri"/>
              </a:rPr>
              <a:t>How Rank is calculated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the non-zero median value of expression of each detected gene across all cells</a:t>
            </a:r>
            <a:endParaRPr lang="en-IN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Aggregated the transcript count distribution for each gene in a memory-efficient manner</a:t>
            </a:r>
            <a:endParaRPr lang="en-IN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Normalizing the gene transcript counts in each cell by the total transcript count of that cell</a:t>
            </a:r>
            <a:endParaRPr lang="en-IN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then normalized the genes in each single-cell transcriptome by the non-zero median value of expression of that gene across Genecorpus-30M</a:t>
            </a:r>
            <a:r>
              <a:rPr lang="en-IN" sz="14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en-IN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ordered the genes by the rank of their normalized expression in that specific cell.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41" name="TextBox 58"/>
          <p:cNvSpPr/>
          <p:nvPr/>
        </p:nvSpPr>
        <p:spPr>
          <a:xfrm>
            <a:off x="175320" y="64800"/>
            <a:ext cx="5753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Calibri"/>
              </a:rPr>
              <a:t>GENEFORMER ARCHITECTURE AND PRETRAINING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3"/>
          <p:cNvSpPr/>
          <p:nvPr/>
        </p:nvSpPr>
        <p:spPr>
          <a:xfrm>
            <a:off x="0" y="545040"/>
            <a:ext cx="3814200" cy="6247800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Rectangle 4"/>
          <p:cNvSpPr/>
          <p:nvPr/>
        </p:nvSpPr>
        <p:spPr>
          <a:xfrm>
            <a:off x="196200" y="4074480"/>
            <a:ext cx="3499200" cy="1199880"/>
          </a:xfrm>
          <a:prstGeom prst="rect">
            <a:avLst/>
          </a:prstGeom>
          <a:solidFill>
            <a:srgbClr val="41B883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TextBox 5"/>
          <p:cNvSpPr/>
          <p:nvPr/>
        </p:nvSpPr>
        <p:spPr>
          <a:xfrm>
            <a:off x="196200" y="4141440"/>
            <a:ext cx="3433320" cy="118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2F2F2"/>
                </a:solidFill>
                <a:latin typeface="Calibri"/>
              </a:rPr>
              <a:t>GENEFORMER’s ENCODER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2F2F2"/>
                </a:solidFill>
                <a:latin typeface="Calibri"/>
              </a:rPr>
              <a:t>each composed of a self-attention layer + feed forward neural network layer network layer, 4 -attention heads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45" name="Rectangle 6"/>
          <p:cNvSpPr/>
          <p:nvPr/>
        </p:nvSpPr>
        <p:spPr>
          <a:xfrm>
            <a:off x="177480" y="684360"/>
            <a:ext cx="3534840" cy="1126080"/>
          </a:xfrm>
          <a:prstGeom prst="rect">
            <a:avLst/>
          </a:prstGeom>
          <a:solidFill>
            <a:srgbClr val="41B883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TextBox 7"/>
          <p:cNvSpPr/>
          <p:nvPr/>
        </p:nvSpPr>
        <p:spPr>
          <a:xfrm>
            <a:off x="194400" y="764280"/>
            <a:ext cx="3499200" cy="103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FFFFF"/>
                </a:solidFill>
                <a:latin typeface="Calibri"/>
              </a:rPr>
              <a:t>Rank Value Encoding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</a:rPr>
              <a:t>where genes are ranked by their expression in that cell normalized by their expression across the entire Genecorpus-30M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47" name="Rectangle 8"/>
          <p:cNvSpPr/>
          <p:nvPr/>
        </p:nvSpPr>
        <p:spPr>
          <a:xfrm>
            <a:off x="196200" y="2329560"/>
            <a:ext cx="3499200" cy="1359720"/>
          </a:xfrm>
          <a:prstGeom prst="rect">
            <a:avLst/>
          </a:prstGeom>
          <a:solidFill>
            <a:srgbClr val="41B883"/>
          </a:solidFill>
          <a:ln>
            <a:solidFill>
              <a:srgbClr val="FFFFFF">
                <a:lumMod val="9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TextBox 9"/>
          <p:cNvSpPr/>
          <p:nvPr/>
        </p:nvSpPr>
        <p:spPr>
          <a:xfrm>
            <a:off x="167400" y="2413080"/>
            <a:ext cx="3564360" cy="118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2F2F2"/>
                </a:solidFill>
                <a:latin typeface="Calibri"/>
              </a:rPr>
              <a:t>PRETRAINING PROCESS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2F2F2"/>
                </a:solidFill>
                <a:latin typeface="Calibri"/>
              </a:rPr>
              <a:t>15% of the genes are masked and the model is trained to predict these masked genes in a self supervised manner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49" name="Straight Arrow Connector 10"/>
          <p:cNvSpPr/>
          <p:nvPr/>
        </p:nvSpPr>
        <p:spPr>
          <a:xfrm>
            <a:off x="1945080" y="1810800"/>
            <a:ext cx="720" cy="518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lumMod val="95000"/>
              </a:srgb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Straight Arrow Connector 11"/>
          <p:cNvSpPr/>
          <p:nvPr/>
        </p:nvSpPr>
        <p:spPr>
          <a:xfrm flipH="1">
            <a:off x="1945440" y="3689640"/>
            <a:ext cx="360" cy="38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lumMod val="95000"/>
              </a:srgb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1" name="Picture 19"/>
          <p:cNvPicPr/>
          <p:nvPr/>
        </p:nvPicPr>
        <p:blipFill>
          <a:blip r:embed="rId3"/>
          <a:srcRect l="-287" t="5062"/>
          <a:stretch/>
        </p:blipFill>
        <p:spPr>
          <a:xfrm>
            <a:off x="3884040" y="579240"/>
            <a:ext cx="6728400" cy="2121840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</a:ln>
        </p:spPr>
      </p:pic>
      <p:sp>
        <p:nvSpPr>
          <p:cNvPr id="152" name="TextBox 20"/>
          <p:cNvSpPr/>
          <p:nvPr/>
        </p:nvSpPr>
        <p:spPr>
          <a:xfrm>
            <a:off x="175320" y="64800"/>
            <a:ext cx="5753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Calibri"/>
              </a:rPr>
              <a:t>GENEFORMER ARCHITECTURE AND PRETRAINING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53" name="Straight Connector 21"/>
          <p:cNvSpPr/>
          <p:nvPr/>
        </p:nvSpPr>
        <p:spPr>
          <a:xfrm>
            <a:off x="121320" y="450360"/>
            <a:ext cx="1191888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Rectangle 25"/>
          <p:cNvSpPr/>
          <p:nvPr/>
        </p:nvSpPr>
        <p:spPr>
          <a:xfrm>
            <a:off x="213120" y="5976720"/>
            <a:ext cx="1731600" cy="657360"/>
          </a:xfrm>
          <a:prstGeom prst="rect">
            <a:avLst/>
          </a:prstGeom>
          <a:solidFill>
            <a:srgbClr val="41B883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Rectangle 26"/>
          <p:cNvSpPr/>
          <p:nvPr/>
        </p:nvSpPr>
        <p:spPr>
          <a:xfrm>
            <a:off x="2013840" y="5976720"/>
            <a:ext cx="1731600" cy="657360"/>
          </a:xfrm>
          <a:prstGeom prst="rect">
            <a:avLst/>
          </a:prstGeom>
          <a:solidFill>
            <a:srgbClr val="41B883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TextBox 28"/>
          <p:cNvSpPr/>
          <p:nvPr/>
        </p:nvSpPr>
        <p:spPr>
          <a:xfrm>
            <a:off x="213120" y="6026760"/>
            <a:ext cx="173160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2F2F2"/>
                </a:solidFill>
                <a:latin typeface="Calibri"/>
              </a:rPr>
              <a:t>GENE EMBEDDINGS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57" name="TextBox 29"/>
          <p:cNvSpPr/>
          <p:nvPr/>
        </p:nvSpPr>
        <p:spPr>
          <a:xfrm>
            <a:off x="2048400" y="5990040"/>
            <a:ext cx="173160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2F2F2"/>
                </a:solidFill>
                <a:latin typeface="Calibri"/>
              </a:rPr>
              <a:t>CELL EMBEDDINGS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58" name="Connector: Elbow 31"/>
          <p:cNvSpPr/>
          <p:nvPr/>
        </p:nvSpPr>
        <p:spPr>
          <a:xfrm rot="5400000">
            <a:off x="1162080" y="5192280"/>
            <a:ext cx="701280" cy="8665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E7E6E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onnector: Elbow 33"/>
          <p:cNvSpPr/>
          <p:nvPr/>
        </p:nvSpPr>
        <p:spPr>
          <a:xfrm rot="16200000" flipH="1">
            <a:off x="2072160" y="5148360"/>
            <a:ext cx="714600" cy="9680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E7E6E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Rectangle 34"/>
          <p:cNvSpPr/>
          <p:nvPr/>
        </p:nvSpPr>
        <p:spPr>
          <a:xfrm>
            <a:off x="3884040" y="2829960"/>
            <a:ext cx="8156160" cy="3962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TextBox 36"/>
          <p:cNvSpPr/>
          <p:nvPr/>
        </p:nvSpPr>
        <p:spPr>
          <a:xfrm>
            <a:off x="3899520" y="2829960"/>
            <a:ext cx="8384400" cy="286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400" b="1" strike="noStrike" spc="-1">
                <a:solidFill>
                  <a:srgbClr val="000000"/>
                </a:solidFill>
                <a:latin typeface="Calibri"/>
              </a:rPr>
              <a:t>Gene Embeddings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000000"/>
                </a:solidFill>
                <a:latin typeface="Calibri"/>
              </a:rPr>
              <a:t>Each single-cell transcriptome presented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Geneformer embeds each gene into a 256-dimensional space that encodes the characteristics of the gene specific to the context of that cell.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Gene embeddings last layer – more specific to the target objective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Gene embeddings second to last layer – generalizable representation (and considered for study).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alibri"/>
              </a:rPr>
              <a:t>Cell Embeddings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generated by averaging the embeddings of each gene detected in that cell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Resulting in a 256-dimensional embedding.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161"/>
          <p:cNvSpPr txBox="1"/>
          <p:nvPr/>
        </p:nvSpPr>
        <p:spPr>
          <a:xfrm>
            <a:off x="180000" y="180000"/>
            <a:ext cx="45000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800" b="1" strike="noStrike" spc="-1">
                <a:latin typeface="Arial"/>
              </a:rPr>
              <a:t>In silico perturbation</a:t>
            </a:r>
          </a:p>
        </p:txBody>
      </p:sp>
      <p:sp>
        <p:nvSpPr>
          <p:cNvPr id="163" name="Straight Connector 2"/>
          <p:cNvSpPr/>
          <p:nvPr/>
        </p:nvSpPr>
        <p:spPr>
          <a:xfrm>
            <a:off x="141120" y="540000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TextBox 163"/>
          <p:cNvSpPr txBox="1"/>
          <p:nvPr/>
        </p:nvSpPr>
        <p:spPr>
          <a:xfrm>
            <a:off x="180000" y="720000"/>
            <a:ext cx="6300000" cy="4086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Perturbation the rank value encodings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Effects are measured at cell and gene embedding level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Study how Perturbation affects cell state and regulation of downstream tasks</a:t>
            </a:r>
          </a:p>
          <a:p>
            <a:endParaRPr lang="en-IN" sz="1400" b="0" strike="noStrike" spc="-1">
              <a:latin typeface="Arial"/>
            </a:endParaRPr>
          </a:p>
          <a:p>
            <a:endParaRPr lang="en-IN" sz="1400" b="0" strike="noStrike" spc="-1">
              <a:latin typeface="Arial"/>
            </a:endParaRPr>
          </a:p>
          <a:p>
            <a:endParaRPr lang="en-IN" sz="1400" b="0" strike="noStrike" spc="-1">
              <a:latin typeface="Arial"/>
            </a:endParaRPr>
          </a:p>
          <a:p>
            <a:endParaRPr lang="en-IN" sz="1400" b="0" strike="noStrike" spc="-1">
              <a:latin typeface="Arial"/>
            </a:endParaRPr>
          </a:p>
          <a:p>
            <a:r>
              <a:rPr lang="en-IN" sz="1400" b="0" strike="noStrike" spc="-1">
                <a:latin typeface="Arial"/>
              </a:rPr>
              <a:t>In Silico deletion can be done removing single genes or multiple genes</a:t>
            </a:r>
          </a:p>
          <a:p>
            <a:r>
              <a:rPr lang="en-IN" sz="1400" b="0" strike="noStrike" spc="-1">
                <a:latin typeface="Arial"/>
              </a:rPr>
              <a:t>In Silico activation can be done shifting the rank of the genes up and down in the rank value encodings </a:t>
            </a:r>
          </a:p>
          <a:p>
            <a:endParaRPr lang="en-IN" sz="1400" b="0" strike="noStrike" spc="-1">
              <a:latin typeface="Arial"/>
            </a:endParaRPr>
          </a:p>
          <a:p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>
                <a:latin typeface="Arial"/>
              </a:rPr>
              <a:t>Quantifying the similarity between original and perturbed </a:t>
            </a:r>
          </a:p>
          <a:p>
            <a:pPr>
              <a:lnSpc>
                <a:spcPct val="100000"/>
              </a:lnSpc>
            </a:pPr>
            <a:r>
              <a:rPr lang="en-IN" sz="1400" b="0" strike="noStrike" spc="-1">
                <a:latin typeface="Arial"/>
              </a:rPr>
              <a:t>	1. Cell embeddings : prediction of deleterious effect of genes</a:t>
            </a:r>
          </a:p>
          <a:p>
            <a:r>
              <a:rPr lang="en-IN" sz="1400" b="0" strike="noStrike" spc="-1">
                <a:latin typeface="Arial"/>
              </a:rPr>
              <a:t>	2. Gene embeddings : embeddings of remaining genes in a single cell 					transcriptome to find out sensitivity wrt to current 					gene </a:t>
            </a:r>
          </a:p>
          <a:p>
            <a:endParaRPr lang="en-IN" sz="1400" b="0" strike="noStrike" spc="-1">
              <a:latin typeface="Arial"/>
            </a:endParaRPr>
          </a:p>
          <a:p>
            <a:endParaRPr lang="en-IN" sz="1400" b="0" strike="noStrike" spc="-1">
              <a:latin typeface="Arial"/>
            </a:endParaRPr>
          </a:p>
        </p:txBody>
      </p:sp>
      <p:sp>
        <p:nvSpPr>
          <p:cNvPr id="165" name="Rectangle 1"/>
          <p:cNvSpPr/>
          <p:nvPr/>
        </p:nvSpPr>
        <p:spPr>
          <a:xfrm>
            <a:off x="6315840" y="4610520"/>
            <a:ext cx="2144160" cy="96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In Silico Deletion 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66" name="Rectangle 2"/>
          <p:cNvSpPr/>
          <p:nvPr/>
        </p:nvSpPr>
        <p:spPr>
          <a:xfrm>
            <a:off x="9720000" y="4610520"/>
            <a:ext cx="2144160" cy="96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In Silico Activation 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67" name="Rectangle 7"/>
          <p:cNvSpPr/>
          <p:nvPr/>
        </p:nvSpPr>
        <p:spPr>
          <a:xfrm>
            <a:off x="8062200" y="2990520"/>
            <a:ext cx="1837800" cy="969480"/>
          </a:xfrm>
          <a:prstGeom prst="rect">
            <a:avLst/>
          </a:prstGeom>
          <a:solidFill>
            <a:srgbClr val="41B88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FFFFFF"/>
                </a:solidFill>
                <a:latin typeface="Calibri"/>
              </a:rPr>
              <a:t>In Silico Perturbation</a:t>
            </a:r>
            <a:endParaRPr lang="en-IN" sz="1800" b="0" strike="noStrike" spc="-1">
              <a:latin typeface="Arial"/>
            </a:endParaRPr>
          </a:p>
        </p:txBody>
      </p:sp>
      <p:cxnSp>
        <p:nvCxnSpPr>
          <p:cNvPr id="168" name="Straight Arrow Connector 167"/>
          <p:cNvCxnSpPr>
            <a:stCxn id="167" idx="2"/>
            <a:endCxn id="165" idx="0"/>
          </p:cNvCxnSpPr>
          <p:nvPr/>
        </p:nvCxnSpPr>
        <p:spPr>
          <a:xfrm flipH="1">
            <a:off x="7387920" y="3960000"/>
            <a:ext cx="1593360" cy="650880"/>
          </a:xfrm>
          <a:prstGeom prst="straightConnector1">
            <a:avLst/>
          </a:prstGeom>
          <a:ln w="0">
            <a:solidFill>
              <a:srgbClr val="3465A4"/>
            </a:solidFill>
            <a:tailEnd type="triangle" w="med" len="med"/>
          </a:ln>
        </p:spPr>
      </p:cxnSp>
      <p:cxnSp>
        <p:nvCxnSpPr>
          <p:cNvPr id="169" name="Straight Arrow Connector 168"/>
          <p:cNvCxnSpPr>
            <a:stCxn id="167" idx="2"/>
            <a:endCxn id="166" idx="0"/>
          </p:cNvCxnSpPr>
          <p:nvPr/>
        </p:nvCxnSpPr>
        <p:spPr>
          <a:xfrm>
            <a:off x="8980920" y="3960000"/>
            <a:ext cx="1811520" cy="650880"/>
          </a:xfrm>
          <a:prstGeom prst="straightConnector1">
            <a:avLst/>
          </a:prstGeom>
          <a:ln w="0">
            <a:solidFill>
              <a:srgbClr val="3465A4"/>
            </a:solidFill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1F1E7E90-88F2-3581-9ABD-EB4A7CFA287A}"/>
              </a:ext>
            </a:extLst>
          </p:cNvPr>
          <p:cNvSpPr/>
          <p:nvPr/>
        </p:nvSpPr>
        <p:spPr>
          <a:xfrm>
            <a:off x="186480" y="52560"/>
            <a:ext cx="4974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Calibri"/>
                <a:ea typeface="Verdana"/>
              </a:rPr>
              <a:t>Transfer Learning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39327C-51B0-E164-A9BF-79DD8A8C735D}"/>
              </a:ext>
            </a:extLst>
          </p:cNvPr>
          <p:cNvSpPr txBox="1"/>
          <p:nvPr/>
        </p:nvSpPr>
        <p:spPr>
          <a:xfrm>
            <a:off x="186480" y="4304283"/>
            <a:ext cx="40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Advantages of Transfer Learning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Time is Significantly Cut down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 Performance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Efficiency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 Effectiveness</a:t>
            </a:r>
          </a:p>
        </p:txBody>
      </p:sp>
      <p:sp>
        <p:nvSpPr>
          <p:cNvPr id="11" name="Rectangle: Rounded Corners 6">
            <a:extLst>
              <a:ext uri="{FF2B5EF4-FFF2-40B4-BE49-F238E27FC236}">
                <a16:creationId xmlns:a16="http://schemas.microsoft.com/office/drawing/2014/main" id="{4571A923-43D6-C9BF-7830-B684786B2342}"/>
              </a:ext>
            </a:extLst>
          </p:cNvPr>
          <p:cNvSpPr/>
          <p:nvPr/>
        </p:nvSpPr>
        <p:spPr>
          <a:xfrm>
            <a:off x="300077" y="766617"/>
            <a:ext cx="11651777" cy="3057238"/>
          </a:xfrm>
          <a:prstGeom prst="roundRect">
            <a:avLst>
              <a:gd name="adj" fmla="val 4705"/>
            </a:avLst>
          </a:prstGeom>
          <a:solidFill>
            <a:srgbClr val="FFFFFF"/>
          </a:solidFill>
          <a:ln w="12700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" name="Picture 4" descr="Motorcycle Biker Clipart Images | Free Download | PNG Transparent  Background - Pngtree">
            <a:extLst>
              <a:ext uri="{FF2B5EF4-FFF2-40B4-BE49-F238E27FC236}">
                <a16:creationId xmlns:a16="http://schemas.microsoft.com/office/drawing/2014/main" id="{30BB324A-F002-861F-8830-EBF4E55E1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039" y="1269999"/>
            <a:ext cx="2572328" cy="257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ute school boy cartoon riding bicycle Royalty Free Vector">
            <a:extLst>
              <a:ext uri="{FF2B5EF4-FFF2-40B4-BE49-F238E27FC236}">
                <a16:creationId xmlns:a16="http://schemas.microsoft.com/office/drawing/2014/main" id="{7D7547D3-BCF6-04CF-6EB1-769524668E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07"/>
          <a:stretch/>
        </p:blipFill>
        <p:spPr bwMode="auto">
          <a:xfrm flipH="1">
            <a:off x="1414917" y="1574799"/>
            <a:ext cx="1754908" cy="207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39B8B251-DCE1-37FF-5A5F-147B10901E59}"/>
              </a:ext>
            </a:extLst>
          </p:cNvPr>
          <p:cNvSpPr/>
          <p:nvPr/>
        </p:nvSpPr>
        <p:spPr>
          <a:xfrm>
            <a:off x="4008582" y="1995054"/>
            <a:ext cx="2983345" cy="858982"/>
          </a:xfrm>
          <a:prstGeom prst="rightArrow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16FC4F-ED48-B4A1-1185-0CF3FA048C06}"/>
              </a:ext>
            </a:extLst>
          </p:cNvPr>
          <p:cNvSpPr txBox="1"/>
          <p:nvPr/>
        </p:nvSpPr>
        <p:spPr>
          <a:xfrm>
            <a:off x="4091708" y="2817210"/>
            <a:ext cx="298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Balance</a:t>
            </a:r>
          </a:p>
          <a:p>
            <a:r>
              <a:rPr lang="en-IN" sz="1200" dirty="0"/>
              <a:t>Steering</a:t>
            </a:r>
          </a:p>
          <a:p>
            <a:r>
              <a:rPr lang="en-IN" sz="1200" dirty="0"/>
              <a:t>Road</a:t>
            </a:r>
          </a:p>
          <a:p>
            <a:r>
              <a:rPr lang="en-IN" sz="1200" dirty="0"/>
              <a:t>Signals etc</a:t>
            </a:r>
          </a:p>
        </p:txBody>
      </p:sp>
      <p:sp>
        <p:nvSpPr>
          <p:cNvPr id="16" name="Straight Connector 5">
            <a:extLst>
              <a:ext uri="{FF2B5EF4-FFF2-40B4-BE49-F238E27FC236}">
                <a16:creationId xmlns:a16="http://schemas.microsoft.com/office/drawing/2014/main" id="{B4B16E5E-2281-FDC1-8653-9763B7CBACB7}"/>
              </a:ext>
            </a:extLst>
          </p:cNvPr>
          <p:cNvSpPr/>
          <p:nvPr/>
        </p:nvSpPr>
        <p:spPr>
          <a:xfrm>
            <a:off x="136560" y="465502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65579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4"/>
          <p:cNvSpPr/>
          <p:nvPr/>
        </p:nvSpPr>
        <p:spPr>
          <a:xfrm>
            <a:off x="4902120" y="2459160"/>
            <a:ext cx="1837800" cy="969480"/>
          </a:xfrm>
          <a:prstGeom prst="rect">
            <a:avLst/>
          </a:prstGeom>
          <a:solidFill>
            <a:srgbClr val="41B88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FFFFFF"/>
                </a:solidFill>
                <a:latin typeface="Calibri"/>
              </a:rPr>
              <a:t>GeneFormer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71" name="Rectangle 5"/>
          <p:cNvSpPr/>
          <p:nvPr/>
        </p:nvSpPr>
        <p:spPr>
          <a:xfrm>
            <a:off x="194040" y="4532760"/>
            <a:ext cx="1424160" cy="96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Gene Dosage sensitivity prediction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72" name="TextBox 6"/>
          <p:cNvSpPr/>
          <p:nvPr/>
        </p:nvSpPr>
        <p:spPr>
          <a:xfrm>
            <a:off x="186480" y="52560"/>
            <a:ext cx="4974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  <a:ea typeface="Verdana"/>
              </a:rPr>
              <a:t>GeneFormer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Verdana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  <a:ea typeface="Verdana"/>
              </a:rPr>
              <a:t>DownStream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Verdana"/>
              </a:rPr>
              <a:t> Tasks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73" name="Rectangle 8"/>
          <p:cNvSpPr/>
          <p:nvPr/>
        </p:nvSpPr>
        <p:spPr>
          <a:xfrm>
            <a:off x="2026080" y="4532760"/>
            <a:ext cx="1424160" cy="96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Chromatin dynamics prediction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74" name="Rectangle 9"/>
          <p:cNvSpPr/>
          <p:nvPr/>
        </p:nvSpPr>
        <p:spPr>
          <a:xfrm>
            <a:off x="3923640" y="4532760"/>
            <a:ext cx="1424160" cy="96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Network dynamics prediction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75" name="Rectangle 10"/>
          <p:cNvSpPr/>
          <p:nvPr/>
        </p:nvSpPr>
        <p:spPr>
          <a:xfrm>
            <a:off x="5946840" y="4532760"/>
            <a:ext cx="1424160" cy="96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Pretraining Encoded Network Hierarchy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76" name="Rectangle 11"/>
          <p:cNvSpPr/>
          <p:nvPr/>
        </p:nvSpPr>
        <p:spPr>
          <a:xfrm>
            <a:off x="8046000" y="4532760"/>
            <a:ext cx="1424160" cy="96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Insilico Gene Network Analysis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77" name="Rectangle 12"/>
          <p:cNvSpPr/>
          <p:nvPr/>
        </p:nvSpPr>
        <p:spPr>
          <a:xfrm>
            <a:off x="10062720" y="4532760"/>
            <a:ext cx="1424160" cy="96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Insilico Treatment Analysis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78" name="Connector: Elbow 16"/>
          <p:cNvSpPr/>
          <p:nvPr/>
        </p:nvSpPr>
        <p:spPr>
          <a:xfrm rot="5400000">
            <a:off x="2812320" y="1523160"/>
            <a:ext cx="1103400" cy="4914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onnector: Elbow 18"/>
          <p:cNvSpPr/>
          <p:nvPr/>
        </p:nvSpPr>
        <p:spPr>
          <a:xfrm rot="16200000" flipH="1">
            <a:off x="7746120" y="1503720"/>
            <a:ext cx="1103400" cy="49536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onnector: Elbow 20"/>
          <p:cNvSpPr/>
          <p:nvPr/>
        </p:nvSpPr>
        <p:spPr>
          <a:xfrm rot="5400000">
            <a:off x="3728160" y="2439360"/>
            <a:ext cx="1103400" cy="30823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onnector: Elbow 22"/>
          <p:cNvSpPr/>
          <p:nvPr/>
        </p:nvSpPr>
        <p:spPr>
          <a:xfrm rot="16200000" flipH="1">
            <a:off x="6738120" y="2512080"/>
            <a:ext cx="1103400" cy="29368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onnector: Elbow 24"/>
          <p:cNvSpPr/>
          <p:nvPr/>
        </p:nvSpPr>
        <p:spPr>
          <a:xfrm rot="16200000" flipH="1">
            <a:off x="5688000" y="3561840"/>
            <a:ext cx="1103400" cy="8377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onnector: Elbow 26"/>
          <p:cNvSpPr/>
          <p:nvPr/>
        </p:nvSpPr>
        <p:spPr>
          <a:xfrm rot="5400000">
            <a:off x="4677120" y="3388320"/>
            <a:ext cx="1103400" cy="11847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TextBox 27"/>
          <p:cNvSpPr/>
          <p:nvPr/>
        </p:nvSpPr>
        <p:spPr>
          <a:xfrm>
            <a:off x="194040" y="840600"/>
            <a:ext cx="5626800" cy="116809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000000"/>
                </a:solidFill>
                <a:latin typeface="Calibri"/>
              </a:rPr>
              <a:t>What are downstream tasks in  Machine Learning ?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 dirty="0">
                <a:solidFill>
                  <a:srgbClr val="000000"/>
                </a:solidFill>
                <a:latin typeface="Google Sans"/>
              </a:rPr>
              <a:t>Transferring knowledge from a trained model to a specific task</a:t>
            </a:r>
            <a:endParaRPr lang="en-IN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 dirty="0">
                <a:solidFill>
                  <a:srgbClr val="000000"/>
                </a:solidFill>
                <a:latin typeface="Google Sans"/>
              </a:rPr>
              <a:t>Retrain the model with task specific data</a:t>
            </a:r>
            <a:endParaRPr lang="en-IN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 dirty="0">
                <a:solidFill>
                  <a:srgbClr val="000000"/>
                </a:solidFill>
                <a:latin typeface="Google Sans"/>
              </a:rPr>
              <a:t>Model will be able to give priority to only certain parameters </a:t>
            </a:r>
            <a:endParaRPr lang="en-IN" sz="1400" b="0" strike="noStrike" spc="-1" dirty="0">
              <a:latin typeface="Arial"/>
            </a:endParaRPr>
          </a:p>
        </p:txBody>
      </p:sp>
      <p:sp>
        <p:nvSpPr>
          <p:cNvPr id="185" name="Straight Connector 1"/>
          <p:cNvSpPr/>
          <p:nvPr/>
        </p:nvSpPr>
        <p:spPr>
          <a:xfrm>
            <a:off x="121320" y="450360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TextBox 185"/>
          <p:cNvSpPr txBox="1"/>
          <p:nvPr/>
        </p:nvSpPr>
        <p:spPr>
          <a:xfrm>
            <a:off x="9900000" y="3692520"/>
            <a:ext cx="1980000" cy="447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400" b="0" strike="noStrike" spc="-1">
                <a:latin typeface="Calibri"/>
              </a:rPr>
              <a:t>In slico perbutration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7920000" y="3692520"/>
            <a:ext cx="1980000" cy="447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400" b="0" strike="noStrike" spc="-1">
                <a:latin typeface="Calibri"/>
              </a:rPr>
              <a:t>In slico perbutration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180000" y="3692520"/>
            <a:ext cx="1980000" cy="447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400" b="0" strike="noStrike" spc="-1">
                <a:latin typeface="Calibri"/>
              </a:rPr>
              <a:t>In slico perbutration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3350</TotalTime>
  <Words>1775</Words>
  <Application>Microsoft Office PowerPoint</Application>
  <PresentationFormat>Widescreen</PresentationFormat>
  <Paragraphs>301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Google Sans</vt:lpstr>
      <vt:lpstr>StarSymbol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Vasudev R</dc:creator>
  <dc:description/>
  <cp:lastModifiedBy>Vasudev R</cp:lastModifiedBy>
  <cp:revision>15</cp:revision>
  <dcterms:created xsi:type="dcterms:W3CDTF">2024-11-10T02:31:47Z</dcterms:created>
  <dcterms:modified xsi:type="dcterms:W3CDTF">2024-11-19T02:37:37Z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Widescreen</vt:lpwstr>
  </property>
  <property fmtid="{D5CDD505-2E9C-101B-9397-08002B2CF9AE}" pid="4" name="Slides">
    <vt:i4>13</vt:i4>
  </property>
</Properties>
</file>