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T Sans Narrow"/>
      <p:regular r:id="rId29"/>
      <p:bold r:id="rId30"/>
    </p:embeddedFont>
    <p:embeddedFont>
      <p:font typeface="EB Garamond ExtraBold"/>
      <p:bold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ExtraBold-bold.fntdata"/><Relationship Id="rId30" Type="http://schemas.openxmlformats.org/officeDocument/2006/relationships/font" Target="fonts/PTSansNarrow-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EBGaramondExtraBold-boldItalic.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b6e443151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b6e443151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b6e4431518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b6e4431518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b6e4431518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b6e4431518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b6e4431518_4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b6e4431518_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6e4431518_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6e4431518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b6e4431518_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b6e4431518_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b6e4431518_4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b6e4431518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b6e4431518_4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b6e4431518_4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6e4431518_4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b6e4431518_4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b6e4431518_4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b6e4431518_4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b6e443151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b6e443151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b6e4431518_4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b6e4431518_4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b6e4431518_4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b6e4431518_4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b6e4431518_4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b6e4431518_4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b6e443151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b6e443151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b6e443151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b6e443151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b6e4431518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b6e4431518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b6e4431518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b6e4431518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b6e4431518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b6e4431518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b6e4431518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b6e4431518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b6e4431518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b6e4431518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b6e4431518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b6e4431518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152400" y="152400"/>
            <a:ext cx="8404226" cy="474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312800" y="151400"/>
            <a:ext cx="7938852" cy="4840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152400" y="152400"/>
            <a:ext cx="8839197" cy="46158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5"/>
          <p:cNvPicPr preferRelativeResize="0"/>
          <p:nvPr/>
        </p:nvPicPr>
        <p:blipFill rotWithShape="1">
          <a:blip r:embed="rId3">
            <a:alphaModFix/>
          </a:blip>
          <a:srcRect b="4793" l="0" r="4707" t="2484"/>
          <a:stretch/>
        </p:blipFill>
        <p:spPr>
          <a:xfrm>
            <a:off x="0" y="59182"/>
            <a:ext cx="9144001" cy="50023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2" name="Google Shape;152;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8" name="Google Shape;158;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0" name="Google Shape;170;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0" y="301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55">
                <a:solidFill>
                  <a:srgbClr val="CC1111"/>
                </a:solidFill>
                <a:highlight>
                  <a:schemeClr val="lt1"/>
                </a:highlight>
              </a:rPr>
              <a:t>What Is Database Management System?</a:t>
            </a:r>
            <a:endParaRPr sz="3355">
              <a:solidFill>
                <a:srgbClr val="CC1111"/>
              </a:solidFill>
              <a:highlight>
                <a:schemeClr val="lt1"/>
              </a:highlight>
            </a:endParaRPr>
          </a:p>
          <a:p>
            <a:pPr indent="0" lvl="0" marL="0" rtl="0" algn="l">
              <a:spcBef>
                <a:spcPts val="0"/>
              </a:spcBef>
              <a:spcAft>
                <a:spcPts val="0"/>
              </a:spcAft>
              <a:buNone/>
            </a:pPr>
            <a:r>
              <a:t/>
            </a:r>
            <a:endParaRPr/>
          </a:p>
        </p:txBody>
      </p:sp>
      <p:sp>
        <p:nvSpPr>
          <p:cNvPr id="72" name="Google Shape;72;p14"/>
          <p:cNvSpPr txBox="1"/>
          <p:nvPr>
            <p:ph idx="1" type="body"/>
          </p:nvPr>
        </p:nvSpPr>
        <p:spPr>
          <a:xfrm>
            <a:off x="311700" y="11238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500">
                <a:solidFill>
                  <a:srgbClr val="0000FF"/>
                </a:solidFill>
                <a:highlight>
                  <a:schemeClr val="lt1"/>
                </a:highlight>
              </a:rPr>
              <a:t>A database management system (or DBMS) is essentially nothing more than a computerized data-keeping system. Users of the system are given facilities to perform several kinds of operations on such a system for either manipulation of the data in the database or the management of the database structure itself. Database Management Systems (DBMSs) are categorized according to their data structures or types.</a:t>
            </a:r>
            <a:endParaRPr sz="3200">
              <a:solidFill>
                <a:srgbClr val="0000FF"/>
              </a:solidFill>
              <a:highlight>
                <a:schemeClr val="lt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6" name="Google Shape;176;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HOSTEL MANAGEMENT SYSTEM</a:t>
            </a:r>
            <a:endParaRPr/>
          </a:p>
        </p:txBody>
      </p:sp>
      <p:sp>
        <p:nvSpPr>
          <p:cNvPr id="182" name="Google Shape;182;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8" name="Google Shape;188;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4" name="Google Shape;194;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68125" y="201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990000"/>
                </a:solidFill>
                <a:highlight>
                  <a:schemeClr val="lt1"/>
                </a:highlight>
              </a:rPr>
              <a:t>Why we are using DBMS?</a:t>
            </a:r>
            <a:endParaRPr sz="3020">
              <a:solidFill>
                <a:srgbClr val="990000"/>
              </a:solidFill>
              <a:highlight>
                <a:schemeClr val="lt1"/>
              </a:highlight>
            </a:endParaRPr>
          </a:p>
        </p:txBody>
      </p:sp>
      <p:sp>
        <p:nvSpPr>
          <p:cNvPr id="78" name="Google Shape;78;p15"/>
          <p:cNvSpPr txBox="1"/>
          <p:nvPr>
            <p:ph idx="1" type="body"/>
          </p:nvPr>
        </p:nvSpPr>
        <p:spPr>
          <a:xfrm>
            <a:off x="4263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0000FF"/>
                </a:solidFill>
                <a:highlight>
                  <a:srgbClr val="FFFFFF"/>
                </a:highlight>
              </a:rPr>
              <a:t>A </a:t>
            </a:r>
            <a:r>
              <a:rPr b="1" lang="en" sz="2000">
                <a:solidFill>
                  <a:srgbClr val="0000FF"/>
                </a:solidFill>
                <a:highlight>
                  <a:srgbClr val="FFFFFF"/>
                </a:highlight>
              </a:rPr>
              <a:t>D</a:t>
            </a:r>
            <a:r>
              <a:rPr lang="en" sz="2000">
                <a:solidFill>
                  <a:srgbClr val="0000FF"/>
                </a:solidFill>
                <a:highlight>
                  <a:srgbClr val="FFFFFF"/>
                </a:highlight>
              </a:rPr>
              <a:t>ata</a:t>
            </a:r>
            <a:r>
              <a:rPr b="1" lang="en" sz="2000">
                <a:solidFill>
                  <a:srgbClr val="0000FF"/>
                </a:solidFill>
                <a:highlight>
                  <a:srgbClr val="FFFFFF"/>
                </a:highlight>
              </a:rPr>
              <a:t>B</a:t>
            </a:r>
            <a:r>
              <a:rPr lang="en" sz="2000">
                <a:solidFill>
                  <a:srgbClr val="0000FF"/>
                </a:solidFill>
                <a:highlight>
                  <a:srgbClr val="FFFFFF"/>
                </a:highlight>
              </a:rPr>
              <a:t>ase </a:t>
            </a:r>
            <a:r>
              <a:rPr b="1" lang="en" sz="2000">
                <a:solidFill>
                  <a:srgbClr val="0000FF"/>
                </a:solidFill>
                <a:highlight>
                  <a:srgbClr val="FFFFFF"/>
                </a:highlight>
              </a:rPr>
              <a:t>M</a:t>
            </a:r>
            <a:r>
              <a:rPr lang="en" sz="2000">
                <a:solidFill>
                  <a:srgbClr val="0000FF"/>
                </a:solidFill>
                <a:highlight>
                  <a:srgbClr val="FFFFFF"/>
                </a:highlight>
              </a:rPr>
              <a:t>anagement </a:t>
            </a:r>
            <a:r>
              <a:rPr b="1" lang="en" sz="2000">
                <a:solidFill>
                  <a:srgbClr val="0000FF"/>
                </a:solidFill>
                <a:highlight>
                  <a:srgbClr val="FFFFFF"/>
                </a:highlight>
              </a:rPr>
              <a:t>S</a:t>
            </a:r>
            <a:r>
              <a:rPr lang="en" sz="2000">
                <a:solidFill>
                  <a:srgbClr val="0000FF"/>
                </a:solidFill>
                <a:highlight>
                  <a:srgbClr val="FFFFFF"/>
                </a:highlight>
              </a:rPr>
              <a:t>ystem is a system software for easy, efficient and reliable data processing and management. It can be used for:</a:t>
            </a:r>
            <a:endParaRPr sz="2000">
              <a:solidFill>
                <a:srgbClr val="0000FF"/>
              </a:solidFill>
              <a:highlight>
                <a:srgbClr val="FFFFFF"/>
              </a:highlight>
            </a:endParaRPr>
          </a:p>
          <a:p>
            <a:pPr indent="-355600" lvl="0" marL="685800" rtl="0" algn="l">
              <a:lnSpc>
                <a:spcPct val="158000"/>
              </a:lnSpc>
              <a:spcBef>
                <a:spcPts val="800"/>
              </a:spcBef>
              <a:spcAft>
                <a:spcPts val="0"/>
              </a:spcAft>
              <a:buClr>
                <a:srgbClr val="0000FF"/>
              </a:buClr>
              <a:buSzPts val="2000"/>
              <a:buChar char="●"/>
            </a:pPr>
            <a:r>
              <a:rPr lang="en" sz="2000">
                <a:solidFill>
                  <a:srgbClr val="0000FF"/>
                </a:solidFill>
                <a:highlight>
                  <a:srgbClr val="FFFFFF"/>
                </a:highlight>
              </a:rPr>
              <a:t>Creation of a database.</a:t>
            </a:r>
            <a:endParaRPr sz="2000">
              <a:solidFill>
                <a:srgbClr val="0000FF"/>
              </a:solidFill>
              <a:highlight>
                <a:srgbClr val="FFFFFF"/>
              </a:highlight>
            </a:endParaRPr>
          </a:p>
          <a:p>
            <a:pPr indent="-355600" lvl="0" marL="685800" rtl="0" algn="l">
              <a:lnSpc>
                <a:spcPct val="158000"/>
              </a:lnSpc>
              <a:spcBef>
                <a:spcPts val="0"/>
              </a:spcBef>
              <a:spcAft>
                <a:spcPts val="0"/>
              </a:spcAft>
              <a:buClr>
                <a:srgbClr val="0000FF"/>
              </a:buClr>
              <a:buSzPts val="2000"/>
              <a:buChar char="●"/>
            </a:pPr>
            <a:r>
              <a:rPr lang="en" sz="2000">
                <a:solidFill>
                  <a:srgbClr val="0000FF"/>
                </a:solidFill>
                <a:highlight>
                  <a:srgbClr val="FFFFFF"/>
                </a:highlight>
              </a:rPr>
              <a:t>Retrieval of information from the database.</a:t>
            </a:r>
            <a:endParaRPr sz="2000">
              <a:solidFill>
                <a:srgbClr val="0000FF"/>
              </a:solidFill>
              <a:highlight>
                <a:srgbClr val="FFFFFF"/>
              </a:highlight>
            </a:endParaRPr>
          </a:p>
          <a:p>
            <a:pPr indent="-355600" lvl="0" marL="685800" rtl="0" algn="l">
              <a:lnSpc>
                <a:spcPct val="158000"/>
              </a:lnSpc>
              <a:spcBef>
                <a:spcPts val="0"/>
              </a:spcBef>
              <a:spcAft>
                <a:spcPts val="0"/>
              </a:spcAft>
              <a:buClr>
                <a:srgbClr val="0000FF"/>
              </a:buClr>
              <a:buSzPts val="2000"/>
              <a:buChar char="●"/>
            </a:pPr>
            <a:r>
              <a:rPr lang="en" sz="2000">
                <a:solidFill>
                  <a:srgbClr val="0000FF"/>
                </a:solidFill>
                <a:highlight>
                  <a:srgbClr val="FFFFFF"/>
                </a:highlight>
              </a:rPr>
              <a:t>Updating the database.</a:t>
            </a:r>
            <a:endParaRPr sz="2000">
              <a:solidFill>
                <a:srgbClr val="0000FF"/>
              </a:solidFill>
              <a:highlight>
                <a:srgbClr val="FFFFFF"/>
              </a:highlight>
            </a:endParaRPr>
          </a:p>
          <a:p>
            <a:pPr indent="-355600" lvl="0" marL="685800" rtl="0" algn="l">
              <a:lnSpc>
                <a:spcPct val="158000"/>
              </a:lnSpc>
              <a:spcBef>
                <a:spcPts val="0"/>
              </a:spcBef>
              <a:spcAft>
                <a:spcPts val="0"/>
              </a:spcAft>
              <a:buClr>
                <a:srgbClr val="0000FF"/>
              </a:buClr>
              <a:buSzPts val="2000"/>
              <a:buChar char="●"/>
            </a:pPr>
            <a:r>
              <a:rPr lang="en" sz="2000">
                <a:solidFill>
                  <a:srgbClr val="0000FF"/>
                </a:solidFill>
                <a:highlight>
                  <a:srgbClr val="FFFFFF"/>
                </a:highlight>
              </a:rPr>
              <a:t>Managing a database.</a:t>
            </a:r>
            <a:endParaRPr sz="2000">
              <a:solidFill>
                <a:srgbClr val="0000FF"/>
              </a:solidFill>
              <a:highlight>
                <a:srgbClr val="FFFFFF"/>
              </a:highlight>
            </a:endParaRPr>
          </a:p>
          <a:p>
            <a:pPr indent="-355600" lvl="0" marL="685800" rtl="0" algn="l">
              <a:lnSpc>
                <a:spcPct val="158000"/>
              </a:lnSpc>
              <a:spcBef>
                <a:spcPts val="0"/>
              </a:spcBef>
              <a:spcAft>
                <a:spcPts val="0"/>
              </a:spcAft>
              <a:buClr>
                <a:srgbClr val="0000FF"/>
              </a:buClr>
              <a:buSzPts val="2000"/>
              <a:buChar char="●"/>
            </a:pPr>
            <a:r>
              <a:rPr lang="en" sz="2000">
                <a:solidFill>
                  <a:srgbClr val="0000FF"/>
                </a:solidFill>
                <a:highlight>
                  <a:srgbClr val="FFFFFF"/>
                </a:highlight>
              </a:rPr>
              <a:t>It provides us with the many functionalities and is more advantageous than the traditional file system in many ways</a:t>
            </a:r>
            <a:endParaRPr sz="250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6"/>
          <p:cNvSpPr txBox="1"/>
          <p:nvPr>
            <p:ph type="title"/>
          </p:nvPr>
        </p:nvSpPr>
        <p:spPr>
          <a:xfrm>
            <a:off x="311700" y="129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1111"/>
                </a:solidFill>
                <a:highlight>
                  <a:schemeClr val="lt1"/>
                </a:highlight>
              </a:rPr>
              <a:t>Architecture of DBMS:</a:t>
            </a:r>
            <a:endParaRPr>
              <a:solidFill>
                <a:srgbClr val="CC1111"/>
              </a:solidFill>
              <a:highlight>
                <a:schemeClr val="lt1"/>
              </a:highlight>
            </a:endParaRPr>
          </a:p>
        </p:txBody>
      </p:sp>
      <p:sp>
        <p:nvSpPr>
          <p:cNvPr id="84" name="Google Shape;84;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6"/>
          <p:cNvPicPr preferRelativeResize="0"/>
          <p:nvPr/>
        </p:nvPicPr>
        <p:blipFill rotWithShape="1">
          <a:blip r:embed="rId4">
            <a:alphaModFix/>
          </a:blip>
          <a:srcRect b="1671" l="0" r="0" t="0"/>
          <a:stretch/>
        </p:blipFill>
        <p:spPr>
          <a:xfrm>
            <a:off x="0" y="702525"/>
            <a:ext cx="9144000" cy="4440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114625" y="85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00">
                <a:solidFill>
                  <a:srgbClr val="CC1111"/>
                </a:solidFill>
                <a:highlight>
                  <a:schemeClr val="lt1"/>
                </a:highlight>
              </a:rPr>
              <a:t>What is MySQL?</a:t>
            </a:r>
            <a:endParaRPr sz="3800">
              <a:solidFill>
                <a:srgbClr val="CC1111"/>
              </a:solidFill>
              <a:highlight>
                <a:schemeClr val="lt1"/>
              </a:highlight>
            </a:endParaRPr>
          </a:p>
          <a:p>
            <a:pPr indent="0" lvl="0" marL="0" rtl="0" algn="l">
              <a:spcBef>
                <a:spcPts val="0"/>
              </a:spcBef>
              <a:spcAft>
                <a:spcPts val="0"/>
              </a:spcAft>
              <a:buNone/>
            </a:pPr>
            <a:r>
              <a:t/>
            </a:r>
            <a:endParaRPr/>
          </a:p>
        </p:txBody>
      </p:sp>
      <p:sp>
        <p:nvSpPr>
          <p:cNvPr id="91" name="Google Shape;91;p17"/>
          <p:cNvSpPr txBox="1"/>
          <p:nvPr>
            <p:ph idx="1" type="body"/>
          </p:nvPr>
        </p:nvSpPr>
        <p:spPr>
          <a:xfrm>
            <a:off x="311700" y="777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1"/>
                </a:solidFill>
                <a:highlight>
                  <a:schemeClr val="lt1"/>
                </a:highlight>
              </a:rPr>
              <a:t>MySQL is one of the most recognizable technologies in the modern big data ecosystem. Often called the most popular database and currently enjoying widespread, effective use regardless of industry, it’s clear that anyone involved with enterprise data or general IT should at least aim for a basic familiarity of MySQL.</a:t>
            </a:r>
            <a:endParaRPr sz="2400">
              <a:solidFill>
                <a:schemeClr val="accent1"/>
              </a:solidFill>
              <a:highlight>
                <a:schemeClr val="lt1"/>
              </a:highlight>
            </a:endParaRPr>
          </a:p>
          <a:p>
            <a:pPr indent="0" lvl="0" marL="0" rtl="0" algn="l">
              <a:spcBef>
                <a:spcPts val="1200"/>
              </a:spcBef>
              <a:spcAft>
                <a:spcPts val="1200"/>
              </a:spcAft>
              <a:buNone/>
            </a:pPr>
            <a:r>
              <a:rPr lang="en" sz="2400">
                <a:solidFill>
                  <a:schemeClr val="accent1"/>
                </a:solidFill>
                <a:highlight>
                  <a:schemeClr val="lt1"/>
                </a:highlight>
              </a:rPr>
              <a:t>    MySQL is a relational database management system(RDBMS) developed by Oracle that is based on structured query language(SQL).</a:t>
            </a:r>
            <a:endParaRPr sz="2400">
              <a:solidFill>
                <a:schemeClr val="accent1"/>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234475"/>
            <a:ext cx="8411100" cy="6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888">
                <a:solidFill>
                  <a:srgbClr val="273239"/>
                </a:solidFill>
                <a:latin typeface="Arial"/>
                <a:ea typeface="Arial"/>
                <a:cs typeface="Arial"/>
                <a:sym typeface="Arial"/>
              </a:rPr>
              <a:t>  </a:t>
            </a:r>
            <a:r>
              <a:rPr lang="en" sz="3888">
                <a:solidFill>
                  <a:schemeClr val="accent5"/>
                </a:solidFill>
                <a:latin typeface="Arial"/>
                <a:ea typeface="Arial"/>
                <a:cs typeface="Arial"/>
                <a:sym typeface="Arial"/>
              </a:rPr>
              <a:t>STRUCTURE OF THE DATABASE</a:t>
            </a:r>
            <a:endParaRPr sz="3888">
              <a:solidFill>
                <a:schemeClr val="accent5"/>
              </a:solidFill>
              <a:latin typeface="Arial"/>
              <a:ea typeface="Arial"/>
              <a:cs typeface="Arial"/>
              <a:sym typeface="Arial"/>
            </a:endParaRPr>
          </a:p>
        </p:txBody>
      </p:sp>
      <p:sp>
        <p:nvSpPr>
          <p:cNvPr id="97" name="Google Shape;97;p18"/>
          <p:cNvSpPr txBox="1"/>
          <p:nvPr>
            <p:ph idx="1" type="body"/>
          </p:nvPr>
        </p:nvSpPr>
        <p:spPr>
          <a:xfrm>
            <a:off x="311700" y="892350"/>
            <a:ext cx="8520600" cy="3676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sz="2100">
                <a:solidFill>
                  <a:srgbClr val="3D85C6"/>
                </a:solidFill>
                <a:latin typeface="Georgia"/>
                <a:ea typeface="Georgia"/>
                <a:cs typeface="Georgia"/>
                <a:sym typeface="Georgia"/>
              </a:rPr>
              <a:t>Initially, we create a database of name central that contains three tables namely:Central_Hostel, Central_Student, Central_Employee.</a:t>
            </a:r>
            <a:r>
              <a:rPr lang="en">
                <a:solidFill>
                  <a:srgbClr val="9900FF"/>
                </a:solidFill>
                <a:latin typeface="Georgia"/>
                <a:ea typeface="Georgia"/>
                <a:cs typeface="Georgia"/>
                <a:sym typeface="Georgia"/>
              </a:rPr>
              <a:t>          </a:t>
            </a:r>
            <a:endParaRPr>
              <a:solidFill>
                <a:srgbClr val="9900FF"/>
              </a:solidFill>
              <a:latin typeface="Georgia"/>
              <a:ea typeface="Georgia"/>
              <a:cs typeface="Georgia"/>
              <a:sym typeface="Georgia"/>
            </a:endParaRPr>
          </a:p>
          <a:p>
            <a:pPr indent="0" lvl="0" marL="0" rtl="0" algn="l">
              <a:spcBef>
                <a:spcPts val="1200"/>
              </a:spcBef>
              <a:spcAft>
                <a:spcPts val="0"/>
              </a:spcAft>
              <a:buNone/>
            </a:pPr>
            <a:r>
              <a:t/>
            </a:r>
            <a:endParaRPr>
              <a:solidFill>
                <a:srgbClr val="9900FF"/>
              </a:solidFill>
              <a:latin typeface="Georgia"/>
              <a:ea typeface="Georgia"/>
              <a:cs typeface="Georgia"/>
              <a:sym typeface="Georgia"/>
            </a:endParaRPr>
          </a:p>
          <a:p>
            <a:pPr indent="0" lvl="0" marL="0" rtl="0" algn="l">
              <a:spcBef>
                <a:spcPts val="1200"/>
              </a:spcBef>
              <a:spcAft>
                <a:spcPts val="0"/>
              </a:spcAft>
              <a:buNone/>
            </a:pPr>
            <a:r>
              <a:rPr lang="en">
                <a:solidFill>
                  <a:srgbClr val="9900FF"/>
                </a:solidFill>
                <a:latin typeface="Georgia"/>
                <a:ea typeface="Georgia"/>
                <a:cs typeface="Georgia"/>
                <a:sym typeface="Georgia"/>
              </a:rPr>
              <a:t> Central_Hostel table contains Hostel number, Name, No. of Residents with int, varchar,int type where primary key is Hostel number.</a:t>
            </a:r>
            <a:endParaRPr>
              <a:solidFill>
                <a:srgbClr val="9900FF"/>
              </a:solidFill>
              <a:latin typeface="Georgia"/>
              <a:ea typeface="Georgia"/>
              <a:cs typeface="Georgia"/>
              <a:sym typeface="Georgia"/>
            </a:endParaRPr>
          </a:p>
          <a:p>
            <a:pPr indent="0" lvl="0" marL="0" rtl="0" algn="l">
              <a:spcBef>
                <a:spcPts val="1200"/>
              </a:spcBef>
              <a:spcAft>
                <a:spcPts val="0"/>
              </a:spcAft>
              <a:buNone/>
            </a:pPr>
            <a:r>
              <a:rPr lang="en">
                <a:solidFill>
                  <a:srgbClr val="9900FF"/>
                </a:solidFill>
                <a:latin typeface="Georgia"/>
                <a:ea typeface="Georgia"/>
                <a:cs typeface="Georgia"/>
                <a:sym typeface="Georgia"/>
              </a:rPr>
              <a:t>                       Central_Student table contains Enrollment number, Name, Course, Subject, Year, Hostel_No, Address, Phone_No with varchar, varchar, varchar, varchar, int , int where primary key is Hostel number.</a:t>
            </a:r>
            <a:endParaRPr>
              <a:solidFill>
                <a:srgbClr val="9900FF"/>
              </a:solidFill>
              <a:latin typeface="Georgia"/>
              <a:ea typeface="Georgia"/>
              <a:cs typeface="Georgia"/>
              <a:sym typeface="Georgia"/>
            </a:endParaRPr>
          </a:p>
          <a:p>
            <a:pPr indent="0" lvl="0" marL="0" rtl="0" algn="l">
              <a:spcBef>
                <a:spcPts val="1200"/>
              </a:spcBef>
              <a:spcAft>
                <a:spcPts val="1200"/>
              </a:spcAft>
              <a:buNone/>
            </a:pPr>
            <a:r>
              <a:rPr lang="en">
                <a:solidFill>
                  <a:srgbClr val="9900FF"/>
                </a:solidFill>
                <a:latin typeface="Georgia"/>
                <a:ea typeface="Georgia"/>
                <a:cs typeface="Georgia"/>
                <a:sym typeface="Georgia"/>
              </a:rPr>
              <a:t>*Then we create database of each hostel namely:hostel1, hostel2,hostel3,...........,hostel16.</a:t>
            </a:r>
            <a:endParaRPr>
              <a:solidFill>
                <a:srgbClr val="9900FF"/>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21"/>
          <p:cNvSpPr txBox="1"/>
          <p:nvPr/>
        </p:nvSpPr>
        <p:spPr>
          <a:xfrm>
            <a:off x="90225" y="150400"/>
            <a:ext cx="5885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EB Garamond ExtraBold"/>
                <a:ea typeface="EB Garamond ExtraBold"/>
                <a:cs typeface="EB Garamond ExtraBold"/>
                <a:sym typeface="EB Garamond ExtraBold"/>
              </a:rPr>
              <a:t>MYSQL CODE</a:t>
            </a:r>
            <a:endParaRPr sz="2400">
              <a:latin typeface="EB Garamond ExtraBold"/>
              <a:ea typeface="EB Garamond ExtraBold"/>
              <a:cs typeface="EB Garamond ExtraBold"/>
              <a:sym typeface="EB Garamond ExtraBold"/>
            </a:endParaRPr>
          </a:p>
        </p:txBody>
      </p:sp>
      <p:pic>
        <p:nvPicPr>
          <p:cNvPr id="115" name="Google Shape;115;p21"/>
          <p:cNvPicPr preferRelativeResize="0"/>
          <p:nvPr/>
        </p:nvPicPr>
        <p:blipFill>
          <a:blip r:embed="rId4">
            <a:alphaModFix/>
          </a:blip>
          <a:stretch>
            <a:fillRect/>
          </a:stretch>
        </p:blipFill>
        <p:spPr>
          <a:xfrm>
            <a:off x="150400" y="838200"/>
            <a:ext cx="8462198" cy="4140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