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5"/>
  </p:notesMasterIdLst>
  <p:sldIdLst>
    <p:sldId id="265" r:id="rId2"/>
    <p:sldId id="266" r:id="rId3"/>
    <p:sldId id="267" r:id="rId4"/>
    <p:sldId id="261" r:id="rId5"/>
    <p:sldId id="262" r:id="rId6"/>
    <p:sldId id="269" r:id="rId7"/>
    <p:sldId id="256" r:id="rId8"/>
    <p:sldId id="259" r:id="rId9"/>
    <p:sldId id="260" r:id="rId10"/>
    <p:sldId id="270" r:id="rId11"/>
    <p:sldId id="271" r:id="rId12"/>
    <p:sldId id="272" r:id="rId13"/>
    <p:sldId id="258" r:id="rId1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6" autoAdjust="0"/>
    <p:restoredTop sz="94660"/>
  </p:normalViewPr>
  <p:slideViewPr>
    <p:cSldViewPr>
      <p:cViewPr>
        <p:scale>
          <a:sx n="125" d="100"/>
          <a:sy n="125" d="100"/>
        </p:scale>
        <p:origin x="1382" y="-6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3B8D4-7964-49F9-BC61-8D2FC79454D7}" type="datetimeFigureOut">
              <a:rPr lang="en-US" smtClean="0"/>
              <a:pPr/>
              <a:t>10/15/2021</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41B599-5126-46EA-8DCC-E15E444D396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841B599-5126-46EA-8DCC-E15E444D396C}"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10/15/2021</a:t>
            </a:fld>
            <a:endParaRPr lang="en-US" dirty="0"/>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381000"/>
            <a:ext cx="6858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solidFill>
                <a:effectLst/>
                <a:latin typeface="Times New Roman" pitchFamily="18" charset="0"/>
                <a:ea typeface="Artifakt Element" pitchFamily="34" charset="0"/>
                <a:cs typeface="Times New Roman" pitchFamily="18" charset="0"/>
              </a:rPr>
              <a:t>A Project Report on</a:t>
            </a:r>
            <a:endParaRPr kumimoji="0" lang="en-US" sz="600" i="0" u="none" strike="noStrike" cap="none" normalizeH="0" baseline="0" dirty="0">
              <a:ln>
                <a:noFill/>
              </a:ln>
              <a:solidFill>
                <a:schemeClr val="tx1"/>
              </a:solidFill>
              <a:effectLst/>
              <a:latin typeface="Times New Roman" pitchFamily="18" charset="0"/>
              <a:ea typeface="Artifakt Element" pitchFamily="34" charset="0"/>
              <a:cs typeface="Times New Roman" pitchFamily="18" charset="0"/>
            </a:endParaRPr>
          </a:p>
        </p:txBody>
      </p:sp>
      <p:pic>
        <p:nvPicPr>
          <p:cNvPr id="3073" name="Picture 1" descr="46845"/>
          <p:cNvPicPr>
            <a:picLocks noChangeAspect="1" noChangeArrowheads="1"/>
          </p:cNvPicPr>
          <p:nvPr/>
        </p:nvPicPr>
        <p:blipFill>
          <a:blip r:embed="rId2"/>
          <a:srcRect/>
          <a:stretch>
            <a:fillRect/>
          </a:stretch>
        </p:blipFill>
        <p:spPr bwMode="auto">
          <a:xfrm>
            <a:off x="2819400" y="5105400"/>
            <a:ext cx="1271848" cy="1371600"/>
          </a:xfrm>
          <a:prstGeom prst="rect">
            <a:avLst/>
          </a:prstGeom>
          <a:noFill/>
        </p:spPr>
      </p:pic>
      <p:sp>
        <p:nvSpPr>
          <p:cNvPr id="3075" name="Rectangle 3"/>
          <p:cNvSpPr>
            <a:spLocks noChangeArrowheads="1"/>
          </p:cNvSpPr>
          <p:nvPr/>
        </p:nvSpPr>
        <p:spPr bwMode="auto">
          <a:xfrm>
            <a:off x="990600" y="6477000"/>
            <a:ext cx="48768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Department of Information Technology</a:t>
            </a:r>
            <a:endParaRPr kumimoji="0" lang="en-US" sz="5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Fr. Conceicao Rodrigues Institute of Technology</a:t>
            </a:r>
            <a:r>
              <a:rPr lang="en-US" sz="500" dirty="0">
                <a:latin typeface="Times New Roman" pitchFamily="18" charset="0"/>
                <a:ea typeface="Times New Roman" pitchFamily="18" charset="0"/>
                <a:cs typeface="Times New Roman"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Sector 9A, Vashi, Navi Mumbai – 400703</a:t>
            </a:r>
            <a:endParaRPr kumimoji="0" lang="en-US" sz="5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676400" y="2438400"/>
            <a:ext cx="3429000" cy="1323439"/>
          </a:xfrm>
          <a:prstGeom prst="rect">
            <a:avLst/>
          </a:prstGeom>
        </p:spPr>
        <p:txBody>
          <a:bodyPr>
            <a:spAutoFit/>
          </a:bodyPr>
          <a:lstStyle/>
          <a:p>
            <a:pPr lvl="0" algn="ctr" eaLnBrk="0" fontAlgn="base" hangingPunct="0">
              <a:spcBef>
                <a:spcPct val="0"/>
              </a:spcBef>
              <a:spcAft>
                <a:spcPct val="0"/>
              </a:spcAft>
            </a:pPr>
            <a:r>
              <a:rPr lang="en-US" sz="1600" b="1" dirty="0">
                <a:latin typeface="Times New Roman" pitchFamily="18" charset="0"/>
                <a:ea typeface="Times New Roman" pitchFamily="18" charset="0"/>
                <a:cs typeface="Times New Roman" pitchFamily="18" charset="0"/>
              </a:rPr>
              <a:t>By</a:t>
            </a:r>
            <a:endParaRPr lang="en-US" sz="700" dirty="0">
              <a:latin typeface="Times New Roman" pitchFamily="18" charset="0"/>
              <a:cs typeface="Times New Roman" pitchFamily="18" charset="0"/>
            </a:endParaRP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Krishna Saroj (5020155)</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Apurv Mule (5020131)</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Vivek R Dhanade(5020114)</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Anthony Sayapogu(5020156)</a:t>
            </a:r>
          </a:p>
        </p:txBody>
      </p:sp>
      <p:sp>
        <p:nvSpPr>
          <p:cNvPr id="6" name="Rectangle 5"/>
          <p:cNvSpPr/>
          <p:nvPr/>
        </p:nvSpPr>
        <p:spPr>
          <a:xfrm>
            <a:off x="1676400" y="4191000"/>
            <a:ext cx="3429000" cy="584775"/>
          </a:xfrm>
          <a:prstGeom prst="rect">
            <a:avLst/>
          </a:prstGeom>
        </p:spPr>
        <p:txBody>
          <a:bodyPr>
            <a:spAutoFit/>
          </a:bodyPr>
          <a:lstStyle/>
          <a:p>
            <a:pPr lvl="0" algn="ctr" eaLnBrk="0" fontAlgn="base" hangingPunct="0">
              <a:spcBef>
                <a:spcPct val="0"/>
              </a:spcBef>
              <a:spcAft>
                <a:spcPct val="0"/>
              </a:spcAft>
            </a:pPr>
            <a:r>
              <a:rPr lang="en-US" sz="1600" b="1" dirty="0">
                <a:latin typeface="Times New Roman" pitchFamily="18" charset="0"/>
                <a:ea typeface="Times New Roman" pitchFamily="18" charset="0"/>
                <a:cs typeface="Times New Roman" pitchFamily="18" charset="0"/>
              </a:rPr>
              <a:t>Guided by:</a:t>
            </a:r>
            <a:endParaRPr lang="en-US" sz="700" dirty="0">
              <a:latin typeface="Times New Roman" pitchFamily="18" charset="0"/>
              <a:cs typeface="Times New Roman" pitchFamily="18" charset="0"/>
            </a:endParaRP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Prof. Dhanashree Hadsul</a:t>
            </a:r>
            <a:endParaRPr lang="en-US" sz="1600" dirty="0">
              <a:latin typeface="Times New Roman" pitchFamily="18" charset="0"/>
              <a:cs typeface="Times New Roman" pitchFamily="18" charset="0"/>
            </a:endParaRPr>
          </a:p>
        </p:txBody>
      </p:sp>
      <p:sp>
        <p:nvSpPr>
          <p:cNvPr id="7" name="Rectangle 6"/>
          <p:cNvSpPr/>
          <p:nvPr/>
        </p:nvSpPr>
        <p:spPr>
          <a:xfrm>
            <a:off x="304800" y="1600200"/>
            <a:ext cx="6400800" cy="584775"/>
          </a:xfrm>
          <a:prstGeom prst="rect">
            <a:avLst/>
          </a:prstGeom>
        </p:spPr>
        <p:txBody>
          <a:bodyPr wrap="square">
            <a:spAutoFit/>
          </a:bodyPr>
          <a:lstStyle/>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Submitted in partial fulfillment of the requirement for</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Degree in Bachelor of Engineering (Information Technology)</a:t>
            </a:r>
          </a:p>
        </p:txBody>
      </p:sp>
      <p:sp>
        <p:nvSpPr>
          <p:cNvPr id="8" name="Rectangle 7"/>
          <p:cNvSpPr/>
          <p:nvPr/>
        </p:nvSpPr>
        <p:spPr>
          <a:xfrm>
            <a:off x="1828800" y="8229600"/>
            <a:ext cx="3429000" cy="677108"/>
          </a:xfrm>
          <a:prstGeom prst="rect">
            <a:avLst/>
          </a:prstGeom>
        </p:spPr>
        <p:txBody>
          <a:bodyPr>
            <a:spAutoFit/>
          </a:bodyPr>
          <a:lstStyle/>
          <a:p>
            <a:pPr lvl="0" algn="ctr"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University of Mumbai</a:t>
            </a:r>
          </a:p>
          <a:p>
            <a:pPr lvl="0" algn="ctr" eaLnBrk="0" fontAlgn="base" hangingPunct="0">
              <a:spcBef>
                <a:spcPct val="0"/>
              </a:spcBef>
              <a:spcAft>
                <a:spcPct val="0"/>
              </a:spcAft>
            </a:pPr>
            <a:r>
              <a:rPr lang="en-US" dirty="0">
                <a:latin typeface="Times New Roman" pitchFamily="18" charset="0"/>
                <a:ea typeface="Artifakt Element" pitchFamily="34" charset="0"/>
                <a:cs typeface="Times New Roman" pitchFamily="18" charset="0"/>
              </a:rPr>
              <a:t>2021-2022</a:t>
            </a:r>
          </a:p>
        </p:txBody>
      </p:sp>
      <p:sp>
        <p:nvSpPr>
          <p:cNvPr id="9" name="Rectangle 8"/>
          <p:cNvSpPr/>
          <p:nvPr/>
        </p:nvSpPr>
        <p:spPr>
          <a:xfrm>
            <a:off x="914400" y="838200"/>
            <a:ext cx="5181600" cy="461665"/>
          </a:xfrm>
          <a:prstGeom prst="rect">
            <a:avLst/>
          </a:prstGeom>
        </p:spPr>
        <p:txBody>
          <a:bodyPr wrap="square">
            <a:spAutoFit/>
          </a:bodyPr>
          <a:lstStyle/>
          <a:p>
            <a:pPr lvl="0" algn="ctr" eaLnBrk="0" fontAlgn="base" hangingPunct="0">
              <a:spcBef>
                <a:spcPct val="0"/>
              </a:spcBef>
              <a:spcAft>
                <a:spcPct val="0"/>
              </a:spcAft>
            </a:pPr>
            <a:r>
              <a:rPr lang="en-US" sz="2400" b="1" dirty="0">
                <a:latin typeface="Times New Roman" pitchFamily="18" charset="0"/>
                <a:ea typeface="Times New Roman" pitchFamily="18" charset="0"/>
                <a:cs typeface="Times New Roman" pitchFamily="18" charset="0"/>
              </a:rPr>
              <a:t>“Report Submission Portal”</a:t>
            </a:r>
            <a:endParaRPr lang="en-US" sz="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66800"/>
            <a:ext cx="5715000" cy="7632859"/>
          </a:xfrm>
          <a:prstGeom prst="rect">
            <a:avLst/>
          </a:prstGeom>
        </p:spPr>
        <p:txBody>
          <a:bodyPr wrap="square">
            <a:spAutoFit/>
          </a:bodyPr>
          <a:lstStyle/>
          <a:p>
            <a:pPr lvl="0" algn="just" eaLnBrk="0" fontAlgn="base" hangingPunct="0">
              <a:spcBef>
                <a:spcPct val="0"/>
              </a:spcBef>
              <a:spcAft>
                <a:spcPct val="0"/>
              </a:spcAft>
            </a:pPr>
            <a:r>
              <a:rPr lang="en-US" sz="1400" b="1" dirty="0">
                <a:latin typeface="Times New Roman" pitchFamily="18" charset="0"/>
                <a:ea typeface="Calibri" pitchFamily="34" charset="0"/>
                <a:cs typeface="Times New Roman" pitchFamily="18" charset="0"/>
              </a:rPr>
              <a:t>Google Forms</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is a</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survey</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administration software included as part of the free,</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web-based</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Google Docs Editors</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suite offered by</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Google. Google Forms is only available as a</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web application. The app allows users to create and edit surveys online while collaborating with other users in real-time. The collected information can be automatically entered into a</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spreadsheet.</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buFontTx/>
              <a:buChar char="•"/>
            </a:pPr>
            <a:r>
              <a:rPr lang="en-US" sz="1400" b="1" u="sng" dirty="0">
                <a:latin typeface="Times New Roman" pitchFamily="18" charset="0"/>
                <a:ea typeface="Calibri" pitchFamily="34" charset="0"/>
                <a:cs typeface="Times New Roman" pitchFamily="18" charset="0"/>
              </a:rPr>
              <a:t>Using Google Forms:</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You need to sign in to Google to be able to create, access and share content on Google Forms. Google provides tons of pre-designed templates for users, including RSVP, party invitation, event feedback, and course evaluation. If you want to design your own Google form, you can select the blank template. There are many types of questions you can include in a Google Form, including short answer, paragraph response, multiple choice, checkboxes, dropdown, linear scale, and multiple choice grid. You can embed images and video directly into a form, which is a great way to assess what students think and learn immediately after viewing the image or video. You can also include an upload feature for students to upload their work. Google Forms also offers a </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summary of responses</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feature that creates visual representation of close-ended questions (e.g., multiple choice, checkbox). Google allows users to embed, link, and email Google forms, so that you can easily share the results with others. </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buFontTx/>
              <a:buChar char="•"/>
            </a:pPr>
            <a:r>
              <a:rPr lang="en-US" sz="1400" b="1" u="sng" dirty="0">
                <a:latin typeface="Times New Roman" pitchFamily="18" charset="0"/>
                <a:ea typeface="Calibri" pitchFamily="34" charset="0"/>
                <a:cs typeface="Times New Roman" pitchFamily="18" charset="0"/>
              </a:rPr>
              <a:t>Uses in a classroom:</a:t>
            </a:r>
          </a:p>
          <a:p>
            <a:pPr lvl="0" algn="just" eaLnBrk="0" fontAlgn="base" hangingPunct="0">
              <a:spcBef>
                <a:spcPct val="0"/>
              </a:spcBef>
              <a:spcAft>
                <a:spcPct val="0"/>
              </a:spcAft>
              <a:buFontTx/>
              <a:buChar char="•"/>
            </a:pPr>
            <a:endParaRPr lang="en-US" sz="1400" dirty="0">
              <a:latin typeface="Arial" pitchFamily="34" charset="0"/>
              <a:cs typeface="Arial" pitchFamily="34" charset="0"/>
            </a:endParaRPr>
          </a:p>
          <a:p>
            <a:pPr lvl="0" algn="just" eaLnBrk="0" fontAlgn="base" hangingPunct="0">
              <a:spcBef>
                <a:spcPct val="0"/>
              </a:spcBef>
              <a:spcAft>
                <a:spcPct val="0"/>
              </a:spcAft>
              <a:buFontTx/>
              <a:buChar char="•"/>
            </a:pPr>
            <a:r>
              <a:rPr lang="en-US" sz="1400" b="1" dirty="0">
                <a:latin typeface="Calibri" pitchFamily="34" charset="0"/>
                <a:ea typeface="Times New Roman" pitchFamily="18" charset="0"/>
                <a:cs typeface="Mangal" pitchFamily="18" charset="0"/>
              </a:rPr>
              <a:t>Substitution:</a:t>
            </a:r>
            <a:r>
              <a:rPr lang="en-US" sz="1400" dirty="0">
                <a:latin typeface="Calibri" pitchFamily="34" charset="0"/>
                <a:ea typeface="Times New Roman" pitchFamily="18" charset="0"/>
                <a:cs typeface="Mangal" pitchFamily="18" charset="0"/>
              </a:rPr>
              <a:t> Students can fill out the forms online (instead of using paper and pen).</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buFontTx/>
              <a:buChar char="•"/>
            </a:pPr>
            <a:r>
              <a:rPr lang="en-US" sz="1400" b="1" dirty="0">
                <a:latin typeface="Calibri" pitchFamily="34" charset="0"/>
                <a:ea typeface="Times New Roman" pitchFamily="18" charset="0"/>
                <a:cs typeface="Mangal" pitchFamily="18" charset="0"/>
              </a:rPr>
              <a:t>Augmentation:</a:t>
            </a:r>
            <a:r>
              <a:rPr lang="en-US" sz="1400" dirty="0">
                <a:latin typeface="Calibri" pitchFamily="34" charset="0"/>
                <a:ea typeface="Times New Roman" pitchFamily="18" charset="0"/>
                <a:cs typeface="Mangal" pitchFamily="18" charset="0"/>
              </a:rPr>
              <a:t> Teachers can curate the students’ responses on the spreadsheet automatically. Moreover, absent students also can complete the Google form out of school. Teachers can design self-grading quizzes the offer students instant feedback.     </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buFontTx/>
              <a:buChar char="•"/>
            </a:pPr>
            <a:r>
              <a:rPr lang="en-US" sz="1400" b="1" dirty="0">
                <a:latin typeface="Calibri" pitchFamily="34" charset="0"/>
                <a:ea typeface="Times New Roman" pitchFamily="18" charset="0"/>
                <a:cs typeface="Mangal" pitchFamily="18" charset="0"/>
              </a:rPr>
              <a:t>Modification: </a:t>
            </a:r>
            <a:r>
              <a:rPr lang="en-US" sz="1400" dirty="0">
                <a:latin typeface="Calibri" pitchFamily="34" charset="0"/>
                <a:ea typeface="Times New Roman" pitchFamily="18" charset="0"/>
                <a:cs typeface="Mangal" pitchFamily="18" charset="0"/>
              </a:rPr>
              <a:t>Teachers and students can collaboratively analyze, contrast, and compare results immediately after individuals fill out the form.</a:t>
            </a:r>
            <a:endParaRPr lang="en-US" sz="1400" dirty="0">
              <a:latin typeface="Arial" pitchFamily="34" charset="0"/>
              <a:cs typeface="Arial" pitchFamily="34" charset="0"/>
            </a:endParaRPr>
          </a:p>
        </p:txBody>
      </p:sp>
      <p:sp>
        <p:nvSpPr>
          <p:cNvPr id="3" name="Rectangle 2"/>
          <p:cNvSpPr/>
          <p:nvPr/>
        </p:nvSpPr>
        <p:spPr>
          <a:xfrm>
            <a:off x="457200" y="304800"/>
            <a:ext cx="1733167" cy="369332"/>
          </a:xfrm>
          <a:prstGeom prst="rect">
            <a:avLst/>
          </a:prstGeom>
        </p:spPr>
        <p:txBody>
          <a:bodyPr wrap="none">
            <a:spAutoFit/>
          </a:bodyPr>
          <a:lstStyle/>
          <a:p>
            <a:pPr lvl="0" algn="just" eaLnBrk="0" fontAlgn="base" hangingPunct="0">
              <a:spcBef>
                <a:spcPct val="0"/>
              </a:spcBef>
              <a:spcAft>
                <a:spcPct val="0"/>
              </a:spcAft>
              <a:buFontTx/>
              <a:buChar char="•"/>
            </a:pPr>
            <a:r>
              <a:rPr lang="en-US" b="1" u="sng" dirty="0">
                <a:latin typeface="Times New Roman" pitchFamily="18" charset="0"/>
                <a:ea typeface="Calibri" pitchFamily="34" charset="0"/>
                <a:cs typeface="Times New Roman" pitchFamily="18" charset="0"/>
              </a:rPr>
              <a:t>Google Forms:</a:t>
            </a:r>
            <a:endParaRPr lang="en-US" u="sng"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5486400" cy="5262979"/>
          </a:xfrm>
          <a:prstGeom prst="rect">
            <a:avLst/>
          </a:prstGeom>
        </p:spPr>
        <p:txBody>
          <a:bodyPr wrap="square">
            <a:spAutoFit/>
          </a:bodyPr>
          <a:lstStyle/>
          <a:p>
            <a:pPr lvl="0" algn="just" eaLnBrk="0" fontAlgn="base" hangingPunct="0">
              <a:spcBef>
                <a:spcPct val="0"/>
              </a:spcBef>
              <a:spcAft>
                <a:spcPct val="0"/>
              </a:spcAft>
              <a:buFontTx/>
              <a:buChar char="•"/>
            </a:pPr>
            <a:r>
              <a:rPr lang="en-US" sz="1400" b="1" u="sng" dirty="0">
                <a:latin typeface="Times New Roman" pitchFamily="18" charset="0"/>
                <a:ea typeface="Calibri" pitchFamily="34" charset="0"/>
                <a:cs typeface="Times New Roman" pitchFamily="18" charset="0"/>
              </a:rPr>
              <a:t>File Upload Option :</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One of the customization options available here is to upload files, as well as letting respondents taking your quiz or survey upload files themselves. Whether a teacher who wants to collect students</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homework assignments, a recruiter who needs to get all applicants</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resumes, or a real estate agent who requires important information on a client such as the ID card, </a:t>
            </a:r>
            <a:r>
              <a:rPr lang="en-US" sz="1400" b="1" dirty="0">
                <a:latin typeface="Times New Roman" pitchFamily="18" charset="0"/>
                <a:ea typeface="Calibri" pitchFamily="34" charset="0"/>
                <a:cs typeface="Mangal" pitchFamily="18" charset="0"/>
              </a:rPr>
              <a:t>are all looking for the option to include a file upload button in their Google Form</a:t>
            </a:r>
            <a:r>
              <a:rPr lang="en-US" sz="1400" dirty="0">
                <a:latin typeface="Times New Roman" pitchFamily="18" charset="0"/>
                <a:ea typeface="Calibri" pitchFamily="34" charset="0"/>
                <a:cs typeface="Times New Roman" pitchFamily="18" charset="0"/>
              </a:rPr>
              <a:t>, so that their respondents can easily add documents to their form submission.</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To address this growing need,</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Google has released a bunch of new features, which include the highly anticipated</a:t>
            </a:r>
            <a:r>
              <a:rPr lang="en-US" sz="1400" dirty="0">
                <a:ea typeface="Calibri" pitchFamily="34" charset="0"/>
                <a:cs typeface="Times New Roman" pitchFamily="18" charset="0"/>
              </a:rPr>
              <a:t> </a:t>
            </a:r>
            <a:r>
              <a:rPr lang="en-US" sz="1400" b="1" dirty="0">
                <a:ea typeface="Calibri" pitchFamily="34" charset="0"/>
                <a:cs typeface="Mangal" pitchFamily="18" charset="0"/>
              </a:rPr>
              <a:t>‘</a:t>
            </a:r>
            <a:r>
              <a:rPr lang="en-US" sz="1400" b="1" dirty="0">
                <a:latin typeface="Times New Roman" pitchFamily="18" charset="0"/>
                <a:ea typeface="Calibri" pitchFamily="34" charset="0"/>
                <a:cs typeface="Mangal" pitchFamily="18" charset="0"/>
              </a:rPr>
              <a:t>file upload</a:t>
            </a:r>
            <a:r>
              <a:rPr lang="en-US" sz="1400" b="1" dirty="0">
                <a:ea typeface="Calibri" pitchFamily="34" charset="0"/>
                <a:cs typeface="Mangal" pitchFamily="18" charset="0"/>
              </a:rPr>
              <a:t>’</a:t>
            </a:r>
            <a:r>
              <a:rPr lang="en-US" sz="1400" b="1" dirty="0">
                <a:latin typeface="Times New Roman" pitchFamily="18" charset="0"/>
                <a:ea typeface="Calibri" pitchFamily="34" charset="0"/>
                <a:cs typeface="Mangal" pitchFamily="18" charset="0"/>
              </a:rPr>
              <a:t> button into your Google Form</a:t>
            </a:r>
            <a:r>
              <a:rPr lang="en-US" sz="1400" dirty="0">
                <a:latin typeface="Times New Roman" pitchFamily="18" charset="0"/>
                <a:ea typeface="Calibri" pitchFamily="34" charset="0"/>
                <a:cs typeface="Times New Roman" pitchFamily="18" charset="0"/>
              </a:rPr>
              <a:t>!</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In the </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File upload</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parameters, the form owner will be able to indicate the maximum file size (from 1 MB to 10 GB) and select which file types are allowed(i.e. Document, Image, Audio, Video, Presentation, etc). Once the </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Add File</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button is added in the form, respondents will be able to upload their file to the form submission from the Docs picker. They can either upload a file from their</a:t>
            </a:r>
            <a:r>
              <a:rPr lang="en-US" sz="1400" dirty="0">
                <a:ea typeface="Calibri" pitchFamily="34" charset="0"/>
                <a:cs typeface="Times New Roman" pitchFamily="18" charset="0"/>
              </a:rPr>
              <a:t> </a:t>
            </a:r>
            <a:r>
              <a:rPr lang="en-US" sz="1400" b="1" dirty="0">
                <a:latin typeface="Times New Roman" pitchFamily="18" charset="0"/>
                <a:ea typeface="Calibri" pitchFamily="34" charset="0"/>
                <a:cs typeface="Mangal" pitchFamily="18" charset="0"/>
              </a:rPr>
              <a:t>computer</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or pick one available in their</a:t>
            </a:r>
            <a:r>
              <a:rPr lang="en-US" sz="1400" dirty="0">
                <a:ea typeface="Calibri" pitchFamily="34" charset="0"/>
                <a:cs typeface="Times New Roman" pitchFamily="18" charset="0"/>
              </a:rPr>
              <a:t> </a:t>
            </a:r>
            <a:r>
              <a:rPr lang="en-US" sz="1400" b="1" dirty="0">
                <a:latin typeface="Times New Roman" pitchFamily="18" charset="0"/>
                <a:ea typeface="Calibri" pitchFamily="34" charset="0"/>
                <a:cs typeface="Mangal" pitchFamily="18" charset="0"/>
              </a:rPr>
              <a:t>Drive</a:t>
            </a:r>
            <a:r>
              <a:rPr lang="en-US" sz="1400" dirty="0">
                <a:latin typeface="Times New Roman" pitchFamily="18" charset="0"/>
                <a:ea typeface="Calibri" pitchFamily="34" charset="0"/>
                <a:cs typeface="Times New Roman" pitchFamily="18" charset="0"/>
              </a:rPr>
              <a:t>.</a:t>
            </a: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The form owner can retrieve the uploaded documents by going to the </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RESPONSES</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tab of the Google Form. A link to each file is also visible in this form responses tab, alongside the responses spreadsheet if you have linked a Google Sheet to your form.</a:t>
            </a:r>
          </a:p>
          <a:p>
            <a:pPr lvl="0" algn="just" eaLnBrk="0" fontAlgn="base" hangingPunct="0">
              <a:spcBef>
                <a:spcPct val="0"/>
              </a:spcBef>
              <a:spcAft>
                <a:spcPct val="0"/>
              </a:spcAft>
            </a:pPr>
            <a:endParaRPr lang="en-US" sz="1400" dirty="0">
              <a:latin typeface="Times New Roman" pitchFamily="18" charset="0"/>
              <a:cs typeface="Times New Roman" pitchFamily="18" charset="0"/>
            </a:endParaRPr>
          </a:p>
        </p:txBody>
      </p:sp>
      <p:sp>
        <p:nvSpPr>
          <p:cNvPr id="3" name="Rectangle 2"/>
          <p:cNvSpPr/>
          <p:nvPr/>
        </p:nvSpPr>
        <p:spPr>
          <a:xfrm>
            <a:off x="685800" y="6172200"/>
            <a:ext cx="5410200" cy="2677656"/>
          </a:xfrm>
          <a:prstGeom prst="rect">
            <a:avLst/>
          </a:prstGeom>
        </p:spPr>
        <p:txBody>
          <a:bodyPr wrap="square">
            <a:spAutoFit/>
          </a:bodyPr>
          <a:lstStyle/>
          <a:p>
            <a:pPr lvl="0" algn="just" eaLnBrk="0" fontAlgn="base" hangingPunct="0">
              <a:spcBef>
                <a:spcPct val="0"/>
              </a:spcBef>
              <a:spcAft>
                <a:spcPct val="0"/>
              </a:spcAft>
            </a:pPr>
            <a:r>
              <a:rPr lang="en-US" sz="1400" b="1" dirty="0">
                <a:latin typeface="Times New Roman" pitchFamily="18" charset="0"/>
                <a:ea typeface="Calibri" pitchFamily="34" charset="0"/>
                <a:cs typeface="Times New Roman" pitchFamily="18" charset="0"/>
              </a:rPr>
              <a:t>Microsoft Forms</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(formerly</a:t>
            </a:r>
            <a:r>
              <a:rPr lang="en-US" sz="1400" dirty="0">
                <a:ea typeface="Calibri" pitchFamily="34" charset="0"/>
                <a:cs typeface="Times New Roman" pitchFamily="18" charset="0"/>
              </a:rPr>
              <a:t> </a:t>
            </a:r>
            <a:r>
              <a:rPr lang="en-US" sz="1400" b="1" dirty="0">
                <a:latin typeface="Times New Roman" pitchFamily="18" charset="0"/>
                <a:ea typeface="Calibri" pitchFamily="34" charset="0"/>
                <a:cs typeface="Times New Roman" pitchFamily="18" charset="0"/>
              </a:rPr>
              <a:t>Office Forms</a:t>
            </a:r>
            <a:r>
              <a:rPr lang="en-US" sz="1400" dirty="0">
                <a:latin typeface="Times New Roman" pitchFamily="18" charset="0"/>
                <a:ea typeface="Calibri" pitchFamily="34" charset="0"/>
                <a:cs typeface="Times New Roman" pitchFamily="18" charset="0"/>
              </a:rPr>
              <a:t>) is an</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online survey creator, part of</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Office 365. Released by</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Microsoft</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in June 2016, Forms allows users to create surveys and quizzes with automatic marking.The data can be exported to</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Microsoft Excel.</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Microsoft Forms also provides user with features similar to that in Google Forms. Users can also upload files using the </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File Upload</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 option. This is an awesome feature. The files are stored in a SharePoint folder and automatically marked with the person's name that uploaded the files. Form owner can specify the number of files someone can upload and the maximum file size.</a:t>
            </a:r>
          </a:p>
          <a:p>
            <a:pPr lvl="0" algn="just" eaLnBrk="0" fontAlgn="base" hangingPunct="0">
              <a:spcBef>
                <a:spcPct val="0"/>
              </a:spcBef>
              <a:spcAft>
                <a:spcPct val="0"/>
              </a:spcAft>
            </a:pPr>
            <a:endParaRPr lang="en-US" sz="1400" dirty="0">
              <a:latin typeface="Arial" pitchFamily="34" charset="0"/>
              <a:cs typeface="Arial" pitchFamily="34" charset="0"/>
            </a:endParaRPr>
          </a:p>
        </p:txBody>
      </p:sp>
      <p:sp>
        <p:nvSpPr>
          <p:cNvPr id="4" name="Rectangle 3"/>
          <p:cNvSpPr/>
          <p:nvPr/>
        </p:nvSpPr>
        <p:spPr>
          <a:xfrm>
            <a:off x="685800" y="5638800"/>
            <a:ext cx="1921360" cy="369332"/>
          </a:xfrm>
          <a:prstGeom prst="rect">
            <a:avLst/>
          </a:prstGeom>
        </p:spPr>
        <p:txBody>
          <a:bodyPr wrap="none">
            <a:spAutoFit/>
          </a:bodyPr>
          <a:lstStyle/>
          <a:p>
            <a:pPr lvl="0" algn="just" eaLnBrk="0" fontAlgn="base" hangingPunct="0">
              <a:spcBef>
                <a:spcPct val="0"/>
              </a:spcBef>
              <a:spcAft>
                <a:spcPct val="0"/>
              </a:spcAft>
              <a:buFontTx/>
              <a:buChar char="•"/>
            </a:pPr>
            <a:r>
              <a:rPr lang="en-US" b="1" u="sng" dirty="0">
                <a:latin typeface="Times New Roman" pitchFamily="18" charset="0"/>
                <a:ea typeface="Calibri" pitchFamily="34" charset="0"/>
                <a:cs typeface="Times New Roman" pitchFamily="18" charset="0"/>
              </a:rPr>
              <a:t>Microsoft Forms</a:t>
            </a:r>
            <a:endParaRPr lang="en-US" u="sng"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5486400" cy="954107"/>
          </a:xfrm>
          <a:prstGeom prst="rect">
            <a:avLst/>
          </a:prstGeom>
        </p:spPr>
        <p:txBody>
          <a:bodyPr wrap="square">
            <a:spAutoFit/>
          </a:bodyPr>
          <a:lstStyle/>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There are some alternatives to the above mentioned software</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s which also provide similar features to its users. To list a few include Paperform, Typeform, JotForm, Formstack, SurveySparrow, WPForms. Some of these are free to access whereas some have a paid access.</a:t>
            </a:r>
            <a:endParaRPr lang="en-US" sz="14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457200" y="1219200"/>
            <a:ext cx="6172200" cy="6034617"/>
          </a:xfrm>
          <a:prstGeom prst="rect">
            <a:avLst/>
          </a:prstGeom>
          <a:noFill/>
        </p:spPr>
        <p:txBody>
          <a:bodyPr wrap="square" rtlCol="0">
            <a:spAutoFit/>
          </a:bodyPr>
          <a:lstStyle/>
          <a:p>
            <a:endParaRPr lang="en-US" dirty="0">
              <a:latin typeface="Calibri" pitchFamily="34" charset="0"/>
              <a:cs typeface="Miriam" pitchFamily="34" charset="-79"/>
            </a:endParaRPr>
          </a:p>
          <a:p>
            <a:endParaRPr lang="en-US" dirty="0">
              <a:latin typeface="Calibri" pitchFamily="34" charset="0"/>
              <a:cs typeface="Miriam" pitchFamily="34" charset="-79"/>
            </a:endParaRPr>
          </a:p>
          <a:p>
            <a:r>
              <a:rPr lang="en-US" dirty="0">
                <a:latin typeface="Calibri" pitchFamily="34" charset="0"/>
                <a:cs typeface="Miriam" pitchFamily="34" charset="-79"/>
              </a:rPr>
              <a:t>Java:</a:t>
            </a:r>
          </a:p>
          <a:p>
            <a:r>
              <a:rPr lang="en-US" dirty="0">
                <a:latin typeface="Calibri" pitchFamily="34" charset="0"/>
                <a:cs typeface="Miriam" pitchFamily="34" charset="-79"/>
              </a:rPr>
              <a:t>JSP:</a:t>
            </a:r>
          </a:p>
          <a:p>
            <a:r>
              <a:rPr lang="en-US" dirty="0">
                <a:latin typeface="Calibri" pitchFamily="34" charset="0"/>
                <a:cs typeface="Miriam" pitchFamily="34" charset="-79"/>
              </a:rPr>
              <a:t>JDBC</a:t>
            </a:r>
            <a:r>
              <a:rPr lang="en-US" dirty="0">
                <a:latin typeface="Calibri" pitchFamily="34" charset="0"/>
                <a:cs typeface="Miriam" pitchFamily="34" charset="-79"/>
                <a:sym typeface="Wingdings" pitchFamily="2" charset="2"/>
              </a:rPr>
              <a:t>(Java Database Connectivity):</a:t>
            </a:r>
          </a:p>
          <a:p>
            <a:r>
              <a:rPr lang="en-US" dirty="0">
                <a:latin typeface="Calibri" pitchFamily="34" charset="0"/>
                <a:cs typeface="Miriam" pitchFamily="34" charset="-79"/>
                <a:sym typeface="Wingdings" pitchFamily="2" charset="2"/>
              </a:rPr>
              <a:t>Apache Tomcat:</a:t>
            </a:r>
          </a:p>
          <a:p>
            <a:r>
              <a:rPr lang="en-US" dirty="0">
                <a:latin typeface="Calibri" pitchFamily="34" charset="0"/>
                <a:cs typeface="Miriam" pitchFamily="34" charset="-79"/>
                <a:sym typeface="Wingdings" pitchFamily="2" charset="2"/>
              </a:rPr>
              <a:t>MySQL:</a:t>
            </a:r>
          </a:p>
          <a:p>
            <a:r>
              <a:rPr lang="en-US" dirty="0">
                <a:latin typeface="Calibri" pitchFamily="34" charset="0"/>
                <a:cs typeface="Miriam" pitchFamily="34" charset="-79"/>
                <a:sym typeface="Wingdings" pitchFamily="2" charset="2"/>
              </a:rPr>
              <a:t>IDE: Eclipse</a:t>
            </a:r>
          </a:p>
          <a:p>
            <a:endParaRPr lang="en-US" dirty="0">
              <a:latin typeface="Calibri" pitchFamily="34" charset="0"/>
              <a:cs typeface="Miriam" pitchFamily="34" charset="-79"/>
            </a:endParaRPr>
          </a:p>
          <a:p>
            <a:endParaRPr lang="en-US" dirty="0">
              <a:latin typeface="Calibri" pitchFamily="34" charset="0"/>
              <a:cs typeface="Miriam" pitchFamily="34"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228600" y="1828800"/>
            <a:ext cx="6858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p:txBody>
      </p:sp>
      <p:sp>
        <p:nvSpPr>
          <p:cNvPr id="3" name="Rectangle 2"/>
          <p:cNvSpPr/>
          <p:nvPr/>
        </p:nvSpPr>
        <p:spPr>
          <a:xfrm>
            <a:off x="0" y="304800"/>
            <a:ext cx="6858000" cy="461665"/>
          </a:xfrm>
          <a:prstGeom prst="rect">
            <a:avLst/>
          </a:prstGeom>
        </p:spPr>
        <p:txBody>
          <a:bodyPr wrap="square">
            <a:spAutoFit/>
          </a:bodyPr>
          <a:lstStyle/>
          <a:p>
            <a:pPr lvl="0" algn="ctr" fontAlgn="base">
              <a:spcBef>
                <a:spcPct val="0"/>
              </a:spcBef>
              <a:spcAft>
                <a:spcPct val="0"/>
              </a:spcAft>
            </a:pPr>
            <a:r>
              <a:rPr lang="en-US" sz="2400" b="1" u="sng" dirty="0">
                <a:latin typeface="Times New Roman" pitchFamily="18" charset="0"/>
                <a:ea typeface="Times New Roman" pitchFamily="18" charset="0"/>
                <a:cs typeface="Times New Roman" pitchFamily="18" charset="0"/>
              </a:rPr>
              <a:t>CERTIFICATE</a:t>
            </a:r>
            <a:endParaRPr lang="en-US" sz="800" u="sng" dirty="0">
              <a:latin typeface="Times New Roman" pitchFamily="18" charset="0"/>
              <a:cs typeface="Times New Roman" pitchFamily="18" charset="0"/>
            </a:endParaRPr>
          </a:p>
        </p:txBody>
      </p:sp>
      <p:sp>
        <p:nvSpPr>
          <p:cNvPr id="4" name="Rectangle 3"/>
          <p:cNvSpPr/>
          <p:nvPr/>
        </p:nvSpPr>
        <p:spPr>
          <a:xfrm>
            <a:off x="457200" y="2209800"/>
            <a:ext cx="6019800" cy="692497"/>
          </a:xfrm>
          <a:prstGeom prst="rect">
            <a:avLst/>
          </a:prstGeom>
        </p:spPr>
        <p:txBody>
          <a:bodyPr wrap="square">
            <a:spAutoFit/>
          </a:bodyPr>
          <a:lstStyle/>
          <a:p>
            <a:pPr lvl="0" algn="just" eaLnBrk="0" fontAlgn="base" hangingPunct="0">
              <a:spcBef>
                <a:spcPct val="0"/>
              </a:spcBef>
              <a:spcAft>
                <a:spcPct val="0"/>
              </a:spcAft>
            </a:pPr>
            <a:endParaRPr lang="en-US" sz="700" dirty="0">
              <a:latin typeface="Times New Roman" pitchFamily="18" charset="0"/>
              <a:cs typeface="Times New Roman" pitchFamily="18" charset="0"/>
            </a:endParaRPr>
          </a:p>
          <a:p>
            <a:pPr lvl="0" algn="just"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In partial fulfillment of degree of</a:t>
            </a:r>
            <a:r>
              <a:rPr lang="en-US" sz="1600" b="1" dirty="0">
                <a:latin typeface="Times New Roman" pitchFamily="18" charset="0"/>
                <a:ea typeface="Artifakt Element" pitchFamily="34" charset="0"/>
                <a:cs typeface="Times New Roman" pitchFamily="18" charset="0"/>
              </a:rPr>
              <a:t> B.E</a:t>
            </a:r>
            <a:r>
              <a:rPr lang="en-US" sz="1600" dirty="0">
                <a:latin typeface="Times New Roman" pitchFamily="18" charset="0"/>
                <a:ea typeface="Artifakt Element" pitchFamily="34" charset="0"/>
                <a:cs typeface="Times New Roman" pitchFamily="18" charset="0"/>
              </a:rPr>
              <a:t>. in</a:t>
            </a:r>
            <a:r>
              <a:rPr lang="en-US" sz="1600" b="1" dirty="0">
                <a:latin typeface="Times New Roman" pitchFamily="18" charset="0"/>
                <a:ea typeface="Artifakt Element" pitchFamily="34" charset="0"/>
                <a:cs typeface="Times New Roman" pitchFamily="18" charset="0"/>
              </a:rPr>
              <a:t> Information Technology </a:t>
            </a:r>
            <a:r>
              <a:rPr lang="en-US" sz="1600" dirty="0">
                <a:latin typeface="Times New Roman" pitchFamily="18" charset="0"/>
                <a:ea typeface="Artifakt Element" pitchFamily="34" charset="0"/>
                <a:cs typeface="Times New Roman" pitchFamily="18" charset="0"/>
              </a:rPr>
              <a:t>for term work of the project is approved.</a:t>
            </a:r>
            <a:endParaRPr lang="en-US" sz="600" dirty="0">
              <a:latin typeface="Times New Roman" pitchFamily="18" charset="0"/>
              <a:ea typeface="Artifakt Element" pitchFamily="34" charset="0"/>
              <a:cs typeface="Times New Roman" pitchFamily="18" charset="0"/>
            </a:endParaRPr>
          </a:p>
        </p:txBody>
      </p:sp>
      <p:sp>
        <p:nvSpPr>
          <p:cNvPr id="5" name="Rectangle 4"/>
          <p:cNvSpPr/>
          <p:nvPr/>
        </p:nvSpPr>
        <p:spPr>
          <a:xfrm>
            <a:off x="0" y="1066800"/>
            <a:ext cx="6858000" cy="584775"/>
          </a:xfrm>
          <a:prstGeom prst="rect">
            <a:avLst/>
          </a:prstGeom>
        </p:spPr>
        <p:txBody>
          <a:bodyPr wrap="square">
            <a:spAutoFit/>
          </a:bodyPr>
          <a:lstStyle/>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This is to certify that the project </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entitled</a:t>
            </a:r>
            <a:endParaRPr lang="en-US" sz="700" dirty="0">
              <a:latin typeface="Times New Roman" pitchFamily="18" charset="0"/>
              <a:ea typeface="Artifakt Element" pitchFamily="34" charset="0"/>
              <a:cs typeface="Times New Roman" pitchFamily="18" charset="0"/>
            </a:endParaRPr>
          </a:p>
        </p:txBody>
      </p:sp>
      <p:sp>
        <p:nvSpPr>
          <p:cNvPr id="6" name="Rectangle 5"/>
          <p:cNvSpPr/>
          <p:nvPr/>
        </p:nvSpPr>
        <p:spPr>
          <a:xfrm>
            <a:off x="914400" y="1676400"/>
            <a:ext cx="5181600" cy="400110"/>
          </a:xfrm>
          <a:prstGeom prst="rect">
            <a:avLst/>
          </a:prstGeom>
        </p:spPr>
        <p:txBody>
          <a:bodyPr wrap="square">
            <a:spAutoFit/>
          </a:bodyPr>
          <a:lstStyle/>
          <a:p>
            <a:pPr lvl="0" algn="ctr" eaLnBrk="0" fontAlgn="base" hangingPunct="0">
              <a:spcBef>
                <a:spcPct val="0"/>
              </a:spcBef>
              <a:spcAft>
                <a:spcPct val="0"/>
              </a:spcAft>
            </a:pPr>
            <a:r>
              <a:rPr lang="en-US" sz="2000" b="1" dirty="0">
                <a:latin typeface="Times New Roman" pitchFamily="18" charset="0"/>
                <a:ea typeface="Times New Roman" pitchFamily="18" charset="0"/>
                <a:cs typeface="Times New Roman" pitchFamily="18" charset="0"/>
              </a:rPr>
              <a:t>“Report Submission Portal”</a:t>
            </a:r>
            <a:endParaRPr lang="en-US" sz="500" dirty="0">
              <a:latin typeface="Times New Roman" pitchFamily="18" charset="0"/>
              <a:cs typeface="Times New Roman" pitchFamily="18" charset="0"/>
            </a:endParaRPr>
          </a:p>
        </p:txBody>
      </p:sp>
      <p:sp>
        <p:nvSpPr>
          <p:cNvPr id="7" name="Rectangle 6"/>
          <p:cNvSpPr/>
          <p:nvPr/>
        </p:nvSpPr>
        <p:spPr>
          <a:xfrm>
            <a:off x="0" y="3048000"/>
            <a:ext cx="6858000" cy="1354217"/>
          </a:xfrm>
          <a:prstGeom prst="rect">
            <a:avLst/>
          </a:prstGeom>
        </p:spPr>
        <p:txBody>
          <a:bodyPr wrap="square">
            <a:spAutoFit/>
          </a:bodyPr>
          <a:lstStyle/>
          <a:p>
            <a:pPr lvl="0" algn="ctr" eaLnBrk="0" fontAlgn="base" hangingPunct="0">
              <a:spcBef>
                <a:spcPct val="0"/>
              </a:spcBef>
              <a:spcAft>
                <a:spcPct val="0"/>
              </a:spcAft>
            </a:pPr>
            <a:r>
              <a:rPr lang="en-US" b="1" dirty="0">
                <a:latin typeface="Times New Roman" pitchFamily="18" charset="0"/>
                <a:ea typeface="Times New Roman" pitchFamily="18" charset="0"/>
                <a:cs typeface="Times New Roman" pitchFamily="18" charset="0"/>
              </a:rPr>
              <a:t>Submitted By</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Krishna Saroj </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Apurv Mule </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Vivek R Dhanade</a:t>
            </a:r>
          </a:p>
          <a:p>
            <a:pPr lvl="0" algn="ctr" eaLnBrk="0" fontAlgn="base" hangingPunct="0">
              <a:spcBef>
                <a:spcPct val="0"/>
              </a:spcBef>
              <a:spcAft>
                <a:spcPct val="0"/>
              </a:spcAft>
            </a:pPr>
            <a:r>
              <a:rPr lang="en-US" sz="1600" dirty="0">
                <a:latin typeface="Times New Roman" pitchFamily="18" charset="0"/>
                <a:ea typeface="Artifakt Element" pitchFamily="34" charset="0"/>
                <a:cs typeface="Times New Roman" pitchFamily="18" charset="0"/>
              </a:rPr>
              <a:t>Anthony Sayapogu</a:t>
            </a:r>
            <a:endParaRPr lang="en-US" sz="1600" dirty="0">
              <a:latin typeface="Times New Roman" pitchFamily="18" charset="0"/>
              <a:cs typeface="Times New Roman" pitchFamily="18" charset="0"/>
            </a:endParaRPr>
          </a:p>
        </p:txBody>
      </p:sp>
      <p:sp>
        <p:nvSpPr>
          <p:cNvPr id="8" name="Rectangle 7"/>
          <p:cNvSpPr/>
          <p:nvPr/>
        </p:nvSpPr>
        <p:spPr>
          <a:xfrm>
            <a:off x="381000" y="5029200"/>
            <a:ext cx="1915396" cy="338554"/>
          </a:xfrm>
          <a:prstGeom prst="rect">
            <a:avLst/>
          </a:prstGeom>
        </p:spPr>
        <p:txBody>
          <a:bodyPr wrap="none">
            <a:spAutoFit/>
          </a:bodyPr>
          <a:lstStyle/>
          <a:p>
            <a:pPr algn="ctr"/>
            <a:r>
              <a:rPr lang="en-US" sz="1600" b="1" dirty="0">
                <a:latin typeface="Times New Roman" pitchFamily="18" charset="0"/>
                <a:cs typeface="Times New Roman" pitchFamily="18" charset="0"/>
              </a:rPr>
              <a:t>External Examiner </a:t>
            </a:r>
            <a:endParaRPr lang="en-US" sz="1600" dirty="0">
              <a:latin typeface="Times New Roman" pitchFamily="18" charset="0"/>
              <a:cs typeface="Times New Roman" pitchFamily="18" charset="0"/>
            </a:endParaRPr>
          </a:p>
        </p:txBody>
      </p:sp>
      <p:sp>
        <p:nvSpPr>
          <p:cNvPr id="9" name="TextBox 8"/>
          <p:cNvSpPr txBox="1"/>
          <p:nvPr/>
        </p:nvSpPr>
        <p:spPr>
          <a:xfrm>
            <a:off x="381000" y="4648200"/>
            <a:ext cx="2286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__________________</a:t>
            </a:r>
          </a:p>
        </p:txBody>
      </p:sp>
      <p:sp>
        <p:nvSpPr>
          <p:cNvPr id="10" name="Rectangle 9"/>
          <p:cNvSpPr/>
          <p:nvPr/>
        </p:nvSpPr>
        <p:spPr>
          <a:xfrm>
            <a:off x="4191000" y="5029200"/>
            <a:ext cx="1870512" cy="338554"/>
          </a:xfrm>
          <a:prstGeom prst="rect">
            <a:avLst/>
          </a:prstGeom>
        </p:spPr>
        <p:txBody>
          <a:bodyPr wrap="none">
            <a:spAutoFit/>
          </a:bodyPr>
          <a:lstStyle/>
          <a:p>
            <a:pPr algn="ctr"/>
            <a:r>
              <a:rPr lang="en-US" sz="1600" b="1" dirty="0">
                <a:latin typeface="Times New Roman" pitchFamily="18" charset="0"/>
                <a:cs typeface="Times New Roman" pitchFamily="18" charset="0"/>
              </a:rPr>
              <a:t>Internal Examiner </a:t>
            </a:r>
            <a:endParaRPr lang="en-US" sz="1600" dirty="0">
              <a:latin typeface="Times New Roman" pitchFamily="18" charset="0"/>
              <a:cs typeface="Times New Roman" pitchFamily="18" charset="0"/>
            </a:endParaRPr>
          </a:p>
        </p:txBody>
      </p:sp>
      <p:sp>
        <p:nvSpPr>
          <p:cNvPr id="11" name="TextBox 10"/>
          <p:cNvSpPr txBox="1"/>
          <p:nvPr/>
        </p:nvSpPr>
        <p:spPr>
          <a:xfrm>
            <a:off x="4038600" y="4648200"/>
            <a:ext cx="2286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__________________</a:t>
            </a:r>
          </a:p>
        </p:txBody>
      </p:sp>
      <p:sp>
        <p:nvSpPr>
          <p:cNvPr id="13" name="TextBox 12"/>
          <p:cNvSpPr txBox="1"/>
          <p:nvPr/>
        </p:nvSpPr>
        <p:spPr>
          <a:xfrm>
            <a:off x="381000" y="5638800"/>
            <a:ext cx="2286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__________________</a:t>
            </a:r>
          </a:p>
        </p:txBody>
      </p:sp>
      <p:sp>
        <p:nvSpPr>
          <p:cNvPr id="14" name="Rectangle 13"/>
          <p:cNvSpPr/>
          <p:nvPr/>
        </p:nvSpPr>
        <p:spPr>
          <a:xfrm>
            <a:off x="4724400" y="6019800"/>
            <a:ext cx="772968" cy="338554"/>
          </a:xfrm>
          <a:prstGeom prst="rect">
            <a:avLst/>
          </a:prstGeom>
        </p:spPr>
        <p:txBody>
          <a:bodyPr wrap="none">
            <a:spAutoFit/>
          </a:bodyPr>
          <a:lstStyle/>
          <a:p>
            <a:pPr algn="ctr"/>
            <a:r>
              <a:rPr lang="en-US" sz="1600" b="1" dirty="0">
                <a:latin typeface="Times New Roman" pitchFamily="18" charset="0"/>
                <a:cs typeface="Times New Roman" pitchFamily="18" charset="0"/>
              </a:rPr>
              <a:t>Guide </a:t>
            </a:r>
            <a:endParaRPr lang="en-US" sz="1600" dirty="0">
              <a:latin typeface="Times New Roman" pitchFamily="18" charset="0"/>
              <a:cs typeface="Times New Roman" pitchFamily="18" charset="0"/>
            </a:endParaRPr>
          </a:p>
        </p:txBody>
      </p:sp>
      <p:sp>
        <p:nvSpPr>
          <p:cNvPr id="15" name="TextBox 14"/>
          <p:cNvSpPr txBox="1"/>
          <p:nvPr/>
        </p:nvSpPr>
        <p:spPr>
          <a:xfrm>
            <a:off x="4038600" y="5638800"/>
            <a:ext cx="2286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__________________</a:t>
            </a:r>
          </a:p>
        </p:txBody>
      </p:sp>
      <p:sp>
        <p:nvSpPr>
          <p:cNvPr id="16" name="Rectangle 15"/>
          <p:cNvSpPr/>
          <p:nvPr/>
        </p:nvSpPr>
        <p:spPr>
          <a:xfrm>
            <a:off x="533400" y="6096000"/>
            <a:ext cx="1988044" cy="338554"/>
          </a:xfrm>
          <a:prstGeom prst="rect">
            <a:avLst/>
          </a:prstGeom>
        </p:spPr>
        <p:txBody>
          <a:bodyPr wrap="none">
            <a:spAutoFit/>
          </a:bodyPr>
          <a:lstStyle/>
          <a:p>
            <a:pPr algn="ctr"/>
            <a:r>
              <a:rPr lang="en-US" sz="1600" b="1" dirty="0">
                <a:latin typeface="Times New Roman" pitchFamily="18" charset="0"/>
                <a:cs typeface="Times New Roman" pitchFamily="18" charset="0"/>
              </a:rPr>
              <a:t>Head of Department</a:t>
            </a:r>
          </a:p>
        </p:txBody>
      </p:sp>
      <p:sp>
        <p:nvSpPr>
          <p:cNvPr id="18" name="Rectangle 17"/>
          <p:cNvSpPr/>
          <p:nvPr/>
        </p:nvSpPr>
        <p:spPr>
          <a:xfrm>
            <a:off x="0" y="7239000"/>
            <a:ext cx="6858000" cy="338554"/>
          </a:xfrm>
          <a:prstGeom prst="rect">
            <a:avLst/>
          </a:prstGeom>
        </p:spPr>
        <p:txBody>
          <a:bodyPr wrap="square">
            <a:spAutoFit/>
          </a:bodyPr>
          <a:lstStyle/>
          <a:p>
            <a:pPr algn="ctr"/>
            <a:r>
              <a:rPr lang="en-US" sz="1600" b="1" dirty="0">
                <a:latin typeface="Times New Roman" pitchFamily="18" charset="0"/>
                <a:cs typeface="Times New Roman" pitchFamily="18" charset="0"/>
              </a:rPr>
              <a:t>Principal</a:t>
            </a:r>
          </a:p>
        </p:txBody>
      </p:sp>
      <p:sp>
        <p:nvSpPr>
          <p:cNvPr id="19" name="TextBox 18"/>
          <p:cNvSpPr txBox="1"/>
          <p:nvPr/>
        </p:nvSpPr>
        <p:spPr>
          <a:xfrm>
            <a:off x="0" y="6781800"/>
            <a:ext cx="6858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__________________</a:t>
            </a:r>
          </a:p>
        </p:txBody>
      </p:sp>
      <p:sp>
        <p:nvSpPr>
          <p:cNvPr id="20" name="Rectangle 19"/>
          <p:cNvSpPr/>
          <p:nvPr/>
        </p:nvSpPr>
        <p:spPr>
          <a:xfrm>
            <a:off x="533400" y="8458200"/>
            <a:ext cx="663963" cy="338554"/>
          </a:xfrm>
          <a:prstGeom prst="rect">
            <a:avLst/>
          </a:prstGeom>
        </p:spPr>
        <p:txBody>
          <a:bodyPr wrap="none">
            <a:spAutoFit/>
          </a:bodyPr>
          <a:lstStyle/>
          <a:p>
            <a:pPr algn="ctr"/>
            <a:r>
              <a:rPr lang="en-US" sz="1600" b="1" dirty="0">
                <a:latin typeface="Times New Roman" pitchFamily="18" charset="0"/>
                <a:cs typeface="Times New Roman" pitchFamily="18" charset="0"/>
              </a:rPr>
              <a:t>Date:</a:t>
            </a:r>
          </a:p>
        </p:txBody>
      </p:sp>
      <p:sp>
        <p:nvSpPr>
          <p:cNvPr id="21" name="Rectangle 20"/>
          <p:cNvSpPr/>
          <p:nvPr/>
        </p:nvSpPr>
        <p:spPr>
          <a:xfrm>
            <a:off x="4419600" y="8458200"/>
            <a:ext cx="1252266" cy="338554"/>
          </a:xfrm>
          <a:prstGeom prst="rect">
            <a:avLst/>
          </a:prstGeom>
        </p:spPr>
        <p:txBody>
          <a:bodyPr wrap="none">
            <a:spAutoFit/>
          </a:bodyPr>
          <a:lstStyle/>
          <a:p>
            <a:pPr algn="ctr"/>
            <a:r>
              <a:rPr lang="en-US" sz="1600" b="1" dirty="0">
                <a:latin typeface="Times New Roman" pitchFamily="18" charset="0"/>
                <a:cs typeface="Times New Roman" pitchFamily="18" charset="0"/>
              </a:rPr>
              <a:t>College Seal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457200"/>
            <a:ext cx="6858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rgbClr val="000000"/>
                </a:solidFill>
                <a:effectLst/>
                <a:latin typeface="Times New Roman" pitchFamily="18" charset="0"/>
                <a:ea typeface="Calibri" pitchFamily="34" charset="0"/>
                <a:cs typeface="Times New Roman" pitchFamily="18" charset="0"/>
              </a:rPr>
              <a:t>Declaration</a:t>
            </a:r>
            <a:endParaRPr kumimoji="0" lang="en-US" sz="2400" b="1" i="0" u="sng" strike="noStrike" cap="none" normalizeH="0" baseline="0" dirty="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685800" y="1371600"/>
            <a:ext cx="5562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Times New Roman" pitchFamily="18" charset="0"/>
                <a:ea typeface="Artifakt Element" pitchFamily="34" charset="0"/>
                <a:cs typeface="Times New Roman" pitchFamily="18" charset="0"/>
              </a:rPr>
              <a:t>I declare that this written submission represents my ideas in my own words and where others' ideas or words have been included, I have adequately cited and referenced the original sources. I also declare that I have adhered to all principles of academic honesty and integrity and have not misrepresented or fabricated or falsified any idea/data/fact/source in my submission. I understand that any violation of the above will be cause for disciplinary action by the Institute and can also evoke penal action from the sources which have thus not been properly cited or from whom proper permission has not been taken when needed.</a:t>
            </a:r>
            <a:endParaRPr kumimoji="0" lang="en-US" b="0" i="0" u="none" strike="noStrike" cap="none" normalizeH="0" baseline="0" dirty="0">
              <a:ln>
                <a:noFill/>
              </a:ln>
              <a:solidFill>
                <a:schemeClr val="tx1"/>
              </a:solidFill>
              <a:effectLst/>
              <a:latin typeface="Times New Roman" pitchFamily="18" charset="0"/>
              <a:ea typeface="Artifakt Element" pitchFamily="34" charset="0"/>
              <a:cs typeface="Times New Roman" pitchFamily="18" charset="0"/>
            </a:endParaRPr>
          </a:p>
        </p:txBody>
      </p:sp>
      <p:sp>
        <p:nvSpPr>
          <p:cNvPr id="4" name="Rectangle 3"/>
          <p:cNvSpPr/>
          <p:nvPr/>
        </p:nvSpPr>
        <p:spPr>
          <a:xfrm>
            <a:off x="685800" y="5715000"/>
            <a:ext cx="2480166" cy="369332"/>
          </a:xfrm>
          <a:prstGeom prst="rect">
            <a:avLst/>
          </a:prstGeom>
        </p:spPr>
        <p:txBody>
          <a:bodyPr wrap="none">
            <a:spAutoFit/>
          </a:bodyPr>
          <a:lstStyle/>
          <a:p>
            <a:pPr lvl="0" algn="ctr" eaLnBrk="0" fontAlgn="base" hangingPunct="0">
              <a:spcBef>
                <a:spcPct val="0"/>
              </a:spcBef>
              <a:spcAft>
                <a:spcPct val="0"/>
              </a:spcAft>
            </a:pPr>
            <a:r>
              <a:rPr lang="en-US" dirty="0">
                <a:latin typeface="Times New Roman" pitchFamily="18" charset="0"/>
                <a:ea typeface="Artifakt Element" pitchFamily="34" charset="0"/>
                <a:cs typeface="Times New Roman" pitchFamily="18" charset="0"/>
              </a:rPr>
              <a:t>Krishna Saroj (5020155)</a:t>
            </a:r>
          </a:p>
        </p:txBody>
      </p:sp>
      <p:sp>
        <p:nvSpPr>
          <p:cNvPr id="5" name="Rectangle 4"/>
          <p:cNvSpPr/>
          <p:nvPr/>
        </p:nvSpPr>
        <p:spPr>
          <a:xfrm>
            <a:off x="457200" y="7696200"/>
            <a:ext cx="3429000" cy="369332"/>
          </a:xfrm>
          <a:prstGeom prst="rect">
            <a:avLst/>
          </a:prstGeom>
        </p:spPr>
        <p:txBody>
          <a:bodyPr>
            <a:spAutoFit/>
          </a:bodyPr>
          <a:lstStyle/>
          <a:p>
            <a:pPr lvl="0" algn="ctr" eaLnBrk="0" fontAlgn="base" hangingPunct="0">
              <a:spcBef>
                <a:spcPct val="0"/>
              </a:spcBef>
              <a:spcAft>
                <a:spcPct val="0"/>
              </a:spcAft>
            </a:pPr>
            <a:r>
              <a:rPr lang="en-US" dirty="0">
                <a:latin typeface="Times New Roman" pitchFamily="18" charset="0"/>
                <a:ea typeface="Artifakt Element" pitchFamily="34" charset="0"/>
                <a:cs typeface="Times New Roman" pitchFamily="18" charset="0"/>
              </a:rPr>
              <a:t>Anthony Sayapogu(5020156)</a:t>
            </a:r>
            <a:endParaRPr lang="en-US" dirty="0">
              <a:latin typeface="Times New Roman" pitchFamily="18" charset="0"/>
              <a:cs typeface="Times New Roman" pitchFamily="18" charset="0"/>
            </a:endParaRPr>
          </a:p>
        </p:txBody>
      </p:sp>
      <p:sp>
        <p:nvSpPr>
          <p:cNvPr id="6" name="Rectangle 5"/>
          <p:cNvSpPr/>
          <p:nvPr/>
        </p:nvSpPr>
        <p:spPr>
          <a:xfrm>
            <a:off x="685800" y="6324600"/>
            <a:ext cx="2339102" cy="369332"/>
          </a:xfrm>
          <a:prstGeom prst="rect">
            <a:avLst/>
          </a:prstGeom>
        </p:spPr>
        <p:txBody>
          <a:bodyPr wrap="none">
            <a:spAutoFit/>
          </a:bodyPr>
          <a:lstStyle/>
          <a:p>
            <a:pPr lvl="0" algn="ctr" eaLnBrk="0" fontAlgn="base" hangingPunct="0">
              <a:spcBef>
                <a:spcPct val="0"/>
              </a:spcBef>
              <a:spcAft>
                <a:spcPct val="0"/>
              </a:spcAft>
            </a:pPr>
            <a:r>
              <a:rPr lang="en-US" dirty="0">
                <a:latin typeface="Times New Roman" pitchFamily="18" charset="0"/>
                <a:ea typeface="Artifakt Element" pitchFamily="34" charset="0"/>
                <a:cs typeface="Times New Roman" pitchFamily="18" charset="0"/>
              </a:rPr>
              <a:t>Apurv Mule(5020131) </a:t>
            </a:r>
          </a:p>
        </p:txBody>
      </p:sp>
      <p:sp>
        <p:nvSpPr>
          <p:cNvPr id="7" name="Rectangle 6"/>
          <p:cNvSpPr/>
          <p:nvPr/>
        </p:nvSpPr>
        <p:spPr>
          <a:xfrm>
            <a:off x="685800" y="7010400"/>
            <a:ext cx="2778325" cy="369332"/>
          </a:xfrm>
          <a:prstGeom prst="rect">
            <a:avLst/>
          </a:prstGeom>
        </p:spPr>
        <p:txBody>
          <a:bodyPr wrap="none">
            <a:spAutoFit/>
          </a:bodyPr>
          <a:lstStyle/>
          <a:p>
            <a:pPr lvl="0" algn="ctr" eaLnBrk="0" fontAlgn="base" hangingPunct="0">
              <a:spcBef>
                <a:spcPct val="0"/>
              </a:spcBef>
              <a:spcAft>
                <a:spcPct val="0"/>
              </a:spcAft>
            </a:pPr>
            <a:r>
              <a:rPr lang="en-US" dirty="0">
                <a:latin typeface="Times New Roman" pitchFamily="18" charset="0"/>
                <a:ea typeface="Artifakt Element" pitchFamily="34" charset="0"/>
                <a:cs typeface="Times New Roman" pitchFamily="18" charset="0"/>
              </a:rPr>
              <a:t>Vivek R Dhanade(5020114)</a:t>
            </a:r>
          </a:p>
        </p:txBody>
      </p:sp>
      <p:sp>
        <p:nvSpPr>
          <p:cNvPr id="8" name="TextBox 7"/>
          <p:cNvSpPr txBox="1"/>
          <p:nvPr/>
        </p:nvSpPr>
        <p:spPr>
          <a:xfrm>
            <a:off x="4191000" y="5638800"/>
            <a:ext cx="21336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a:t>
            </a:r>
          </a:p>
        </p:txBody>
      </p:sp>
      <p:sp>
        <p:nvSpPr>
          <p:cNvPr id="9" name="TextBox 8"/>
          <p:cNvSpPr txBox="1"/>
          <p:nvPr/>
        </p:nvSpPr>
        <p:spPr>
          <a:xfrm>
            <a:off x="4191000" y="6248400"/>
            <a:ext cx="21336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a:t>
            </a:r>
          </a:p>
        </p:txBody>
      </p:sp>
      <p:sp>
        <p:nvSpPr>
          <p:cNvPr id="10" name="TextBox 9"/>
          <p:cNvSpPr txBox="1"/>
          <p:nvPr/>
        </p:nvSpPr>
        <p:spPr>
          <a:xfrm>
            <a:off x="4267200" y="7620000"/>
            <a:ext cx="21336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a:t>
            </a:r>
          </a:p>
        </p:txBody>
      </p:sp>
      <p:sp>
        <p:nvSpPr>
          <p:cNvPr id="11" name="TextBox 10"/>
          <p:cNvSpPr txBox="1"/>
          <p:nvPr/>
        </p:nvSpPr>
        <p:spPr>
          <a:xfrm>
            <a:off x="4191000" y="6934200"/>
            <a:ext cx="22098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________________</a:t>
            </a:r>
          </a:p>
        </p:txBody>
      </p:sp>
      <p:sp>
        <p:nvSpPr>
          <p:cNvPr id="12" name="Rectangle 11"/>
          <p:cNvSpPr/>
          <p:nvPr/>
        </p:nvSpPr>
        <p:spPr>
          <a:xfrm>
            <a:off x="762000" y="8382000"/>
            <a:ext cx="684803" cy="369332"/>
          </a:xfrm>
          <a:prstGeom prst="rect">
            <a:avLst/>
          </a:prstGeom>
        </p:spPr>
        <p:txBody>
          <a:bodyPr wrap="none">
            <a:spAutoFit/>
          </a:bodyPr>
          <a:lstStyle/>
          <a:p>
            <a:pPr algn="ctr"/>
            <a:r>
              <a:rPr lang="en-US" dirty="0">
                <a:latin typeface="Times New Roman" pitchFamily="18" charset="0"/>
                <a:ea typeface="Artifakt Element" pitchFamily="34" charset="0"/>
                <a:cs typeface="Times New Roman" pitchFamily="18" charset="0"/>
              </a:rPr>
              <a:t>Date: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6858000" cy="523220"/>
          </a:xfrm>
          <a:prstGeom prst="rect">
            <a:avLst/>
          </a:prstGeom>
        </p:spPr>
        <p:txBody>
          <a:bodyPr wrap="square">
            <a:spAutoFit/>
          </a:bodyPr>
          <a:lstStyle/>
          <a:p>
            <a:pPr lvl="0" algn="ctr" fontAlgn="base">
              <a:spcBef>
                <a:spcPct val="0"/>
              </a:spcBef>
              <a:spcAft>
                <a:spcPct val="0"/>
              </a:spcAft>
            </a:pPr>
            <a:r>
              <a:rPr lang="en-US" sz="2800" b="1" u="sng" dirty="0">
                <a:solidFill>
                  <a:srgbClr val="000000"/>
                </a:solidFill>
                <a:latin typeface="Times New Roman" pitchFamily="18" charset="0"/>
                <a:ea typeface="Times New Roman" pitchFamily="18" charset="0"/>
                <a:cs typeface="Times New Roman" pitchFamily="18" charset="0"/>
              </a:rPr>
              <a:t>Abstract</a:t>
            </a:r>
            <a:endParaRPr lang="en-US" sz="800" dirty="0">
              <a:latin typeface="Times New Roman" pitchFamily="18" charset="0"/>
              <a:cs typeface="Times New Roman" pitchFamily="18" charset="0"/>
            </a:endParaRPr>
          </a:p>
        </p:txBody>
      </p:sp>
      <p:sp>
        <p:nvSpPr>
          <p:cNvPr id="9217" name="Rectangle 1"/>
          <p:cNvSpPr>
            <a:spLocks noChangeArrowheads="1"/>
          </p:cNvSpPr>
          <p:nvPr/>
        </p:nvSpPr>
        <p:spPr bwMode="auto">
          <a:xfrm>
            <a:off x="533400" y="1143000"/>
            <a:ext cx="57150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Submitting report has always been quiet a hassle for the students, and then looking into that submitted paperwork is also not a simple task. It would have been an easy task if the number of students were less but when we see the student</a:t>
            </a:r>
            <a:r>
              <a:rPr kumimoji="0" lang="en-US" sz="14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 number going up, only one thought pops up in teachers mind that </a:t>
            </a:r>
            <a:r>
              <a:rPr kumimoji="0" lang="en-US" sz="14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how much space and efforts will it take to manage them properly?</a:t>
            </a:r>
            <a:r>
              <a:rPr kumimoji="0" lang="en-US" sz="1400" b="0" i="0" u="none" strike="noStrike" cap="none" normalizeH="0" baseline="0" dirty="0">
                <a:ln>
                  <a:noFill/>
                </a:ln>
                <a:solidFill>
                  <a:schemeClr val="tx1"/>
                </a:solidFill>
                <a:effectLst/>
                <a:latin typeface="Calibri"/>
                <a:ea typeface="Calibri" pitchFamily="34" charset="0"/>
                <a:cs typeface="Times New Roman" pitchFamily="18" charset="0"/>
              </a:rPr>
              <a:t>”</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5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this is where our idea comes in handy. We are aiming to deliver the best possible solution for this problem and also ease the whole process of report submission and evaluation.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We wanted to make this whole process seamless and as smooth as possible. There are many other projects which have been doing this work pretty efficiently but we think we can create something new which will be much more usable for us because it will be directly countering our situation. This web application of submitting report will prove useful in submitting, evaluating and managing the whole activity.</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system provides an interface where students can upload their report and teachers can evaluate it. Supported file types for uploading the report can vary widely(PDF, Power Point Presentation, etc.) and each group will be submitting progress report weekly. By applying this practice to daily life we can save time, space and efforts.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most obvious advantage offered by report submission portal is that it offers faster transmission of files than using traditional way by using online system, So saving the time and cost for teachers by enabling them to put up a fast response for students as well as increasing the quality of the feedback provided to students.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6858000" cy="523220"/>
          </a:xfrm>
          <a:prstGeom prst="rect">
            <a:avLst/>
          </a:prstGeom>
        </p:spPr>
        <p:txBody>
          <a:bodyPr wrap="square">
            <a:spAutoFit/>
          </a:bodyPr>
          <a:lstStyle/>
          <a:p>
            <a:pPr lvl="0" algn="ctr" fontAlgn="base">
              <a:spcBef>
                <a:spcPct val="0"/>
              </a:spcBef>
              <a:spcAft>
                <a:spcPct val="0"/>
              </a:spcAft>
            </a:pPr>
            <a:r>
              <a:rPr lang="en-US" sz="2800" b="1" u="sng" dirty="0">
                <a:latin typeface="Times New Roman" pitchFamily="18" charset="0"/>
                <a:ea typeface="Calibri" pitchFamily="34" charset="0"/>
                <a:cs typeface="Times New Roman" pitchFamily="18" charset="0"/>
              </a:rPr>
              <a:t>Introduction</a:t>
            </a:r>
            <a:endParaRPr lang="en-US" sz="400" u="sng" dirty="0">
              <a:latin typeface="Times New Roman" pitchFamily="18" charset="0"/>
              <a:cs typeface="Times New Roman" pitchFamily="18" charset="0"/>
            </a:endParaRPr>
          </a:p>
        </p:txBody>
      </p:sp>
      <p:sp>
        <p:nvSpPr>
          <p:cNvPr id="9217" name="Rectangle 1"/>
          <p:cNvSpPr>
            <a:spLocks noChangeArrowheads="1"/>
          </p:cNvSpPr>
          <p:nvPr/>
        </p:nvSpPr>
        <p:spPr bwMode="auto">
          <a:xfrm>
            <a:off x="609600" y="990600"/>
            <a:ext cx="5715000" cy="80637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When you begin a journey, it’s a good idea to have a mental map of the terrain you'll be passing through. The same is true for an intellectual journey, such as learning to write computer programs. A program is a sequence of instructions that a computer can execute to perform some task. A simple enough idea, but for the computer to make any use of the instructions, they must be written in a form that the computer can understand. The meaning of a program is referred to as its semantics. A semantically correct program is one that does what you want it to do.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To begin with Java  a  general-purpose,  concurrent,  class-based,  object-oriented  computer  programming language that is specifically designed to have as few implementation dependencies as possible. It is intended to let application developers "write once, run anywhere" (WORA), meaning that code that runs on one platform does not need to be recompiled to run on another.</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Java applications are typically compiled  to byte  code (class file)  that can  run on  any Java virtual machine  (JVM) regardless of computer architecture. Java one of the most popular programming languages in use, particularly for client-server web applications, with a reported 10 million users.  Java was originally developed by James Gosling at Sun Microsystems (which has since merged into Oracle Corporation) and released in 1995 as a core component of Sun Microsystems' Java platform.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The language derives much of its syntax from C and C++, but it has fewer low-level facilities than either of them.</a:t>
            </a:r>
            <a:r>
              <a:rPr kumimoji="0" lang="en-US" sz="1400" b="0" i="0" u="none" strike="noStrike" cap="none" normalizeH="0" dirty="0">
                <a:ln>
                  <a:noFill/>
                </a:ln>
                <a:solidFill>
                  <a:srgbClr val="000000"/>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Java can be used to write applications and applets. A Java application is similar to any other high-level language program. It can only be compiled and then run on the same machine. An applet is  compiled on  one machine,  stored on a  server in  binary, and  can be sent  to another machine over the Internet to be interpreted by a Java-aware browser. Java comes with a large library of ready-made classes and objects.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a:solidFill>
                <a:srgbClr val="00000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5486400" cy="4616648"/>
          </a:xfrm>
          <a:prstGeom prst="rect">
            <a:avLst/>
          </a:prstGeom>
        </p:spPr>
        <p:txBody>
          <a:bodyPr wrap="square">
            <a:spAutoFit/>
          </a:bodyPr>
          <a:lstStyle/>
          <a:p>
            <a:pPr lvl="0" algn="just" eaLnBrk="0" fontAlgn="base" hangingPunct="0">
              <a:spcBef>
                <a:spcPct val="0"/>
              </a:spcBef>
              <a:spcAft>
                <a:spcPct val="0"/>
              </a:spcAft>
            </a:pPr>
            <a:r>
              <a:rPr lang="en-US" sz="1400" dirty="0">
                <a:solidFill>
                  <a:srgbClr val="000000"/>
                </a:solidFill>
                <a:latin typeface="Times New Roman" pitchFamily="18" charset="0"/>
                <a:ea typeface="Times New Roman" pitchFamily="18" charset="0"/>
                <a:cs typeface="Times New Roman" pitchFamily="18" charset="0"/>
              </a:rPr>
              <a:t>Several useful and amazing projects can be made with the help of java one of best we decided was , The Report Submission Portal (RS portal).</a:t>
            </a:r>
            <a:r>
              <a:rPr lang="en-US" sz="1400" dirty="0">
                <a:latin typeface="Times New Roman" pitchFamily="18" charset="0"/>
                <a:ea typeface="Times New Roman" pitchFamily="18" charset="0"/>
                <a:cs typeface="Times New Roman" pitchFamily="18" charset="0"/>
              </a:rPr>
              <a:t> You </a:t>
            </a:r>
            <a:r>
              <a:rPr lang="en-US" sz="1400" dirty="0">
                <a:solidFill>
                  <a:srgbClr val="000000"/>
                </a:solidFill>
                <a:latin typeface="Times New Roman" pitchFamily="18" charset="0"/>
                <a:ea typeface="Times New Roman" pitchFamily="18" charset="0"/>
                <a:cs typeface="Times New Roman" pitchFamily="18" charset="0"/>
              </a:rPr>
              <a:t>might be thinking what is this RS portal and how does it function? to clear your doubt here’s an explanation on the portal which will give you a idea regarding the working of the system. </a:t>
            </a:r>
          </a:p>
          <a:p>
            <a:pPr lvl="0" algn="just" eaLnBrk="0" fontAlgn="base" hangingPunct="0">
              <a:spcBef>
                <a:spcPct val="0"/>
              </a:spcBef>
              <a:spcAft>
                <a:spcPct val="0"/>
              </a:spcAft>
            </a:pPr>
            <a:endParaRPr lang="en-US" sz="1400" dirty="0">
              <a:solidFill>
                <a:srgbClr val="000000"/>
              </a:solidFill>
              <a:latin typeface="Times New Roman" pitchFamily="18" charset="0"/>
              <a:cs typeface="Times New Roman" pitchFamily="18" charset="0"/>
            </a:endParaRPr>
          </a:p>
          <a:p>
            <a:pPr lvl="0" algn="just" eaLnBrk="0" fontAlgn="base" hangingPunct="0">
              <a:spcBef>
                <a:spcPct val="0"/>
              </a:spcBef>
              <a:spcAft>
                <a:spcPct val="0"/>
              </a:spcAft>
            </a:pPr>
            <a:endParaRPr lang="en-US" sz="1400" dirty="0">
              <a:latin typeface="Times New Roman" pitchFamily="18" charset="0"/>
              <a:cs typeface="Times New Roman" pitchFamily="18" charset="0"/>
            </a:endParaRPr>
          </a:p>
          <a:p>
            <a:pPr lvl="0" algn="just" eaLnBrk="0" fontAlgn="base" hangingPunct="0">
              <a:spcBef>
                <a:spcPct val="0"/>
              </a:spcBef>
              <a:spcAft>
                <a:spcPct val="0"/>
              </a:spcAft>
            </a:pPr>
            <a:r>
              <a:rPr lang="en-US" sz="1400" dirty="0">
                <a:solidFill>
                  <a:srgbClr val="000000"/>
                </a:solidFill>
                <a:latin typeface="Times New Roman" pitchFamily="18" charset="0"/>
                <a:ea typeface="Times New Roman" pitchFamily="18" charset="0"/>
                <a:cs typeface="Times New Roman" pitchFamily="18" charset="0"/>
              </a:rPr>
              <a:t>RS portal  is a system that enables the student to submit their assignment or project online without submitting any physical file. Before the submission, the student needs to update their progress to the system and the lecturer will able to view the progress of the file uploaded.</a:t>
            </a:r>
          </a:p>
          <a:p>
            <a:pPr lvl="0" algn="just" eaLnBrk="0" fontAlgn="base" hangingPunct="0">
              <a:spcBef>
                <a:spcPct val="0"/>
              </a:spcBef>
              <a:spcAft>
                <a:spcPct val="0"/>
              </a:spcAft>
            </a:pPr>
            <a:endParaRPr lang="en-US" sz="1400" dirty="0">
              <a:solidFill>
                <a:srgbClr val="000000"/>
              </a:solidFill>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endParaRPr lang="en-US" sz="1400" dirty="0">
              <a:solidFill>
                <a:srgbClr val="000000"/>
              </a:solidFill>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pPr>
            <a:r>
              <a:rPr lang="en-US" sz="1400" dirty="0">
                <a:solidFill>
                  <a:srgbClr val="000000"/>
                </a:solidFill>
                <a:latin typeface="Times New Roman" pitchFamily="18" charset="0"/>
                <a:ea typeface="Times New Roman" pitchFamily="18" charset="0"/>
                <a:cs typeface="Times New Roman" pitchFamily="18" charset="0"/>
              </a:rPr>
              <a:t>RS is providing an online  document sharing for student and teacher during real time communication technology. Supervisors can check the student projects their assignments they uploaded and even assist them if any corrections are to be made. The system decreases the complexity of managing projects for student by providing them with the current status of their projects and the progresses with their supervisors.</a:t>
            </a:r>
            <a:r>
              <a:rPr lang="en-US" sz="1400" b="0" i="0" dirty="0">
                <a:solidFill>
                  <a:srgbClr val="282828"/>
                </a:solidFill>
                <a:effectLst/>
                <a:latin typeface="Source Sans Pro" panose="020B0503030403020204" pitchFamily="34" charset="0"/>
              </a:rPr>
              <a:t> </a:t>
            </a:r>
            <a:r>
              <a:rPr lang="en-US" sz="1400" b="0" i="0" dirty="0">
                <a:solidFill>
                  <a:srgbClr val="282828"/>
                </a:solidFill>
                <a:effectLst/>
                <a:latin typeface="Times New Roman" panose="02020603050405020304" pitchFamily="18" charset="0"/>
                <a:cs typeface="Times New Roman" panose="02020603050405020304" pitchFamily="18" charset="0"/>
              </a:rPr>
              <a:t>The proposed system helps reducing and minimizing human error, capable to assist supervisors </a:t>
            </a:r>
            <a:r>
              <a:rPr lang="en-US" sz="1400" b="0" i="0">
                <a:solidFill>
                  <a:srgbClr val="282828"/>
                </a:solidFill>
                <a:effectLst/>
                <a:latin typeface="Times New Roman" panose="02020603050405020304" pitchFamily="18" charset="0"/>
                <a:cs typeface="Times New Roman" panose="02020603050405020304" pitchFamily="18" charset="0"/>
              </a:rPr>
              <a:t>and teachers </a:t>
            </a:r>
            <a:r>
              <a:rPr lang="en-US" sz="1400" b="0" i="0" dirty="0">
                <a:solidFill>
                  <a:srgbClr val="282828"/>
                </a:solidFill>
                <a:effectLst/>
                <a:latin typeface="Times New Roman" panose="02020603050405020304" pitchFamily="18" charset="0"/>
                <a:cs typeface="Times New Roman" panose="02020603050405020304" pitchFamily="18" charset="0"/>
              </a:rPr>
              <a:t>in process controlling and </a:t>
            </a:r>
            <a:r>
              <a:rPr lang="en-US" sz="1400" b="0" i="0">
                <a:solidFill>
                  <a:srgbClr val="282828"/>
                </a:solidFill>
                <a:effectLst/>
                <a:latin typeface="Times New Roman" panose="02020603050405020304" pitchFamily="18" charset="0"/>
                <a:cs typeface="Times New Roman" panose="02020603050405020304" pitchFamily="18" charset="0"/>
              </a:rPr>
              <a:t>managing students.</a:t>
            </a:r>
            <a:endParaRPr lang="en-US" sz="1400" dirty="0">
              <a:latin typeface="Times New Roman" panose="02020603050405020304"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304800"/>
            <a:ext cx="4267200" cy="523220"/>
          </a:xfrm>
          <a:prstGeom prst="rect">
            <a:avLst/>
          </a:prstGeom>
          <a:noFill/>
        </p:spPr>
        <p:txBody>
          <a:bodyPr wrap="square" rtlCol="0">
            <a:spAutoFit/>
          </a:bodyPr>
          <a:lstStyle/>
          <a:p>
            <a:pPr algn="ctr"/>
            <a:r>
              <a:rPr lang="en-US" sz="2800" b="1" u="sng" dirty="0">
                <a:latin typeface="Times New Roman" pitchFamily="18" charset="0"/>
                <a:cs typeface="Times New Roman" pitchFamily="18" charset="0"/>
              </a:rPr>
              <a:t>Literature Survey</a:t>
            </a:r>
          </a:p>
        </p:txBody>
      </p:sp>
      <p:sp>
        <p:nvSpPr>
          <p:cNvPr id="6" name="TextBox 5"/>
          <p:cNvSpPr txBox="1"/>
          <p:nvPr/>
        </p:nvSpPr>
        <p:spPr>
          <a:xfrm>
            <a:off x="533400" y="1981200"/>
            <a:ext cx="2286000" cy="400110"/>
          </a:xfrm>
          <a:prstGeom prst="rect">
            <a:avLst/>
          </a:prstGeom>
          <a:noFill/>
        </p:spPr>
        <p:txBody>
          <a:bodyPr wrap="square" rtlCol="0">
            <a:spAutoFit/>
          </a:bodyPr>
          <a:lstStyle/>
          <a:p>
            <a:r>
              <a:rPr lang="en-US" sz="2000" b="1" u="sng" dirty="0">
                <a:latin typeface="Times New Roman" pitchFamily="18" charset="0"/>
                <a:cs typeface="Times New Roman" pitchFamily="18" charset="0"/>
              </a:rPr>
              <a:t>Related Work:</a:t>
            </a:r>
          </a:p>
        </p:txBody>
      </p:sp>
      <p:sp>
        <p:nvSpPr>
          <p:cNvPr id="1025" name="Rectangle 1"/>
          <p:cNvSpPr>
            <a:spLocks noChangeArrowheads="1"/>
          </p:cNvSpPr>
          <p:nvPr/>
        </p:nvSpPr>
        <p:spPr bwMode="auto">
          <a:xfrm>
            <a:off x="533401" y="1066800"/>
            <a:ext cx="5791200"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Times New Roman" pitchFamily="18" charset="0"/>
                <a:ea typeface="Artifakt Element" pitchFamily="34" charset="0"/>
                <a:cs typeface="Times New Roman" pitchFamily="18" charset="0"/>
              </a:rPr>
              <a:t>The purpose of a literature review is to gain an understanding of the</a:t>
            </a:r>
            <a:r>
              <a:rPr kumimoji="0" lang="en-US" sz="1400" b="0" i="0" u="none" strike="noStrike" cap="none" normalizeH="0" dirty="0">
                <a:ln>
                  <a:noFill/>
                </a:ln>
                <a:solidFill>
                  <a:srgbClr val="000000"/>
                </a:solidFill>
                <a:effectLst/>
                <a:latin typeface="Times New Roman" pitchFamily="18" charset="0"/>
                <a:ea typeface="Artifakt Element" pitchFamily="34" charset="0"/>
                <a:cs typeface="Times New Roman" pitchFamily="18" charset="0"/>
              </a:rPr>
              <a:t> </a:t>
            </a:r>
            <a:r>
              <a:rPr kumimoji="0" lang="en-US" sz="1400" b="0" i="0" u="none" strike="noStrike" cap="none" normalizeH="0" baseline="0" dirty="0">
                <a:ln>
                  <a:noFill/>
                </a:ln>
                <a:solidFill>
                  <a:srgbClr val="000000"/>
                </a:solidFill>
                <a:effectLst/>
                <a:latin typeface="Times New Roman" pitchFamily="18" charset="0"/>
                <a:ea typeface="Artifakt Element" pitchFamily="34" charset="0"/>
                <a:cs typeface="Times New Roman" pitchFamily="18" charset="0"/>
              </a:rPr>
              <a:t>existing research and debates relevant to a particular topic or area of</a:t>
            </a:r>
            <a:r>
              <a:rPr kumimoji="0" lang="en-US" sz="1400" b="0" i="0" u="none" strike="noStrike" cap="none" normalizeH="0" dirty="0">
                <a:ln>
                  <a:noFill/>
                </a:ln>
                <a:solidFill>
                  <a:srgbClr val="000000"/>
                </a:solidFill>
                <a:effectLst/>
                <a:latin typeface="Times New Roman" pitchFamily="18" charset="0"/>
                <a:ea typeface="Artifakt Element" pitchFamily="34" charset="0"/>
                <a:cs typeface="Times New Roman" pitchFamily="18" charset="0"/>
              </a:rPr>
              <a:t> </a:t>
            </a:r>
            <a:r>
              <a:rPr kumimoji="0" lang="en-US" sz="1400" b="0" i="0" u="none" strike="noStrike" cap="none" normalizeH="0" baseline="0" dirty="0">
                <a:ln>
                  <a:noFill/>
                </a:ln>
                <a:solidFill>
                  <a:srgbClr val="000000"/>
                </a:solidFill>
                <a:effectLst/>
                <a:latin typeface="Times New Roman" pitchFamily="18" charset="0"/>
                <a:ea typeface="Artifakt Element" pitchFamily="34" charset="0"/>
                <a:cs typeface="Times New Roman" pitchFamily="18" charset="0"/>
              </a:rPr>
              <a:t>study, and to present that knowledge in the form of a written report.</a:t>
            </a:r>
            <a:endParaRPr kumimoji="0" lang="en-US" sz="1400" b="0" i="0" u="none" strike="noStrike" cap="none" normalizeH="0" baseline="0" dirty="0">
              <a:ln>
                <a:noFill/>
              </a:ln>
              <a:solidFill>
                <a:schemeClr val="tx1"/>
              </a:solidFill>
              <a:effectLst/>
              <a:latin typeface="Times New Roman" pitchFamily="18" charset="0"/>
              <a:ea typeface="Artifakt Element" pitchFamily="34" charset="0"/>
              <a:cs typeface="Times New Roman" pitchFamily="18" charset="0"/>
            </a:endParaRPr>
          </a:p>
        </p:txBody>
      </p:sp>
      <p:sp>
        <p:nvSpPr>
          <p:cNvPr id="8" name="TextBox 7"/>
          <p:cNvSpPr txBox="1"/>
          <p:nvPr/>
        </p:nvSpPr>
        <p:spPr>
          <a:xfrm>
            <a:off x="533400" y="2438400"/>
            <a:ext cx="5867400" cy="5047536"/>
          </a:xfrm>
          <a:prstGeom prst="rect">
            <a:avLst/>
          </a:prstGeom>
          <a:noFill/>
        </p:spPr>
        <p:txBody>
          <a:bodyPr wrap="square" rtlCol="0">
            <a:spAutoFit/>
          </a:bodyPr>
          <a:lstStyle/>
          <a:p>
            <a:pPr algn="just"/>
            <a:r>
              <a:rPr lang="en-US" sz="1400" dirty="0">
                <a:latin typeface="Times New Roman" pitchFamily="18" charset="0"/>
                <a:ea typeface="Artifakt Element" pitchFamily="34" charset="0"/>
                <a:cs typeface="Times New Roman" pitchFamily="18" charset="0"/>
              </a:rPr>
              <a:t>Online Coaching and assessment is an emerging branch in the field of education. As the need ,so the development. Fast and steady development into this sector proves the same. We in this project have made a web application for students to submit project reports to teachers who can view and comment/grade them on it.</a:t>
            </a:r>
          </a:p>
          <a:p>
            <a:pPr algn="just"/>
            <a:endParaRPr lang="en-US" sz="1400" dirty="0">
              <a:latin typeface="Times New Roman" pitchFamily="18" charset="0"/>
              <a:ea typeface="Artifakt Element" pitchFamily="34" charset="0"/>
              <a:cs typeface="Times New Roman" pitchFamily="18" charset="0"/>
            </a:endParaRPr>
          </a:p>
          <a:p>
            <a:pPr algn="just"/>
            <a:r>
              <a:rPr lang="en-US" sz="1400" dirty="0">
                <a:latin typeface="Times New Roman" pitchFamily="18" charset="0"/>
                <a:ea typeface="Artifakt Element" pitchFamily="34" charset="0"/>
                <a:cs typeface="Times New Roman" pitchFamily="18" charset="0"/>
              </a:rPr>
              <a:t>We’ve developed this project with the help of Apache Tomcat, Java on the server side(back-end) along with JSP. We’ve created the database with the help of MySQL and the front-end with HTML and CSS. We’ve coded the project on Eclipse IDE platform.</a:t>
            </a:r>
          </a:p>
          <a:p>
            <a:pPr algn="just"/>
            <a:endParaRPr lang="en-US" sz="1400"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Java:</a:t>
            </a:r>
            <a:r>
              <a:rPr lang="en-US" sz="1400" b="1" dirty="0">
                <a:latin typeface="Times New Roman" pitchFamily="18" charset="0"/>
                <a:cs typeface="Times New Roman" pitchFamily="18" charset="0"/>
              </a:rPr>
              <a:t> </a:t>
            </a:r>
            <a:r>
              <a:rPr lang="en-US" sz="1400" dirty="0">
                <a:latin typeface="Times New Roman" pitchFamily="18" charset="0"/>
                <a:ea typeface="Artifakt Element" pitchFamily="34" charset="0"/>
                <a:cs typeface="Times New Roman" pitchFamily="18" charset="0"/>
              </a:rPr>
              <a:t>Java is an object-oriented, class-based, concurrent, secured and general-purpose computer-programming language. It is a widely used robust technology. It was developed by James Gosling and team of Sun Microsystems. It’s a cross-platform language and programs are easily portable from one platform to another.</a:t>
            </a:r>
          </a:p>
          <a:p>
            <a:pPr algn="just"/>
            <a:endParaRPr lang="en-US" sz="1400"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Apache Tomcat</a:t>
            </a:r>
            <a:r>
              <a:rPr lang="en-US" sz="1400" dirty="0">
                <a:latin typeface="Times New Roman" pitchFamily="18" charset="0"/>
                <a:cs typeface="Times New Roman" pitchFamily="18" charset="0"/>
              </a:rPr>
              <a:t>: </a:t>
            </a:r>
            <a:r>
              <a:rPr lang="en-US" sz="1400" dirty="0">
                <a:latin typeface="Times New Roman" pitchFamily="18" charset="0"/>
                <a:ea typeface="Artifakt Element" pitchFamily="34" charset="0"/>
                <a:cs typeface="Times New Roman" pitchFamily="18" charset="0"/>
              </a:rPr>
              <a:t>Apache Tomcat is an open-source Java Servlet container that implements many Java Enterprise Specs such as the Websites API, Java-Server Pages and last but not least, the Java Servlet.. It is still one of the most widely used java-sever due to several capabilities such as good extensibility, proven core engine, and well-test and durable.</a:t>
            </a:r>
            <a:endParaRPr lang="en-US" sz="1400" b="1" u="sng" dirty="0">
              <a:latin typeface="Times New Roman" pitchFamily="18" charset="0"/>
              <a:cs typeface="Times New Roman" pitchFamily="18" charset="0"/>
            </a:endParaRPr>
          </a:p>
          <a:p>
            <a:pPr algn="just"/>
            <a:endParaRPr lang="en-US" sz="1400" dirty="0">
              <a:latin typeface="Times New Roman" pitchFamily="18" charset="0"/>
              <a:ea typeface="Artifakt Element" pitchFamily="34" charset="0"/>
              <a:cs typeface="Times New Roman" pitchFamily="18" charset="0"/>
            </a:endParaRPr>
          </a:p>
        </p:txBody>
      </p:sp>
      <p:sp>
        <p:nvSpPr>
          <p:cNvPr id="7" name="Rectangle 6"/>
          <p:cNvSpPr/>
          <p:nvPr/>
        </p:nvSpPr>
        <p:spPr>
          <a:xfrm>
            <a:off x="533400" y="7112675"/>
            <a:ext cx="5867400" cy="2031325"/>
          </a:xfrm>
          <a:prstGeom prst="rect">
            <a:avLst/>
          </a:prstGeom>
        </p:spPr>
        <p:txBody>
          <a:bodyPr wrap="square">
            <a:spAutoFit/>
          </a:bodyPr>
          <a:lstStyle/>
          <a:p>
            <a:pPr algn="just"/>
            <a:endParaRPr lang="en-US" sz="1400" b="1" u="sng"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Java Server Pages(JSP):</a:t>
            </a:r>
            <a:r>
              <a:rPr lang="en-US" sz="1400" dirty="0">
                <a:latin typeface="Times New Roman" pitchFamily="18" charset="0"/>
                <a:ea typeface="Artifakt Element" pitchFamily="34" charset="0"/>
                <a:cs typeface="Times New Roman" pitchFamily="18" charset="0"/>
              </a:rPr>
              <a:t>Java Server Pages or Jakarta Server Pages is a server-side programming technology that enables the creation of dynamic, platform independent method for building web-based applications. JSP have access to the entire family of Java APIs, including the JDBC API to access enterprise databases. It is a collection of technologies that helps software developers create dynamically generated web pages based on HTML, XML, SOAP, or other document types.</a:t>
            </a:r>
          </a:p>
          <a:p>
            <a:pPr algn="just"/>
            <a:endParaRPr lang="en-US" sz="1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28600"/>
            <a:ext cx="5715000" cy="2462213"/>
          </a:xfrm>
          <a:prstGeom prst="rect">
            <a:avLst/>
          </a:prstGeom>
        </p:spPr>
        <p:txBody>
          <a:bodyPr wrap="square">
            <a:spAutoFit/>
          </a:bodyPr>
          <a:lstStyle/>
          <a:p>
            <a:pPr algn="just"/>
            <a:r>
              <a:rPr lang="en-US" sz="1400" b="1" u="sng" dirty="0">
                <a:latin typeface="Times New Roman" pitchFamily="18" charset="0"/>
                <a:ea typeface="Artifakt Element" pitchFamily="34" charset="0"/>
                <a:cs typeface="Times New Roman" pitchFamily="18" charset="0"/>
              </a:rPr>
              <a:t>MySQL:</a:t>
            </a:r>
            <a:r>
              <a:rPr lang="en-US" sz="1400" dirty="0">
                <a:latin typeface="Times New Roman" pitchFamily="18" charset="0"/>
                <a:ea typeface="Artifakt Element" pitchFamily="34" charset="0"/>
                <a:cs typeface="Times New Roman" pitchFamily="18" charset="0"/>
              </a:rPr>
              <a:t> MySQL is a very popular open-source relational database management system (RDBMS).SQL stand for Structured Query Language. A relational database organizes data into one or more data tables in which data types may be related to each other; these relations help structure the data. SQL is used to create, modify and extract data from relational database and control user access to it.</a:t>
            </a:r>
          </a:p>
          <a:p>
            <a:pPr algn="just"/>
            <a:endParaRPr lang="en-US" sz="1400"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Java Database Connectivity(JDBC):</a:t>
            </a:r>
            <a:r>
              <a:rPr lang="en-US" sz="1400" dirty="0">
                <a:latin typeface="Times New Roman" pitchFamily="18" charset="0"/>
                <a:ea typeface="Artifakt Element" pitchFamily="34" charset="0"/>
                <a:cs typeface="Times New Roman" pitchFamily="18" charset="0"/>
              </a:rPr>
              <a:t>It is a standard Java application programming interface (API) for database-independent connectivity between  database and the Java programming language,  which defines how a client may access a database.</a:t>
            </a:r>
          </a:p>
        </p:txBody>
      </p:sp>
      <p:sp>
        <p:nvSpPr>
          <p:cNvPr id="5" name="TextBox 4"/>
          <p:cNvSpPr txBox="1"/>
          <p:nvPr/>
        </p:nvSpPr>
        <p:spPr>
          <a:xfrm>
            <a:off x="533400" y="4114800"/>
            <a:ext cx="5715000" cy="3323987"/>
          </a:xfrm>
          <a:prstGeom prst="rect">
            <a:avLst/>
          </a:prstGeom>
          <a:noFill/>
        </p:spPr>
        <p:txBody>
          <a:bodyPr wrap="square" rtlCol="0">
            <a:spAutoFit/>
          </a:bodyPr>
          <a:lstStyle/>
          <a:p>
            <a:pPr algn="just"/>
            <a:endParaRPr lang="en-US" sz="1400" b="1" u="sng"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Cascading Style Sheets(CSS):</a:t>
            </a:r>
            <a:r>
              <a:rPr lang="en-US" sz="1400" dirty="0">
                <a:latin typeface="Times New Roman" pitchFamily="18" charset="0"/>
                <a:ea typeface="Artifakt Element" pitchFamily="34" charset="0"/>
                <a:cs typeface="Times New Roman" pitchFamily="18" charset="0"/>
              </a:rPr>
              <a:t>CSS is a simple mechanism for adding style (e.g., fonts, colors, spacing) to Web documents written using HTML. is designed to enable the separation of presentation and content, including  layout, colors, and fonts. </a:t>
            </a:r>
          </a:p>
          <a:p>
            <a:pPr algn="just"/>
            <a:endParaRPr lang="en-US" sz="1400" dirty="0">
              <a:latin typeface="Times New Roman" pitchFamily="18" charset="0"/>
              <a:ea typeface="Artifakt Element" pitchFamily="34" charset="0"/>
              <a:cs typeface="Times New Roman" pitchFamily="18" charset="0"/>
            </a:endParaRPr>
          </a:p>
          <a:p>
            <a:pPr algn="just"/>
            <a:r>
              <a:rPr lang="en-US" sz="1400" dirty="0">
                <a:latin typeface="Times New Roman" pitchFamily="18" charset="0"/>
                <a:ea typeface="Artifakt Element" pitchFamily="34" charset="0"/>
                <a:cs typeface="Times New Roman" pitchFamily="18" charset="0"/>
              </a:rPr>
              <a:t>It is a separate .css file wherein a single .css file can be used to add same style to multiple web pages thus reduces complexity and repetition along with improved page loading speed. </a:t>
            </a:r>
            <a:endParaRPr lang="en-US" sz="1400" b="1" u="sng" dirty="0">
              <a:latin typeface="Times New Roman" pitchFamily="18" charset="0"/>
              <a:ea typeface="Artifakt Element" pitchFamily="34" charset="0"/>
              <a:cs typeface="Times New Roman" pitchFamily="18" charset="0"/>
            </a:endParaRPr>
          </a:p>
          <a:p>
            <a:pPr algn="just"/>
            <a:endParaRPr lang="en-US" sz="1400" b="1" u="sng" dirty="0">
              <a:latin typeface="Times New Roman" pitchFamily="18" charset="0"/>
              <a:cs typeface="Times New Roman" pitchFamily="18" charset="0"/>
            </a:endParaRPr>
          </a:p>
          <a:p>
            <a:pPr algn="just"/>
            <a:r>
              <a:rPr lang="en-US" sz="1400" b="1" u="sng" dirty="0">
                <a:latin typeface="Times New Roman" pitchFamily="18" charset="0"/>
                <a:cs typeface="Times New Roman" pitchFamily="18" charset="0"/>
              </a:rPr>
              <a:t>Eclipse:</a:t>
            </a:r>
            <a:r>
              <a:rPr lang="en-US" sz="1400" dirty="0">
                <a:latin typeface="Times New Roman" pitchFamily="18" charset="0"/>
                <a:cs typeface="Times New Roman" pitchFamily="18" charset="0"/>
              </a:rPr>
              <a:t> </a:t>
            </a:r>
            <a:r>
              <a:rPr lang="en-US" sz="1400" dirty="0">
                <a:latin typeface="Times New Roman" pitchFamily="18" charset="0"/>
                <a:ea typeface="Artifakt Element" pitchFamily="34" charset="0"/>
                <a:cs typeface="Times New Roman" pitchFamily="18" charset="0"/>
              </a:rPr>
              <a:t>It is an integrated development environment (IDE), a software application that provides comprehensive facilities to computer programmers for software development. It contains a base workspace and an extensible plug-in system for customizing the environment. Eclipse is written mostly in Java and its primary use is for developing Java application.</a:t>
            </a:r>
          </a:p>
        </p:txBody>
      </p:sp>
      <p:sp>
        <p:nvSpPr>
          <p:cNvPr id="4" name="Rectangle 3"/>
          <p:cNvSpPr/>
          <p:nvPr/>
        </p:nvSpPr>
        <p:spPr>
          <a:xfrm>
            <a:off x="533400" y="2819400"/>
            <a:ext cx="5715000" cy="1384995"/>
          </a:xfrm>
          <a:prstGeom prst="rect">
            <a:avLst/>
          </a:prstGeom>
        </p:spPr>
        <p:txBody>
          <a:bodyPr wrap="square">
            <a:spAutoFit/>
          </a:bodyPr>
          <a:lstStyle/>
          <a:p>
            <a:pPr algn="just"/>
            <a:r>
              <a:rPr lang="en-US" sz="1400" b="1" u="sng" dirty="0">
                <a:latin typeface="Times New Roman" pitchFamily="18" charset="0"/>
                <a:cs typeface="Times New Roman" pitchFamily="18" charset="0"/>
              </a:rPr>
              <a:t>Hyper Text Markup </a:t>
            </a:r>
            <a:r>
              <a:rPr lang="en-US" sz="1400" b="1" u="sng" dirty="0">
                <a:latin typeface="Times New Roman" pitchFamily="18" charset="0"/>
                <a:ea typeface="Artifakt Element" pitchFamily="34" charset="0"/>
                <a:cs typeface="Times New Roman" pitchFamily="18" charset="0"/>
              </a:rPr>
              <a:t>Language:</a:t>
            </a:r>
            <a:r>
              <a:rPr lang="en-US" sz="1400" dirty="0">
                <a:latin typeface="Times New Roman" pitchFamily="18" charset="0"/>
                <a:ea typeface="Artifakt Element" pitchFamily="34" charset="0"/>
                <a:cs typeface="Times New Roman" pitchFamily="18" charset="0"/>
              </a:rPr>
              <a:t> HTML is the World Wide Web's core markup language for documents designed to be displayed in a web browser. Web browsers receive HTML documents from a web server or from local storage and render the documents into multimedia web pages. HTML describes the structure of a web page semantically and originally included cues for the appearance of the document.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609600" y="762000"/>
            <a:ext cx="5715000" cy="10310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One of the most widely used feature in today’s online world are Google Forms and Microsoft Forms. Our project is also nurtured with building some similar features which will help us in executing our project in a more systematic and user friendly manner.</a:t>
            </a:r>
            <a:endParaRPr kumimoji="0" lang="en-US" sz="5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500" b="0"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p:cNvSpPr/>
          <p:nvPr/>
        </p:nvSpPr>
        <p:spPr>
          <a:xfrm>
            <a:off x="609600" y="304800"/>
            <a:ext cx="1845377" cy="369332"/>
          </a:xfrm>
          <a:prstGeom prst="rect">
            <a:avLst/>
          </a:prstGeom>
        </p:spPr>
        <p:txBody>
          <a:bodyPr wrap="none">
            <a:spAutoFit/>
          </a:bodyPr>
          <a:lstStyle/>
          <a:p>
            <a:pPr lvl="0" fontAlgn="base">
              <a:spcBef>
                <a:spcPct val="0"/>
              </a:spcBef>
              <a:spcAft>
                <a:spcPct val="0"/>
              </a:spcAft>
            </a:pPr>
            <a:r>
              <a:rPr lang="en-US" b="1" u="sng" dirty="0">
                <a:latin typeface="Times New Roman" pitchFamily="18" charset="0"/>
                <a:ea typeface="Calibri" pitchFamily="34" charset="0"/>
                <a:cs typeface="Times New Roman" pitchFamily="18" charset="0"/>
              </a:rPr>
              <a:t>Existing Systems</a:t>
            </a:r>
            <a:endParaRPr lang="en-US" sz="700" u="sng" dirty="0">
              <a:latin typeface="Times New Roman" pitchFamily="18" charset="0"/>
              <a:cs typeface="Times New Roman" pitchFamily="18" charset="0"/>
            </a:endParaRPr>
          </a:p>
        </p:txBody>
      </p:sp>
      <p:sp>
        <p:nvSpPr>
          <p:cNvPr id="10" name="Rectangle 9"/>
          <p:cNvSpPr/>
          <p:nvPr/>
        </p:nvSpPr>
        <p:spPr>
          <a:xfrm>
            <a:off x="609600" y="2286000"/>
            <a:ext cx="5715000" cy="6771084"/>
          </a:xfrm>
          <a:prstGeom prst="rect">
            <a:avLst/>
          </a:prstGeom>
        </p:spPr>
        <p:txBody>
          <a:bodyPr wrap="square">
            <a:spAutoFit/>
          </a:bodyPr>
          <a:lstStyle/>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Formsite is a web-based</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software service</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produced by Vroman Systems Inc, a privately held software company based in Chicago.</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The Formsite service allows users to design online forms that utilize any</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HTML form</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component without any knowledge of the</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HTML</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markup language, enabling users without technical skills to efficiently create online forms that look and behave in a professional manner. Formsite forms offer built-in validation and error handling, as well as the ability to process, store, and email form submissions. Like many software’s, as a service business models, features available to Formsite users are based on an annual subscription fee, which varies depending on the level of service that a user desires. An ad supported, free level of service is offered for light users, along with more expensive options that allow heavier users to create larger forms and store more results.</a:t>
            </a: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Formsite forms collect form submissions and saves them as results. Each new submission creates a new result row in the</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Results Table. Formsite also enables the user to submit pictures, documents, or videos using the file upload feature. It also support</a:t>
            </a:r>
            <a:r>
              <a:rPr lang="en-US" sz="1400" dirty="0">
                <a:ea typeface="Calibri" pitchFamily="34" charset="0"/>
                <a:cs typeface="Times New Roman" pitchFamily="18" charset="0"/>
              </a:rPr>
              <a:t>’</a:t>
            </a:r>
            <a:r>
              <a:rPr lang="en-US" sz="1400" dirty="0">
                <a:latin typeface="Times New Roman" pitchFamily="18" charset="0"/>
                <a:ea typeface="Calibri" pitchFamily="34" charset="0"/>
                <a:cs typeface="Times New Roman" pitchFamily="18" charset="0"/>
              </a:rPr>
              <a:t>s visitor contributions and gives them a way to attach additional information to their response. One can also limit the quantity and size of the uploaded files as needed. Images, spreadsheets, documents, PDF files, movies, zip files, and many more file types are supported.</a:t>
            </a:r>
          </a:p>
          <a:p>
            <a:pPr lvl="0" algn="just" eaLnBrk="0" fontAlgn="base" hangingPunct="0">
              <a:spcBef>
                <a:spcPct val="0"/>
              </a:spcBef>
              <a:spcAft>
                <a:spcPct val="0"/>
              </a:spcAft>
            </a:pPr>
            <a:endParaRPr lang="en-US" sz="1400" dirty="0">
              <a:latin typeface="Arial" pitchFamily="34" charset="0"/>
              <a:cs typeface="Arial" pitchFamily="34" charset="0"/>
            </a:endParaRPr>
          </a:p>
          <a:p>
            <a:pPr lvl="0" algn="just" eaLnBrk="0" fontAlgn="base" hangingPunct="0">
              <a:spcBef>
                <a:spcPct val="0"/>
              </a:spcBef>
              <a:spcAft>
                <a:spcPct val="0"/>
              </a:spcAft>
            </a:pPr>
            <a:r>
              <a:rPr lang="en-US" sz="1400" dirty="0">
                <a:latin typeface="Times New Roman" pitchFamily="18" charset="0"/>
                <a:ea typeface="Calibri" pitchFamily="34" charset="0"/>
                <a:cs typeface="Times New Roman" pitchFamily="18" charset="0"/>
              </a:rPr>
              <a:t>When a File Upload item is selected, the user will be prompted to select a file from their computer. On mobile, most devices will prompt the user to select or take a photo. Almost any type of file can be uploaded, except for some executable file types that are restricted for security purposes. You can also optionally limit the number, size, and type of files that are allowed. You can optionally integrate with several file storage services, including</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Google Drive,</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Dropbox,</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Box,</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Microsoft OneDrive, and</a:t>
            </a:r>
            <a:r>
              <a:rPr lang="en-US" sz="1400" dirty="0">
                <a:ea typeface="Calibri" pitchFamily="34" charset="0"/>
                <a:cs typeface="Times New Roman" pitchFamily="18" charset="0"/>
              </a:rPr>
              <a:t> </a:t>
            </a:r>
            <a:r>
              <a:rPr lang="en-US" sz="1400" dirty="0">
                <a:latin typeface="Times New Roman" pitchFamily="18" charset="0"/>
                <a:ea typeface="Calibri" pitchFamily="34" charset="0"/>
                <a:cs typeface="Times New Roman" pitchFamily="18" charset="0"/>
              </a:rPr>
              <a:t>Amazon S3. These integrations allow you to define a custom folder directory to save the uploaded files into.</a:t>
            </a:r>
            <a:endParaRPr lang="en-US" sz="1400" dirty="0"/>
          </a:p>
        </p:txBody>
      </p:sp>
      <p:sp>
        <p:nvSpPr>
          <p:cNvPr id="11" name="Rectangle 10"/>
          <p:cNvSpPr/>
          <p:nvPr/>
        </p:nvSpPr>
        <p:spPr>
          <a:xfrm>
            <a:off x="609600" y="1828800"/>
            <a:ext cx="1149674" cy="369332"/>
          </a:xfrm>
          <a:prstGeom prst="rect">
            <a:avLst/>
          </a:prstGeom>
        </p:spPr>
        <p:txBody>
          <a:bodyPr wrap="none">
            <a:spAutoFit/>
          </a:bodyPr>
          <a:lstStyle/>
          <a:p>
            <a:pPr lvl="0" algn="just" eaLnBrk="0" fontAlgn="base" hangingPunct="0">
              <a:spcBef>
                <a:spcPct val="0"/>
              </a:spcBef>
              <a:spcAft>
                <a:spcPct val="0"/>
              </a:spcAft>
              <a:buFontTx/>
              <a:buChar char="•"/>
            </a:pPr>
            <a:r>
              <a:rPr lang="en-US" b="1" u="sng" dirty="0">
                <a:latin typeface="Times New Roman" pitchFamily="18" charset="0"/>
                <a:ea typeface="Calibri" pitchFamily="34" charset="0"/>
                <a:cs typeface="Times New Roman" pitchFamily="18" charset="0"/>
              </a:rPr>
              <a:t>Formsite</a:t>
            </a:r>
            <a:endParaRPr lang="en-US" u="sng"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3062</Words>
  <Application>Microsoft Office PowerPoint</Application>
  <PresentationFormat>On-screen Show (4:3)</PresentationFormat>
  <Paragraphs>152</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Tina Sayapogu</cp:lastModifiedBy>
  <cp:revision>74</cp:revision>
  <dcterms:created xsi:type="dcterms:W3CDTF">2006-08-16T00:00:00Z</dcterms:created>
  <dcterms:modified xsi:type="dcterms:W3CDTF">2021-10-15T10:18:34Z</dcterms:modified>
</cp:coreProperties>
</file>